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4" r:id="rId5"/>
    <p:sldId id="265" r:id="rId6"/>
    <p:sldId id="274" r:id="rId7"/>
    <p:sldId id="266" r:id="rId8"/>
    <p:sldId id="260" r:id="rId9"/>
    <p:sldId id="267" r:id="rId10"/>
    <p:sldId id="258" r:id="rId11"/>
    <p:sldId id="268" r:id="rId12"/>
    <p:sldId id="269" r:id="rId13"/>
    <p:sldId id="270" r:id="rId14"/>
    <p:sldId id="271" r:id="rId15"/>
    <p:sldId id="272" r:id="rId16"/>
    <p:sldId id="273" r:id="rId17"/>
    <p:sldId id="26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E15C50-6153-414E-ACE1-1DB3A82B3D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8A8B1-F006-453A-B0C3-572D1A8F6A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F6719-7BD2-4679-8652-A0D750279D6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73DE0-6340-4D6D-B023-867D999926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5CA1D-1A0E-4DC2-B91E-D9357FDEE9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A6FEE-84E6-4FFE-B4A5-B05DF90C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226CB-9CD4-4082-9582-A8B02C87964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197CA-E736-444B-9B5C-AB60DC6B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21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3056" y="-951856"/>
            <a:ext cx="4652986" cy="2726227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4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6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C760BAED-A2BC-4FC9-A38D-6414473EB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11">
            <a:extLst>
              <a:ext uri="{FF2B5EF4-FFF2-40B4-BE49-F238E27FC236}">
                <a16:creationId xmlns:a16="http://schemas.microsoft.com/office/drawing/2014/main" id="{2ECC036D-9BC0-4D55-8F38-D55000CB1C66}"/>
              </a:ext>
            </a:extLst>
          </p:cNvPr>
          <p:cNvSpPr/>
          <p:nvPr userDrawn="1"/>
        </p:nvSpPr>
        <p:spPr>
          <a:xfrm>
            <a:off x="388917" y="386442"/>
            <a:ext cx="11435937" cy="6085115"/>
          </a:xfrm>
          <a:prstGeom prst="roundRect">
            <a:avLst>
              <a:gd name="adj" fmla="val 2892"/>
            </a:avLst>
          </a:prstGeom>
          <a:solidFill>
            <a:schemeClr val="bg1"/>
          </a:solidFill>
          <a:ln w="76200">
            <a:solidFill>
              <a:srgbClr val="00A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2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17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17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81601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7386" y="359227"/>
            <a:ext cx="2517866" cy="16704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18848" y="1998222"/>
            <a:ext cx="7181710" cy="40846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28EC01-B671-B1A8-3F00-28E92728F3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30760"/>
            <a:ext cx="1269098" cy="12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7" y="369278"/>
            <a:ext cx="3680832" cy="16533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2629" y="1800337"/>
            <a:ext cx="6544464" cy="769441"/>
            <a:chOff x="627402" y="1346598"/>
            <a:chExt cx="6544464" cy="769441"/>
          </a:xfrm>
        </p:grpSpPr>
        <p:sp>
          <p:nvSpPr>
            <p:cNvPr id="10" name="TextBox 9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a) 7 yến 3kg =         kg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367212" y="1445067"/>
              <a:ext cx="835747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96600" y="1800336"/>
            <a:ext cx="6544464" cy="769441"/>
            <a:chOff x="627402" y="1346598"/>
            <a:chExt cx="6544464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2 yến 5kg =         kg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14072" y="1437404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629" y="2902491"/>
            <a:ext cx="6544464" cy="769441"/>
            <a:chOff x="627402" y="1346598"/>
            <a:chExt cx="6544464" cy="769441"/>
          </a:xfrm>
        </p:grpSpPr>
        <p:sp>
          <p:nvSpPr>
            <p:cNvPr id="16" name="TextBox 15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b) 4 tạ 15kg =         kg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67212" y="1445067"/>
              <a:ext cx="835747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96600" y="2902490"/>
            <a:ext cx="6544464" cy="769441"/>
            <a:chOff x="627402" y="1346598"/>
            <a:chExt cx="6544464" cy="769441"/>
          </a:xfrm>
        </p:grpSpPr>
        <p:sp>
          <p:nvSpPr>
            <p:cNvPr id="19" name="TextBox 18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3 tạ 3 yến =         yến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14072" y="1437404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2629" y="4004743"/>
            <a:ext cx="6544464" cy="769441"/>
            <a:chOff x="627402" y="1346598"/>
            <a:chExt cx="6544464" cy="769441"/>
          </a:xfrm>
        </p:grpSpPr>
        <p:sp>
          <p:nvSpPr>
            <p:cNvPr id="22" name="TextBox 21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c) 5 tấn =          yến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03392" y="1392562"/>
              <a:ext cx="835747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70020" y="4004742"/>
            <a:ext cx="6544464" cy="769441"/>
            <a:chOff x="627402" y="1346598"/>
            <a:chExt cx="6544464" cy="769441"/>
          </a:xfrm>
        </p:grpSpPr>
        <p:sp>
          <p:nvSpPr>
            <p:cNvPr id="25" name="TextBox 24"/>
            <p:cNvSpPr txBox="1"/>
            <p:nvPr/>
          </p:nvSpPr>
          <p:spPr>
            <a:xfrm>
              <a:off x="627402" y="1346598"/>
              <a:ext cx="65444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Cambria" panose="02040503050406030204" pitchFamily="18" charset="0"/>
                  <a:ea typeface="Cambria" panose="02040503050406030204" pitchFamily="18" charset="0"/>
                </a:rPr>
                <a:t>1 tấn 89kg =            kg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990152" y="1426441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4172232" y="1898806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718514" y="189608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16727" y="3008771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415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728559" y="2992442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15655" y="405070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700113" y="4079219"/>
            <a:ext cx="1337994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1089</a:t>
            </a:r>
          </a:p>
        </p:txBody>
      </p:sp>
    </p:spTree>
    <p:extLst>
      <p:ext uri="{BB962C8B-B14F-4D97-AF65-F5344CB8AC3E}">
        <p14:creationId xmlns:p14="http://schemas.microsoft.com/office/powerpoint/2010/main" val="40307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3939" y="390377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31912" y="4798631"/>
            <a:ext cx="11175674" cy="1591974"/>
            <a:chOff x="531912" y="4798631"/>
            <a:chExt cx="11175674" cy="1591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31912" y="4798631"/>
                  <a:ext cx="11175674" cy="1591974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en-US" sz="3200" b="1" i="0" u="none" strike="noStrike" kern="0" cap="none" spc="0" normalizeH="0" baseline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a. Diện</a:t>
                  </a:r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tích mỗi phần là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sup>
                      </m:sSup>
                    </m:oMath>
                  </a14:m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lvl="0" algn="just">
                    <a:defRPr/>
                  </a:pPr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b. Cứ mỗi </a:t>
                  </a:r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1000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, chú Năm thu hoạch được khoảng 7 tạ thóc . Như vậy, chú Năm thu hoạch được tất cả          tạ thóc.</a:t>
                  </a:r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</a:t>
                  </a:r>
                  <a:endParaRPr kumimoji="0" lang="en-US" sz="3200" b="1" i="0" u="none" strike="noStrike" kern="0" cap="none" spc="0" normalizeH="0" baseline="0" noProof="0" dirty="0">
                    <a:ln w="19050">
                      <a:noFill/>
                      <a:prstDash val="solid"/>
                    </a:ln>
                    <a:solidFill>
                      <a:srgbClr val="D47D95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2" y="4798631"/>
                  <a:ext cx="11175674" cy="15919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5072186" y="4847791"/>
              <a:ext cx="708128" cy="4792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261568" y="5845628"/>
              <a:ext cx="715188" cy="4362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8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3939" y="390377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31912" y="4798631"/>
            <a:ext cx="11175674" cy="658898"/>
            <a:chOff x="531912" y="4798631"/>
            <a:chExt cx="11175674" cy="658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31912" y="4798631"/>
                  <a:ext cx="11175674" cy="658898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en-US" sz="3600" b="1" i="0" u="none" strike="noStrike" kern="0" cap="none" spc="0" normalizeH="0" baseline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a. Diện</a:t>
                  </a:r>
                  <a:r>
                    <a:rPr kumimoji="0" lang="en-US" sz="36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tích mỗi phần là 1000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6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sup>
                      </m:sSup>
                    </m:oMath>
                  </a14:m>
                  <a:r>
                    <a:rPr kumimoji="0" lang="en-US" sz="36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2" y="4798631"/>
                  <a:ext cx="11175674" cy="658898"/>
                </a:xfrm>
                <a:prstGeom prst="rect">
                  <a:avLst/>
                </a:prstGeom>
                <a:blipFill>
                  <a:blip r:embed="rId6"/>
                  <a:stretch>
                    <a:fillRect l="-1523" t="-9735" b="-30088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5630363" y="4888443"/>
              <a:ext cx="1211307" cy="4792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52405" y="5457529"/>
                <a:ext cx="5281060" cy="65889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lIns="91440" tIns="45720" rIns="91440" bIns="45720">
                <a:spAutoFit/>
              </a:bodyPr>
              <a:lstStyle/>
              <a:p>
                <a:pPr lvl="0" algn="just">
                  <a:defRPr/>
                </a:pPr>
                <a:r>
                  <a:rPr lang="en-US" sz="3600" b="1" kern="0">
                    <a:ln w="19050">
                      <a:noFill/>
                      <a:prstDash val="solid"/>
                    </a:ln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4000 : 4 = 1000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600" b="1" i="0" u="none" strike="noStrike" kern="0" cap="none" spc="0" normalizeH="0" noProof="0">
                    <a:ln w="19050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05" y="5457529"/>
                <a:ext cx="5281060" cy="658898"/>
              </a:xfrm>
              <a:prstGeom prst="rect">
                <a:avLst/>
              </a:prstGeom>
              <a:blipFill>
                <a:blip r:embed="rId7"/>
                <a:stretch>
                  <a:fillRect l="-3215" t="-9735" b="-30088"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630363" y="4779889"/>
            <a:ext cx="121130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6317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2925" y="492799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19053" y="4668172"/>
            <a:ext cx="11175674" cy="1088375"/>
            <a:chOff x="192477" y="4847791"/>
            <a:chExt cx="11175674" cy="1088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92477" y="4847791"/>
                  <a:ext cx="11175674" cy="108837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b. Cứ mỗi </a:t>
                  </a:r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1000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, chú Năm thu hoạch được khoảng 7 tạ thóc . Như vậy, chú Năm thu hoạch được tất cả          tạ thóc.</a:t>
                  </a:r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</a:t>
                  </a:r>
                  <a:endParaRPr kumimoji="0" lang="en-US" sz="3200" b="1" i="0" u="none" strike="noStrike" kern="0" cap="none" spc="0" normalizeH="0" baseline="0" noProof="0" dirty="0">
                    <a:ln w="19050">
                      <a:noFill/>
                      <a:prstDash val="solid"/>
                    </a:ln>
                    <a:solidFill>
                      <a:srgbClr val="D47D95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77" y="4847791"/>
                  <a:ext cx="11175674" cy="1088375"/>
                </a:xfrm>
                <a:prstGeom prst="rect">
                  <a:avLst/>
                </a:prstGeom>
                <a:blipFill>
                  <a:blip r:embed="rId6"/>
                  <a:stretch>
                    <a:fillRect l="-1251" t="-4348" r="-1251" b="-15761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8918663" y="5421080"/>
              <a:ext cx="715188" cy="4362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47257" y="5677686"/>
            <a:ext cx="6099786" cy="6463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lvl="0" algn="just">
              <a:defRPr/>
            </a:pPr>
            <a:r>
              <a:rPr lang="en-US" sz="3600" b="1" kern="0">
                <a:ln w="19050">
                  <a:noFill/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x 4 = 28 (tạ thóc</a:t>
            </a:r>
            <a:r>
              <a:rPr kumimoji="0" lang="en-US" sz="3600" b="1" i="0" u="none" strike="noStrike" kern="0" cap="none" spc="0" normalizeH="0" noProof="0">
                <a:ln w="1905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05483" y="5123800"/>
            <a:ext cx="810194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4008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chạy một vòng quanh sân hết 2 phút 30 giây. Hỏi nếu cứ chạy như thế đúng hai vòng thì Nam chạy hết bao nhiêu giây?</a:t>
            </a:r>
          </a:p>
        </p:txBody>
      </p:sp>
      <p:sp>
        <p:nvSpPr>
          <p:cNvPr id="4" name="Speech Bubble: Oval 34">
            <a:extLst>
              <a:ext uri="{FF2B5EF4-FFF2-40B4-BE49-F238E27FC236}">
                <a16:creationId xmlns:a16="http://schemas.microsoft.com/office/drawing/2014/main" id="{69723E99-F487-2E67-D478-372B9D739B15}"/>
              </a:ext>
            </a:extLst>
          </p:cNvPr>
          <p:cNvSpPr/>
          <p:nvPr/>
        </p:nvSpPr>
        <p:spPr>
          <a:xfrm>
            <a:off x="7017769" y="2449379"/>
            <a:ext cx="4073671" cy="3049359"/>
          </a:xfrm>
          <a:custGeom>
            <a:avLst/>
            <a:gdLst>
              <a:gd name="connsiteX0" fmla="*/ 4374145 w 4073671"/>
              <a:gd name="connsiteY0" fmla="*/ 2283848 h 3049359"/>
              <a:gd name="connsiteX1" fmla="*/ 3716321 w 4073671"/>
              <a:gd name="connsiteY1" fmla="*/ 2387313 h 3049359"/>
              <a:gd name="connsiteX2" fmla="*/ 1427182 w 4073671"/>
              <a:gd name="connsiteY2" fmla="*/ 2979460 h 3049359"/>
              <a:gd name="connsiteX3" fmla="*/ 173517 w 4073671"/>
              <a:gd name="connsiteY3" fmla="*/ 908888 h 3049359"/>
              <a:gd name="connsiteX4" fmla="*/ 2406192 w 4073671"/>
              <a:gd name="connsiteY4" fmla="*/ 25278 h 3049359"/>
              <a:gd name="connsiteX5" fmla="*/ 4025725 w 4073671"/>
              <a:gd name="connsiteY5" fmla="*/ 1853551 h 3049359"/>
              <a:gd name="connsiteX6" fmla="*/ 4374145 w 4073671"/>
              <a:gd name="connsiteY6" fmla="*/ 2283848 h 30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3671" h="3049359" fill="none" extrusionOk="0">
                <a:moveTo>
                  <a:pt x="4374145" y="2283848"/>
                </a:moveTo>
                <a:cubicBezTo>
                  <a:pt x="4188569" y="2296902"/>
                  <a:pt x="3907796" y="2363376"/>
                  <a:pt x="3716321" y="2387313"/>
                </a:cubicBezTo>
                <a:cubicBezTo>
                  <a:pt x="3161343" y="2891972"/>
                  <a:pt x="2337974" y="3245624"/>
                  <a:pt x="1427182" y="2979460"/>
                </a:cubicBezTo>
                <a:cubicBezTo>
                  <a:pt x="375222" y="2573848"/>
                  <a:pt x="-387051" y="1735588"/>
                  <a:pt x="173517" y="908888"/>
                </a:cubicBezTo>
                <a:cubicBezTo>
                  <a:pt x="552647" y="153159"/>
                  <a:pt x="1456492" y="-109656"/>
                  <a:pt x="2406192" y="25278"/>
                </a:cubicBezTo>
                <a:cubicBezTo>
                  <a:pt x="3454236" y="135923"/>
                  <a:pt x="4421047" y="928317"/>
                  <a:pt x="4025725" y="1853551"/>
                </a:cubicBezTo>
                <a:cubicBezTo>
                  <a:pt x="4123281" y="1910522"/>
                  <a:pt x="4257592" y="2136189"/>
                  <a:pt x="4374145" y="2283848"/>
                </a:cubicBezTo>
                <a:close/>
              </a:path>
              <a:path w="4073671" h="3049359" stroke="0" extrusionOk="0">
                <a:moveTo>
                  <a:pt x="4374145" y="2283848"/>
                </a:moveTo>
                <a:cubicBezTo>
                  <a:pt x="4125330" y="2310243"/>
                  <a:pt x="3872800" y="2354973"/>
                  <a:pt x="3716321" y="2387313"/>
                </a:cubicBezTo>
                <a:cubicBezTo>
                  <a:pt x="3156306" y="2945373"/>
                  <a:pt x="2241614" y="3328004"/>
                  <a:pt x="1427182" y="2979460"/>
                </a:cubicBezTo>
                <a:cubicBezTo>
                  <a:pt x="240248" y="2787655"/>
                  <a:pt x="-163638" y="1845108"/>
                  <a:pt x="173517" y="908888"/>
                </a:cubicBezTo>
                <a:cubicBezTo>
                  <a:pt x="528479" y="379492"/>
                  <a:pt x="1410692" y="-91496"/>
                  <a:pt x="2406192" y="25278"/>
                </a:cubicBezTo>
                <a:cubicBezTo>
                  <a:pt x="3397736" y="124519"/>
                  <a:pt x="4327703" y="1023033"/>
                  <a:pt x="4025725" y="1853551"/>
                </a:cubicBezTo>
                <a:cubicBezTo>
                  <a:pt x="4177027" y="2003671"/>
                  <a:pt x="4244375" y="2102157"/>
                  <a:pt x="4374145" y="2283848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50424" y="1041328"/>
            <a:ext cx="932688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11235" y="1614538"/>
            <a:ext cx="82296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989415" y="2449379"/>
            <a:ext cx="4102025" cy="3024060"/>
          </a:xfrm>
          <a:custGeom>
            <a:avLst/>
            <a:gdLst>
              <a:gd name="connsiteX0" fmla="*/ 4404590 w 4102025"/>
              <a:gd name="connsiteY0" fmla="*/ 2264900 h 3024060"/>
              <a:gd name="connsiteX1" fmla="*/ 3742187 w 4102025"/>
              <a:gd name="connsiteY1" fmla="*/ 2367507 h 3024060"/>
              <a:gd name="connsiteX2" fmla="*/ 1453726 w 4102025"/>
              <a:gd name="connsiteY2" fmla="*/ 2958525 h 3024060"/>
              <a:gd name="connsiteX3" fmla="*/ 174944 w 4102025"/>
              <a:gd name="connsiteY3" fmla="*/ 900978 h 3024060"/>
              <a:gd name="connsiteX4" fmla="*/ 2412330 w 4102025"/>
              <a:gd name="connsiteY4" fmla="*/ 23648 h 3024060"/>
              <a:gd name="connsiteX5" fmla="*/ 4053744 w 4102025"/>
              <a:gd name="connsiteY5" fmla="*/ 1838172 h 3024060"/>
              <a:gd name="connsiteX6" fmla="*/ 4404590 w 4102025"/>
              <a:gd name="connsiteY6" fmla="*/ 2264900 h 302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025" h="3024060" fill="none" extrusionOk="0">
                <a:moveTo>
                  <a:pt x="4404590" y="2264900"/>
                </a:moveTo>
                <a:cubicBezTo>
                  <a:pt x="4315276" y="2261708"/>
                  <a:pt x="3934458" y="2342006"/>
                  <a:pt x="3742187" y="2367507"/>
                </a:cubicBezTo>
                <a:cubicBezTo>
                  <a:pt x="3114713" y="2792335"/>
                  <a:pt x="2318806" y="3161085"/>
                  <a:pt x="1453726" y="2958525"/>
                </a:cubicBezTo>
                <a:cubicBezTo>
                  <a:pt x="323914" y="2635393"/>
                  <a:pt x="-396866" y="1725174"/>
                  <a:pt x="174944" y="900978"/>
                </a:cubicBezTo>
                <a:cubicBezTo>
                  <a:pt x="555064" y="142951"/>
                  <a:pt x="1467660" y="-103476"/>
                  <a:pt x="2412330" y="23648"/>
                </a:cubicBezTo>
                <a:cubicBezTo>
                  <a:pt x="3409182" y="94710"/>
                  <a:pt x="4330702" y="984987"/>
                  <a:pt x="4053744" y="1838172"/>
                </a:cubicBezTo>
                <a:cubicBezTo>
                  <a:pt x="4126425" y="1895567"/>
                  <a:pt x="4359934" y="2134672"/>
                  <a:pt x="4404590" y="2264900"/>
                </a:cubicBezTo>
                <a:close/>
              </a:path>
              <a:path w="4102025" h="3024060" stroke="0" extrusionOk="0">
                <a:moveTo>
                  <a:pt x="4404590" y="2264900"/>
                </a:moveTo>
                <a:cubicBezTo>
                  <a:pt x="4284171" y="2334226"/>
                  <a:pt x="3883328" y="2395011"/>
                  <a:pt x="3742187" y="2367507"/>
                </a:cubicBezTo>
                <a:cubicBezTo>
                  <a:pt x="3068319" y="2929069"/>
                  <a:pt x="2270250" y="3298517"/>
                  <a:pt x="1453726" y="2958525"/>
                </a:cubicBezTo>
                <a:cubicBezTo>
                  <a:pt x="225726" y="2841594"/>
                  <a:pt x="-217300" y="1802115"/>
                  <a:pt x="174944" y="900978"/>
                </a:cubicBezTo>
                <a:cubicBezTo>
                  <a:pt x="533480" y="369135"/>
                  <a:pt x="1424894" y="-89769"/>
                  <a:pt x="2412330" y="23648"/>
                </a:cubicBezTo>
                <a:cubicBezTo>
                  <a:pt x="3453615" y="132440"/>
                  <a:pt x="4472855" y="1037751"/>
                  <a:pt x="4053744" y="1838172"/>
                </a:cubicBezTo>
                <a:cubicBezTo>
                  <a:pt x="4187535" y="2046957"/>
                  <a:pt x="4355084" y="2203128"/>
                  <a:pt x="4404590" y="2264900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12868" y="1596982"/>
            <a:ext cx="832104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37361" y="2162668"/>
            <a:ext cx="667512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7990" y="2738306"/>
            <a:ext cx="183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692" y="3368864"/>
            <a:ext cx="516876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1 vòng: 2 phút 30 giây</a:t>
            </a:r>
          </a:p>
          <a:p>
            <a:pPr>
              <a:lnSpc>
                <a:spcPct val="150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2 vòng: ….giây?</a:t>
            </a:r>
          </a:p>
        </p:txBody>
      </p:sp>
    </p:spTree>
    <p:extLst>
      <p:ext uri="{BB962C8B-B14F-4D97-AF65-F5344CB8AC3E}">
        <p14:creationId xmlns:p14="http://schemas.microsoft.com/office/powerpoint/2010/main" val="39643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chạy một vòng quanh sân hết 2 phút 30 giây. Hỏi nếu cứ chạy như thế đúng hai vòng thì Nam chạy hết bao nhiêu giây?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4921" y="2300188"/>
            <a:ext cx="204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4176" y="2884963"/>
            <a:ext cx="8686007" cy="302236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400" b="1">
                <a:latin typeface="Cambria" panose="02040503050406030204" pitchFamily="18" charset="0"/>
                <a:ea typeface="Cambria" panose="02040503050406030204" pitchFamily="18" charset="0"/>
              </a:rPr>
              <a:t>Đổi 2 phút 30 giây = 150 giây</a:t>
            </a:r>
          </a:p>
          <a:p>
            <a:pPr algn="ctr">
              <a:lnSpc>
                <a:spcPct val="140000"/>
              </a:lnSpc>
            </a:pPr>
            <a:r>
              <a:rPr lang="en-US" sz="3400" b="1">
                <a:latin typeface="Cambria" panose="02040503050406030204" pitchFamily="18" charset="0"/>
                <a:ea typeface="Cambria" panose="02040503050406030204" pitchFamily="18" charset="0"/>
              </a:rPr>
              <a:t>Thời gian Nam chạy hai vòng quanh sân là:</a:t>
            </a:r>
          </a:p>
          <a:p>
            <a:pPr algn="ctr">
              <a:lnSpc>
                <a:spcPct val="140000"/>
              </a:lnSpc>
            </a:pPr>
            <a:r>
              <a:rPr lang="en-US" sz="3400" b="1">
                <a:latin typeface="Cambria" panose="02040503050406030204" pitchFamily="18" charset="0"/>
                <a:ea typeface="Cambria" panose="02040503050406030204" pitchFamily="18" charset="0"/>
              </a:rPr>
              <a:t>150 x 2 = 300 (giây)</a:t>
            </a:r>
          </a:p>
          <a:p>
            <a:pPr algn="ctr">
              <a:lnSpc>
                <a:spcPct val="140000"/>
              </a:lnSpc>
            </a:pPr>
            <a:r>
              <a:rPr lang="en-US" sz="3400" b="1">
                <a:latin typeface="Cambria" panose="02040503050406030204" pitchFamily="18" charset="0"/>
                <a:ea typeface="Cambria" panose="02040503050406030204" pitchFamily="18" charset="0"/>
              </a:rPr>
              <a:t>Đáp số: 300 giây</a:t>
            </a:r>
          </a:p>
        </p:txBody>
      </p:sp>
    </p:spTree>
    <p:extLst>
      <p:ext uri="{BB962C8B-B14F-4D97-AF65-F5344CB8AC3E}">
        <p14:creationId xmlns:p14="http://schemas.microsoft.com/office/powerpoint/2010/main" val="39583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cân nặng thích hợp với mỗi đồ vật.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" y="1423851"/>
            <a:ext cx="10695705" cy="2592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3045" y="4794072"/>
            <a:ext cx="1915282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tạ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0447" y="4794072"/>
            <a:ext cx="2024139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gam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9140" y="4794072"/>
            <a:ext cx="2193957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tấn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600" y="4794072"/>
            <a:ext cx="1915282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yến</a:t>
            </a: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2076994" y="3670663"/>
            <a:ext cx="5369125" cy="1123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0"/>
          </p:cNvCxnSpPr>
          <p:nvPr/>
        </p:nvCxnSpPr>
        <p:spPr>
          <a:xfrm flipH="1">
            <a:off x="2020686" y="3614057"/>
            <a:ext cx="3289360" cy="1180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8003177" y="3614058"/>
            <a:ext cx="2099064" cy="1180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61706" y="3561806"/>
            <a:ext cx="5697288" cy="1193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791633" y="809977"/>
            <a:ext cx="10608733" cy="5238045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pic>
        <p:nvPicPr>
          <p:cNvPr id="4" name="图片 29">
            <a:extLst>
              <a:ext uri="{FF2B5EF4-FFF2-40B4-BE49-F238E27FC236}">
                <a16:creationId xmlns:a16="http://schemas.microsoft.com/office/drawing/2014/main" id="{AC893DF5-226C-4FE7-9D2C-5EED43BC8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25" y="2551337"/>
            <a:ext cx="3822303" cy="4306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589618" y="6154"/>
            <a:ext cx="3050419" cy="305041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373220" y="-912067"/>
            <a:ext cx="4652986" cy="272622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50"/>
          <a:stretch/>
        </p:blipFill>
        <p:spPr>
          <a:xfrm flipH="1">
            <a:off x="11206842" y="3698076"/>
            <a:ext cx="1202872" cy="2928490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-7958" y="6772"/>
            <a:ext cx="2165767" cy="2165767"/>
          </a:xfrm>
          <a:prstGeom prst="rect">
            <a:avLst/>
          </a:prstGeom>
        </p:spPr>
      </p:pic>
      <p:pic>
        <p:nvPicPr>
          <p:cNvPr id="12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3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537" y="5096885"/>
            <a:ext cx="1469571" cy="1077686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0937" y="978050"/>
            <a:ext cx="4292246" cy="1951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3519981" y="2763844"/>
            <a:ext cx="76868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40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Luyện tập (t64)</a:t>
            </a:r>
            <a:endParaRPr lang="vi-VN" sz="72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81601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7386" y="359227"/>
            <a:ext cx="2517866" cy="1670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28EC01-B671-B1A8-3F00-28E92728F3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2" y="-62177"/>
            <a:ext cx="1269098" cy="12690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3591" y="2110587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791633" y="809977"/>
            <a:ext cx="10608733" cy="5238045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664394" y="-11482"/>
            <a:ext cx="3050419" cy="305041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373220" y="-912067"/>
            <a:ext cx="4652986" cy="272622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50"/>
          <a:stretch/>
        </p:blipFill>
        <p:spPr>
          <a:xfrm flipH="1">
            <a:off x="11206842" y="3698076"/>
            <a:ext cx="1202872" cy="2928490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-60166" y="-47995"/>
            <a:ext cx="1685947" cy="1685947"/>
          </a:xfrm>
          <a:prstGeom prst="rect">
            <a:avLst/>
          </a:prstGeom>
        </p:spPr>
      </p:pic>
      <p:pic>
        <p:nvPicPr>
          <p:cNvPr id="12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3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537" y="5096885"/>
            <a:ext cx="1469571" cy="1077686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1243" y="294005"/>
            <a:ext cx="7206214" cy="15084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7938" y="1469571"/>
            <a:ext cx="10133219" cy="430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nhận biết ác đơn vị đo khối lượng: yến, tạ, tấn; các dơn vị đo diện tích: mi li mét vuông, đề - xi -mét vuông, mét vuông; các đơn vị đo thời gian: giây; thế kỉ.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thực hiện phép đổi, phép tính cộng, trừ, nhân, chia đối với đơn vị đo khối lượng, diện tích, thời gian.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tư duy, lập luận toán học, giải quyết vấn đề, giao tiếp hợp tác.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42882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B46E454C-348C-4932-BFCB-1A21B4ABB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6215" y="1317247"/>
            <a:ext cx="4309474" cy="5540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1028934"/>
              <a:ext cx="9536999" cy="81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1000 năm = ….thế kỉ</a:t>
              </a: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1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</a:t>
              </a:r>
              <a:endPara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100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1000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8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2043576"/>
            <a:chOff x="873492" y="817645"/>
            <a:chExt cx="10362640" cy="1738091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09839" y="1063656"/>
              <a:ext cx="9807410" cy="149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54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: 4 tạ = </a:t>
              </a:r>
              <a:r>
                <a:rPr lang="en-US" sz="5400" b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kg</a:t>
              </a:r>
              <a:endParaRPr lang="en-US" sz="54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2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3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3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3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4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3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3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3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40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3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4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400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4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4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4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4000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8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58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97146" y="1032965"/>
              <a:ext cx="9807410" cy="785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phút 15 giây = …..giây</a:t>
              </a:r>
              <a:endPara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215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75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115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latin typeface="UTM Avo" panose="02040603050506020204" pitchFamily="18" charset="0"/>
                  <a:ea typeface="Cambria" panose="02040503050406030204" pitchFamily="18" charset="0"/>
                </a:rPr>
                <a:t>135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6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E27CF0EB-D53A-4DC5-A975-9EBF343D7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443" y="1398278"/>
            <a:ext cx="5119255" cy="5119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58" y="992061"/>
            <a:ext cx="9171763" cy="2420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7639"/>
          <a:stretch/>
        </p:blipFill>
        <p:spPr>
          <a:xfrm>
            <a:off x="4841063" y="3412671"/>
            <a:ext cx="4043537" cy="25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7910" y="490887"/>
            <a:ext cx="2746161" cy="1341236"/>
            <a:chOff x="437910" y="490887"/>
            <a:chExt cx="2746161" cy="1341236"/>
          </a:xfrm>
        </p:grpSpPr>
        <p:sp>
          <p:nvSpPr>
            <p:cNvPr id="2" name="Rectangle 1"/>
            <p:cNvSpPr/>
            <p:nvPr/>
          </p:nvSpPr>
          <p:spPr>
            <a:xfrm>
              <a:off x="1590154" y="628681"/>
              <a:ext cx="1593917" cy="76944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4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?</a:t>
              </a:r>
              <a:endParaRPr kumimoji="0" lang="en-US" sz="44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0" y="490887"/>
              <a:ext cx="1152244" cy="134123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87065" y="1701003"/>
            <a:ext cx="11134889" cy="2879043"/>
            <a:chOff x="787065" y="1701003"/>
            <a:chExt cx="11134889" cy="2879043"/>
          </a:xfrm>
        </p:grpSpPr>
        <p:grpSp>
          <p:nvGrpSpPr>
            <p:cNvPr id="6" name="Group 5"/>
            <p:cNvGrpSpPr/>
            <p:nvPr/>
          </p:nvGrpSpPr>
          <p:grpSpPr>
            <a:xfrm>
              <a:off x="787065" y="1783272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a) 8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464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ounded Rectangle 7"/>
              <p:cNvSpPr/>
              <p:nvPr/>
            </p:nvSpPr>
            <p:spPr>
              <a:xfrm>
                <a:off x="3149038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87065" y="2813769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b) 2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464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ounded Rectangle 11"/>
              <p:cNvSpPr/>
              <p:nvPr/>
            </p:nvSpPr>
            <p:spPr>
              <a:xfrm>
                <a:off x="3531125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87065" y="3795279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c) 3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464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ounded Rectangle 14"/>
              <p:cNvSpPr/>
              <p:nvPr/>
            </p:nvSpPr>
            <p:spPr>
              <a:xfrm>
                <a:off x="3391775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458523" y="1701003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800 d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30" t="-13178" b="-364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ounded Rectangle 17"/>
              <p:cNvSpPr/>
              <p:nvPr/>
            </p:nvSpPr>
            <p:spPr>
              <a:xfrm>
                <a:off x="3622566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58522" y="2795516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200 c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30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ounded Rectangle 20"/>
              <p:cNvSpPr/>
              <p:nvPr/>
            </p:nvSpPr>
            <p:spPr>
              <a:xfrm>
                <a:off x="3622566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425864" y="3795279"/>
              <a:ext cx="5463431" cy="784767"/>
              <a:chOff x="627402" y="1346598"/>
              <a:chExt cx="5463431" cy="784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300 m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c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44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78476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32" t="-14063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ounded Rectangle 23"/>
              <p:cNvSpPr/>
              <p:nvPr/>
            </p:nvSpPr>
            <p:spPr>
              <a:xfrm>
                <a:off x="3802185" y="1445067"/>
                <a:ext cx="862149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3248848" y="188161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800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404699" y="1799472"/>
            <a:ext cx="992781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647265" y="2912238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351892" y="2898062"/>
            <a:ext cx="992781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02451" y="389325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15182" y="3893253"/>
            <a:ext cx="992781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92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616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UTM Avo</vt:lpstr>
      <vt:lpstr>字魂92号-新潮海报体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Thành Đạt</cp:lastModifiedBy>
  <cp:revision>37</cp:revision>
  <dcterms:created xsi:type="dcterms:W3CDTF">2023-09-22T23:07:18Z</dcterms:created>
  <dcterms:modified xsi:type="dcterms:W3CDTF">2023-10-10T14:07:19Z</dcterms:modified>
</cp:coreProperties>
</file>