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28"/>
  </p:notesMasterIdLst>
  <p:sldIdLst>
    <p:sldId id="257" r:id="rId3"/>
    <p:sldId id="258" r:id="rId4"/>
    <p:sldId id="260" r:id="rId5"/>
    <p:sldId id="283" r:id="rId6"/>
    <p:sldId id="282" r:id="rId7"/>
    <p:sldId id="262" r:id="rId8"/>
    <p:sldId id="275" r:id="rId9"/>
    <p:sldId id="261" r:id="rId10"/>
    <p:sldId id="264" r:id="rId11"/>
    <p:sldId id="277" r:id="rId12"/>
    <p:sldId id="278" r:id="rId13"/>
    <p:sldId id="279" r:id="rId14"/>
    <p:sldId id="280" r:id="rId15"/>
    <p:sldId id="265" r:id="rId16"/>
    <p:sldId id="266" r:id="rId17"/>
    <p:sldId id="267" r:id="rId18"/>
    <p:sldId id="269" r:id="rId19"/>
    <p:sldId id="281" r:id="rId20"/>
    <p:sldId id="284" r:id="rId21"/>
    <p:sldId id="263" r:id="rId22"/>
    <p:sldId id="270" r:id="rId23"/>
    <p:sldId id="271" r:id="rId24"/>
    <p:sldId id="272" r:id="rId25"/>
    <p:sldId id="274" r:id="rId26"/>
    <p:sldId id="285" r:id="rId27"/>
  </p:sldIdLst>
  <p:sldSz cx="12192000" cy="6858000"/>
  <p:notesSz cx="6858000" cy="9144000"/>
  <p:embeddedFontLst>
    <p:embeddedFont>
      <p:font typeface="#9Slide05 Bodega Script" pitchFamily="2" charset="0"/>
      <p:regular r:id="rId29"/>
    </p:embeddedFont>
    <p:embeddedFont>
      <p:font typeface="UTM Rockwell" panose="02040603050506020204" pitchFamily="18" charset="0"/>
      <p:bold r:id="rId30"/>
    </p:embeddedFont>
    <p:embeddedFont>
      <p:font typeface="宋体" panose="02010600030101010101" pitchFamily="2" charset="-122"/>
      <p:regular r:id="rId31"/>
    </p:embeddedFont>
    <p:embeddedFont>
      <p:font typeface="SVN-Newton" panose="02040603050506020204" pitchFamily="18" charset="0"/>
      <p:regular r:id="rId32"/>
    </p:embeddedFont>
    <p:embeddedFont>
      <p:font typeface="#9Slide05 Aphrodite Pro" panose="02000000000000000000" pitchFamily="2" charset="0"/>
      <p:regular r:id="rId33"/>
    </p:embeddedFont>
    <p:embeddedFont>
      <p:font typeface="#9Slide07 HoneyCream" pitchFamily="2" charset="0"/>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373" y="10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CEB96-48CA-40A7-8693-ACF57AAA2FF1}"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8D199-59AC-47D9-A955-B44B34E3B89B}" type="slidenum">
              <a:rPr lang="en-US" smtClean="0"/>
              <a:t>‹#›</a:t>
            </a:fld>
            <a:endParaRPr lang="en-US"/>
          </a:p>
        </p:txBody>
      </p:sp>
    </p:spTree>
    <p:extLst>
      <p:ext uri="{BB962C8B-B14F-4D97-AF65-F5344CB8AC3E}">
        <p14:creationId xmlns:p14="http://schemas.microsoft.com/office/powerpoint/2010/main" val="209591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076484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22087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45802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018239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26766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0535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65857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86623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71729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95291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415869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2082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205090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97016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28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3527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3283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9414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360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5843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2170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570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7210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43196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03957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088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297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38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4623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2711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2159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2251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1"/>
          <p:cNvSpPr/>
          <p:nvPr userDrawn="1"/>
        </p:nvSpPr>
        <p:spPr>
          <a:xfrm>
            <a:off x="352239" y="422463"/>
            <a:ext cx="11607165" cy="620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6" name="组合 24"/>
          <p:cNvGrpSpPr/>
          <p:nvPr userDrawn="1"/>
        </p:nvGrpSpPr>
        <p:grpSpPr>
          <a:xfrm>
            <a:off x="0" y="0"/>
            <a:ext cx="12192000" cy="6857365"/>
            <a:chOff x="0" y="0"/>
            <a:chExt cx="19200" cy="10799"/>
          </a:xfrm>
        </p:grpSpPr>
        <p:pic>
          <p:nvPicPr>
            <p:cNvPr id="7" name="图片 9" descr="图片4"/>
            <p:cNvPicPr>
              <a:picLocks noChangeAspect="1"/>
            </p:cNvPicPr>
            <p:nvPr/>
          </p:nvPicPr>
          <p:blipFill>
            <a:blip r:embed="rId2"/>
            <a:stretch>
              <a:fillRect/>
            </a:stretch>
          </p:blipFill>
          <p:spPr>
            <a:xfrm>
              <a:off x="0" y="1"/>
              <a:ext cx="14232" cy="10799"/>
            </a:xfrm>
            <a:prstGeom prst="rect">
              <a:avLst/>
            </a:prstGeom>
          </p:spPr>
        </p:pic>
        <p:pic>
          <p:nvPicPr>
            <p:cNvPr id="8" name="图片 19" descr="E:\设计\PPT\图片6.png图片6"/>
            <p:cNvPicPr>
              <a:picLocks noChangeAspect="1"/>
            </p:cNvPicPr>
            <p:nvPr/>
          </p:nvPicPr>
          <p:blipFill>
            <a:blip r:embed="rId3"/>
            <a:srcRect/>
            <a:stretch>
              <a:fillRect/>
            </a:stretch>
          </p:blipFill>
          <p:spPr>
            <a:xfrm>
              <a:off x="14692" y="0"/>
              <a:ext cx="4508" cy="8074"/>
            </a:xfrm>
            <a:prstGeom prst="rect">
              <a:avLst/>
            </a:prstGeom>
          </p:spPr>
        </p:pic>
      </p:grpSp>
      <p:sp>
        <p:nvSpPr>
          <p:cNvPr id="9" name="矩形 1"/>
          <p:cNvSpPr/>
          <p:nvPr userDrawn="1"/>
        </p:nvSpPr>
        <p:spPr>
          <a:xfrm>
            <a:off x="386423" y="328612"/>
            <a:ext cx="11150822" cy="610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72874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0829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2023/11/7</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27079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3" name="Picture 2">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4"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6" name="Picture 5">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7" name="Picture 6">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8" name="Picture 7">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9" name="Picture 8">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0"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2" name="TextBox 11">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2598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1709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ww.facebook.com/groups/629898828017053" TargetMode="External"/><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15.png"/><Relationship Id="rId4" Type="http://schemas.openxmlformats.org/officeDocument/2006/relationships/image" Target="../media/image31.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jpg"/><Relationship Id="rId10" Type="http://schemas.openxmlformats.org/officeDocument/2006/relationships/image" Target="../media/image15.png"/><Relationship Id="rId4" Type="http://schemas.openxmlformats.org/officeDocument/2006/relationships/image" Target="../media/image31.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jpg"/><Relationship Id="rId10" Type="http://schemas.openxmlformats.org/officeDocument/2006/relationships/image" Target="../media/image15.png"/><Relationship Id="rId4" Type="http://schemas.openxmlformats.org/officeDocument/2006/relationships/image" Target="../media/image31.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hyperlink" Target="https://www.youtube.com/watch?v=3T5cPaZIW8M"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p:nvPr/>
        </p:nvGrpSpPr>
        <p:grpSpPr>
          <a:xfrm>
            <a:off x="1" y="27217"/>
            <a:ext cx="12192000" cy="6857365"/>
            <a:chOff x="0" y="0"/>
            <a:chExt cx="19200" cy="10799"/>
          </a:xfrm>
        </p:grpSpPr>
        <p:pic>
          <p:nvPicPr>
            <p:cNvPr id="3" name="图片 9" descr="图片4"/>
            <p:cNvPicPr>
              <a:picLocks noChangeAspect="1"/>
            </p:cNvPicPr>
            <p:nvPr/>
          </p:nvPicPr>
          <p:blipFill>
            <a:blip r:embed="rId2"/>
            <a:stretch>
              <a:fillRect/>
            </a:stretch>
          </p:blipFill>
          <p:spPr>
            <a:xfrm>
              <a:off x="0" y="1"/>
              <a:ext cx="14232" cy="10799"/>
            </a:xfrm>
            <a:prstGeom prst="rect">
              <a:avLst/>
            </a:prstGeom>
          </p:spPr>
        </p:pic>
        <p:pic>
          <p:nvPicPr>
            <p:cNvPr id="4" name="图片 19" descr="E:\设计\PPT\图片6.png图片6"/>
            <p:cNvPicPr>
              <a:picLocks noChangeAspect="1"/>
            </p:cNvPicPr>
            <p:nvPr/>
          </p:nvPicPr>
          <p:blipFill>
            <a:blip r:embed="rId3"/>
            <a:srcRect/>
            <a:stretch>
              <a:fillRect/>
            </a:stretch>
          </p:blipFill>
          <p:spPr>
            <a:xfrm>
              <a:off x="14692" y="0"/>
              <a:ext cx="4508" cy="8074"/>
            </a:xfrm>
            <a:prstGeom prst="rect">
              <a:avLst/>
            </a:prstGeom>
          </p:spPr>
        </p:pic>
      </p:grpSp>
      <p:pic>
        <p:nvPicPr>
          <p:cNvPr id="5" name="图片 5"/>
          <p:cNvPicPr>
            <a:picLocks noChangeAspect="1"/>
          </p:cNvPicPr>
          <p:nvPr/>
        </p:nvPicPr>
        <p:blipFill>
          <a:blip r:embed="rId4"/>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descr="E:\设计\PPT\宇航员.png宇航员"/>
          <p:cNvPicPr>
            <a:picLocks noChangeAspect="1"/>
          </p:cNvPicPr>
          <p:nvPr/>
        </p:nvPicPr>
        <p:blipFill>
          <a:blip r:embed="rId5"/>
          <a:srcRect/>
          <a:stretch>
            <a:fillRect/>
          </a:stretch>
        </p:blipFill>
        <p:spPr>
          <a:xfrm>
            <a:off x="1230393" y="1815075"/>
            <a:ext cx="4034790" cy="4651146"/>
          </a:xfrm>
          <a:prstGeom prst="rect">
            <a:avLst/>
          </a:prstGeom>
        </p:spPr>
      </p:pic>
      <p:pic>
        <p:nvPicPr>
          <p:cNvPr id="10" name="Picture 23" descr="未标题-2"/>
          <p:cNvPicPr>
            <a:picLocks noChangeAspect="1" noChangeArrowheads="1"/>
          </p:cNvPicPr>
          <p:nvPr/>
        </p:nvPicPr>
        <p:blipFill>
          <a:blip r:embed="rId6"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684558" y="4007797"/>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DB366A4-F2A7-BB9D-A1FD-9B255826A63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13" name="Picture 12">
            <a:extLst>
              <a:ext uri="{FF2B5EF4-FFF2-40B4-BE49-F238E27FC236}">
                <a16:creationId xmlns:a16="http://schemas.microsoft.com/office/drawing/2014/main" id="{C454C1B2-17BF-E30C-884E-6196D85C7D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14" name="TextBox 3">
            <a:extLst>
              <a:ext uri="{FF2B5EF4-FFF2-40B4-BE49-F238E27FC236}">
                <a16:creationId xmlns:a16="http://schemas.microsoft.com/office/drawing/2014/main" id="{B6E26C61-EF43-036D-74D8-0344771559D5}"/>
              </a:ext>
            </a:extLst>
          </p:cNvPr>
          <p:cNvSpPr txBox="1"/>
          <p:nvPr/>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990BE465-B899-3E6D-0C41-38619AD6FD56}"/>
              </a:ext>
            </a:extLst>
          </p:cNvPr>
          <p:cNvSpPr txBox="1">
            <a:spLocks/>
          </p:cNvSpPr>
          <p:nvPr/>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6" name="Picture 15">
            <a:extLst>
              <a:ext uri="{FF2B5EF4-FFF2-40B4-BE49-F238E27FC236}">
                <a16:creationId xmlns:a16="http://schemas.microsoft.com/office/drawing/2014/main" id="{CE1CCDF1-4D9F-FD06-DBF6-B9A4F15DB5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7" name="Picture 16">
            <a:extLst>
              <a:ext uri="{FF2B5EF4-FFF2-40B4-BE49-F238E27FC236}">
                <a16:creationId xmlns:a16="http://schemas.microsoft.com/office/drawing/2014/main" id="{B3E61940-C368-65E9-169B-641FBFA244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8" name="Picture 17">
            <a:extLst>
              <a:ext uri="{FF2B5EF4-FFF2-40B4-BE49-F238E27FC236}">
                <a16:creationId xmlns:a16="http://schemas.microsoft.com/office/drawing/2014/main" id="{DAD18C74-11E0-0B43-30B7-986B8B1C02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9" name="Picture 18">
            <a:extLst>
              <a:ext uri="{FF2B5EF4-FFF2-40B4-BE49-F238E27FC236}">
                <a16:creationId xmlns:a16="http://schemas.microsoft.com/office/drawing/2014/main" id="{6ABCB572-C6FD-6D8D-7BAA-A821B8A50B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20" name="Title 1">
            <a:extLst>
              <a:ext uri="{FF2B5EF4-FFF2-40B4-BE49-F238E27FC236}">
                <a16:creationId xmlns:a16="http://schemas.microsoft.com/office/drawing/2014/main" id="{0FEFD0AD-8054-692D-16BB-81F79DABAC3C}"/>
              </a:ext>
            </a:extLst>
          </p:cNvPr>
          <p:cNvSpPr txBox="1">
            <a:spLocks/>
          </p:cNvSpPr>
          <p:nvPr/>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id="{D62111DF-BE73-E487-D7BC-34A5F0371CA0}"/>
              </a:ext>
            </a:extLst>
          </p:cNvPr>
          <p:cNvSpPr txBox="1"/>
          <p:nvPr/>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22" name="TextBox 21">
            <a:extLst>
              <a:ext uri="{FF2B5EF4-FFF2-40B4-BE49-F238E27FC236}">
                <a16:creationId xmlns:a16="http://schemas.microsoft.com/office/drawing/2014/main" id="{F281B02F-849C-079E-89CD-C51B8FD29AF3}"/>
              </a:ext>
            </a:extLst>
          </p:cNvPr>
          <p:cNvSpPr txBox="1"/>
          <p:nvPr/>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pic>
        <p:nvPicPr>
          <p:cNvPr id="24" name="Picture 23"/>
          <p:cNvPicPr>
            <a:picLocks noChangeAspect="1"/>
          </p:cNvPicPr>
          <p:nvPr/>
        </p:nvPicPr>
        <p:blipFill>
          <a:blip r:embed="rId12"/>
          <a:stretch>
            <a:fillRect/>
          </a:stretch>
        </p:blipFill>
        <p:spPr>
          <a:xfrm>
            <a:off x="4852054" y="1343814"/>
            <a:ext cx="8370533" cy="3170195"/>
          </a:xfrm>
          <a:prstGeom prst="rect">
            <a:avLst/>
          </a:prstGeom>
        </p:spPr>
      </p:pic>
      <p:pic>
        <p:nvPicPr>
          <p:cNvPr id="25" name="Picture 24"/>
          <p:cNvPicPr>
            <a:picLocks noChangeAspect="1"/>
          </p:cNvPicPr>
          <p:nvPr/>
        </p:nvPicPr>
        <p:blipFill>
          <a:blip r:embed="rId13"/>
          <a:stretch>
            <a:fillRect/>
          </a:stretch>
        </p:blipFill>
        <p:spPr>
          <a:xfrm>
            <a:off x="6316854" y="-134219"/>
            <a:ext cx="2934187" cy="2240079"/>
          </a:xfrm>
          <a:prstGeom prst="rect">
            <a:avLst/>
          </a:prstGeom>
        </p:spPr>
      </p:pic>
    </p:spTree>
    <p:extLst>
      <p:ext uri="{BB962C8B-B14F-4D97-AF65-F5344CB8AC3E}">
        <p14:creationId xmlns:p14="http://schemas.microsoft.com/office/powerpoint/2010/main" val="12808172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 presetClass="entr" presetSubtype="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14" presetClass="entr" presetSubtype="1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par>
                          <p:cTn id="33" fill="hold">
                            <p:stCondLst>
                              <p:cond delay="4000"/>
                            </p:stCondLst>
                            <p:childTnLst>
                              <p:par>
                                <p:cTn id="34" presetID="50" presetClass="entr" presetSubtype="0" decel="10000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3"/>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750" fill="hold"/>
                                        <p:tgtEl>
                                          <p:spTgt spid="21"/>
                                        </p:tgtEl>
                                        <p:attrNameLst>
                                          <p:attrName>ppt_w</p:attrName>
                                        </p:attrNameLst>
                                      </p:cBhvr>
                                      <p:tavLst>
                                        <p:tav tm="0">
                                          <p:val>
                                            <p:fltVal val="0"/>
                                          </p:val>
                                        </p:tav>
                                        <p:tav tm="100000">
                                          <p:val>
                                            <p:strVal val="#ppt_w"/>
                                          </p:val>
                                        </p:tav>
                                      </p:tavLst>
                                    </p:anim>
                                    <p:anim calcmode="lin" valueType="num">
                                      <p:cBhvr>
                                        <p:cTn id="42" dur="1750" fill="hold"/>
                                        <p:tgtEl>
                                          <p:spTgt spid="21"/>
                                        </p:tgtEl>
                                        <p:attrNameLst>
                                          <p:attrName>ppt_h</p:attrName>
                                        </p:attrNameLst>
                                      </p:cBhvr>
                                      <p:tavLst>
                                        <p:tav tm="0">
                                          <p:val>
                                            <p:fltVal val="0"/>
                                          </p:val>
                                        </p:tav>
                                        <p:tav tm="100000">
                                          <p:val>
                                            <p:strVal val="#ppt_h"/>
                                          </p:val>
                                        </p:tav>
                                      </p:tavLst>
                                    </p:anim>
                                    <p:animEffect transition="in" filter="fade">
                                      <p:cBhvr>
                                        <p:cTn id="43" dur="1750"/>
                                        <p:tgtEl>
                                          <p:spTgt spid="21"/>
                                        </p:tgtEl>
                                      </p:cBhvr>
                                    </p:animEffect>
                                  </p:childTnLst>
                                </p:cTn>
                              </p:par>
                              <p:par>
                                <p:cTn id="44" presetID="6" presetClass="emph" presetSubtype="0" repeatCount="indefinite" accel="7000" decel="14000" autoRev="1" fill="hold" grpId="0" nodeType="withEffect">
                                  <p:stCondLst>
                                    <p:cond delay="0"/>
                                  </p:stCondLst>
                                  <p:childTnLst>
                                    <p:animScale>
                                      <p:cBhvr>
                                        <p:cTn id="45"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sp>
        <p:nvSpPr>
          <p:cNvPr id="5" name="矩形 25"/>
          <p:cNvSpPr/>
          <p:nvPr/>
        </p:nvSpPr>
        <p:spPr>
          <a:xfrm>
            <a:off x="382891" y="880432"/>
            <a:ext cx="11642658" cy="2435573"/>
          </a:xfrm>
          <a:prstGeom prst="rect">
            <a:avLst/>
          </a:prstGeom>
          <a:solidFill>
            <a:schemeClr val="bg1"/>
          </a:solidFill>
          <a:ln w="47625" cmpd="sng">
            <a:solidFill>
              <a:srgbClr val="0719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5"/>
          <p:cNvSpPr txBox="1"/>
          <p:nvPr/>
        </p:nvSpPr>
        <p:spPr>
          <a:xfrm>
            <a:off x="382891" y="1067166"/>
            <a:ext cx="3031998" cy="2062103"/>
          </a:xfrm>
          <a:prstGeom prst="rect">
            <a:avLst/>
          </a:prstGeom>
          <a:solidFill>
            <a:schemeClr val="bg1"/>
          </a:solidFill>
          <a:ln w="63500" cmpd="thickThi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r>
              <a:rPr kumimoji="0" lang="vi-VN"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Cho 4</a:t>
            </a:r>
            <a:r>
              <a:rPr kumimoji="0" lang="vi-VN" sz="32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vi-VN"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miếng</a:t>
            </a:r>
            <a:r>
              <a:rPr kumimoji="0" lang="vi-VN" sz="32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ghép giống nhau như hình bên: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965896" y="3494569"/>
            <a:ext cx="1771803" cy="1687187"/>
          </a:xfrm>
          <a:prstGeom prst="rect">
            <a:avLst/>
          </a:prstGeom>
        </p:spPr>
      </p:pic>
      <p:sp>
        <p:nvSpPr>
          <p:cNvPr id="16" name="Rectangle 15"/>
          <p:cNvSpPr/>
          <p:nvPr/>
        </p:nvSpPr>
        <p:spPr>
          <a:xfrm>
            <a:off x="2957203" y="3534306"/>
            <a:ext cx="9043083"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smtClean="0"/>
              <a:t>Với 4 miếng ghép đó, hãy ghép ra hình dưới đây</a:t>
            </a:r>
            <a:endParaRPr lang="en-US" sz="3200" dirty="0"/>
          </a:p>
        </p:txBody>
      </p:sp>
      <p:pic>
        <p:nvPicPr>
          <p:cNvPr id="7" name="Picture 6"/>
          <p:cNvPicPr>
            <a:picLocks noChangeAspect="1"/>
          </p:cNvPicPr>
          <p:nvPr/>
        </p:nvPicPr>
        <p:blipFill rotWithShape="1">
          <a:blip r:embed="rId4"/>
          <a:srcRect l="11111" t="34444" r="20555" b="45062"/>
          <a:stretch/>
        </p:blipFill>
        <p:spPr>
          <a:xfrm>
            <a:off x="3553977" y="1395375"/>
            <a:ext cx="8332483" cy="1405683"/>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432" t="22908" r="10674" b="35484"/>
          <a:stretch/>
        </p:blipFill>
        <p:spPr>
          <a:xfrm>
            <a:off x="4065238" y="4679836"/>
            <a:ext cx="7101192" cy="1957722"/>
          </a:xfrm>
          <a:prstGeom prst="rect">
            <a:avLst/>
          </a:prstGeom>
        </p:spPr>
      </p:pic>
    </p:spTree>
    <p:extLst>
      <p:ext uri="{BB962C8B-B14F-4D97-AF65-F5344CB8AC3E}">
        <p14:creationId xmlns:p14="http://schemas.microsoft.com/office/powerpoint/2010/main" val="42133835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ppt_w</p:attrName>
                                        </p:attrNameLst>
                                      </p:cBhvr>
                                      <p:tavLst>
                                        <p:tav tm="0" fmla="#ppt_w*sin(2.5*pi*$)">
                                          <p:val>
                                            <p:fltVal val="0"/>
                                          </p:val>
                                        </p:tav>
                                        <p:tav tm="100000">
                                          <p:val>
                                            <p:fltVal val="1"/>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4433" t="22908" r="78350" b="35484"/>
          <a:stretch/>
        </p:blipFill>
        <p:spPr>
          <a:xfrm>
            <a:off x="4649314" y="1100056"/>
            <a:ext cx="3638651" cy="49461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a:off x="4679086" y="3393637"/>
            <a:ext cx="3433781" cy="2238735"/>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rot="10800000">
            <a:off x="4679085" y="3104939"/>
            <a:ext cx="3433781" cy="223873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a:off x="4725498" y="1919070"/>
            <a:ext cx="3433781" cy="22387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rot="10800000">
            <a:off x="4703552" y="1572237"/>
            <a:ext cx="3433781" cy="2238735"/>
          </a:xfrm>
          <a:prstGeom prst="rect">
            <a:avLst/>
          </a:prstGeom>
        </p:spPr>
      </p:pic>
      <p:pic>
        <p:nvPicPr>
          <p:cNvPr id="14"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77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1424" t="22908" r="48806" b="35484"/>
          <a:stretch/>
        </p:blipFill>
        <p:spPr>
          <a:xfrm>
            <a:off x="5073567" y="1288636"/>
            <a:ext cx="4226075" cy="50030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5" name="Straight Connector 4"/>
          <p:cNvCxnSpPr/>
          <p:nvPr/>
        </p:nvCxnSpPr>
        <p:spPr>
          <a:xfrm>
            <a:off x="5466945" y="1498060"/>
            <a:ext cx="3054485" cy="4552544"/>
          </a:xfrm>
          <a:prstGeom prst="line">
            <a:avLst/>
          </a:prstGeom>
          <a:ln w="5715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5525310" y="3073940"/>
            <a:ext cx="3054485" cy="1500263"/>
          </a:xfrm>
          <a:prstGeom prst="line">
            <a:avLst/>
          </a:prstGeom>
        </p:spPr>
        <p:style>
          <a:lnRef idx="3">
            <a:schemeClr val="dk1"/>
          </a:lnRef>
          <a:fillRef idx="0">
            <a:schemeClr val="dk1"/>
          </a:fillRef>
          <a:effectRef idx="2">
            <a:schemeClr val="dk1"/>
          </a:effectRef>
          <a:fontRef idx="minor">
            <a:schemeClr val="tx1"/>
          </a:fontRef>
        </p:style>
      </p:cxnSp>
      <p:pic>
        <p:nvPicPr>
          <p:cNvPr id="14"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7240" t="22908" r="10674" b="35484"/>
          <a:stretch/>
        </p:blipFill>
        <p:spPr>
          <a:xfrm>
            <a:off x="4494179" y="1821453"/>
            <a:ext cx="5397883" cy="3937373"/>
          </a:xfrm>
          <a:prstGeom prst="rect">
            <a:avLst/>
          </a:prstGeom>
        </p:spPr>
      </p:pic>
      <p:cxnSp>
        <p:nvCxnSpPr>
          <p:cNvPr id="5" name="Straight Connector 4"/>
          <p:cNvCxnSpPr/>
          <p:nvPr/>
        </p:nvCxnSpPr>
        <p:spPr>
          <a:xfrm>
            <a:off x="7334655" y="2678984"/>
            <a:ext cx="0" cy="2282122"/>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902740" y="3820045"/>
            <a:ext cx="4727643" cy="0"/>
          </a:xfrm>
          <a:prstGeom prst="line">
            <a:avLst/>
          </a:prstGeom>
        </p:spPr>
        <p:style>
          <a:lnRef idx="3">
            <a:schemeClr val="dk1"/>
          </a:lnRef>
          <a:fillRef idx="0">
            <a:schemeClr val="dk1"/>
          </a:fillRef>
          <a:effectRef idx="2">
            <a:schemeClr val="dk1"/>
          </a:effectRef>
          <a:fontRef idx="minor">
            <a:schemeClr val="tx1"/>
          </a:fontRef>
        </p:style>
      </p:cxnSp>
      <p:pic>
        <p:nvPicPr>
          <p:cNvPr id="10"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004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243754" y="4865914"/>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Hoả</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3078" name="Picture 6" descr="Hình ảnh Hành Tinh Dễ Thương Saturn Tải Miễn Phí Hành Tinh Saturn Dễ  Thương, Saturn, Hành Tinh Dễ Thương Saturn Tải Miễn Phí, Hành Tinh miễn phí  tải tập ti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906" l="3125" r="99063"/>
                    </a14:imgEffect>
                  </a14:imgLayer>
                </a14:imgProps>
              </a:ext>
              <a:ext uri="{28A0092B-C50C-407E-A947-70E740481C1C}">
                <a14:useLocalDpi xmlns:a14="http://schemas.microsoft.com/office/drawing/2010/main" val="0"/>
              </a:ext>
            </a:extLst>
          </a:blip>
          <a:srcRect/>
          <a:stretch>
            <a:fillRect/>
          </a:stretch>
        </p:blipFill>
        <p:spPr bwMode="auto">
          <a:xfrm>
            <a:off x="4777479" y="3078388"/>
            <a:ext cx="3363480" cy="336348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471904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5"/>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6"/>
                                        </p:tgtEl>
                                        <p:attrNameLst>
                                          <p:attrName>ppt_y</p:attrName>
                                        </p:attrNameLst>
                                      </p:cBhvr>
                                      <p:tavLst>
                                        <p:tav tm="0">
                                          <p:val>
                                            <p:strVal val="#ppt_y"/>
                                          </p:val>
                                        </p:tav>
                                        <p:tav tm="100000">
                                          <p:val>
                                            <p:strVal val="#ppt_y"/>
                                          </p:val>
                                        </p:tav>
                                      </p:tavLst>
                                    </p:anim>
                                    <p:anim calcmode="lin" valueType="num">
                                      <p:cBhvr>
                                        <p:cTn id="2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6"/>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anim calcmode="lin" valueType="num">
                                      <p:cBhvr>
                                        <p:cTn id="3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2"/>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 calcmode="lin" valueType="num">
                                      <p:cBhvr>
                                        <p:cTn id="4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3078"/>
                                        </p:tgtEl>
                                        <p:attrNameLst>
                                          <p:attrName>style.visibility</p:attrName>
                                        </p:attrNameLst>
                                      </p:cBhvr>
                                      <p:to>
                                        <p:strVal val="visible"/>
                                      </p:to>
                                    </p:set>
                                    <p:anim calcmode="lin" valueType="num">
                                      <p:cBhvr>
                                        <p:cTn id="50" dur="500" fill="hold"/>
                                        <p:tgtEl>
                                          <p:spTgt spid="3078"/>
                                        </p:tgtEl>
                                        <p:attrNameLst>
                                          <p:attrName>ppt_w</p:attrName>
                                        </p:attrNameLst>
                                      </p:cBhvr>
                                      <p:tavLst>
                                        <p:tav tm="0">
                                          <p:val>
                                            <p:fltVal val="0"/>
                                          </p:val>
                                        </p:tav>
                                        <p:tav tm="100000">
                                          <p:val>
                                            <p:strVal val="#ppt_w"/>
                                          </p:val>
                                        </p:tav>
                                      </p:tavLst>
                                    </p:anim>
                                    <p:anim calcmode="lin" valueType="num">
                                      <p:cBhvr>
                                        <p:cTn id="51" dur="500" fill="hold"/>
                                        <p:tgtEl>
                                          <p:spTgt spid="3078"/>
                                        </p:tgtEl>
                                        <p:attrNameLst>
                                          <p:attrName>ppt_h</p:attrName>
                                        </p:attrNameLst>
                                      </p:cBhvr>
                                      <p:tavLst>
                                        <p:tav tm="0">
                                          <p:val>
                                            <p:fltVal val="0"/>
                                          </p:val>
                                        </p:tav>
                                        <p:tav tm="100000">
                                          <p:val>
                                            <p:strVal val="#ppt_h"/>
                                          </p:val>
                                        </p:tav>
                                      </p:tavLst>
                                    </p:anim>
                                    <p:animEffect transition="in" filter="fade">
                                      <p:cBhvr>
                                        <p:cTn id="5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503" y="98526"/>
            <a:ext cx="10977784" cy="1754326"/>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3: Dưới</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đây là một số hình ảnh thực tế có dạng hình thoi. Em hãy tìm thêm một số hình ảnh thực tế có dạng hình thoi nhé!</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6667" t="33499" r="22482" b="27730"/>
          <a:stretch/>
        </p:blipFill>
        <p:spPr>
          <a:xfrm>
            <a:off x="1459149" y="2081721"/>
            <a:ext cx="9617189" cy="4124528"/>
          </a:xfrm>
          <a:prstGeom prst="rect">
            <a:avLst/>
          </a:prstGeom>
        </p:spPr>
      </p:pic>
    </p:spTree>
    <p:extLst>
      <p:ext uri="{BB962C8B-B14F-4D97-AF65-F5344CB8AC3E}">
        <p14:creationId xmlns:p14="http://schemas.microsoft.com/office/powerpoint/2010/main" val="32995136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pic>
        <p:nvPicPr>
          <p:cNvPr id="9" name="图片 20"/>
          <p:cNvPicPr>
            <a:picLocks noChangeAspect="1"/>
          </p:cNvPicPr>
          <p:nvPr/>
        </p:nvPicPr>
        <p:blipFill rotWithShape="1">
          <a:blip r:embed="rId3" cstate="screen"/>
          <a:srcRect/>
          <a:stretch>
            <a:fillRect/>
          </a:stretch>
        </p:blipFill>
        <p:spPr>
          <a:xfrm rot="18287752">
            <a:off x="10566531" y="5167830"/>
            <a:ext cx="1771803" cy="1687187"/>
          </a:xfrm>
          <a:prstGeom prst="rect">
            <a:avLst/>
          </a:prstGeom>
        </p:spPr>
      </p:pic>
      <p:pic>
        <p:nvPicPr>
          <p:cNvPr id="10" name="图片 42"/>
          <p:cNvPicPr>
            <a:picLocks noChangeAspect="1"/>
          </p:cNvPicPr>
          <p:nvPr/>
        </p:nvPicPr>
        <p:blipFill rotWithShape="1">
          <a:blip r:embed="rId4" cstate="screen"/>
          <a:srcRect/>
          <a:stretch>
            <a:fillRect/>
          </a:stretch>
        </p:blipFill>
        <p:spPr>
          <a:xfrm>
            <a:off x="654673" y="4911108"/>
            <a:ext cx="2420549" cy="1799102"/>
          </a:xfrm>
          <a:prstGeom prst="rect">
            <a:avLst/>
          </a:prstGeom>
        </p:spPr>
      </p:pic>
      <p:pic>
        <p:nvPicPr>
          <p:cNvPr id="1026" name="Picture 2" descr="Top 50 mẫu hàng rào sắt hộp đơn giản đẹp nhất"/>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3588" y="1407447"/>
            <a:ext cx="6261092" cy="40065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Giá trang trí treo tường hình thoi Bừng Sáng Không Gian, Giá chỉ 450.0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680" y="564205"/>
            <a:ext cx="5005475" cy="50054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656851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Mộc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3078" name="Picture 6" descr="Hình ảnh Hành Tinh Dễ Thương Saturn Tải Miễn Phí Hành Tinh Saturn Dễ  Thương, Saturn, Hành Tinh Dễ Thương Saturn Tải Miễn Phí, Hành Tinh miễn phí  tải tập ti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906" l="3125" r="99063"/>
                    </a14:imgEffect>
                  </a14:imgLayer>
                </a14:imgProps>
              </a:ext>
              <a:ext uri="{28A0092B-C50C-407E-A947-70E740481C1C}">
                <a14:useLocalDpi xmlns:a14="http://schemas.microsoft.com/office/drawing/2010/main" val="0"/>
              </a:ext>
            </a:extLst>
          </a:blip>
          <a:srcRect/>
          <a:stretch>
            <a:fillRect/>
          </a:stretch>
        </p:blipFill>
        <p:spPr bwMode="auto">
          <a:xfrm>
            <a:off x="4777479" y="3078388"/>
            <a:ext cx="3363480" cy="336348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2935649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5"/>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6"/>
                                        </p:tgtEl>
                                        <p:attrNameLst>
                                          <p:attrName>ppt_y</p:attrName>
                                        </p:attrNameLst>
                                      </p:cBhvr>
                                      <p:tavLst>
                                        <p:tav tm="0">
                                          <p:val>
                                            <p:strVal val="#ppt_y"/>
                                          </p:val>
                                        </p:tav>
                                        <p:tav tm="100000">
                                          <p:val>
                                            <p:strVal val="#ppt_y"/>
                                          </p:val>
                                        </p:tav>
                                      </p:tavLst>
                                    </p:anim>
                                    <p:anim calcmode="lin" valueType="num">
                                      <p:cBhvr>
                                        <p:cTn id="2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6"/>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anim calcmode="lin" valueType="num">
                                      <p:cBhvr>
                                        <p:cTn id="3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2"/>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 calcmode="lin" valueType="num">
                                      <p:cBhvr>
                                        <p:cTn id="4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3078"/>
                                        </p:tgtEl>
                                        <p:attrNameLst>
                                          <p:attrName>style.visibility</p:attrName>
                                        </p:attrNameLst>
                                      </p:cBhvr>
                                      <p:to>
                                        <p:strVal val="visible"/>
                                      </p:to>
                                    </p:set>
                                    <p:anim calcmode="lin" valueType="num">
                                      <p:cBhvr>
                                        <p:cTn id="50" dur="500" fill="hold"/>
                                        <p:tgtEl>
                                          <p:spTgt spid="3078"/>
                                        </p:tgtEl>
                                        <p:attrNameLst>
                                          <p:attrName>ppt_w</p:attrName>
                                        </p:attrNameLst>
                                      </p:cBhvr>
                                      <p:tavLst>
                                        <p:tav tm="0">
                                          <p:val>
                                            <p:fltVal val="0"/>
                                          </p:val>
                                        </p:tav>
                                        <p:tav tm="100000">
                                          <p:val>
                                            <p:strVal val="#ppt_w"/>
                                          </p:val>
                                        </p:tav>
                                      </p:tavLst>
                                    </p:anim>
                                    <p:anim calcmode="lin" valueType="num">
                                      <p:cBhvr>
                                        <p:cTn id="51" dur="500" fill="hold"/>
                                        <p:tgtEl>
                                          <p:spTgt spid="3078"/>
                                        </p:tgtEl>
                                        <p:attrNameLst>
                                          <p:attrName>ppt_h</p:attrName>
                                        </p:attrNameLst>
                                      </p:cBhvr>
                                      <p:tavLst>
                                        <p:tav tm="0">
                                          <p:val>
                                            <p:fltVal val="0"/>
                                          </p:val>
                                        </p:tav>
                                        <p:tav tm="100000">
                                          <p:val>
                                            <p:strVal val="#ppt_h"/>
                                          </p:val>
                                        </p:tav>
                                      </p:tavLst>
                                    </p:anim>
                                    <p:animEffect transition="in" filter="fade">
                                      <p:cBhvr>
                                        <p:cTn id="5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503" y="98526"/>
            <a:ext cx="10977784" cy="1754326"/>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4: Thực</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hành gấp giấy và cắt tạo hình thoi.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baseline="0" dirty="0" smtClean="0">
                <a:solidFill>
                  <a:srgbClr val="002060"/>
                </a:solidFill>
                <a:latin typeface="Arial" panose="020B0604020202020204" pitchFamily="34" charset="0"/>
                <a:cs typeface="Arial" panose="020B0604020202020204" pitchFamily="34" charset="0"/>
              </a:rPr>
              <a:t>Em</a:t>
            </a:r>
            <a:r>
              <a:rPr lang="vi-VN" sz="3600" b="1" dirty="0" smtClean="0">
                <a:solidFill>
                  <a:srgbClr val="002060"/>
                </a:solidFill>
                <a:latin typeface="Arial" panose="020B0604020202020204" pitchFamily="34" charset="0"/>
                <a:cs typeface="Arial" panose="020B0604020202020204" pitchFamily="34" charset="0"/>
              </a:rPr>
              <a:t> hãy gấp giấy theo các đường nét đứt như hình dưới đây rồi cắt được một hình thoi nhé!</a:t>
            </a:r>
            <a:endPar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3688" t="38605" r="16206" b="13357"/>
          <a:stretch/>
        </p:blipFill>
        <p:spPr>
          <a:xfrm>
            <a:off x="366658" y="1916348"/>
            <a:ext cx="10992255" cy="4941652"/>
          </a:xfrm>
          <a:prstGeom prst="rect">
            <a:avLst/>
          </a:prstGeom>
        </p:spPr>
      </p:pic>
    </p:spTree>
    <p:extLst>
      <p:ext uri="{BB962C8B-B14F-4D97-AF65-F5344CB8AC3E}">
        <p14:creationId xmlns:p14="http://schemas.microsoft.com/office/powerpoint/2010/main" val="295267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7505430" y="1668854"/>
            <a:ext cx="3801041"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Củng</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7275575" y="1945859"/>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718551" y="3334916"/>
            <a:ext cx="193514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smtClean="0">
                <a:ln w="0"/>
                <a:solidFill>
                  <a:srgbClr val="00B050"/>
                </a:solidFill>
                <a:effectLst>
                  <a:reflection blurRad="6350" stA="53000" endA="300" endPos="35500" dir="5400000" sy="-90000" algn="bl" rotWithShape="0"/>
                </a:effectLst>
                <a:latin typeface="UTM Rockwell" panose="02040603050506020204" pitchFamily="18" charset="0"/>
              </a:rPr>
              <a:t>Cố</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9189415" y="4838700"/>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28" name="图片 20"/>
          <p:cNvPicPr>
            <a:picLocks noChangeAspect="1"/>
          </p:cNvPicPr>
          <p:nvPr/>
        </p:nvPicPr>
        <p:blipFill rotWithShape="1">
          <a:blip r:embed="rId7" cstate="screen"/>
          <a:srcRect/>
          <a:stretch>
            <a:fillRect/>
          </a:stretch>
        </p:blipFill>
        <p:spPr>
          <a:xfrm rot="18287752">
            <a:off x="4128200" y="1739961"/>
            <a:ext cx="3546554" cy="3377181"/>
          </a:xfrm>
          <a:prstGeom prst="rect">
            <a:avLst/>
          </a:prstGeom>
        </p:spPr>
      </p:pic>
    </p:spTree>
    <p:extLst>
      <p:ext uri="{BB962C8B-B14F-4D97-AF65-F5344CB8AC3E}">
        <p14:creationId xmlns:p14="http://schemas.microsoft.com/office/powerpoint/2010/main" val="2077170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nodePh="1">
                                  <p:stCondLst>
                                    <p:cond delay="0"/>
                                  </p:stCondLst>
                                  <p:endCondLst>
                                    <p:cond evt="begin" delay="0">
                                      <p:tn val="25"/>
                                    </p:cond>
                                  </p:end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nodePh="1">
                                  <p:stCondLst>
                                    <p:cond delay="0"/>
                                  </p:stCondLst>
                                  <p:endCondLst>
                                    <p:cond evt="begin" delay="0">
                                      <p:tn val="39"/>
                                    </p:cond>
                                  </p:end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15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6719692" y="821481"/>
            <a:ext cx="374493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Khởi</a:t>
            </a:r>
            <a:r>
              <a:rPr kumimoji="0" lang="vi-VN" sz="8800" b="1" i="0" u="none" strike="noStrike" kern="1200" cap="none" spc="0" normalizeH="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 </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7275575" y="1945859"/>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7775779" y="2987217"/>
            <a:ext cx="3817071"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smtClean="0">
                <a:ln w="0"/>
                <a:solidFill>
                  <a:srgbClr val="00B050"/>
                </a:solidFill>
                <a:effectLst>
                  <a:reflection blurRad="6350" stA="53000" endA="300" endPos="35500" dir="5400000" sy="-90000" algn="bl" rotWithShape="0"/>
                </a:effectLst>
                <a:latin typeface="UTM Rockwell" panose="02040603050506020204" pitchFamily="18" charset="0"/>
              </a:rPr>
              <a:t>Động</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9189415" y="4838700"/>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28" name="图片 20"/>
          <p:cNvPicPr>
            <a:picLocks noChangeAspect="1"/>
          </p:cNvPicPr>
          <p:nvPr/>
        </p:nvPicPr>
        <p:blipFill rotWithShape="1">
          <a:blip r:embed="rId7" cstate="screen"/>
          <a:srcRect/>
          <a:stretch>
            <a:fillRect/>
          </a:stretch>
        </p:blipFill>
        <p:spPr>
          <a:xfrm rot="18287752">
            <a:off x="4128200" y="1739961"/>
            <a:ext cx="3546554" cy="3377181"/>
          </a:xfrm>
          <a:prstGeom prst="rect">
            <a:avLst/>
          </a:prstGeom>
        </p:spPr>
      </p:pic>
    </p:spTree>
    <p:extLst>
      <p:ext uri="{BB962C8B-B14F-4D97-AF65-F5344CB8AC3E}">
        <p14:creationId xmlns:p14="http://schemas.microsoft.com/office/powerpoint/2010/main" val="912398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nodePh="1">
                                  <p:stCondLst>
                                    <p:cond delay="0"/>
                                  </p:stCondLst>
                                  <p:endCondLst>
                                    <p:cond evt="begin" delay="0">
                                      <p:tn val="25"/>
                                    </p:cond>
                                  </p:end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nodePh="1">
                                  <p:stCondLst>
                                    <p:cond delay="0"/>
                                  </p:stCondLst>
                                  <p:endCondLst>
                                    <p:cond evt="begin" delay="0">
                                      <p:tn val="39"/>
                                    </p:cond>
                                  </p:end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15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897161" y="536347"/>
            <a:ext cx="2948244"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Trái</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6100606" y="1945859"/>
            <a:ext cx="253466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smtClean="0">
                <a:ln w="0"/>
                <a:solidFill>
                  <a:srgbClr val="00B050"/>
                </a:solidFill>
                <a:effectLst>
                  <a:reflection blurRad="6350" stA="53000" endA="300" endPos="35500" dir="5400000" sy="-90000" algn="bl" rotWithShape="0"/>
                </a:effectLst>
                <a:latin typeface="UTM Rockwell" panose="02040603050506020204" pitchFamily="18" charset="0"/>
              </a:rPr>
              <a:t>Đất</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074141" y="3334916"/>
            <a:ext cx="322395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Của </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Em </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14" name="图片 20"/>
          <p:cNvPicPr>
            <a:picLocks noChangeAspect="1"/>
          </p:cNvPicPr>
          <p:nvPr/>
        </p:nvPicPr>
        <p:blipFill rotWithShape="1">
          <a:blip r:embed="rId7" cstate="screen"/>
          <a:srcRect/>
          <a:stretch>
            <a:fillRect/>
          </a:stretch>
        </p:blipFill>
        <p:spPr>
          <a:xfrm rot="18287752">
            <a:off x="10239154" y="2005704"/>
            <a:ext cx="1771803" cy="1687187"/>
          </a:xfrm>
          <a:prstGeom prst="rect">
            <a:avLst/>
          </a:prstGeom>
        </p:spPr>
      </p:pic>
      <p:pic>
        <p:nvPicPr>
          <p:cNvPr id="3074" name="Picture 2" descr="Trái đất Máy tính Biểu tượng Clip nghệ thuật - trái đất png tải về - Miễn  phí trong suốt Trái đất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56" b="100000" l="222" r="100000"/>
                    </a14:imgEffect>
                  </a14:imgLayer>
                </a14:imgProps>
              </a:ext>
              <a:ext uri="{28A0092B-C50C-407E-A947-70E740481C1C}">
                <a14:useLocalDpi xmlns:a14="http://schemas.microsoft.com/office/drawing/2010/main" val="0"/>
              </a:ext>
            </a:extLst>
          </a:blip>
          <a:srcRect/>
          <a:stretch>
            <a:fillRect/>
          </a:stretch>
        </p:blipFill>
        <p:spPr bwMode="auto">
          <a:xfrm>
            <a:off x="5112727" y="3806553"/>
            <a:ext cx="2164891" cy="216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1628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5"/>
                                        </p:tgtEl>
                                        <p:attrNameLst>
                                          <p:attrName>ppt_y</p:attrName>
                                        </p:attrNameLst>
                                      </p:cBhvr>
                                      <p:tavLst>
                                        <p:tav tm="0">
                                          <p:val>
                                            <p:strVal val="#ppt_y"/>
                                          </p:val>
                                        </p:tav>
                                        <p:tav tm="100000">
                                          <p:val>
                                            <p:strVal val="#ppt_y"/>
                                          </p:val>
                                        </p:tav>
                                      </p:tavLst>
                                    </p:anim>
                                    <p:anim calcmode="lin" valueType="num">
                                      <p:cBhvr>
                                        <p:cTn id="2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 calcmode="lin" valueType="num">
                                      <p:cBhvr>
                                        <p:cTn id="2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2"/>
                                        </p:tgtEl>
                                        <p:attrNameLst>
                                          <p:attrName>ppt_y</p:attrName>
                                        </p:attrNameLst>
                                      </p:cBhvr>
                                      <p:tavLst>
                                        <p:tav tm="0">
                                          <p:val>
                                            <p:strVal val="#ppt_y"/>
                                          </p:val>
                                        </p:tav>
                                        <p:tav tm="100000">
                                          <p:val>
                                            <p:strVal val="#ppt_y"/>
                                          </p:val>
                                        </p:tav>
                                      </p:tavLst>
                                    </p:anim>
                                    <p:anim calcmode="lin" valueType="num">
                                      <p:cBhvr>
                                        <p:cTn id="3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2"/>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6"/>
                                        </p:tgtEl>
                                        <p:attrNameLst>
                                          <p:attrName>ppt_y</p:attrName>
                                        </p:attrNameLst>
                                      </p:cBhvr>
                                      <p:tavLst>
                                        <p:tav tm="0">
                                          <p:val>
                                            <p:strVal val="#ppt_y"/>
                                          </p:val>
                                        </p:tav>
                                        <p:tav tm="100000">
                                          <p:val>
                                            <p:strVal val="#ppt_y"/>
                                          </p:val>
                                        </p:tav>
                                      </p:tavLst>
                                    </p:anim>
                                    <p:anim calcmode="lin" valueType="num">
                                      <p:cBhvr>
                                        <p:cTn id="4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6"/>
                                        </p:tgtEl>
                                      </p:cBhvr>
                                    </p:animEffect>
                                  </p:childTnLst>
                                </p:cTn>
                              </p:par>
                            </p:childTnLst>
                          </p:cTn>
                        </p:par>
                        <p:par>
                          <p:cTn id="45" fill="hold">
                            <p:stCondLst>
                              <p:cond delay="1500"/>
                            </p:stCondLst>
                            <p:childTnLst>
                              <p:par>
                                <p:cTn id="46" presetID="2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anim calcmode="lin" valueType="num">
                                      <p:cBhvr>
                                        <p:cTn id="51" dur="500" fill="hold"/>
                                        <p:tgtEl>
                                          <p:spTgt spid="3074"/>
                                        </p:tgtEl>
                                        <p:attrNameLst>
                                          <p:attrName>ppt_w</p:attrName>
                                        </p:attrNameLst>
                                      </p:cBhvr>
                                      <p:tavLst>
                                        <p:tav tm="0">
                                          <p:val>
                                            <p:fltVal val="0"/>
                                          </p:val>
                                        </p:tav>
                                        <p:tav tm="100000">
                                          <p:val>
                                            <p:strVal val="#ppt_w"/>
                                          </p:val>
                                        </p:tav>
                                      </p:tavLst>
                                    </p:anim>
                                    <p:anim calcmode="lin" valueType="num">
                                      <p:cBhvr>
                                        <p:cTn id="52" dur="500" fill="hold"/>
                                        <p:tgtEl>
                                          <p:spTgt spid="3074"/>
                                        </p:tgtEl>
                                        <p:attrNameLst>
                                          <p:attrName>ppt_h</p:attrName>
                                        </p:attrNameLst>
                                      </p:cBhvr>
                                      <p:tavLst>
                                        <p:tav tm="0">
                                          <p:val>
                                            <p:fltVal val="0"/>
                                          </p:val>
                                        </p:tav>
                                        <p:tav tm="100000">
                                          <p:val>
                                            <p:strVal val="#ppt_h"/>
                                          </p:val>
                                        </p:tav>
                                      </p:tavLst>
                                    </p:anim>
                                    <p:animEffect transition="in" filter="fade">
                                      <p:cBhvr>
                                        <p:cTn id="5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0"/>
            <a:ext cx="12181577" cy="6849360"/>
          </a:xfrm>
          <a:prstGeom prst="rect">
            <a:avLst/>
          </a:prstGeom>
        </p:spPr>
      </p:pic>
      <p:pic>
        <p:nvPicPr>
          <p:cNvPr id="10" name="图片 42"/>
          <p:cNvPicPr>
            <a:picLocks noChangeAspect="1"/>
          </p:cNvPicPr>
          <p:nvPr/>
        </p:nvPicPr>
        <p:blipFill rotWithShape="1">
          <a:blip r:embed="rId4" cstate="screen"/>
          <a:srcRect/>
          <a:stretch>
            <a:fillRect/>
          </a:stretch>
        </p:blipFill>
        <p:spPr>
          <a:xfrm>
            <a:off x="151869" y="4754256"/>
            <a:ext cx="2420549" cy="1799102"/>
          </a:xfrm>
          <a:prstGeom prst="rect">
            <a:avLst/>
          </a:prstGeom>
        </p:spPr>
      </p:pic>
      <p:sp>
        <p:nvSpPr>
          <p:cNvPr id="14" name="TextBox 13"/>
          <p:cNvSpPr txBox="1"/>
          <p:nvPr/>
        </p:nvSpPr>
        <p:spPr>
          <a:xfrm>
            <a:off x="6101211" y="1283015"/>
            <a:ext cx="5647986" cy="4924425"/>
          </a:xfrm>
          <a:prstGeom prst="rect">
            <a:avLst/>
          </a:prstGeom>
          <a:solidFill>
            <a:schemeClr val="bg1"/>
          </a:solidFill>
          <a:ln w="28575">
            <a:solidFill>
              <a:srgbClr val="002060"/>
            </a:solidFill>
            <a:prstDash val="dashDot"/>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smtClean="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b="1" dirty="0">
              <a:solidFill>
                <a:srgbClr val="002060"/>
              </a:solidFill>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smtClean="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b="1" dirty="0">
              <a:solidFill>
                <a:srgbClr val="002060"/>
              </a:solidFill>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smtClean="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b="1" dirty="0">
              <a:solidFill>
                <a:srgbClr val="002060"/>
              </a:solidFill>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smtClean="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mj-lt"/>
              <a:ea typeface="+mn-ea"/>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494" t="-3832" r="-4342" b="-4336"/>
          <a:stretch/>
        </p:blipFill>
        <p:spPr>
          <a:xfrm>
            <a:off x="-299290" y="-160822"/>
            <a:ext cx="3169868" cy="3093539"/>
          </a:xfrm>
          <a:prstGeom prst="diamond">
            <a:avLst/>
          </a:prstGeom>
        </p:spPr>
      </p:pic>
      <p:grpSp>
        <p:nvGrpSpPr>
          <p:cNvPr id="18" name="Group 17"/>
          <p:cNvGrpSpPr/>
          <p:nvPr/>
        </p:nvGrpSpPr>
        <p:grpSpPr>
          <a:xfrm>
            <a:off x="1974775" y="-1327439"/>
            <a:ext cx="5296332" cy="7880797"/>
            <a:chOff x="2175888" y="-1206255"/>
            <a:chExt cx="5296332" cy="7880797"/>
          </a:xfrm>
        </p:grpSpPr>
        <p:grpSp>
          <p:nvGrpSpPr>
            <p:cNvPr id="13" name="Group 12"/>
            <p:cNvGrpSpPr/>
            <p:nvPr/>
          </p:nvGrpSpPr>
          <p:grpSpPr>
            <a:xfrm>
              <a:off x="2175888" y="-1206255"/>
              <a:ext cx="5296332" cy="6235052"/>
              <a:chOff x="2742085" y="-1388140"/>
              <a:chExt cx="5296332" cy="6235052"/>
            </a:xfrm>
          </p:grpSpPr>
          <p:cxnSp>
            <p:nvCxnSpPr>
              <p:cNvPr id="5" name="Straight Connector 4"/>
              <p:cNvCxnSpPr/>
              <p:nvPr/>
            </p:nvCxnSpPr>
            <p:spPr>
              <a:xfrm>
                <a:off x="4618912" y="2788207"/>
                <a:ext cx="0" cy="2058705"/>
              </a:xfrm>
              <a:prstGeom prst="line">
                <a:avLst/>
              </a:prstGeom>
              <a:ln w="127000">
                <a:solidFill>
                  <a:schemeClr val="bg1"/>
                </a:solidFill>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22695" b="86879" l="6738" r="63830">
                            <a14:foregroundMark x1="42730" y1="59220" x2="39894" y2="68972"/>
                            <a14:foregroundMark x1="41667" y1="52305" x2="46809" y2="51950"/>
                            <a14:foregroundMark x1="38830" y1="48227" x2="40603" y2="48936"/>
                            <a14:foregroundMark x1="41667" y1="49468" x2="43794" y2="52305"/>
                          </a14:backgroundRemoval>
                        </a14:imgEffect>
                      </a14:imgLayer>
                    </a14:imgProps>
                  </a:ext>
                  <a:ext uri="{28A0092B-C50C-407E-A947-70E740481C1C}">
                    <a14:useLocalDpi xmlns:a14="http://schemas.microsoft.com/office/drawing/2010/main" val="0"/>
                  </a:ext>
                </a:extLst>
              </a:blip>
              <a:srcRect r="7844" b="16060"/>
              <a:stretch/>
            </p:blipFill>
            <p:spPr>
              <a:xfrm>
                <a:off x="2742085" y="-1388140"/>
                <a:ext cx="5296332" cy="4824184"/>
              </a:xfrm>
              <a:prstGeom prst="rect">
                <a:avLst/>
              </a:prstGeom>
            </p:spPr>
          </p:pic>
        </p:grpSp>
        <p:pic>
          <p:nvPicPr>
            <p:cNvPr id="17"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164198" y="3383053"/>
              <a:ext cx="3291489" cy="3291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0"/>
          <p:cNvPicPr>
            <a:picLocks noChangeAspect="1"/>
          </p:cNvPicPr>
          <p:nvPr/>
        </p:nvPicPr>
        <p:blipFill rotWithShape="1">
          <a:blip r:embed="rId10" cstate="screen"/>
          <a:srcRect/>
          <a:stretch>
            <a:fillRect/>
          </a:stretch>
        </p:blipFill>
        <p:spPr>
          <a:xfrm rot="18287752">
            <a:off x="8417544" y="241060"/>
            <a:ext cx="1771803" cy="1687187"/>
          </a:xfrm>
          <a:prstGeom prst="rect">
            <a:avLst/>
          </a:prstGeom>
        </p:spPr>
      </p:pic>
      <p:sp>
        <p:nvSpPr>
          <p:cNvPr id="6" name="TextBox 5"/>
          <p:cNvSpPr txBox="1"/>
          <p:nvPr/>
        </p:nvSpPr>
        <p:spPr>
          <a:xfrm>
            <a:off x="6310640" y="1398531"/>
            <a:ext cx="5167995" cy="4708981"/>
          </a:xfrm>
          <a:prstGeom prst="rect">
            <a:avLst/>
          </a:prstGeom>
          <a:noFill/>
        </p:spPr>
        <p:txBody>
          <a:bodyPr wrap="square" rtlCol="0">
            <a:spAutoFit/>
          </a:bodyPr>
          <a:lstStyle/>
          <a:p>
            <a:pPr algn="just"/>
            <a:r>
              <a:rPr lang="vi-VN" sz="6000" dirty="0" smtClean="0">
                <a:latin typeface="Cambria" panose="02040503050406030204" pitchFamily="18" charset="0"/>
                <a:ea typeface="Cambria" panose="02040503050406030204" pitchFamily="18" charset="0"/>
              </a:rPr>
              <a:t>Hình thoi là hình có hai cặp cạnh đối diện song song và bằng nhau.</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4653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0"/>
            <a:ext cx="12181577" cy="6849360"/>
          </a:xfrm>
          <a:prstGeom prst="rect">
            <a:avLst/>
          </a:prstGeom>
        </p:spPr>
      </p:pic>
      <p:pic>
        <p:nvPicPr>
          <p:cNvPr id="10" name="图片 42"/>
          <p:cNvPicPr>
            <a:picLocks noChangeAspect="1"/>
          </p:cNvPicPr>
          <p:nvPr/>
        </p:nvPicPr>
        <p:blipFill rotWithShape="1">
          <a:blip r:embed="rId4" cstate="screen"/>
          <a:srcRect/>
          <a:stretch>
            <a:fillRect/>
          </a:stretch>
        </p:blipFill>
        <p:spPr>
          <a:xfrm>
            <a:off x="151869" y="4754256"/>
            <a:ext cx="2420549" cy="1799102"/>
          </a:xfrm>
          <a:prstGeom prst="rect">
            <a:avLst/>
          </a:prstGeom>
        </p:spPr>
      </p:pic>
      <p:sp>
        <p:nvSpPr>
          <p:cNvPr id="14" name="TextBox 13"/>
          <p:cNvSpPr txBox="1"/>
          <p:nvPr/>
        </p:nvSpPr>
        <p:spPr>
          <a:xfrm>
            <a:off x="5790743" y="1204743"/>
            <a:ext cx="6115912" cy="5416868"/>
          </a:xfrm>
          <a:prstGeom prst="rect">
            <a:avLst/>
          </a:prstGeom>
          <a:solidFill>
            <a:schemeClr val="bg1"/>
          </a:solidFill>
          <a:ln w="28575">
            <a:solidFill>
              <a:srgbClr val="002060"/>
            </a:solidFill>
            <a:prstDash val="dashDot"/>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88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494" t="-3832" r="-4342" b="-4336"/>
          <a:stretch/>
        </p:blipFill>
        <p:spPr>
          <a:xfrm>
            <a:off x="-299290" y="-160822"/>
            <a:ext cx="3169868" cy="3093539"/>
          </a:xfrm>
          <a:prstGeom prst="diamond">
            <a:avLst/>
          </a:prstGeom>
        </p:spPr>
      </p:pic>
      <p:grpSp>
        <p:nvGrpSpPr>
          <p:cNvPr id="18" name="Group 17"/>
          <p:cNvGrpSpPr/>
          <p:nvPr/>
        </p:nvGrpSpPr>
        <p:grpSpPr>
          <a:xfrm>
            <a:off x="2901243" y="-314360"/>
            <a:ext cx="3353331" cy="6867718"/>
            <a:chOff x="3102356" y="-193176"/>
            <a:chExt cx="3353331" cy="6867718"/>
          </a:xfrm>
        </p:grpSpPr>
        <p:grpSp>
          <p:nvGrpSpPr>
            <p:cNvPr id="13" name="Group 12"/>
            <p:cNvGrpSpPr/>
            <p:nvPr/>
          </p:nvGrpSpPr>
          <p:grpSpPr>
            <a:xfrm>
              <a:off x="3102356" y="-193176"/>
              <a:ext cx="2501007" cy="5221973"/>
              <a:chOff x="3668553" y="-375061"/>
              <a:chExt cx="2501007" cy="5221973"/>
            </a:xfrm>
          </p:grpSpPr>
          <p:cxnSp>
            <p:nvCxnSpPr>
              <p:cNvPr id="5" name="Straight Connector 4"/>
              <p:cNvCxnSpPr/>
              <p:nvPr/>
            </p:nvCxnSpPr>
            <p:spPr>
              <a:xfrm>
                <a:off x="4618912" y="2788207"/>
                <a:ext cx="0" cy="2058705"/>
              </a:xfrm>
              <a:prstGeom prst="line">
                <a:avLst/>
              </a:prstGeom>
              <a:ln w="127000">
                <a:solidFill>
                  <a:schemeClr val="bg1"/>
                </a:solidFill>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142" b="56915" l="41844" r="100000">
                            <a14:foregroundMark x1="42730" y1="59220" x2="39894" y2="68972"/>
                            <a14:foregroundMark x1="41667" y1="52305" x2="46809" y2="51950"/>
                            <a14:foregroundMark x1="38830" y1="48227" x2="40603" y2="48936"/>
                            <a14:foregroundMark x1="41667" y1="49468" x2="43794" y2="52305"/>
                            <a14:foregroundMark x1="74468" y1="24113" x2="76418" y2="21809"/>
                            <a14:foregroundMark x1="76418" y1="21809" x2="79610" y2="22872"/>
                            <a14:foregroundMark x1="79610" y1="22872" x2="81560" y2="25532"/>
                            <a14:foregroundMark x1="81560" y1="25532" x2="75177" y2="40071"/>
                            <a14:backgroundMark x1="40957" y1="54078" x2="44326" y2="50177"/>
                            <a14:backgroundMark x1="40426" y1="49291" x2="45390" y2="50355"/>
                            <a14:backgroundMark x1="43972" y1="51241" x2="45213" y2="54787"/>
                            <a14:backgroundMark x1="44681" y1="50709" x2="47518" y2="55142"/>
                            <a14:backgroundMark x1="43085" y1="51241" x2="46631" y2="52128"/>
                          </a14:backgroundRemoval>
                        </a14:imgEffect>
                      </a14:imgLayer>
                    </a14:imgProps>
                  </a:ext>
                  <a:ext uri="{28A0092B-C50C-407E-A947-70E740481C1C}">
                    <a14:useLocalDpi xmlns:a14="http://schemas.microsoft.com/office/drawing/2010/main" val="0"/>
                  </a:ext>
                </a:extLst>
              </a:blip>
              <a:srcRect l="48638" r="7844" b="16060"/>
              <a:stretch/>
            </p:blipFill>
            <p:spPr>
              <a:xfrm>
                <a:off x="3668553" y="-375061"/>
                <a:ext cx="2501007" cy="4824184"/>
              </a:xfrm>
              <a:prstGeom prst="ellipse">
                <a:avLst/>
              </a:prstGeom>
            </p:spPr>
          </p:pic>
        </p:grpSp>
        <p:pic>
          <p:nvPicPr>
            <p:cNvPr id="17"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164198" y="3383053"/>
              <a:ext cx="3291489" cy="3291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0"/>
          <p:cNvPicPr>
            <a:picLocks noChangeAspect="1"/>
          </p:cNvPicPr>
          <p:nvPr/>
        </p:nvPicPr>
        <p:blipFill rotWithShape="1">
          <a:blip r:embed="rId10" cstate="screen"/>
          <a:srcRect/>
          <a:stretch>
            <a:fillRect/>
          </a:stretch>
        </p:blipFill>
        <p:spPr>
          <a:xfrm rot="18287752">
            <a:off x="8129534" y="361150"/>
            <a:ext cx="1771803" cy="1687187"/>
          </a:xfrm>
          <a:prstGeom prst="rect">
            <a:avLst/>
          </a:prstGeom>
        </p:spPr>
      </p:pic>
      <p:sp>
        <p:nvSpPr>
          <p:cNvPr id="15" name="TextBox 14"/>
          <p:cNvSpPr txBox="1"/>
          <p:nvPr/>
        </p:nvSpPr>
        <p:spPr>
          <a:xfrm>
            <a:off x="6002414" y="1665938"/>
            <a:ext cx="5839391" cy="4708981"/>
          </a:xfrm>
          <a:prstGeom prst="rect">
            <a:avLst/>
          </a:prstGeom>
          <a:noFill/>
        </p:spPr>
        <p:txBody>
          <a:bodyPr wrap="square" rtlCol="0">
            <a:spAutoFit/>
          </a:bodyPr>
          <a:lstStyle/>
          <a:p>
            <a:pPr algn="just"/>
            <a:r>
              <a:rPr lang="vi-VN" sz="6000" dirty="0" smtClean="0">
                <a:latin typeface="Cambria" panose="02040503050406030204" pitchFamily="18" charset="0"/>
                <a:ea typeface="Cambria" panose="02040503050406030204" pitchFamily="18" charset="0"/>
              </a:rPr>
              <a:t>Hình thoi là hình có hai cặp cạnh đối diện song song và 4 cạnh bằng nhau.</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2876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0"/>
            <a:ext cx="12181577" cy="6849360"/>
          </a:xfrm>
          <a:prstGeom prst="rect">
            <a:avLst/>
          </a:prstGeom>
        </p:spPr>
      </p:pic>
      <p:pic>
        <p:nvPicPr>
          <p:cNvPr id="10" name="图片 42"/>
          <p:cNvPicPr>
            <a:picLocks noChangeAspect="1"/>
          </p:cNvPicPr>
          <p:nvPr/>
        </p:nvPicPr>
        <p:blipFill rotWithShape="1">
          <a:blip r:embed="rId4" cstate="screen"/>
          <a:srcRect/>
          <a:stretch>
            <a:fillRect/>
          </a:stretch>
        </p:blipFill>
        <p:spPr>
          <a:xfrm>
            <a:off x="151869" y="4754256"/>
            <a:ext cx="2420549" cy="1799102"/>
          </a:xfrm>
          <a:prstGeom prst="rect">
            <a:avLst/>
          </a:prstGeom>
        </p:spPr>
      </p:pic>
      <p:sp>
        <p:nvSpPr>
          <p:cNvPr id="14" name="TextBox 13"/>
          <p:cNvSpPr txBox="1"/>
          <p:nvPr/>
        </p:nvSpPr>
        <p:spPr>
          <a:xfrm>
            <a:off x="5711963" y="1133183"/>
            <a:ext cx="6311424" cy="5416868"/>
          </a:xfrm>
          <a:prstGeom prst="rect">
            <a:avLst/>
          </a:prstGeom>
          <a:solidFill>
            <a:schemeClr val="bg1"/>
          </a:solidFill>
          <a:ln w="28575">
            <a:solidFill>
              <a:srgbClr val="002060"/>
            </a:solidFill>
            <a:prstDash val="dashDot"/>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88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88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494" t="-3832" r="-4342" b="-4336"/>
          <a:stretch/>
        </p:blipFill>
        <p:spPr>
          <a:xfrm>
            <a:off x="-299290" y="-160822"/>
            <a:ext cx="3169868" cy="3093539"/>
          </a:xfrm>
          <a:prstGeom prst="diamond">
            <a:avLst/>
          </a:prstGeom>
        </p:spPr>
      </p:pic>
      <p:grpSp>
        <p:nvGrpSpPr>
          <p:cNvPr id="18" name="Group 17"/>
          <p:cNvGrpSpPr/>
          <p:nvPr/>
        </p:nvGrpSpPr>
        <p:grpSpPr>
          <a:xfrm>
            <a:off x="2901243" y="-314360"/>
            <a:ext cx="3353331" cy="6867718"/>
            <a:chOff x="3102356" y="-193176"/>
            <a:chExt cx="3353331" cy="6867718"/>
          </a:xfrm>
        </p:grpSpPr>
        <p:grpSp>
          <p:nvGrpSpPr>
            <p:cNvPr id="13" name="Group 12"/>
            <p:cNvGrpSpPr/>
            <p:nvPr/>
          </p:nvGrpSpPr>
          <p:grpSpPr>
            <a:xfrm>
              <a:off x="3102356" y="-193176"/>
              <a:ext cx="2501007" cy="5221973"/>
              <a:chOff x="3668553" y="-375061"/>
              <a:chExt cx="2501007" cy="5221973"/>
            </a:xfrm>
          </p:grpSpPr>
          <p:cxnSp>
            <p:nvCxnSpPr>
              <p:cNvPr id="5" name="Straight Connector 4"/>
              <p:cNvCxnSpPr/>
              <p:nvPr/>
            </p:nvCxnSpPr>
            <p:spPr>
              <a:xfrm>
                <a:off x="4618912" y="2788207"/>
                <a:ext cx="0" cy="2058705"/>
              </a:xfrm>
              <a:prstGeom prst="line">
                <a:avLst/>
              </a:prstGeom>
              <a:ln w="127000">
                <a:solidFill>
                  <a:schemeClr val="bg1"/>
                </a:solidFill>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142" b="56915" l="41844" r="100000">
                            <a14:foregroundMark x1="42730" y1="59220" x2="39894" y2="68972"/>
                            <a14:foregroundMark x1="41667" y1="52305" x2="46809" y2="51950"/>
                            <a14:foregroundMark x1="38830" y1="48227" x2="40603" y2="48936"/>
                            <a14:foregroundMark x1="41667" y1="49468" x2="43794" y2="52305"/>
                            <a14:foregroundMark x1="74468" y1="24113" x2="76418" y2="21809"/>
                            <a14:foregroundMark x1="76418" y1="21809" x2="79610" y2="22872"/>
                            <a14:foregroundMark x1="79610" y1="22872" x2="81560" y2="25532"/>
                            <a14:foregroundMark x1="81560" y1="25532" x2="75177" y2="40071"/>
                            <a14:backgroundMark x1="40957" y1="54078" x2="44326" y2="50177"/>
                            <a14:backgroundMark x1="40426" y1="49291" x2="45390" y2="50355"/>
                            <a14:backgroundMark x1="43972" y1="51241" x2="45213" y2="54787"/>
                            <a14:backgroundMark x1="44681" y1="50709" x2="47518" y2="55142"/>
                            <a14:backgroundMark x1="43085" y1="51241" x2="46631" y2="52128"/>
                          </a14:backgroundRemoval>
                        </a14:imgEffect>
                      </a14:imgLayer>
                    </a14:imgProps>
                  </a:ext>
                  <a:ext uri="{28A0092B-C50C-407E-A947-70E740481C1C}">
                    <a14:useLocalDpi xmlns:a14="http://schemas.microsoft.com/office/drawing/2010/main" val="0"/>
                  </a:ext>
                </a:extLst>
              </a:blip>
              <a:srcRect l="48638" r="7844" b="16060"/>
              <a:stretch/>
            </p:blipFill>
            <p:spPr>
              <a:xfrm>
                <a:off x="3668553" y="-375061"/>
                <a:ext cx="2501007" cy="4824184"/>
              </a:xfrm>
              <a:prstGeom prst="ellipse">
                <a:avLst/>
              </a:prstGeom>
            </p:spPr>
          </p:pic>
        </p:grpSp>
        <p:pic>
          <p:nvPicPr>
            <p:cNvPr id="17"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164198" y="3383053"/>
              <a:ext cx="3291489" cy="3291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0"/>
          <p:cNvPicPr>
            <a:picLocks noChangeAspect="1"/>
          </p:cNvPicPr>
          <p:nvPr/>
        </p:nvPicPr>
        <p:blipFill rotWithShape="1">
          <a:blip r:embed="rId10" cstate="screen"/>
          <a:srcRect/>
          <a:stretch>
            <a:fillRect/>
          </a:stretch>
        </p:blipFill>
        <p:spPr>
          <a:xfrm rot="18287752">
            <a:off x="7720972" y="365300"/>
            <a:ext cx="1771803" cy="1687187"/>
          </a:xfrm>
          <a:prstGeom prst="rect">
            <a:avLst/>
          </a:prstGeom>
        </p:spPr>
      </p:pic>
      <p:sp>
        <p:nvSpPr>
          <p:cNvPr id="15" name="TextBox 14"/>
          <p:cNvSpPr txBox="1"/>
          <p:nvPr/>
        </p:nvSpPr>
        <p:spPr>
          <a:xfrm>
            <a:off x="6173674" y="1741648"/>
            <a:ext cx="5167995" cy="4524315"/>
          </a:xfrm>
          <a:prstGeom prst="rect">
            <a:avLst/>
          </a:prstGeom>
          <a:noFill/>
        </p:spPr>
        <p:txBody>
          <a:bodyPr wrap="square" rtlCol="0">
            <a:spAutoFit/>
          </a:bodyPr>
          <a:lstStyle/>
          <a:p>
            <a:pPr algn="just"/>
            <a:r>
              <a:rPr lang="vi-VN" sz="7200" dirty="0" smtClean="0">
                <a:latin typeface="Cambria" panose="02040503050406030204" pitchFamily="18" charset="0"/>
                <a:ea typeface="Cambria" panose="02040503050406030204" pitchFamily="18" charset="0"/>
              </a:rPr>
              <a:t>Kim nam châm của la bàn có dạng hình thoi.</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9104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99" y="8137"/>
            <a:ext cx="12181577" cy="6849360"/>
          </a:xfrm>
          <a:prstGeom prst="rect">
            <a:avLst/>
          </a:prstGeom>
        </p:spPr>
      </p:pic>
      <p:pic>
        <p:nvPicPr>
          <p:cNvPr id="36" name="图片 5"/>
          <p:cNvPicPr>
            <a:picLocks noChangeAspect="1"/>
          </p:cNvPicPr>
          <p:nvPr/>
        </p:nvPicPr>
        <p:blipFill>
          <a:blip r:embed="rId4"/>
          <a:srcRect/>
          <a:stretch>
            <a:fillRect/>
          </a:stretch>
        </p:blipFill>
        <p:spPr bwMode="auto">
          <a:xfrm flipH="1">
            <a:off x="7589837" y="8137"/>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未标题-2"/>
          <p:cNvPicPr>
            <a:picLocks noChangeAspect="1" noChangeArrowheads="1"/>
          </p:cNvPicPr>
          <p:nvPr/>
        </p:nvPicPr>
        <p:blipFill>
          <a:blip r:embed="rId5" cstate="screen"/>
          <a:srcRect/>
          <a:stretch>
            <a:fillRect/>
          </a:stretch>
        </p:blipFill>
        <p:spPr bwMode="auto">
          <a:xfrm>
            <a:off x="277918" y="4281573"/>
            <a:ext cx="1667834" cy="18559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353492">
            <a:off x="4707761" y="1904231"/>
            <a:ext cx="4723806" cy="4723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621527" y="604625"/>
            <a:ext cx="6102625" cy="3645724"/>
          </a:xfrm>
          <a:prstGeom prst="rect">
            <a:avLst/>
          </a:prstGeom>
        </p:spPr>
      </p:pic>
    </p:spTree>
    <p:extLst>
      <p:ext uri="{BB962C8B-B14F-4D97-AF65-F5344CB8AC3E}">
        <p14:creationId xmlns:p14="http://schemas.microsoft.com/office/powerpoint/2010/main" val="1320482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276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OO CHOO WA _ Songs for Kids _ How To Dance _ Mini Disco">
            <a:hlinkClick r:id="" action="ppaction://media"/>
          </p:cNvPr>
          <p:cNvPicPr>
            <a:picLocks noChangeAspect="1"/>
          </p:cNvPicPr>
          <p:nvPr>
            <a:videoFile r:link="rId1"/>
            <p:extLst>
              <p:ext uri="{DAA4B4D4-6D71-4841-9C94-3DE7FCFB9230}">
                <p14:media xmlns:p14="http://schemas.microsoft.com/office/powerpoint/2010/main" r:embed="rId2">
                  <p14:trim end="130539.7083"/>
                </p14:media>
              </p:ext>
            </p:extLst>
          </p:nvPr>
        </p:nvPicPr>
        <p:blipFill>
          <a:blip r:embed="rId4"/>
          <a:stretch>
            <a:fillRect/>
          </a:stretch>
        </p:blipFill>
        <p:spPr>
          <a:xfrm>
            <a:off x="0" y="0"/>
            <a:ext cx="12192000" cy="6858000"/>
          </a:xfrm>
          <a:prstGeom prst="rect">
            <a:avLst/>
          </a:prstGeom>
        </p:spPr>
      </p:pic>
      <p:sp>
        <p:nvSpPr>
          <p:cNvPr id="8" name="Rectangle 7"/>
          <p:cNvSpPr/>
          <p:nvPr/>
        </p:nvSpPr>
        <p:spPr>
          <a:xfrm>
            <a:off x="3048000" y="-646331"/>
            <a:ext cx="6096000" cy="646331"/>
          </a:xfrm>
          <a:prstGeom prst="rect">
            <a:avLst/>
          </a:prstGeom>
        </p:spPr>
        <p:txBody>
          <a:bodyPr>
            <a:spAutoFit/>
          </a:bodyPr>
          <a:lstStyle/>
          <a:p>
            <a:r>
              <a:rPr lang="en-US" dirty="0">
                <a:hlinkClick r:id="rId5"/>
              </a:rPr>
              <a:t>CHOO </a:t>
            </a:r>
            <a:r>
              <a:rPr lang="en-US" dirty="0" err="1">
                <a:hlinkClick r:id="rId5"/>
              </a:rPr>
              <a:t>CHOO</a:t>
            </a:r>
            <a:r>
              <a:rPr lang="en-US" dirty="0">
                <a:hlinkClick r:id="rId5"/>
              </a:rPr>
              <a:t> WA | Songs for Kids | How To Dance | Mini Disco - YouTube</a:t>
            </a:r>
            <a:endParaRPr lang="en-US" dirty="0"/>
          </a:p>
        </p:txBody>
      </p:sp>
    </p:spTree>
    <p:extLst>
      <p:ext uri="{BB962C8B-B14F-4D97-AF65-F5344CB8AC3E}">
        <p14:creationId xmlns:p14="http://schemas.microsoft.com/office/powerpoint/2010/main" val="1497873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7285819" y="1668854"/>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Khám</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7275575" y="1945859"/>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271312" y="3334916"/>
            <a:ext cx="2829621"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smtClean="0">
                <a:ln w="0"/>
                <a:solidFill>
                  <a:srgbClr val="00B050"/>
                </a:solidFill>
                <a:effectLst>
                  <a:reflection blurRad="6350" stA="53000" endA="300" endPos="35500" dir="5400000" sy="-90000" algn="bl" rotWithShape="0"/>
                </a:effectLst>
                <a:latin typeface="UTM Rockwell" panose="02040603050506020204" pitchFamily="18" charset="0"/>
              </a:rPr>
              <a:t>phá</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9189415" y="4838700"/>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28" name="图片 20"/>
          <p:cNvPicPr>
            <a:picLocks noChangeAspect="1"/>
          </p:cNvPicPr>
          <p:nvPr/>
        </p:nvPicPr>
        <p:blipFill rotWithShape="1">
          <a:blip r:embed="rId7" cstate="screen"/>
          <a:srcRect/>
          <a:stretch>
            <a:fillRect/>
          </a:stretch>
        </p:blipFill>
        <p:spPr>
          <a:xfrm rot="18287752">
            <a:off x="4128200" y="1739961"/>
            <a:ext cx="3546554" cy="3377181"/>
          </a:xfrm>
          <a:prstGeom prst="rect">
            <a:avLst/>
          </a:prstGeom>
        </p:spPr>
      </p:pic>
    </p:spTree>
    <p:extLst>
      <p:ext uri="{BB962C8B-B14F-4D97-AF65-F5344CB8AC3E}">
        <p14:creationId xmlns:p14="http://schemas.microsoft.com/office/powerpoint/2010/main" val="438390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nodePh="1">
                                  <p:stCondLst>
                                    <p:cond delay="0"/>
                                  </p:stCondLst>
                                  <p:endCondLst>
                                    <p:cond evt="begin" delay="0">
                                      <p:tn val="25"/>
                                    </p:cond>
                                  </p:end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nodePh="1">
                                  <p:stCondLst>
                                    <p:cond delay="0"/>
                                  </p:stCondLst>
                                  <p:endCondLst>
                                    <p:cond evt="begin" delay="0">
                                      <p:tn val="39"/>
                                    </p:cond>
                                  </p:end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15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91867" y="4838700"/>
            <a:ext cx="357982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smtClean="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Thủy</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5122" name="Picture 2" descr="Sao Thủy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8" b="90000" l="5278" r="90000">
                        <a14:backgroundMark x1="24167" y1="41667" x2="24444" y2="49722"/>
                        <a14:backgroundMark x1="73056" y1="37500" x2="77500" y2="50000"/>
                        <a14:backgroundMark x1="40833" y1="27778" x2="42222" y2="27500"/>
                        <a14:backgroundMark x1="52500" y1="25278" x2="58056" y2="28333"/>
                      </a14:backgroundRemoval>
                    </a14:imgEffect>
                  </a14:imgLayer>
                </a14:imgProps>
              </a:ext>
              <a:ext uri="{28A0092B-C50C-407E-A947-70E740481C1C}">
                <a14:useLocalDpi xmlns:a14="http://schemas.microsoft.com/office/drawing/2010/main" val="0"/>
              </a:ext>
            </a:extLst>
          </a:blip>
          <a:srcRect/>
          <a:stretch>
            <a:fillRect/>
          </a:stretch>
        </p:blipFill>
        <p:spPr bwMode="auto">
          <a:xfrm rot="20189592">
            <a:off x="4617151" y="2389368"/>
            <a:ext cx="3948139" cy="3948141"/>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602672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20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5122"/>
                                        </p:tgtEl>
                                        <p:attrNameLst>
                                          <p:attrName>style.visibility</p:attrName>
                                        </p:attrNameLst>
                                      </p:cBhvr>
                                      <p:to>
                                        <p:strVal val="visible"/>
                                      </p:to>
                                    </p:set>
                                    <p:anim calcmode="lin" valueType="num">
                                      <p:cBhvr>
                                        <p:cTn id="52" dur="500" fill="hold"/>
                                        <p:tgtEl>
                                          <p:spTgt spid="5122"/>
                                        </p:tgtEl>
                                        <p:attrNameLst>
                                          <p:attrName>ppt_w</p:attrName>
                                        </p:attrNameLst>
                                      </p:cBhvr>
                                      <p:tavLst>
                                        <p:tav tm="0">
                                          <p:val>
                                            <p:fltVal val="0"/>
                                          </p:val>
                                        </p:tav>
                                        <p:tav tm="100000">
                                          <p:val>
                                            <p:strVal val="#ppt_w"/>
                                          </p:val>
                                        </p:tav>
                                      </p:tavLst>
                                    </p:anim>
                                    <p:anim calcmode="lin" valueType="num">
                                      <p:cBhvr>
                                        <p:cTn id="53" dur="500" fill="hold"/>
                                        <p:tgtEl>
                                          <p:spTgt spid="5122"/>
                                        </p:tgtEl>
                                        <p:attrNameLst>
                                          <p:attrName>ppt_h</p:attrName>
                                        </p:attrNameLst>
                                      </p:cBhvr>
                                      <p:tavLst>
                                        <p:tav tm="0">
                                          <p:val>
                                            <p:fltVal val="0"/>
                                          </p:val>
                                        </p:tav>
                                        <p:tav tm="100000">
                                          <p:val>
                                            <p:strVal val="#ppt_h"/>
                                          </p:val>
                                        </p:tav>
                                      </p:tavLst>
                                    </p:anim>
                                    <p:animEffect transition="in" filter="fade">
                                      <p:cBhvr>
                                        <p:cTn id="5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0817" y="675014"/>
            <a:ext cx="10522892" cy="2308324"/>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 1</a:t>
            </a:r>
            <a:r>
              <a:rPr kumimoji="0" lang="en-US" sz="3600" b="1" i="0" u="none" strike="noStrike" kern="1200" cap="none" spc="0" normalizeH="0" baseline="0" noProof="0" dirty="0" smtClean="0">
                <a:ln>
                  <a:noFill/>
                </a:ln>
                <a:solidFill>
                  <a:srgbClr val="002060"/>
                </a:solidFill>
                <a:uLnTx/>
                <a:uFillTx/>
                <a:latin typeface="Arial" panose="020B0604020202020204" pitchFamily="34" charset="0"/>
                <a:cs typeface="Arial" panose="020B0604020202020204" pitchFamily="34" charset="0"/>
              </a:rPr>
              <a:t>:</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cs typeface="Arial" panose="020B0604020202020204" pitchFamily="34" charset="0"/>
              </a:rPr>
              <a:t> Cho hình</a:t>
            </a:r>
            <a:r>
              <a:rPr kumimoji="0" lang="vi-VN" sz="3600" b="1" i="0" u="none" strike="noStrike" kern="1200" cap="none" spc="0" normalizeH="0" noProof="0" dirty="0" smtClean="0">
                <a:ln>
                  <a:noFill/>
                </a:ln>
                <a:solidFill>
                  <a:srgbClr val="002060"/>
                </a:solidFill>
                <a:uLnTx/>
                <a:uFillTx/>
                <a:latin typeface="Arial" panose="020B0604020202020204" pitchFamily="34" charset="0"/>
                <a:cs typeface="Arial" panose="020B0604020202020204" pitchFamily="34" charset="0"/>
              </a:rPr>
              <a:t> thoi ABCD. Hai đường chéo AC và BD của hình thoi cắt nhau tại điểm O.</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baseline="0" dirty="0" smtClean="0">
                <a:solidFill>
                  <a:srgbClr val="002060"/>
                </a:solidFill>
                <a:latin typeface="Arial" panose="020B0604020202020204" pitchFamily="34" charset="0"/>
                <a:cs typeface="Arial" panose="020B0604020202020204" pitchFamily="34" charset="0"/>
              </a:rPr>
              <a:t>Dùng</a:t>
            </a:r>
            <a:r>
              <a:rPr lang="vi-VN" sz="3600" b="1" dirty="0" smtClean="0">
                <a:solidFill>
                  <a:srgbClr val="002060"/>
                </a:solidFill>
                <a:latin typeface="Arial" panose="020B0604020202020204" pitchFamily="34" charset="0"/>
                <a:cs typeface="Arial" panose="020B0604020202020204" pitchFamily="34" charset="0"/>
              </a:rPr>
              <a:t> ê ke để kiểm tra xem hai đường chéo có vuông góc với nhau hay không.</a:t>
            </a:r>
            <a:endPar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pic>
        <p:nvPicPr>
          <p:cNvPr id="17" name="图片 55" descr="E:\设计\PPT\图层组3.png图层组3"/>
          <p:cNvPicPr>
            <a:picLocks noChangeAspect="1"/>
          </p:cNvPicPr>
          <p:nvPr/>
        </p:nvPicPr>
        <p:blipFill>
          <a:blip r:embed="rId3"/>
          <a:srcRect/>
          <a:stretch>
            <a:fillRect/>
          </a:stretch>
        </p:blipFill>
        <p:spPr>
          <a:xfrm>
            <a:off x="0" y="3602857"/>
            <a:ext cx="1077921" cy="729615"/>
          </a:xfrm>
          <a:prstGeom prst="rect">
            <a:avLst/>
          </a:prstGeom>
        </p:spPr>
      </p:pic>
      <p:grpSp>
        <p:nvGrpSpPr>
          <p:cNvPr id="10" name="Group 9"/>
          <p:cNvGrpSpPr/>
          <p:nvPr/>
        </p:nvGrpSpPr>
        <p:grpSpPr>
          <a:xfrm>
            <a:off x="2770910" y="2900214"/>
            <a:ext cx="6631709" cy="3614753"/>
            <a:chOff x="2789382" y="2927922"/>
            <a:chExt cx="6631709" cy="3614753"/>
          </a:xfrm>
        </p:grpSpPr>
        <p:sp>
          <p:nvSpPr>
            <p:cNvPr id="5" name="Diamond 4"/>
            <p:cNvSpPr/>
            <p:nvPr/>
          </p:nvSpPr>
          <p:spPr>
            <a:xfrm>
              <a:off x="3205018" y="3344238"/>
              <a:ext cx="5781963" cy="2797943"/>
            </a:xfrm>
            <a:prstGeom prst="diamon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789382" y="4490835"/>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A</a:t>
              </a:r>
              <a:endParaRPr lang="en-US" sz="2800" b="1" dirty="0">
                <a:latin typeface="Cambria" panose="02040503050406030204" pitchFamily="18" charset="0"/>
                <a:ea typeface="Cambria" panose="02040503050406030204" pitchFamily="18" charset="0"/>
              </a:endParaRPr>
            </a:p>
          </p:txBody>
        </p:sp>
        <p:sp>
          <p:nvSpPr>
            <p:cNvPr id="25" name="TextBox 24"/>
            <p:cNvSpPr txBox="1"/>
            <p:nvPr/>
          </p:nvSpPr>
          <p:spPr>
            <a:xfrm>
              <a:off x="5771389" y="2927922"/>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B</a:t>
              </a:r>
              <a:endParaRPr lang="en-US" sz="2800" b="1" dirty="0">
                <a:latin typeface="Cambria" panose="02040503050406030204" pitchFamily="18" charset="0"/>
                <a:ea typeface="Cambria" panose="02040503050406030204" pitchFamily="18" charset="0"/>
              </a:endParaRPr>
            </a:p>
          </p:txBody>
        </p:sp>
        <p:sp>
          <p:nvSpPr>
            <p:cNvPr id="28" name="TextBox 27"/>
            <p:cNvSpPr txBox="1"/>
            <p:nvPr/>
          </p:nvSpPr>
          <p:spPr>
            <a:xfrm>
              <a:off x="9005455" y="4481599"/>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C</a:t>
              </a:r>
              <a:endParaRPr lang="en-US" sz="2800" b="1" dirty="0">
                <a:latin typeface="Cambria" panose="02040503050406030204" pitchFamily="18" charset="0"/>
                <a:ea typeface="Cambria" panose="02040503050406030204" pitchFamily="18" charset="0"/>
              </a:endParaRPr>
            </a:p>
          </p:txBody>
        </p:sp>
        <p:sp>
          <p:nvSpPr>
            <p:cNvPr id="35" name="TextBox 34"/>
            <p:cNvSpPr txBox="1"/>
            <p:nvPr/>
          </p:nvSpPr>
          <p:spPr>
            <a:xfrm>
              <a:off x="5735111" y="6019455"/>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D</a:t>
              </a:r>
              <a:endParaRPr lang="en-US" sz="2800" b="1" dirty="0">
                <a:latin typeface="Cambria" panose="02040503050406030204" pitchFamily="18" charset="0"/>
                <a:ea typeface="Cambria" panose="02040503050406030204" pitchFamily="18" charset="0"/>
              </a:endParaRPr>
            </a:p>
          </p:txBody>
        </p:sp>
      </p:grpSp>
      <p:cxnSp>
        <p:nvCxnSpPr>
          <p:cNvPr id="8" name="Straight Connector 7"/>
          <p:cNvCxnSpPr/>
          <p:nvPr/>
        </p:nvCxnSpPr>
        <p:spPr>
          <a:xfrm>
            <a:off x="6077526" y="3316529"/>
            <a:ext cx="0" cy="2797943"/>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3186546" y="4715891"/>
            <a:ext cx="5781963" cy="0"/>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Box 35"/>
          <p:cNvSpPr txBox="1"/>
          <p:nvPr/>
        </p:nvSpPr>
        <p:spPr>
          <a:xfrm>
            <a:off x="5652653" y="4223364"/>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O</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2052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89383" y="1514757"/>
            <a:ext cx="6631709" cy="3614753"/>
            <a:chOff x="2789382" y="2927922"/>
            <a:chExt cx="6631709" cy="3614753"/>
          </a:xfrm>
        </p:grpSpPr>
        <p:sp>
          <p:nvSpPr>
            <p:cNvPr id="14" name="Diamond 13"/>
            <p:cNvSpPr/>
            <p:nvPr/>
          </p:nvSpPr>
          <p:spPr>
            <a:xfrm>
              <a:off x="3205018" y="3344238"/>
              <a:ext cx="5781963" cy="2797943"/>
            </a:xfrm>
            <a:prstGeom prst="diamon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p:cNvSpPr txBox="1"/>
            <p:nvPr/>
          </p:nvSpPr>
          <p:spPr>
            <a:xfrm>
              <a:off x="2789382" y="4490835"/>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A</a:t>
              </a:r>
              <a:endParaRPr lang="en-US" sz="2800" b="1" dirty="0">
                <a:latin typeface="Cambria" panose="02040503050406030204" pitchFamily="18" charset="0"/>
                <a:ea typeface="Cambria" panose="02040503050406030204" pitchFamily="18" charset="0"/>
              </a:endParaRPr>
            </a:p>
          </p:txBody>
        </p:sp>
        <p:sp>
          <p:nvSpPr>
            <p:cNvPr id="16" name="TextBox 15"/>
            <p:cNvSpPr txBox="1"/>
            <p:nvPr/>
          </p:nvSpPr>
          <p:spPr>
            <a:xfrm>
              <a:off x="5771389" y="2927922"/>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B</a:t>
              </a:r>
              <a:endParaRPr lang="en-US" sz="2800" b="1" dirty="0">
                <a:latin typeface="Cambria" panose="02040503050406030204" pitchFamily="18" charset="0"/>
                <a:ea typeface="Cambria" panose="02040503050406030204" pitchFamily="18" charset="0"/>
              </a:endParaRPr>
            </a:p>
          </p:txBody>
        </p:sp>
        <p:sp>
          <p:nvSpPr>
            <p:cNvPr id="18" name="TextBox 17"/>
            <p:cNvSpPr txBox="1"/>
            <p:nvPr/>
          </p:nvSpPr>
          <p:spPr>
            <a:xfrm>
              <a:off x="9005455" y="4481599"/>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C</a:t>
              </a:r>
              <a:endParaRPr lang="en-US" sz="2800" b="1" dirty="0">
                <a:latin typeface="Cambria" panose="02040503050406030204" pitchFamily="18" charset="0"/>
                <a:ea typeface="Cambria" panose="02040503050406030204" pitchFamily="18" charset="0"/>
              </a:endParaRPr>
            </a:p>
          </p:txBody>
        </p:sp>
        <p:sp>
          <p:nvSpPr>
            <p:cNvPr id="19" name="TextBox 18"/>
            <p:cNvSpPr txBox="1"/>
            <p:nvPr/>
          </p:nvSpPr>
          <p:spPr>
            <a:xfrm>
              <a:off x="5735111" y="6019455"/>
              <a:ext cx="415636" cy="523220"/>
            </a:xfrm>
            <a:prstGeom prst="rect">
              <a:avLst/>
            </a:prstGeom>
            <a:noFill/>
          </p:spPr>
          <p:txBody>
            <a:bodyPr wrap="square" rtlCol="0">
              <a:spAutoFit/>
            </a:bodyPr>
            <a:lstStyle/>
            <a:p>
              <a:r>
                <a:rPr lang="vi-VN" sz="2800" b="1" dirty="0" smtClean="0">
                  <a:latin typeface="Cambria" panose="02040503050406030204" pitchFamily="18" charset="0"/>
                  <a:ea typeface="Cambria" panose="02040503050406030204" pitchFamily="18" charset="0"/>
                </a:rPr>
                <a:t>D</a:t>
              </a:r>
              <a:endParaRPr lang="en-US" sz="2800" b="1" dirty="0">
                <a:latin typeface="Cambria" panose="02040503050406030204" pitchFamily="18" charset="0"/>
                <a:ea typeface="Cambria" panose="02040503050406030204" pitchFamily="18" charset="0"/>
              </a:endParaRPr>
            </a:p>
          </p:txBody>
        </p:sp>
      </p:grpSp>
      <p:cxnSp>
        <p:nvCxnSpPr>
          <p:cNvPr id="20" name="Straight Connector 19"/>
          <p:cNvCxnSpPr/>
          <p:nvPr/>
        </p:nvCxnSpPr>
        <p:spPr>
          <a:xfrm>
            <a:off x="6095999" y="1931072"/>
            <a:ext cx="0" cy="279794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3205019" y="3330434"/>
            <a:ext cx="5781963"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5671126" y="2837907"/>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O</a:t>
            </a:r>
            <a:endParaRPr lang="en-US" sz="2800" b="1" dirty="0">
              <a:latin typeface="Cambria" panose="02040503050406030204" pitchFamily="18" charset="0"/>
              <a:ea typeface="Cambria" panose="02040503050406030204" pitchFamily="18" charset="0"/>
            </a:endParaRPr>
          </a:p>
        </p:txBody>
      </p:sp>
      <p:pic>
        <p:nvPicPr>
          <p:cNvPr id="1026" name="Picture 2" descr="Équerre en plastique incassable JPC 60° de 22c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79375" l="0" r="10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t="17697" b="19515"/>
          <a:stretch/>
        </p:blipFill>
        <p:spPr bwMode="auto">
          <a:xfrm rot="16200000">
            <a:off x="9103782" y="826192"/>
            <a:ext cx="3194659" cy="20058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Boy Wearing Astronaut Costume Stock Vector - Illustration of  background, outside: 12145853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9451243" y="3748795"/>
            <a:ext cx="3060654" cy="3060654"/>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7920178" y="4031024"/>
            <a:ext cx="2115128" cy="1395982"/>
          </a:xfrm>
          <a:prstGeom prst="wedgeEllipseCallout">
            <a:avLst>
              <a:gd name="adj1" fmla="val 73927"/>
              <a:gd name="adj2" fmla="val -30791"/>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dirty="0" smtClean="0"/>
              <a:t>Dùng thước ê ke kiểm tra bạn nhé!</a:t>
            </a:r>
            <a:endParaRPr lang="en-US" dirty="0"/>
          </a:p>
        </p:txBody>
      </p:sp>
      <p:sp>
        <p:nvSpPr>
          <p:cNvPr id="3" name="Rectangle 2"/>
          <p:cNvSpPr/>
          <p:nvPr/>
        </p:nvSpPr>
        <p:spPr>
          <a:xfrm flipH="1">
            <a:off x="6095999" y="3149601"/>
            <a:ext cx="180442" cy="18044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Rectangle 3"/>
          <p:cNvSpPr/>
          <p:nvPr/>
        </p:nvSpPr>
        <p:spPr>
          <a:xfrm>
            <a:off x="572655" y="522351"/>
            <a:ext cx="8922327"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smtClean="0"/>
              <a:t>Hai đường chéo AC và BD vuông góc với nhau.</a:t>
            </a:r>
            <a:endParaRPr lang="en-US" sz="3200" dirty="0"/>
          </a:p>
        </p:txBody>
      </p:sp>
    </p:spTree>
    <p:extLst>
      <p:ext uri="{BB962C8B-B14F-4D97-AF65-F5344CB8AC3E}">
        <p14:creationId xmlns:p14="http://schemas.microsoft.com/office/powerpoint/2010/main" val="844306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4.375E-6 3.33333E-6 L -0.30273 -0.00533 " pathEditMode="relative" rAng="0" ptsTypes="AA">
                                      <p:cBhvr>
                                        <p:cTn id="22" dur="2000" fill="hold"/>
                                        <p:tgtEl>
                                          <p:spTgt spid="1026"/>
                                        </p:tgtEl>
                                        <p:attrNameLst>
                                          <p:attrName>ppt_x</p:attrName>
                                          <p:attrName>ppt_y</p:attrName>
                                        </p:attrNameLst>
                                      </p:cBhvr>
                                      <p:rCtr x="-15143" y="-278"/>
                                    </p:animMotion>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1026"/>
                                        </p:tgtEl>
                                        <p:attrNameLst>
                                          <p:attrName>ppt_w</p:attrName>
                                        </p:attrNameLst>
                                      </p:cBhvr>
                                      <p:tavLst>
                                        <p:tav tm="0">
                                          <p:val>
                                            <p:strVal val="ppt_w"/>
                                          </p:val>
                                        </p:tav>
                                        <p:tav tm="100000">
                                          <p:val>
                                            <p:fltVal val="0"/>
                                          </p:val>
                                        </p:tav>
                                      </p:tavLst>
                                    </p:anim>
                                    <p:anim calcmode="lin" valueType="num">
                                      <p:cBhvr>
                                        <p:cTn id="27" dur="500"/>
                                        <p:tgtEl>
                                          <p:spTgt spid="1026"/>
                                        </p:tgtEl>
                                        <p:attrNameLst>
                                          <p:attrName>ppt_h</p:attrName>
                                        </p:attrNameLst>
                                      </p:cBhvr>
                                      <p:tavLst>
                                        <p:tav tm="0">
                                          <p:val>
                                            <p:strVal val="ppt_h"/>
                                          </p:val>
                                        </p:tav>
                                        <p:tav tm="100000">
                                          <p:val>
                                            <p:fltVal val="0"/>
                                          </p:val>
                                        </p:tav>
                                      </p:tavLst>
                                    </p:anim>
                                    <p:animEffect transition="out" filter="fade">
                                      <p:cBhvr>
                                        <p:cTn id="28" dur="500"/>
                                        <p:tgtEl>
                                          <p:spTgt spid="1026"/>
                                        </p:tgtEl>
                                      </p:cBhvr>
                                    </p:animEffect>
                                    <p:set>
                                      <p:cBhvr>
                                        <p:cTn id="29" dur="1" fill="hold">
                                          <p:stCondLst>
                                            <p:cond delay="499"/>
                                          </p:stCondLst>
                                        </p:cTn>
                                        <p:tgtEl>
                                          <p:spTgt spid="10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Kim</a:t>
            </a:r>
          </a:p>
        </p:txBody>
      </p:sp>
      <p:pic>
        <p:nvPicPr>
          <p:cNvPr id="14" name="图片 20"/>
          <p:cNvPicPr>
            <a:picLocks noChangeAspect="1"/>
          </p:cNvPicPr>
          <p:nvPr/>
        </p:nvPicPr>
        <p:blipFill rotWithShape="1">
          <a:blip r:embed="rId7"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21807396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5"/>
                                        </p:tgtEl>
                                        <p:attrNameLst>
                                          <p:attrName>ppt_y</p:attrName>
                                        </p:attrNameLst>
                                      </p:cBhvr>
                                      <p:tavLst>
                                        <p:tav tm="0">
                                          <p:val>
                                            <p:strVal val="#ppt_y"/>
                                          </p:val>
                                        </p:tav>
                                        <p:tav tm="100000">
                                          <p:val>
                                            <p:strVal val="#ppt_y"/>
                                          </p:val>
                                        </p:tav>
                                      </p:tavLst>
                                    </p:anim>
                                    <p:anim calcmode="lin" valueType="num">
                                      <p:cBhvr>
                                        <p:cTn id="2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 calcmode="lin" valueType="num">
                                      <p:cBhvr>
                                        <p:cTn id="2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2"/>
                                        </p:tgtEl>
                                        <p:attrNameLst>
                                          <p:attrName>ppt_y</p:attrName>
                                        </p:attrNameLst>
                                      </p:cBhvr>
                                      <p:tavLst>
                                        <p:tav tm="0">
                                          <p:val>
                                            <p:strVal val="#ppt_y"/>
                                          </p:val>
                                        </p:tav>
                                        <p:tav tm="100000">
                                          <p:val>
                                            <p:strVal val="#ppt_y"/>
                                          </p:val>
                                        </p:tav>
                                      </p:tavLst>
                                    </p:anim>
                                    <p:anim calcmode="lin" valueType="num">
                                      <p:cBhvr>
                                        <p:cTn id="3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2"/>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6"/>
                                        </p:tgtEl>
                                        <p:attrNameLst>
                                          <p:attrName>ppt_y</p:attrName>
                                        </p:attrNameLst>
                                      </p:cBhvr>
                                      <p:tavLst>
                                        <p:tav tm="0">
                                          <p:val>
                                            <p:strVal val="#ppt_y"/>
                                          </p:val>
                                        </p:tav>
                                        <p:tav tm="100000">
                                          <p:val>
                                            <p:strVal val="#ppt_y"/>
                                          </p:val>
                                        </p:tav>
                                      </p:tavLst>
                                    </p:anim>
                                    <p:anim calcmode="lin" valueType="num">
                                      <p:cBhvr>
                                        <p:cTn id="4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6"/>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smtClean="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smtClean="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sp>
        <p:nvSpPr>
          <p:cNvPr id="5" name="矩形 25"/>
          <p:cNvSpPr/>
          <p:nvPr/>
        </p:nvSpPr>
        <p:spPr>
          <a:xfrm>
            <a:off x="382892" y="880432"/>
            <a:ext cx="9704384" cy="2435573"/>
          </a:xfrm>
          <a:prstGeom prst="rect">
            <a:avLst/>
          </a:prstGeom>
          <a:solidFill>
            <a:schemeClr val="bg1"/>
          </a:solidFill>
          <a:ln w="47625" cmpd="sng">
            <a:solidFill>
              <a:srgbClr val="0719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5"/>
          <p:cNvSpPr txBox="1"/>
          <p:nvPr/>
        </p:nvSpPr>
        <p:spPr>
          <a:xfrm>
            <a:off x="683968" y="1128722"/>
            <a:ext cx="4489392" cy="1754326"/>
          </a:xfrm>
          <a:prstGeom prst="rect">
            <a:avLst/>
          </a:prstGeom>
          <a:solidFill>
            <a:schemeClr val="bg1"/>
          </a:solidFill>
          <a:ln w="63500" cmpd="thickThi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Cho hai miếng</a:t>
            </a:r>
            <a:r>
              <a:rPr kumimoji="0" lang="vi-VN" sz="36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ghép giống nhau như hình bên: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4" cstate="screen"/>
          <a:srcRect/>
          <a:stretch>
            <a:fillRect/>
          </a:stretch>
        </p:blipFill>
        <p:spPr>
          <a:xfrm rot="18287752">
            <a:off x="10392801" y="1263518"/>
            <a:ext cx="1771803" cy="1687187"/>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l="48688" t="39740" r="28227" b="38700"/>
          <a:stretch/>
        </p:blipFill>
        <p:spPr>
          <a:xfrm>
            <a:off x="5474436" y="1027767"/>
            <a:ext cx="4221805" cy="2217907"/>
          </a:xfrm>
          <a:prstGeom prst="rect">
            <a:avLst/>
          </a:prstGeom>
        </p:spPr>
      </p:pic>
      <p:sp>
        <p:nvSpPr>
          <p:cNvPr id="16" name="Rectangle 15"/>
          <p:cNvSpPr/>
          <p:nvPr/>
        </p:nvSpPr>
        <p:spPr>
          <a:xfrm>
            <a:off x="103758" y="3359211"/>
            <a:ext cx="11643614"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smtClean="0"/>
              <a:t>Với hai miếng ghép đó, không thể ghép ra hình nào dưới đây?</a:t>
            </a:r>
            <a:endParaRPr lang="en-US" sz="3200" dirty="0"/>
          </a:p>
        </p:txBody>
      </p:sp>
      <p:pic>
        <p:nvPicPr>
          <p:cNvPr id="11" name="Picture 10"/>
          <p:cNvPicPr>
            <a:picLocks noChangeAspect="1"/>
          </p:cNvPicPr>
          <p:nvPr/>
        </p:nvPicPr>
        <p:blipFill rotWithShape="1">
          <a:blip r:embed="rId7"/>
          <a:srcRect l="11527" t="46049" r="66667" b="25803"/>
          <a:stretch/>
        </p:blipFill>
        <p:spPr>
          <a:xfrm>
            <a:off x="110556" y="4568943"/>
            <a:ext cx="2763273" cy="2006453"/>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a:srcRect l="35416" t="46049" r="35416" b="25803"/>
          <a:stretch/>
        </p:blipFill>
        <p:spPr>
          <a:xfrm>
            <a:off x="2947334" y="4568943"/>
            <a:ext cx="2945465" cy="200645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8"/>
          <a:srcRect l="17518" t="46170" r="57695" b="27541"/>
          <a:stretch/>
        </p:blipFill>
        <p:spPr>
          <a:xfrm>
            <a:off x="5994400" y="4568943"/>
            <a:ext cx="3023142" cy="1970553"/>
          </a:xfrm>
          <a:prstGeom prst="rect">
            <a:avLst/>
          </a:prstGeom>
        </p:spPr>
      </p:pic>
      <p:pic>
        <p:nvPicPr>
          <p:cNvPr id="12" name="Picture 11"/>
          <p:cNvPicPr>
            <a:picLocks noChangeAspect="1"/>
          </p:cNvPicPr>
          <p:nvPr/>
        </p:nvPicPr>
        <p:blipFill rotWithShape="1">
          <a:blip r:embed="rId8"/>
          <a:srcRect l="52198" t="46170" r="25249" b="27541"/>
          <a:stretch/>
        </p:blipFill>
        <p:spPr>
          <a:xfrm>
            <a:off x="9064957" y="4568943"/>
            <a:ext cx="3005447" cy="1970553"/>
          </a:xfrm>
          <a:prstGeom prst="rect">
            <a:avLst/>
          </a:prstGeom>
        </p:spPr>
      </p:pic>
    </p:spTree>
    <p:extLst>
      <p:ext uri="{BB962C8B-B14F-4D97-AF65-F5344CB8AC3E}">
        <p14:creationId xmlns:p14="http://schemas.microsoft.com/office/powerpoint/2010/main" val="3613268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7"/>
                                        </p:tgtEl>
                                        <p:attrNameLst>
                                          <p:attrName>ppt_w</p:attrName>
                                        </p:attrNameLst>
                                      </p:cBhvr>
                                      <p:tavLst>
                                        <p:tav tm="0">
                                          <p:val>
                                            <p:strVal val="ppt_w"/>
                                          </p:val>
                                        </p:tav>
                                        <p:tav tm="100000">
                                          <p:val>
                                            <p:fltVal val="0"/>
                                          </p:val>
                                        </p:tav>
                                      </p:tavLst>
                                    </p:anim>
                                    <p:anim calcmode="lin" valueType="num">
                                      <p:cBhvr>
                                        <p:cTn id="53" dur="500"/>
                                        <p:tgtEl>
                                          <p:spTgt spid="17"/>
                                        </p:tgtEl>
                                        <p:attrNameLst>
                                          <p:attrName>ppt_h</p:attrName>
                                        </p:attrNameLst>
                                      </p:cBhvr>
                                      <p:tavLst>
                                        <p:tav tm="0">
                                          <p:val>
                                            <p:strVal val="ppt_h"/>
                                          </p:val>
                                        </p:tav>
                                        <p:tav tm="100000">
                                          <p:val>
                                            <p:fltVal val="0"/>
                                          </p:val>
                                        </p:tav>
                                      </p:tavLst>
                                    </p:anim>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18"/>
                                        </p:tgtEl>
                                        <p:attrNameLst>
                                          <p:attrName>ppt_w</p:attrName>
                                        </p:attrNameLst>
                                      </p:cBhvr>
                                      <p:tavLst>
                                        <p:tav tm="0">
                                          <p:val>
                                            <p:strVal val="ppt_w"/>
                                          </p:val>
                                        </p:tav>
                                        <p:tav tm="100000">
                                          <p:val>
                                            <p:fltVal val="0"/>
                                          </p:val>
                                        </p:tav>
                                      </p:tavLst>
                                    </p:anim>
                                    <p:anim calcmode="lin" valueType="num">
                                      <p:cBhvr>
                                        <p:cTn id="58" dur="500"/>
                                        <p:tgtEl>
                                          <p:spTgt spid="18"/>
                                        </p:tgtEl>
                                        <p:attrNameLst>
                                          <p:attrName>ppt_h</p:attrName>
                                        </p:attrNameLst>
                                      </p:cBhvr>
                                      <p:tavLst>
                                        <p:tav tm="0">
                                          <p:val>
                                            <p:strVal val="ppt_h"/>
                                          </p:val>
                                        </p:tav>
                                        <p:tav tm="100000">
                                          <p:val>
                                            <p:fltVal val="0"/>
                                          </p:val>
                                        </p:tav>
                                      </p:tavLst>
                                    </p:anim>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26" presetClass="emph" presetSubtype="0" repeatCount="indefinite" fill="hold" nodeType="withEffect">
                                  <p:stCondLst>
                                    <p:cond delay="0"/>
                                  </p:stCondLst>
                                  <p:endCondLst>
                                    <p:cond evt="onNext" delay="0">
                                      <p:tgtEl>
                                        <p:sldTgt/>
                                      </p:tgtEl>
                                    </p:cond>
                                  </p:endCondLst>
                                  <p:childTnLst>
                                    <p:animEffect transition="out" filter="fade">
                                      <p:cBhvr>
                                        <p:cTn id="62" dur="500" tmFilter="0, 0; .2, .5; .8, .5; 1, 0"/>
                                        <p:tgtEl>
                                          <p:spTgt spid="12"/>
                                        </p:tgtEl>
                                      </p:cBhvr>
                                    </p:animEffect>
                                    <p:animScale>
                                      <p:cBhvr>
                                        <p:cTn id="63" dur="250" autoRev="1" fill="hold"/>
                                        <p:tgtEl>
                                          <p:spTgt spid="12"/>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367</Words>
  <Application>Microsoft Office PowerPoint</Application>
  <PresentationFormat>Widescreen</PresentationFormat>
  <Paragraphs>86</Paragraphs>
  <Slides>25</Slides>
  <Notes>13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#9Slide05 Bodega Script</vt:lpstr>
      <vt:lpstr>UTM Rockwell</vt:lpstr>
      <vt:lpstr>宋体</vt:lpstr>
      <vt:lpstr>SVN-Newton</vt:lpstr>
      <vt:lpstr>#9Slide05 Aphrodite Pro</vt:lpstr>
      <vt:lpstr>#9Slide07 HoneyCream</vt:lpstr>
      <vt:lpstr>Times New Roman</vt:lpstr>
      <vt:lpstr>字魂20号-石头体</vt:lpstr>
      <vt:lpstr>Calibri</vt:lpstr>
      <vt:lpstr>等线</vt:lpstr>
      <vt:lpstr>Arial</vt:lpstr>
      <vt:lpstr>Cambria</vt:lpstr>
      <vt:lpstr>包图网</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Laptop T&amp;T</cp:lastModifiedBy>
  <cp:revision>21</cp:revision>
  <dcterms:created xsi:type="dcterms:W3CDTF">2023-11-02T08:11:23Z</dcterms:created>
  <dcterms:modified xsi:type="dcterms:W3CDTF">2023-11-07T09:46:44Z</dcterms:modified>
</cp:coreProperties>
</file>