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362F0-F071-471F-A8C5-92F2107910BD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89D82-351D-419C-91C9-877F63B7D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3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69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62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015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0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658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93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74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D9047-A58B-4D9F-BC5F-FBB79C1046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66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722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1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373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409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00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233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4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1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17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0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7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3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0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3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74B5-5D27-422D-94BE-5BE31EC78A05}" type="datetimeFigureOut">
              <a:rPr lang="en-US" smtClean="0"/>
              <a:t>08/12/2021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EF4F8-6A76-4105-AC8A-4359BC7E1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7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cây, ngoài trời, cỏ, cánh đồng&#10;&#10;Mô tả được tạo tự động">
            <a:extLst>
              <a:ext uri="{FF2B5EF4-FFF2-40B4-BE49-F238E27FC236}">
                <a16:creationId xmlns:a16="http://schemas.microsoft.com/office/drawing/2014/main" id="{8558E751-6A82-4B01-B6A1-CDB6A76D4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2" r="1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6C693E-99E0-4BBC-9461-7D35BEC4D157}"/>
              </a:ext>
            </a:extLst>
          </p:cNvPr>
          <p:cNvSpPr/>
          <p:nvPr/>
        </p:nvSpPr>
        <p:spPr>
          <a:xfrm>
            <a:off x="1195526" y="1518082"/>
            <a:ext cx="9800947" cy="405709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57150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8F5E45-ACCB-44BE-80F2-1DD14B30A608}"/>
              </a:ext>
            </a:extLst>
          </p:cNvPr>
          <p:cNvSpPr/>
          <p:nvPr/>
        </p:nvSpPr>
        <p:spPr>
          <a:xfrm>
            <a:off x="1424768" y="2413337"/>
            <a:ext cx="933941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TẬP ĐỌC</a:t>
            </a:r>
          </a:p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HẠT GẠO LÀNG TA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Gotham Ultra" pitchFamily="50" charset="-93"/>
              <a:cs typeface="iCiel Gotham Ultra" pitchFamily="50" charset="-93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40EDB5CB-3ACA-49FD-AC67-816AF4B03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0" y="561484"/>
            <a:ext cx="12192001" cy="6296516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9845642A-6EF1-44E1-A98E-0B7B1F082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190" y="4444662"/>
            <a:ext cx="30812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Đă</a:t>
            </a:r>
            <a:r>
              <a:rPr lang="vi-VN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g Khoa</a:t>
            </a:r>
          </a:p>
        </p:txBody>
      </p:sp>
    </p:spTree>
    <p:extLst>
      <p:ext uri="{BB962C8B-B14F-4D97-AF65-F5344CB8AC3E}">
        <p14:creationId xmlns:p14="http://schemas.microsoft.com/office/powerpoint/2010/main" val="18932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1CA0042-F11F-469A-BD1A-BFBCF8F4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73" y="1981830"/>
            <a:ext cx="7781423" cy="43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C9143713-C1B1-4EB3-9A43-A01769F2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04" y="354533"/>
            <a:ext cx="5748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Hào</a:t>
            </a: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endParaRPr lang="en-US" altLang="vi-VN" sz="36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FF7AA3C-9AD5-43C1-A82A-B46CCBD2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48" y="904612"/>
            <a:ext cx="77814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418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 dao tục ngữ về cái giành - Ca dao Mẹ">
            <a:extLst>
              <a:ext uri="{FF2B5EF4-FFF2-40B4-BE49-F238E27FC236}">
                <a16:creationId xmlns:a16="http://schemas.microsoft.com/office/drawing/2014/main" id="{3F7B2465-653B-48CD-B0D4-780D379B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1" y="2785729"/>
            <a:ext cx="5585243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21C92A7D-2A20-4465-BF08-4DCFA8959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68" y="710443"/>
            <a:ext cx="3314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4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trành</a:t>
            </a:r>
            <a:endParaRPr lang="en-US" altLang="vi-VN" sz="44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FCF22D4-E4A7-4FDC-AF32-0C5F9E3E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688" y="2785729"/>
            <a:ext cx="4930776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5AE74A21-8E4C-4C71-9959-B411F1403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7752" y="710443"/>
            <a:ext cx="47081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400" b="1" dirty="0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altLang="vi-VN" sz="4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trành</a:t>
            </a:r>
            <a:endParaRPr lang="en-US" altLang="vi-VN" sz="44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ACF6A65-3A5A-4E09-B258-0AD11383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64" y="1479884"/>
            <a:ext cx="114219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,..):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  <a:endParaRPr lang="en-US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>
            <a:extLst>
              <a:ext uri="{FF2B5EF4-FFF2-40B4-BE49-F238E27FC236}">
                <a16:creationId xmlns:a16="http://schemas.microsoft.com/office/drawing/2014/main" id="{024CD14A-7528-4468-8B74-F9B0F5D2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867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AC467C0-217B-44FF-84AA-39FAAFB82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5410200"/>
            <a:ext cx="293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sòng</a:t>
            </a:r>
            <a:endParaRPr lang="en-US" altLang="vi-VN" sz="4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Lua140706">
            <a:extLst>
              <a:ext uri="{FF2B5EF4-FFF2-40B4-BE49-F238E27FC236}">
                <a16:creationId xmlns:a16="http://schemas.microsoft.com/office/drawing/2014/main" id="{9D914725-B1B3-4D99-9DFA-02D8F8CC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5867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C024C00-E1D8-4C6F-9EEE-D1D30A43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5472113"/>
            <a:ext cx="293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Gầu dây</a:t>
            </a:r>
          </a:p>
        </p:txBody>
      </p:sp>
    </p:spTree>
    <p:extLst>
      <p:ext uri="{BB962C8B-B14F-4D97-AF65-F5344CB8AC3E}">
        <p14:creationId xmlns:p14="http://schemas.microsoft.com/office/powerpoint/2010/main" val="4286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EF96BA10-F0D1-4590-B921-C1737BA3F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510" y="206375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Hoạt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động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 2: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Tìm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hiểu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iCiel Gotham Ultra" pitchFamily="50" charset="-93"/>
                <a:cs typeface="iCiel Gotham Ultra" pitchFamily="50" charset="-93"/>
              </a:rPr>
              <a:t>bài</a:t>
            </a:r>
            <a:endParaRPr lang="en-US" altLang="vi-VN" sz="4000" dirty="0">
              <a:solidFill>
                <a:schemeClr val="accent2">
                  <a:lumMod val="75000"/>
                </a:schemeClr>
              </a:solidFill>
              <a:latin typeface="iCiel Gotham Ultra" pitchFamily="50" charset="-93"/>
              <a:cs typeface="iCiel Gotham Ultra" pitchFamily="50" charset="-93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E26C45E-F8B6-4498-A062-37137F23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58" y="858211"/>
            <a:ext cx="1191928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F7DC188-4635-4445-BF52-88F02E907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568" y="4855494"/>
            <a:ext cx="999423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vi-VN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4D43397-C186-416F-A750-92534D85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65321"/>
            <a:ext cx="38100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</a:t>
            </a:r>
          </a:p>
        </p:txBody>
      </p:sp>
    </p:spTree>
    <p:extLst>
      <p:ext uri="{BB962C8B-B14F-4D97-AF65-F5344CB8AC3E}">
        <p14:creationId xmlns:p14="http://schemas.microsoft.com/office/powerpoint/2010/main" val="119506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A50779D-2F94-4353-8F04-077631970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32" y="1161214"/>
            <a:ext cx="1031507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14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5A1F3A-EAA7-4D67-9157-F38F58BD6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9"/>
          <a:stretch/>
        </p:blipFill>
        <p:spPr>
          <a:xfrm>
            <a:off x="7089880" y="1397582"/>
            <a:ext cx="5120171" cy="491811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05F8EE7-1CB9-47D7-90D0-26ABF9A2E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79" y="579437"/>
            <a:ext cx="1030304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buFontTx/>
              <a:buNone/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E8F2542-C17E-4B53-8D4D-4811212E0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93837"/>
            <a:ext cx="92202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vi-VN" sz="3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“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ngoi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631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49C1FDE-703D-4A78-BC93-5CDCA1E64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95" y="1741069"/>
            <a:ext cx="91079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4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5DF47A6-A47B-442E-888B-F227878C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6" y="838200"/>
            <a:ext cx="114620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56BE4CC-FF75-435A-B177-000CB5798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2362200"/>
            <a:ext cx="10795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altLang="vi-VN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9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71826D3-9EB3-4A00-86D6-191F924FB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889" y="1790701"/>
            <a:ext cx="92282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EA5D477D-BAA0-49AB-B26C-2F4E23501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2" y="595502"/>
            <a:ext cx="1074562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E5D19DD-3C9F-4588-8588-205D3A4C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38" y="5160776"/>
            <a:ext cx="113792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C3ADDF2-CEAB-4401-B3C6-1F5B7110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479" y="1243202"/>
            <a:ext cx="479717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trành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7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2572749" y="2105561"/>
            <a:ext cx="786465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38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Khởi</a:t>
            </a:r>
            <a:r>
              <a:rPr lang="vi-VN" sz="138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38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động</a:t>
            </a:r>
            <a:r>
              <a:rPr lang="vi-VN" sz="138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endParaRPr lang="en-US" sz="13800" b="1" cap="none" spc="0" dirty="0">
              <a:ln/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34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4A4CF21-EB96-4C75-B605-7D2F0BEA8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804" y="2057400"/>
            <a:ext cx="963127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69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2E1BCFA7-22B1-4BAC-B29A-9832FA2A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531" y="698009"/>
            <a:ext cx="8736929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gạo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606ACC-A3B6-4ED4-9F21-60C5BF737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4505999"/>
            <a:ext cx="1041934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4FB6C33-1611-4C7B-A6BD-2BDA7F5C9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50" y="1266081"/>
            <a:ext cx="35623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ta…</a:t>
            </a:r>
          </a:p>
        </p:txBody>
      </p:sp>
    </p:spTree>
    <p:extLst>
      <p:ext uri="{BB962C8B-B14F-4D97-AF65-F5344CB8AC3E}">
        <p14:creationId xmlns:p14="http://schemas.microsoft.com/office/powerpoint/2010/main" val="15232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4D32CF0-AD4C-4067-9054-B3446909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821" y="2133600"/>
            <a:ext cx="8892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9CC8C2A0-9075-4065-B1B0-7986550B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02" y="729916"/>
            <a:ext cx="10452596" cy="255454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4000" b="1" u="sng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dung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mồ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hôi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lao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góp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Mĩ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65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3058294" y="788567"/>
            <a:ext cx="646042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Thực</a:t>
            </a:r>
            <a:r>
              <a:rPr lang="vi-VN" sz="115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hành</a:t>
            </a:r>
            <a:endParaRPr lang="vi-VN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Luyện</a:t>
            </a:r>
            <a:r>
              <a:rPr lang="vi-VN" sz="115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tập</a:t>
            </a:r>
            <a:endParaRPr lang="en-US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790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D0A1C9-0C7E-4344-9CF1-3C79F6250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04" y="1473807"/>
            <a:ext cx="6096012" cy="609601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B1C5B94-316D-44BE-B8A7-2FC49A86E930}"/>
              </a:ext>
            </a:extLst>
          </p:cNvPr>
          <p:cNvSpPr txBox="1">
            <a:spLocks noChangeArrowheads="1"/>
          </p:cNvSpPr>
          <p:nvPr/>
        </p:nvSpPr>
        <p:spPr>
          <a:xfrm>
            <a:off x="2791326" y="455642"/>
            <a:ext cx="8001000" cy="858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F9B743-342A-4680-A41E-C6971F348691}"/>
              </a:ext>
            </a:extLst>
          </p:cNvPr>
          <p:cNvSpPr txBox="1">
            <a:spLocks noChangeArrowheads="1"/>
          </p:cNvSpPr>
          <p:nvPr/>
        </p:nvSpPr>
        <p:spPr>
          <a:xfrm>
            <a:off x="683508" y="1367589"/>
            <a:ext cx="7166811" cy="5365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2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DD41EE-8A2F-4C3D-960A-A15A20535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484" y="605589"/>
            <a:ext cx="7391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Quang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6F62CBC-8E5B-4486-897A-4E941DBB6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83" y="2540587"/>
            <a:ext cx="4166949" cy="41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2651131" y="788567"/>
            <a:ext cx="727474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Vận</a:t>
            </a:r>
            <a:r>
              <a:rPr lang="vi-VN" sz="115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dụng</a:t>
            </a:r>
            <a:endParaRPr lang="vi-VN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Trải</a:t>
            </a:r>
            <a:r>
              <a:rPr lang="vi-VN" sz="115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nghiệm</a:t>
            </a:r>
            <a:endParaRPr lang="en-US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3504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9F174645-0300-46DC-B47B-CF623C30F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545BE1F5-C595-46A8-BA4C-AA1B195F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89CCC6A-56F7-4BA6-AE40-F12AD5DBB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5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CD7DADD4-72E9-4C1A-A5A5-7AA0671D8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9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FDBE8C2-E779-492C-83D8-5E447CC77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3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88BD4A09-5CCD-4F0E-86D7-4F8DDD346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4737972-6A44-4080-BD72-57C514ED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0D96FCD-BC4A-4BB2-B4FA-0F0158430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5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34150BC-542D-42ED-A370-42F61B9E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9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DC1991F8-4DAB-448A-A1E5-D33B91C26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3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74784912-6034-4238-95EC-84BAE9ED9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4DDC736D-F82A-42C8-9EAC-16D1D2F4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8105BE63-8AD1-4E76-BB55-DC98EC718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7" y="968208"/>
            <a:ext cx="685800" cy="685800"/>
          </a:xfrm>
          <a:prstGeom prst="ellipse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5B854F15-A47B-4809-9F3F-098710D56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8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8FF058A3-C606-4942-9D46-7A15C319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2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DCA460F3-D942-4A4F-8F1E-071776ED1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6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347BBAD6-1758-40D6-A590-67DF4B8D2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0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3">
            <a:extLst>
              <a:ext uri="{FF2B5EF4-FFF2-40B4-BE49-F238E27FC236}">
                <a16:creationId xmlns:a16="http://schemas.microsoft.com/office/drawing/2014/main" id="{C7AF0C81-3553-4411-80E5-4E639D83E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ADF2C7B8-53EB-4F6D-8B42-3E0DDAAD7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1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DAE459E2-FADE-4297-AF26-8C030ADB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5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6">
            <a:extLst>
              <a:ext uri="{FF2B5EF4-FFF2-40B4-BE49-F238E27FC236}">
                <a16:creationId xmlns:a16="http://schemas.microsoft.com/office/drawing/2014/main" id="{776757C5-3367-4021-82BC-6B9EFF91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9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42968F5A-0BDB-499C-922A-6418EE81C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3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E134676A-652C-459C-977D-8A399BBA1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DAEFEF13-DEC4-42FB-8D32-DA280F593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0">
            <a:extLst>
              <a:ext uri="{FF2B5EF4-FFF2-40B4-BE49-F238E27FC236}">
                <a16:creationId xmlns:a16="http://schemas.microsoft.com/office/drawing/2014/main" id="{60FABE91-292A-45F2-AB1F-DD2DFF5CB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1">
            <a:extLst>
              <a:ext uri="{FF2B5EF4-FFF2-40B4-BE49-F238E27FC236}">
                <a16:creationId xmlns:a16="http://schemas.microsoft.com/office/drawing/2014/main" id="{B95B5556-3FB5-4A5E-B044-AAEEFA9B2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5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2">
            <a:extLst>
              <a:ext uri="{FF2B5EF4-FFF2-40B4-BE49-F238E27FC236}">
                <a16:creationId xmlns:a16="http://schemas.microsoft.com/office/drawing/2014/main" id="{3FFC7CF9-AAC8-4214-B232-B6D4AA2E2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9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3">
            <a:extLst>
              <a:ext uri="{FF2B5EF4-FFF2-40B4-BE49-F238E27FC236}">
                <a16:creationId xmlns:a16="http://schemas.microsoft.com/office/drawing/2014/main" id="{F5E1287E-B589-452E-9636-290F9B784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3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4039A9EE-DDED-44AA-B17A-B35C5ACD3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5">
            <a:extLst>
              <a:ext uri="{FF2B5EF4-FFF2-40B4-BE49-F238E27FC236}">
                <a16:creationId xmlns:a16="http://schemas.microsoft.com/office/drawing/2014/main" id="{60D95C0D-4849-4A13-AEEC-D65E12F37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FD6BE3A5-6B64-4F0F-875F-CB76DDD13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5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7">
            <a:extLst>
              <a:ext uri="{FF2B5EF4-FFF2-40B4-BE49-F238E27FC236}">
                <a16:creationId xmlns:a16="http://schemas.microsoft.com/office/drawing/2014/main" id="{054AB24C-90F3-46F8-ADDC-140FFE661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9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38">
            <a:extLst>
              <a:ext uri="{FF2B5EF4-FFF2-40B4-BE49-F238E27FC236}">
                <a16:creationId xmlns:a16="http://schemas.microsoft.com/office/drawing/2014/main" id="{7E5C9A64-C819-490E-B955-129E68B14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3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39">
            <a:extLst>
              <a:ext uri="{FF2B5EF4-FFF2-40B4-BE49-F238E27FC236}">
                <a16:creationId xmlns:a16="http://schemas.microsoft.com/office/drawing/2014/main" id="{0DC10E73-D40C-497E-A63A-5CA39FC7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0">
            <a:extLst>
              <a:ext uri="{FF2B5EF4-FFF2-40B4-BE49-F238E27FC236}">
                <a16:creationId xmlns:a16="http://schemas.microsoft.com/office/drawing/2014/main" id="{2D21D487-E156-4B0A-B6AD-1B618AB3F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1">
            <a:extLst>
              <a:ext uri="{FF2B5EF4-FFF2-40B4-BE49-F238E27FC236}">
                <a16:creationId xmlns:a16="http://schemas.microsoft.com/office/drawing/2014/main" id="{AA3AD566-C70B-4C92-9A0D-235850649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987" y="1958808"/>
            <a:ext cx="685800" cy="685800"/>
          </a:xfrm>
          <a:prstGeom prst="ellipse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Oval 42">
            <a:extLst>
              <a:ext uri="{FF2B5EF4-FFF2-40B4-BE49-F238E27FC236}">
                <a16:creationId xmlns:a16="http://schemas.microsoft.com/office/drawing/2014/main" id="{BCD2FD3A-FAE1-4A5A-83E5-8188174B3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7" y="2987508"/>
            <a:ext cx="685800" cy="685800"/>
          </a:xfrm>
          <a:prstGeom prst="ellipse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0EC63887-2E13-4769-A64E-031A0CA6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7" y="4060993"/>
            <a:ext cx="685800" cy="685800"/>
          </a:xfrm>
          <a:prstGeom prst="ellipse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Horizontal Scroll 44">
            <a:extLst>
              <a:ext uri="{FF2B5EF4-FFF2-40B4-BE49-F238E27FC236}">
                <a16:creationId xmlns:a16="http://schemas.microsoft.com/office/drawing/2014/main" id="{80D970D9-B852-442D-A082-4A24F742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393" y="5159208"/>
            <a:ext cx="5753100" cy="129540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Tác giả bài thơ hạt gạo làng ta?</a:t>
            </a:r>
          </a:p>
        </p:txBody>
      </p:sp>
      <p:sp>
        <p:nvSpPr>
          <p:cNvPr id="48" name="Rectangle 69">
            <a:extLst>
              <a:ext uri="{FF2B5EF4-FFF2-40B4-BE49-F238E27FC236}">
                <a16:creationId xmlns:a16="http://schemas.microsoft.com/office/drawing/2014/main" id="{4A780B9A-6901-48E0-93CF-24038500D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DF55937D-436C-4AD9-8807-5FF29DA3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C91EBA6F-8E1E-4671-8581-BB10C0EF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5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</a:p>
        </p:txBody>
      </p:sp>
      <p:sp>
        <p:nvSpPr>
          <p:cNvPr id="51" name="Rectangle 72">
            <a:extLst>
              <a:ext uri="{FF2B5EF4-FFF2-40B4-BE49-F238E27FC236}">
                <a16:creationId xmlns:a16="http://schemas.microsoft.com/office/drawing/2014/main" id="{CB818836-5D25-4524-85B9-95CD2D7C0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9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2" name="Rectangle 73">
            <a:extLst>
              <a:ext uri="{FF2B5EF4-FFF2-40B4-BE49-F238E27FC236}">
                <a16:creationId xmlns:a16="http://schemas.microsoft.com/office/drawing/2014/main" id="{05FFA10D-6A81-4A97-96FF-02BFF5F6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3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53" name="Rectangle 74">
            <a:extLst>
              <a:ext uri="{FF2B5EF4-FFF2-40B4-BE49-F238E27FC236}">
                <a16:creationId xmlns:a16="http://schemas.microsoft.com/office/drawing/2014/main" id="{910F2C90-BD0A-4AE8-B2F8-0FA059A73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</a:p>
        </p:txBody>
      </p:sp>
      <p:sp>
        <p:nvSpPr>
          <p:cNvPr id="54" name="Rectangle 75">
            <a:extLst>
              <a:ext uri="{FF2B5EF4-FFF2-40B4-BE49-F238E27FC236}">
                <a16:creationId xmlns:a16="http://schemas.microsoft.com/office/drawing/2014/main" id="{8136EB96-B6D2-4E11-900C-9132E19B5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55" name="Rectangle 76">
            <a:extLst>
              <a:ext uri="{FF2B5EF4-FFF2-40B4-BE49-F238E27FC236}">
                <a16:creationId xmlns:a16="http://schemas.microsoft.com/office/drawing/2014/main" id="{4B19D80F-8E86-4C17-98BD-84D6C43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5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6" name="Rectangle 77">
            <a:extLst>
              <a:ext uri="{FF2B5EF4-FFF2-40B4-BE49-F238E27FC236}">
                <a16:creationId xmlns:a16="http://schemas.microsoft.com/office/drawing/2014/main" id="{B048C0EC-8150-4FBF-9413-A0D3D7DAA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9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57" name="Rectangle 78">
            <a:extLst>
              <a:ext uri="{FF2B5EF4-FFF2-40B4-BE49-F238E27FC236}">
                <a16:creationId xmlns:a16="http://schemas.microsoft.com/office/drawing/2014/main" id="{346467ED-CF32-499B-A029-3A47C229D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3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8" name="Rectangle 79">
            <a:extLst>
              <a:ext uri="{FF2B5EF4-FFF2-40B4-BE49-F238E27FC236}">
                <a16:creationId xmlns:a16="http://schemas.microsoft.com/office/drawing/2014/main" id="{362DE7C9-7D5A-41BA-8D75-34455EF39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7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1149103-1BB6-4DA5-B5FC-34CE0BCF8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93" y="1044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Horizontal Scroll 81">
            <a:extLst>
              <a:ext uri="{FF2B5EF4-FFF2-40B4-BE49-F238E27FC236}">
                <a16:creationId xmlns:a16="http://schemas.microsoft.com/office/drawing/2014/main" id="{8B90ADFB-2DCC-4CC7-B5E8-60AC2D2A1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393" y="5159208"/>
            <a:ext cx="5753100" cy="129540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Tác giả Trần Đăng Khoa sinh năm nào?</a:t>
            </a:r>
          </a:p>
        </p:txBody>
      </p:sp>
      <p:sp>
        <p:nvSpPr>
          <p:cNvPr id="61" name="Rectangle 82">
            <a:extLst>
              <a:ext uri="{FF2B5EF4-FFF2-40B4-BE49-F238E27FC236}">
                <a16:creationId xmlns:a16="http://schemas.microsoft.com/office/drawing/2014/main" id="{DFC0B226-82B1-46D0-B96D-05AFAA2C1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5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Rectangle 83">
            <a:extLst>
              <a:ext uri="{FF2B5EF4-FFF2-40B4-BE49-F238E27FC236}">
                <a16:creationId xmlns:a16="http://schemas.microsoft.com/office/drawing/2014/main" id="{8397244B-4D32-4110-A3CC-341085D48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9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3" name="Rectangle 84">
            <a:extLst>
              <a:ext uri="{FF2B5EF4-FFF2-40B4-BE49-F238E27FC236}">
                <a16:creationId xmlns:a16="http://schemas.microsoft.com/office/drawing/2014/main" id="{1C568B1B-868E-43F2-B2F9-6A6CB5B95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3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4" name="Rectangle 85">
            <a:extLst>
              <a:ext uri="{FF2B5EF4-FFF2-40B4-BE49-F238E27FC236}">
                <a16:creationId xmlns:a16="http://schemas.microsoft.com/office/drawing/2014/main" id="{22B51155-9C64-4AFC-AC39-A0A794F9B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8793" y="20350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5" name="Horizontal Scroll 86">
            <a:extLst>
              <a:ext uri="{FF2B5EF4-FFF2-40B4-BE49-F238E27FC236}">
                <a16:creationId xmlns:a16="http://schemas.microsoft.com/office/drawing/2014/main" id="{7AB446DE-61A8-41C1-BBBC-5899206FF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393" y="5159208"/>
            <a:ext cx="5753100" cy="129540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Bài thơ được viết khi chúng ta đang chiến tranh với giặc nào?</a:t>
            </a:r>
          </a:p>
        </p:txBody>
      </p:sp>
      <p:sp>
        <p:nvSpPr>
          <p:cNvPr id="66" name="Rectangle 87">
            <a:extLst>
              <a:ext uri="{FF2B5EF4-FFF2-40B4-BE49-F238E27FC236}">
                <a16:creationId xmlns:a16="http://schemas.microsoft.com/office/drawing/2014/main" id="{6461EC51-7A69-4020-8A93-927C095C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0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67" name="Rectangle 88">
            <a:extLst>
              <a:ext uri="{FF2B5EF4-FFF2-40B4-BE49-F238E27FC236}">
                <a16:creationId xmlns:a16="http://schemas.microsoft.com/office/drawing/2014/main" id="{DA0A1144-FFE3-48AB-922C-2F3A226CB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4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8" name="Rectangle 89">
            <a:extLst>
              <a:ext uri="{FF2B5EF4-FFF2-40B4-BE49-F238E27FC236}">
                <a16:creationId xmlns:a16="http://schemas.microsoft.com/office/drawing/2014/main" id="{B37494AC-7FEC-4C72-976E-53CE071F8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18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</a:p>
        </p:txBody>
      </p:sp>
      <p:sp>
        <p:nvSpPr>
          <p:cNvPr id="69" name="Rectangle 90">
            <a:extLst>
              <a:ext uri="{FF2B5EF4-FFF2-40B4-BE49-F238E27FC236}">
                <a16:creationId xmlns:a16="http://schemas.microsoft.com/office/drawing/2014/main" id="{9ADB8904-96CE-4DEC-B6D9-35DC1DC53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52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0" name="Rectangle 91">
            <a:extLst>
              <a:ext uri="{FF2B5EF4-FFF2-40B4-BE49-F238E27FC236}">
                <a16:creationId xmlns:a16="http://schemas.microsoft.com/office/drawing/2014/main" id="{45E21F75-C570-4A22-BA8B-227A971ED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86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71" name="Rectangle 92">
            <a:extLst>
              <a:ext uri="{FF2B5EF4-FFF2-40B4-BE49-F238E27FC236}">
                <a16:creationId xmlns:a16="http://schemas.microsoft.com/office/drawing/2014/main" id="{E85CDF27-FDDA-490E-856A-8C62193EB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093" y="31018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Ỹ</a:t>
            </a:r>
          </a:p>
        </p:txBody>
      </p:sp>
      <p:sp>
        <p:nvSpPr>
          <p:cNvPr id="72" name="Horizontal Scroll 93">
            <a:extLst>
              <a:ext uri="{FF2B5EF4-FFF2-40B4-BE49-F238E27FC236}">
                <a16:creationId xmlns:a16="http://schemas.microsoft.com/office/drawing/2014/main" id="{EFF66AD1-2163-42C8-9345-BF175CB37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281" y="5089358"/>
            <a:ext cx="5753100" cy="1295400"/>
          </a:xfrm>
          <a:prstGeom prst="horizontalScroll">
            <a:avLst>
              <a:gd name="adj" fmla="val 12500"/>
            </a:avLst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Bài thơ “ Hạt gạo làng ta” được nhạc sĩ nào phổ nhạc?</a:t>
            </a:r>
          </a:p>
        </p:txBody>
      </p:sp>
      <p:sp>
        <p:nvSpPr>
          <p:cNvPr id="73" name="Rectangle 94">
            <a:extLst>
              <a:ext uri="{FF2B5EF4-FFF2-40B4-BE49-F238E27FC236}">
                <a16:creationId xmlns:a16="http://schemas.microsoft.com/office/drawing/2014/main" id="{FFFD5099-2CF6-4B5D-9DFA-9E6E1086C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7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74" name="Rectangle 95">
            <a:extLst>
              <a:ext uri="{FF2B5EF4-FFF2-40B4-BE49-F238E27FC236}">
                <a16:creationId xmlns:a16="http://schemas.microsoft.com/office/drawing/2014/main" id="{805F1240-6599-44D4-B4C4-CF38AA2BE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75" name="Rectangle 96">
            <a:extLst>
              <a:ext uri="{FF2B5EF4-FFF2-40B4-BE49-F238E27FC236}">
                <a16:creationId xmlns:a16="http://schemas.microsoft.com/office/drawing/2014/main" id="{D6117D81-7C13-4466-8D02-156827D0F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5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</a:p>
        </p:txBody>
      </p:sp>
      <p:sp>
        <p:nvSpPr>
          <p:cNvPr id="76" name="Rectangle 97">
            <a:extLst>
              <a:ext uri="{FF2B5EF4-FFF2-40B4-BE49-F238E27FC236}">
                <a16:creationId xmlns:a16="http://schemas.microsoft.com/office/drawing/2014/main" id="{AA6F4637-4BA0-4BFC-94AB-273FB64C9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9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7" name="Rectangle 98">
            <a:extLst>
              <a:ext uri="{FF2B5EF4-FFF2-40B4-BE49-F238E27FC236}">
                <a16:creationId xmlns:a16="http://schemas.microsoft.com/office/drawing/2014/main" id="{788E49BB-9FCF-4E4C-AEA8-CCA0DEE04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3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78" name="Rectangle 99">
            <a:extLst>
              <a:ext uri="{FF2B5EF4-FFF2-40B4-BE49-F238E27FC236}">
                <a16:creationId xmlns:a16="http://schemas.microsoft.com/office/drawing/2014/main" id="{2D0FCE4D-E814-46C4-8BA6-387108CA2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4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79" name="Rectangle 100">
            <a:extLst>
              <a:ext uri="{FF2B5EF4-FFF2-40B4-BE49-F238E27FC236}">
                <a16:creationId xmlns:a16="http://schemas.microsoft.com/office/drawing/2014/main" id="{B58D5992-5C16-475D-A966-066F5CB20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80" name="Rectangle 101">
            <a:extLst>
              <a:ext uri="{FF2B5EF4-FFF2-40B4-BE49-F238E27FC236}">
                <a16:creationId xmlns:a16="http://schemas.microsoft.com/office/drawing/2014/main" id="{67AC2870-353E-48DD-B366-EAA6E23A6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5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1" name="Rectangle 102">
            <a:extLst>
              <a:ext uri="{FF2B5EF4-FFF2-40B4-BE49-F238E27FC236}">
                <a16:creationId xmlns:a16="http://schemas.microsoft.com/office/drawing/2014/main" id="{5DF3DCB8-3E63-4546-9B07-3C8E052DD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9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2" name="Rectangle 103">
            <a:extLst>
              <a:ext uri="{FF2B5EF4-FFF2-40B4-BE49-F238E27FC236}">
                <a16:creationId xmlns:a16="http://schemas.microsoft.com/office/drawing/2014/main" id="{B5E30773-D448-4B02-9B60-EFDA501F4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3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</a:p>
        </p:txBody>
      </p:sp>
      <p:sp>
        <p:nvSpPr>
          <p:cNvPr id="83" name="Rectangle 104">
            <a:extLst>
              <a:ext uri="{FF2B5EF4-FFF2-40B4-BE49-F238E27FC236}">
                <a16:creationId xmlns:a16="http://schemas.microsoft.com/office/drawing/2014/main" id="{B7F848BC-E3A8-42D1-BA11-368442C73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7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4" name="Rectangle 105">
            <a:extLst>
              <a:ext uri="{FF2B5EF4-FFF2-40B4-BE49-F238E27FC236}">
                <a16:creationId xmlns:a16="http://schemas.microsoft.com/office/drawing/2014/main" id="{ABF3F1CA-1FE5-45A8-9C94-C3FA200D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193" y="4092408"/>
            <a:ext cx="533400" cy="533400"/>
          </a:xfrm>
          <a:prstGeom prst="rect">
            <a:avLst/>
          </a:prstGeom>
          <a:solidFill>
            <a:srgbClr val="4F81BD"/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4247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7" grpId="1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2" grpId="1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gạo làng ta - Trần Viết Bính, Trần Đăng Khoa (50 Bài hát thiếu nhi hay nhất thế kỷ 20)">
            <a:hlinkClick r:id="" action="ppaction://media"/>
            <a:extLst>
              <a:ext uri="{FF2B5EF4-FFF2-40B4-BE49-F238E27FC236}">
                <a16:creationId xmlns:a16="http://schemas.microsoft.com/office/drawing/2014/main" id="{C7075330-1679-4544-A5A3-60E05191C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2914023" y="788567"/>
            <a:ext cx="674896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Hình</a:t>
            </a:r>
            <a:r>
              <a:rPr lang="vi-VN" sz="115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thành</a:t>
            </a:r>
            <a:endParaRPr lang="vi-VN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Kiến</a:t>
            </a:r>
            <a:r>
              <a:rPr lang="vi-VN" sz="115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thức</a:t>
            </a:r>
            <a:r>
              <a:rPr lang="vi-VN" sz="115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endParaRPr lang="en-US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526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ABE379B-2124-4856-9988-3246364DB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0" y="1601811"/>
            <a:ext cx="5715335" cy="38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09B6767-3D3B-460C-9B07-DFAA110C0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41" y="1596616"/>
            <a:ext cx="5598695" cy="38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7DD1C7D0-1E19-442D-AE74-A4B7E2E46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64" y="5852543"/>
            <a:ext cx="119096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1958,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GB" altLang="en-US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AB22C330-9B3A-494E-BEBD-CE58F99F2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168" y="870368"/>
            <a:ext cx="41963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</p:txBody>
      </p:sp>
    </p:spTree>
    <p:extLst>
      <p:ext uri="{BB962C8B-B14F-4D97-AF65-F5344CB8AC3E}">
        <p14:creationId xmlns:p14="http://schemas.microsoft.com/office/powerpoint/2010/main" val="176058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8B80EA2-DB40-42CD-846C-2EEC1EA70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625642" y="-3675926"/>
            <a:ext cx="10940715" cy="9950116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F2DF1D41-296D-4308-B319-CDE9C2FB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672389"/>
            <a:ext cx="773630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8656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00C85-0DFC-4399-9EAF-8251CEA16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1"/>
          <a:stretch/>
        </p:blipFill>
        <p:spPr>
          <a:xfrm>
            <a:off x="-4" y="4180804"/>
            <a:ext cx="8134354" cy="26771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26B353-9B40-482C-B109-D0493EA3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6" t="86785" r="4702"/>
          <a:stretch/>
        </p:blipFill>
        <p:spPr>
          <a:xfrm>
            <a:off x="270390" y="2394114"/>
            <a:ext cx="6496421" cy="3573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D233B78-6832-49BA-8E7C-DC9D1344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73768"/>
            <a:ext cx="541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eaLnBrk="1" hangingPunct="1">
              <a:buFontTx/>
              <a:buNone/>
            </a:pPr>
            <a:endParaRPr lang="en-US" altLang="vi-VN" sz="2400" b="1" dirty="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364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6EC191A-540A-4AE2-A1BC-959EEBB4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35" y="1240154"/>
            <a:ext cx="777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háng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hẩu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uang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trành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iền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F4BEA9-3346-4179-87D3-C844EACAC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847" y="906339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altLang="vi-VN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D09E59-13A7-4E00-B4A0-EFC209A5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377" y="1718344"/>
            <a:ext cx="43116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endParaRPr lang="en-US" altLang="vi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endParaRPr lang="en-US" altLang="vi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endParaRPr lang="en-US" altLang="vi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endParaRPr lang="en-US" altLang="vi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altLang="vi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en-US" alt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cay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0E8B38F-2A84-4062-8EED-EC846B807A91}"/>
              </a:ext>
            </a:extLst>
          </p:cNvPr>
          <p:cNvSpPr/>
          <p:nvPr/>
        </p:nvSpPr>
        <p:spPr>
          <a:xfrm>
            <a:off x="9468096" y="1738233"/>
            <a:ext cx="612775" cy="3571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1678FF5-65F7-4368-86EE-BAA86FFCF3AF}"/>
              </a:ext>
            </a:extLst>
          </p:cNvPr>
          <p:cNvSpPr/>
          <p:nvPr/>
        </p:nvSpPr>
        <p:spPr>
          <a:xfrm>
            <a:off x="10066292" y="4097654"/>
            <a:ext cx="7778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A0C10BD-E403-4808-886E-594BDD481509}"/>
              </a:ext>
            </a:extLst>
          </p:cNvPr>
          <p:cNvSpPr/>
          <p:nvPr/>
        </p:nvSpPr>
        <p:spPr>
          <a:xfrm>
            <a:off x="10313108" y="2874839"/>
            <a:ext cx="777875" cy="4937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1B1D7966-5B42-448B-8EDE-98A4BBD585E9}"/>
              </a:ext>
            </a:extLst>
          </p:cNvPr>
          <p:cNvSpPr/>
          <p:nvPr/>
        </p:nvSpPr>
        <p:spPr>
          <a:xfrm>
            <a:off x="9918614" y="5187826"/>
            <a:ext cx="788988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4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ong kinh thay">
            <a:extLst>
              <a:ext uri="{FF2B5EF4-FFF2-40B4-BE49-F238E27FC236}">
                <a16:creationId xmlns:a16="http://schemas.microsoft.com/office/drawing/2014/main" id="{203BAD26-1406-4B01-8473-2AB1F755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73" y="990350"/>
            <a:ext cx="8185484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57176BAC-BB6E-4C71-9E95-8B2E92CAB8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37873" y="990349"/>
            <a:ext cx="1708485" cy="376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sz="28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9">
            <a:extLst>
              <a:ext uri="{FF2B5EF4-FFF2-40B4-BE49-F238E27FC236}">
                <a16:creationId xmlns:a16="http://schemas.microsoft.com/office/drawing/2014/main" id="{1611D670-D242-4D38-95BA-D0CA6D4A7E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85084" y="325385"/>
            <a:ext cx="2221832" cy="6722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0" dirty="0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kern="10" dirty="0"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15BFFC-8900-4877-88BD-3AD5D9A4F9AC}"/>
              </a:ext>
            </a:extLst>
          </p:cNvPr>
          <p:cNvSpPr txBox="1"/>
          <p:nvPr/>
        </p:nvSpPr>
        <p:spPr>
          <a:xfrm>
            <a:off x="2370218" y="4964449"/>
            <a:ext cx="81854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131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Microsoft Office PowerPoint</Application>
  <PresentationFormat>Widescreen</PresentationFormat>
  <Paragraphs>161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 Unicode MS</vt:lpstr>
      <vt:lpstr>等线</vt:lpstr>
      <vt:lpstr>Arial</vt:lpstr>
      <vt:lpstr>Calibri</vt:lpstr>
      <vt:lpstr>Calibri Light</vt:lpstr>
      <vt:lpstr>iCiel Bambola</vt:lpstr>
      <vt:lpstr>iCiel Brush Up</vt:lpstr>
      <vt:lpstr>iCiel Gotham Ultra</vt:lpstr>
      <vt:lpstr>Symbol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2021-12-08T00:57:15Z</dcterms:created>
  <dcterms:modified xsi:type="dcterms:W3CDTF">2021-12-08T00:57:43Z</dcterms:modified>
</cp:coreProperties>
</file>