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76" r:id="rId4"/>
    <p:sldId id="267" r:id="rId5"/>
    <p:sldId id="277" r:id="rId6"/>
    <p:sldId id="265" r:id="rId7"/>
    <p:sldId id="278" r:id="rId8"/>
    <p:sldId id="281" r:id="rId9"/>
    <p:sldId id="279" r:id="rId10"/>
    <p:sldId id="280" r:id="rId11"/>
    <p:sldId id="282" r:id="rId12"/>
    <p:sldId id="270" r:id="rId13"/>
    <p:sldId id="266" r:id="rId14"/>
    <p:sldId id="275" r:id="rId15"/>
    <p:sldId id="272"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2.wav"/><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vi-VN"/>
          </a:p>
        </p:txBody>
      </p:sp>
      <p:sp>
        <p:nvSpPr>
          <p:cNvPr id="8" name="Rectangle 7"/>
          <p:cNvSpPr/>
          <p:nvPr/>
        </p:nvSpPr>
        <p:spPr>
          <a:xfrm>
            <a:off x="0" y="0"/>
            <a:ext cx="9144000" cy="1828800"/>
          </a:xfrm>
          <a:prstGeom prst="rect">
            <a:avLst/>
          </a:prstGeom>
          <a:solidFill>
            <a:srgbClr val="A7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 name="Group 3"/>
          <p:cNvGrpSpPr/>
          <p:nvPr/>
        </p:nvGrpSpPr>
        <p:grpSpPr>
          <a:xfrm>
            <a:off x="152400" y="1295400"/>
            <a:ext cx="8809703" cy="3124199"/>
            <a:chOff x="258097" y="1914117"/>
            <a:chExt cx="8458200" cy="1828800"/>
          </a:xfrm>
        </p:grpSpPr>
        <p:sp>
          <p:nvSpPr>
            <p:cNvPr id="5" name="Rounded Rectangle 4"/>
            <p:cNvSpPr/>
            <p:nvPr/>
          </p:nvSpPr>
          <p:spPr>
            <a:xfrm>
              <a:off x="258097" y="1914117"/>
              <a:ext cx="8458200" cy="1828800"/>
            </a:xfrm>
            <a:prstGeom prst="round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ounded Rectangle 5"/>
            <p:cNvSpPr/>
            <p:nvPr/>
          </p:nvSpPr>
          <p:spPr>
            <a:xfrm>
              <a:off x="381000" y="1968912"/>
              <a:ext cx="8200103" cy="16124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4800" dirty="0" smtClean="0">
                <a:solidFill>
                  <a:schemeClr val="tx1"/>
                </a:solidFill>
                <a:latin typeface=".VnAvant" pitchFamily="34" charset="0"/>
              </a:endParaRPr>
            </a:p>
          </p:txBody>
        </p:sp>
      </p:grpSp>
      <p:sp>
        <p:nvSpPr>
          <p:cNvPr id="11" name="Subtitle 2"/>
          <p:cNvSpPr>
            <a:spLocks noGrp="1"/>
          </p:cNvSpPr>
          <p:nvPr>
            <p:ph type="subTitle" idx="1"/>
          </p:nvPr>
        </p:nvSpPr>
        <p:spPr>
          <a:xfrm>
            <a:off x="397951" y="2391074"/>
            <a:ext cx="8305800" cy="1752600"/>
          </a:xfrm>
        </p:spPr>
        <p:txBody>
          <a:bodyPr>
            <a:noAutofit/>
          </a:bodyPr>
          <a:lstStyle/>
          <a:p>
            <a:r>
              <a:rPr lang="en-US" sz="4400" b="1" dirty="0" smtClean="0">
                <a:solidFill>
                  <a:srgbClr val="FF0000"/>
                </a:solidFill>
                <a:latin typeface="HP-087" pitchFamily="34" charset="0"/>
              </a:rPr>
              <a:t>PHÒNG, TRÁNH BỎNG</a:t>
            </a:r>
            <a:endParaRPr lang="vi-VN" sz="4400" b="1" dirty="0">
              <a:solidFill>
                <a:srgbClr val="FF0000"/>
              </a:solidFill>
            </a:endParaRPr>
          </a:p>
        </p:txBody>
      </p:sp>
      <p:sp>
        <p:nvSpPr>
          <p:cNvPr id="3" name="TextBox 2"/>
          <p:cNvSpPr txBox="1"/>
          <p:nvPr/>
        </p:nvSpPr>
        <p:spPr>
          <a:xfrm>
            <a:off x="3581400" y="1565564"/>
            <a:ext cx="4495800" cy="769441"/>
          </a:xfrm>
          <a:prstGeom prst="rect">
            <a:avLst/>
          </a:prstGeom>
          <a:noFill/>
        </p:spPr>
        <p:txBody>
          <a:bodyPr wrap="square" rtlCol="0">
            <a:spAutoFit/>
          </a:bodyPr>
          <a:lstStyle/>
          <a:p>
            <a:r>
              <a:rPr lang="en-US" sz="4400" b="1" smtClean="0">
                <a:solidFill>
                  <a:srgbClr val="0000FF"/>
                </a:solidFill>
                <a:latin typeface="Times New Roman" pitchFamily="18" charset="0"/>
                <a:cs typeface="Times New Roman" pitchFamily="18" charset="0"/>
              </a:rPr>
              <a:t>Bài 26</a:t>
            </a:r>
            <a:endParaRPr lang="en-US" sz="4400" b="1">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727437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52600" y="1676400"/>
            <a:ext cx="6209082" cy="3276600"/>
          </a:xfrm>
          <a:prstGeom prst="rect">
            <a:avLst/>
          </a:prstGeom>
        </p:spPr>
      </p:pic>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14400" y="2876830"/>
            <a:ext cx="929494" cy="929494"/>
          </a:xfrm>
          <a:prstGeom prst="rect">
            <a:avLst/>
          </a:prstGeom>
        </p:spPr>
      </p:pic>
    </p:spTree>
    <p:extLst>
      <p:ext uri="{BB962C8B-B14F-4D97-AF65-F5344CB8AC3E}">
        <p14:creationId xmlns:p14="http://schemas.microsoft.com/office/powerpoint/2010/main" val="45715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86000" y="1177319"/>
            <a:ext cx="4953000" cy="3969962"/>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14400" y="2590800"/>
            <a:ext cx="1143000" cy="1143000"/>
          </a:xfrm>
          <a:prstGeom prst="rect">
            <a:avLst/>
          </a:prstGeom>
        </p:spPr>
      </p:pic>
    </p:spTree>
    <p:extLst>
      <p:ext uri="{BB962C8B-B14F-4D97-AF65-F5344CB8AC3E}">
        <p14:creationId xmlns:p14="http://schemas.microsoft.com/office/powerpoint/2010/main" val="252563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rapezoid 1"/>
          <p:cNvSpPr/>
          <p:nvPr/>
        </p:nvSpPr>
        <p:spPr>
          <a:xfrm rot="16200000">
            <a:off x="1042419" y="-751472"/>
            <a:ext cx="1025510" cy="2528456"/>
          </a:xfrm>
          <a:prstGeom prst="trapezoid">
            <a:avLst/>
          </a:prstGeom>
          <a:solidFill>
            <a:schemeClr val="accent2">
              <a:lumMod val="40000"/>
              <a:lumOff val="60000"/>
            </a:schemeClr>
          </a:solidFill>
          <a:ln>
            <a:solidFill>
              <a:schemeClr val="accent2">
                <a:lumMod val="20000"/>
                <a:lumOff val="80000"/>
              </a:schemeClr>
            </a:solidFill>
          </a:ln>
          <a:scene3d>
            <a:camera prst="perspectiveAbove"/>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1316185" y="-53180"/>
            <a:ext cx="5791200" cy="1196180"/>
          </a:xfrm>
        </p:spPr>
        <p:txBody>
          <a:bodyPr>
            <a:noAutofit/>
          </a:bodyPr>
          <a:lstStyle/>
          <a:p>
            <a:r>
              <a:rPr lang="en-US" sz="3600" b="1" noProof="1" smtClean="0">
                <a:solidFill>
                  <a:srgbClr val="0000FF"/>
                </a:solidFill>
                <a:latin typeface="HP-089" pitchFamily="34" charset="0"/>
              </a:rPr>
              <a:t>Luyện tập</a:t>
            </a:r>
            <a:endParaRPr lang="vi-VN" sz="3600" b="1" dirty="0">
              <a:solidFill>
                <a:srgbClr val="0000FF"/>
              </a:solidFill>
              <a:latin typeface="HP001 TD 4H" pitchFamily="34" charset="-93"/>
            </a:endParaRPr>
          </a:p>
        </p:txBody>
      </p:sp>
      <p:sp>
        <p:nvSpPr>
          <p:cNvPr id="6" name="TextBox 5"/>
          <p:cNvSpPr txBox="1"/>
          <p:nvPr/>
        </p:nvSpPr>
        <p:spPr>
          <a:xfrm>
            <a:off x="838200" y="2133600"/>
            <a:ext cx="7696200" cy="1200329"/>
          </a:xfrm>
          <a:prstGeom prst="rect">
            <a:avLst/>
          </a:prstGeom>
          <a:noFill/>
        </p:spPr>
        <p:txBody>
          <a:bodyPr wrap="square" rtlCol="0">
            <a:spAutoFit/>
          </a:bodyPr>
          <a:lstStyle/>
          <a:p>
            <a:r>
              <a:rPr lang="en-US" dirty="0" smtClean="0"/>
              <a:t> </a:t>
            </a:r>
            <a:r>
              <a:rPr lang="en-US" sz="3600" dirty="0" smtClean="0">
                <a:solidFill>
                  <a:srgbClr val="0000FF"/>
                </a:solidFill>
                <a:latin typeface="Times New Roman" pitchFamily="18" charset="0"/>
                <a:cs typeface="Times New Roman" pitchFamily="18" charset="0"/>
              </a:rPr>
              <a:t>Hãy chia sẻ với các bạn cách em phòng, tránh bị bỏng.</a:t>
            </a:r>
            <a:endParaRPr lang="en-US" sz="36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15028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rapezoid 1"/>
          <p:cNvSpPr/>
          <p:nvPr/>
        </p:nvSpPr>
        <p:spPr>
          <a:xfrm rot="16200000">
            <a:off x="1004319" y="-713372"/>
            <a:ext cx="1025510" cy="2452256"/>
          </a:xfrm>
          <a:prstGeom prst="trapezoid">
            <a:avLst/>
          </a:prstGeom>
          <a:solidFill>
            <a:srgbClr val="0000FF"/>
          </a:solidFill>
          <a:ln>
            <a:solidFill>
              <a:schemeClr val="accent2">
                <a:lumMod val="20000"/>
                <a:lumOff val="80000"/>
              </a:schemeClr>
            </a:solidFill>
          </a:ln>
          <a:scene3d>
            <a:camera prst="perspectiveAbove"/>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1295400" y="-53180"/>
            <a:ext cx="5791200" cy="1196180"/>
          </a:xfrm>
        </p:spPr>
        <p:txBody>
          <a:bodyPr>
            <a:noAutofit/>
          </a:bodyPr>
          <a:lstStyle/>
          <a:p>
            <a:r>
              <a:rPr lang="en-US" sz="3600" b="1" noProof="1" smtClean="0">
                <a:solidFill>
                  <a:schemeClr val="bg1"/>
                </a:solidFill>
                <a:latin typeface="HP-089" pitchFamily="34" charset="0"/>
              </a:rPr>
              <a:t>Vận dụng</a:t>
            </a:r>
            <a:endParaRPr lang="vi-VN" sz="3600" b="1" dirty="0">
              <a:solidFill>
                <a:schemeClr val="bg1"/>
              </a:solidFill>
              <a:latin typeface="HP001 TD 4H" pitchFamily="34" charset="-93"/>
            </a:endParaRPr>
          </a:p>
        </p:txBody>
      </p:sp>
      <p:sp>
        <p:nvSpPr>
          <p:cNvPr id="4" name="TextBox 3"/>
          <p:cNvSpPr txBox="1"/>
          <p:nvPr/>
        </p:nvSpPr>
        <p:spPr>
          <a:xfrm>
            <a:off x="381000" y="2362200"/>
            <a:ext cx="8812028" cy="584775"/>
          </a:xfrm>
          <a:prstGeom prst="rect">
            <a:avLst/>
          </a:prstGeom>
          <a:noFill/>
        </p:spPr>
        <p:txBody>
          <a:bodyPr wrap="none" rtlCol="0">
            <a:spAutoFit/>
          </a:bodyPr>
          <a:lstStyle/>
          <a:p>
            <a:r>
              <a:rPr lang="en-US" dirty="0" smtClean="0"/>
              <a:t> </a:t>
            </a:r>
            <a:r>
              <a:rPr lang="en-US" sz="3200" dirty="0" smtClean="0">
                <a:solidFill>
                  <a:srgbClr val="0000FF"/>
                </a:solidFill>
                <a:latin typeface="Times New Roman" pitchFamily="18" charset="0"/>
                <a:cs typeface="Times New Roman" pitchFamily="18" charset="0"/>
              </a:rPr>
              <a:t>Em sẽ khuyên bạn điều gì trong các tình huống sau?</a:t>
            </a:r>
            <a:endParaRPr lang="en-US" sz="3200" dirty="0">
              <a:solidFill>
                <a:srgbClr val="0000FF"/>
              </a:solidFill>
              <a:latin typeface="Times New Roman" pitchFamily="18" charset="0"/>
              <a:cs typeface="Times New Roman" pitchFamily="18" charset="0"/>
            </a:endParaRPr>
          </a:p>
        </p:txBody>
      </p:sp>
      <p:pic>
        <p:nvPicPr>
          <p:cNvPr id="7" name="Picture 6" descr="E:\2020-2021\Giáo án điện tử các môn - 2020\Dao duc\tranh anh dao duc\Daoduc1 chu de 8 (LAN) - ẢNH\dd26.2.png"/>
          <p:cNvPicPr>
            <a:picLocks noChangeAspect="1" noChangeArrowheads="1"/>
          </p:cNvPicPr>
          <p:nvPr/>
        </p:nvPicPr>
        <p:blipFill rotWithShape="1">
          <a:blip r:embed="rId3">
            <a:extLst>
              <a:ext uri="{28A0092B-C50C-407E-A947-70E740481C1C}">
                <a14:useLocalDpi xmlns:a14="http://schemas.microsoft.com/office/drawing/2010/main" val="0"/>
              </a:ext>
            </a:extLst>
          </a:blip>
          <a:srcRect l="20485" t="56447" r="22472" b="25428"/>
          <a:stretch/>
        </p:blipFill>
        <p:spPr bwMode="auto">
          <a:xfrm>
            <a:off x="1816396" y="3429000"/>
            <a:ext cx="6974957" cy="312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81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rapezoid 1"/>
          <p:cNvSpPr/>
          <p:nvPr/>
        </p:nvSpPr>
        <p:spPr>
          <a:xfrm rot="16200000">
            <a:off x="1080519" y="-789572"/>
            <a:ext cx="1025510" cy="2604656"/>
          </a:xfrm>
          <a:prstGeom prst="trapezoid">
            <a:avLst/>
          </a:prstGeom>
          <a:solidFill>
            <a:srgbClr val="0000FF"/>
          </a:solidFill>
          <a:ln>
            <a:solidFill>
              <a:schemeClr val="accent2">
                <a:lumMod val="20000"/>
                <a:lumOff val="80000"/>
              </a:schemeClr>
            </a:solidFill>
          </a:ln>
          <a:scene3d>
            <a:camera prst="perspectiveAbove"/>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1295400" y="-53180"/>
            <a:ext cx="5791200" cy="1196180"/>
          </a:xfrm>
        </p:spPr>
        <p:txBody>
          <a:bodyPr>
            <a:noAutofit/>
          </a:bodyPr>
          <a:lstStyle/>
          <a:p>
            <a:r>
              <a:rPr lang="en-US" sz="3600" b="1" noProof="1" smtClean="0">
                <a:solidFill>
                  <a:schemeClr val="bg1"/>
                </a:solidFill>
                <a:latin typeface="HP-089" pitchFamily="34" charset="0"/>
              </a:rPr>
              <a:t>Vận dụng</a:t>
            </a:r>
            <a:endParaRPr lang="vi-VN" sz="3600" b="1" dirty="0">
              <a:solidFill>
                <a:schemeClr val="bg1"/>
              </a:solidFill>
              <a:latin typeface="HP001 TD 4H" pitchFamily="34" charset="-93"/>
            </a:endParaRPr>
          </a:p>
        </p:txBody>
      </p:sp>
      <p:sp>
        <p:nvSpPr>
          <p:cNvPr id="4" name="TextBox 3"/>
          <p:cNvSpPr txBox="1"/>
          <p:nvPr/>
        </p:nvSpPr>
        <p:spPr>
          <a:xfrm>
            <a:off x="762000" y="2296418"/>
            <a:ext cx="8213423" cy="1077218"/>
          </a:xfrm>
          <a:prstGeom prst="rect">
            <a:avLst/>
          </a:prstGeom>
          <a:noFill/>
        </p:spPr>
        <p:txBody>
          <a:bodyPr wrap="square" rtlCol="0">
            <a:spAutoFit/>
          </a:bodyPr>
          <a:lstStyle/>
          <a:p>
            <a:r>
              <a:rPr lang="en-US" dirty="0" smtClean="0"/>
              <a:t> </a:t>
            </a:r>
            <a:r>
              <a:rPr lang="en-US" sz="3200" dirty="0" smtClean="0">
                <a:solidFill>
                  <a:srgbClr val="0000FF"/>
                </a:solidFill>
                <a:latin typeface="Times New Roman" pitchFamily="18" charset="0"/>
                <a:cs typeface="Times New Roman" pitchFamily="18" charset="0"/>
              </a:rPr>
              <a:t>Em thực hiện một số cách đơn giản và phù hợp để phòng, tránh bị bỏng.</a:t>
            </a:r>
            <a:endParaRPr lang="en-US" sz="3200" dirty="0">
              <a:solidFill>
                <a:srgbClr val="0000FF"/>
              </a:solidFill>
              <a:latin typeface="Times New Roman" pitchFamily="18" charset="0"/>
              <a:cs typeface="Times New Roman" pitchFamily="18" charset="0"/>
            </a:endParaRPr>
          </a:p>
        </p:txBody>
      </p:sp>
      <p:sp>
        <p:nvSpPr>
          <p:cNvPr id="3" name="Trapezoid 2"/>
          <p:cNvSpPr/>
          <p:nvPr/>
        </p:nvSpPr>
        <p:spPr>
          <a:xfrm>
            <a:off x="4114800" y="3810000"/>
            <a:ext cx="1295400" cy="762000"/>
          </a:xfrm>
          <a:prstGeom prst="trapezoi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378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rapezoid 1"/>
          <p:cNvSpPr/>
          <p:nvPr/>
        </p:nvSpPr>
        <p:spPr>
          <a:xfrm rot="16200000">
            <a:off x="1004319" y="-713372"/>
            <a:ext cx="1025510" cy="2452256"/>
          </a:xfrm>
          <a:prstGeom prst="trapezoid">
            <a:avLst/>
          </a:prstGeom>
          <a:solidFill>
            <a:srgbClr val="0000FF"/>
          </a:solidFill>
          <a:ln>
            <a:solidFill>
              <a:schemeClr val="accent2">
                <a:lumMod val="20000"/>
                <a:lumOff val="80000"/>
              </a:schemeClr>
            </a:solidFill>
          </a:ln>
          <a:scene3d>
            <a:camera prst="perspectiveAbove"/>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1295400" y="-53180"/>
            <a:ext cx="5791200" cy="1196180"/>
          </a:xfrm>
        </p:spPr>
        <p:txBody>
          <a:bodyPr>
            <a:noAutofit/>
          </a:bodyPr>
          <a:lstStyle/>
          <a:p>
            <a:r>
              <a:rPr lang="en-US" sz="3600" b="1" noProof="1" smtClean="0">
                <a:solidFill>
                  <a:schemeClr val="bg1"/>
                </a:solidFill>
                <a:latin typeface="HP-089" pitchFamily="34" charset="0"/>
              </a:rPr>
              <a:t>Vận dụng</a:t>
            </a:r>
            <a:endParaRPr lang="vi-VN" sz="3600" b="1" dirty="0">
              <a:solidFill>
                <a:schemeClr val="bg1"/>
              </a:solidFill>
              <a:latin typeface="HP001 TD 4H" pitchFamily="34" charset="-93"/>
            </a:endParaRPr>
          </a:p>
        </p:txBody>
      </p:sp>
      <p:sp>
        <p:nvSpPr>
          <p:cNvPr id="3" name="Rectangle 2"/>
          <p:cNvSpPr/>
          <p:nvPr/>
        </p:nvSpPr>
        <p:spPr>
          <a:xfrm>
            <a:off x="1295400" y="2407220"/>
            <a:ext cx="6979227" cy="1428737"/>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10288" y="2504182"/>
            <a:ext cx="6667210" cy="1077218"/>
          </a:xfrm>
          <a:prstGeom prst="rect">
            <a:avLst/>
          </a:prstGeom>
          <a:noFill/>
        </p:spPr>
        <p:txBody>
          <a:bodyPr wrap="none" rtlCol="0">
            <a:spAutoFit/>
          </a:bodyPr>
          <a:lstStyle/>
          <a:p>
            <a:r>
              <a:rPr lang="en-US" sz="3200" dirty="0" smtClean="0">
                <a:solidFill>
                  <a:srgbClr val="0000FF"/>
                </a:solidFill>
                <a:latin typeface="Times New Roman" pitchFamily="18" charset="0"/>
                <a:cs typeface="Times New Roman" pitchFamily="18" charset="0"/>
              </a:rPr>
              <a:t>         Pô xe, phích nước, bàn là</a:t>
            </a:r>
          </a:p>
          <a:p>
            <a:r>
              <a:rPr lang="en-US" sz="3200" dirty="0" smtClean="0">
                <a:solidFill>
                  <a:srgbClr val="0000FF"/>
                </a:solidFill>
                <a:latin typeface="Times New Roman" pitchFamily="18" charset="0"/>
                <a:cs typeface="Times New Roman" pitchFamily="18" charset="0"/>
              </a:rPr>
              <a:t>Bếp đun, lửa nóng… tránh xa, chớ gần.</a:t>
            </a:r>
            <a:endParaRPr lang="en-US" sz="3200" dirty="0">
              <a:solidFill>
                <a:srgbClr val="0000FF"/>
              </a:solidFill>
              <a:latin typeface="Times New Roman" pitchFamily="18" charset="0"/>
              <a:cs typeface="Times New Roman" pitchFamily="18" charset="0"/>
            </a:endParaRPr>
          </a:p>
        </p:txBody>
      </p:sp>
      <p:pic>
        <p:nvPicPr>
          <p:cNvPr id="819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7834" y="4314825"/>
            <a:ext cx="3741281"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67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8198"/>
                                        </p:tgtEl>
                                        <p:attrNameLst>
                                          <p:attrName>style.visibility</p:attrName>
                                        </p:attrNameLst>
                                      </p:cBhvr>
                                      <p:to>
                                        <p:strVal val="visible"/>
                                      </p:to>
                                    </p:set>
                                    <p:animEffect transition="in" filter="barn(inVertical)">
                                      <p:cBhvr>
                                        <p:cTn id="10" dur="500"/>
                                        <p:tgtEl>
                                          <p:spTgt spid="819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endParaRPr lang="en-US" smtClean="0"/>
          </a:p>
        </p:txBody>
      </p:sp>
      <p:sp>
        <p:nvSpPr>
          <p:cNvPr id="46083" name="Rectangle 3"/>
          <p:cNvSpPr>
            <a:spLocks noGrp="1" noChangeArrowheads="1"/>
          </p:cNvSpPr>
          <p:nvPr>
            <p:ph type="body" idx="1"/>
          </p:nvPr>
        </p:nvSpPr>
        <p:spPr/>
        <p:txBody>
          <a:bodyPr/>
          <a:lstStyle/>
          <a:p>
            <a:pPr eaLnBrk="1" hangingPunct="1"/>
            <a:endParaRPr lang="en-US" smtClean="0"/>
          </a:p>
        </p:txBody>
      </p:sp>
      <p:pic>
        <p:nvPicPr>
          <p:cNvPr id="46084" name="Picture 4" descr="Lovely_illustration_of_Happy_family_behide_a_star_wallcoo_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Text Box 5"/>
          <p:cNvSpPr txBox="1">
            <a:spLocks noChangeArrowheads="1"/>
          </p:cNvSpPr>
          <p:nvPr/>
        </p:nvSpPr>
        <p:spPr bwMode="auto">
          <a:xfrm>
            <a:off x="3505200" y="3200400"/>
            <a:ext cx="3733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5400" b="1" dirty="0" err="1" smtClean="0">
                <a:solidFill>
                  <a:srgbClr val="990033"/>
                </a:solidFill>
                <a:latin typeface="Times New Roman" panose="02020603050405020304" pitchFamily="18" charset="0"/>
                <a:cs typeface="Times New Roman" panose="02020603050405020304" pitchFamily="18" charset="0"/>
              </a:rPr>
              <a:t>Dặn</a:t>
            </a:r>
            <a:r>
              <a:rPr lang="en-US" sz="5400" b="1" dirty="0" smtClean="0">
                <a:solidFill>
                  <a:srgbClr val="990033"/>
                </a:solidFill>
                <a:latin typeface="Times New Roman" panose="02020603050405020304" pitchFamily="18" charset="0"/>
                <a:cs typeface="Times New Roman" panose="02020603050405020304" pitchFamily="18" charset="0"/>
              </a:rPr>
              <a:t> </a:t>
            </a:r>
            <a:r>
              <a:rPr lang="en-US" sz="5400" b="1" dirty="0" err="1" smtClean="0">
                <a:solidFill>
                  <a:srgbClr val="990033"/>
                </a:solidFill>
                <a:latin typeface="Times New Roman" panose="02020603050405020304" pitchFamily="18" charset="0"/>
                <a:cs typeface="Times New Roman" panose="02020603050405020304" pitchFamily="18" charset="0"/>
              </a:rPr>
              <a:t>dò</a:t>
            </a:r>
            <a:endParaRPr lang="en-US" sz="5400" b="1" dirty="0">
              <a:solidFill>
                <a:srgbClr val="9900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6367157"/>
      </p:ext>
    </p:extLst>
  </p:cSld>
  <p:clrMapOvr>
    <a:masterClrMapping/>
  </p:clrMapOvr>
  <mc:AlternateContent xmlns:mc="http://schemas.openxmlformats.org/markup-compatibility/2006" xmlns:p14="http://schemas.microsoft.com/office/powerpoint/2010/main">
    <mc:Choice Requires="p14">
      <p:transition spd="slow" p14:dur="2000" advTm="6645"/>
    </mc:Choice>
    <mc:Fallback xmlns="">
      <p:transition spd="slow" advTm="664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rapezoid 1"/>
          <p:cNvSpPr/>
          <p:nvPr/>
        </p:nvSpPr>
        <p:spPr>
          <a:xfrm rot="16200000">
            <a:off x="1080519" y="-789572"/>
            <a:ext cx="1025510" cy="2604656"/>
          </a:xfrm>
          <a:prstGeom prst="trapezoid">
            <a:avLst/>
          </a:prstGeom>
          <a:solidFill>
            <a:srgbClr val="FFFF00"/>
          </a:solidFill>
          <a:ln>
            <a:solidFill>
              <a:schemeClr val="accent2">
                <a:lumMod val="20000"/>
                <a:lumOff val="80000"/>
              </a:schemeClr>
            </a:solidFill>
          </a:ln>
          <a:scene3d>
            <a:camera prst="perspectiveAbove"/>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1295400" y="-85335"/>
            <a:ext cx="5791200" cy="1196180"/>
          </a:xfrm>
        </p:spPr>
        <p:txBody>
          <a:bodyPr>
            <a:noAutofit/>
          </a:bodyPr>
          <a:lstStyle/>
          <a:p>
            <a:r>
              <a:rPr lang="en-US" sz="3600" b="1" noProof="1" smtClean="0">
                <a:solidFill>
                  <a:srgbClr val="0000FF"/>
                </a:solidFill>
                <a:latin typeface="HP-089" pitchFamily="34" charset="0"/>
              </a:rPr>
              <a:t>Khám phá</a:t>
            </a:r>
            <a:endParaRPr lang="vi-VN" sz="3600" b="1" dirty="0">
              <a:solidFill>
                <a:srgbClr val="0000FF"/>
              </a:solidFill>
              <a:latin typeface="HP001 TD 4H" pitchFamily="34" charset="-93"/>
            </a:endParaRPr>
          </a:p>
        </p:txBody>
      </p:sp>
      <p:sp>
        <p:nvSpPr>
          <p:cNvPr id="3" name="TextBox 2"/>
          <p:cNvSpPr txBox="1"/>
          <p:nvPr/>
        </p:nvSpPr>
        <p:spPr>
          <a:xfrm>
            <a:off x="455902" y="1288696"/>
            <a:ext cx="9296400" cy="954107"/>
          </a:xfrm>
          <a:prstGeom prst="rect">
            <a:avLst/>
          </a:prstGeom>
          <a:noFill/>
        </p:spPr>
        <p:txBody>
          <a:bodyPr wrap="square" rtlCol="0">
            <a:spAutoFit/>
          </a:bodyPr>
          <a:lstStyle/>
          <a:p>
            <a:r>
              <a:rPr lang="en-US" sz="2000" dirty="0" smtClean="0"/>
              <a:t> </a:t>
            </a:r>
            <a:r>
              <a:rPr lang="en-US" sz="2800" dirty="0" smtClean="0">
                <a:solidFill>
                  <a:srgbClr val="0000FF"/>
                </a:solidFill>
                <a:latin typeface="Times New Roman" pitchFamily="18" charset="0"/>
                <a:cs typeface="Times New Roman" pitchFamily="18" charset="0"/>
              </a:rPr>
              <a:t>Em hãy chỉ ra những nguyên nhân có thể gây bỏng và </a:t>
            </a:r>
          </a:p>
          <a:p>
            <a:r>
              <a:rPr lang="en-US" sz="2800" dirty="0" smtClean="0">
                <a:solidFill>
                  <a:srgbClr val="0000FF"/>
                </a:solidFill>
                <a:latin typeface="Times New Roman" pitchFamily="18" charset="0"/>
                <a:cs typeface="Times New Roman" pitchFamily="18" charset="0"/>
              </a:rPr>
              <a:t>hậu quả của nó. </a:t>
            </a:r>
            <a:endParaRPr lang="en-US" sz="2800" dirty="0">
              <a:solidFill>
                <a:srgbClr val="0000FF"/>
              </a:solidFill>
              <a:latin typeface="Times New Roman" pitchFamily="18" charset="0"/>
              <a:cs typeface="Times New Roman" pitchFamily="18" charset="0"/>
            </a:endParaRPr>
          </a:p>
        </p:txBody>
      </p:sp>
      <p:pic>
        <p:nvPicPr>
          <p:cNvPr id="10" name="Picture 2" descr="E:\2020-2021\Giáo án điện tử các môn - 2020\Dao duc\tranh anh dao duc\Daoduc1 chu de 8 (LAN) - ẢNH\dd26.1.png"/>
          <p:cNvPicPr>
            <a:picLocks noChangeAspect="1" noChangeArrowheads="1"/>
          </p:cNvPicPr>
          <p:nvPr/>
        </p:nvPicPr>
        <p:blipFill rotWithShape="1">
          <a:blip r:embed="rId3">
            <a:extLst>
              <a:ext uri="{28A0092B-C50C-407E-A947-70E740481C1C}">
                <a14:useLocalDpi xmlns:a14="http://schemas.microsoft.com/office/drawing/2010/main" val="0"/>
              </a:ext>
            </a:extLst>
          </a:blip>
          <a:srcRect t="42521" b="18653"/>
          <a:stretch/>
        </p:blipFill>
        <p:spPr bwMode="auto">
          <a:xfrm>
            <a:off x="418451" y="2222021"/>
            <a:ext cx="8154698" cy="4463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81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rapezoid 1"/>
          <p:cNvSpPr/>
          <p:nvPr/>
        </p:nvSpPr>
        <p:spPr>
          <a:xfrm rot="16200000">
            <a:off x="1042419" y="-751472"/>
            <a:ext cx="1025510" cy="2528456"/>
          </a:xfrm>
          <a:prstGeom prst="trapezoid">
            <a:avLst/>
          </a:prstGeom>
          <a:solidFill>
            <a:srgbClr val="FFFF00"/>
          </a:solidFill>
          <a:ln>
            <a:solidFill>
              <a:schemeClr val="accent2">
                <a:lumMod val="20000"/>
                <a:lumOff val="80000"/>
              </a:schemeClr>
            </a:solidFill>
          </a:ln>
          <a:scene3d>
            <a:camera prst="perspectiveAbove"/>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1295400" y="-85335"/>
            <a:ext cx="5791200" cy="1196180"/>
          </a:xfrm>
        </p:spPr>
        <p:txBody>
          <a:bodyPr>
            <a:noAutofit/>
          </a:bodyPr>
          <a:lstStyle/>
          <a:p>
            <a:r>
              <a:rPr lang="en-US" sz="3600" b="1" noProof="1" smtClean="0">
                <a:solidFill>
                  <a:srgbClr val="0000FF"/>
                </a:solidFill>
                <a:latin typeface="HP-089" pitchFamily="34" charset="0"/>
              </a:rPr>
              <a:t>Khám phá</a:t>
            </a:r>
            <a:endParaRPr lang="vi-VN" sz="3600" b="1" dirty="0">
              <a:solidFill>
                <a:srgbClr val="0000FF"/>
              </a:solidFill>
              <a:latin typeface="HP001 TD 4H" pitchFamily="34" charset="-93"/>
            </a:endParaRPr>
          </a:p>
        </p:txBody>
      </p:sp>
      <p:sp>
        <p:nvSpPr>
          <p:cNvPr id="3" name="TextBox 2"/>
          <p:cNvSpPr txBox="1"/>
          <p:nvPr/>
        </p:nvSpPr>
        <p:spPr>
          <a:xfrm>
            <a:off x="2819400" y="256054"/>
            <a:ext cx="6324600" cy="954107"/>
          </a:xfrm>
          <a:prstGeom prst="rect">
            <a:avLst/>
          </a:prstGeom>
          <a:noFill/>
        </p:spPr>
        <p:txBody>
          <a:bodyPr wrap="square" rtlCol="0">
            <a:spAutoFit/>
          </a:bodyPr>
          <a:lstStyle/>
          <a:p>
            <a:r>
              <a:rPr lang="en-US" sz="2000" dirty="0" smtClean="0"/>
              <a:t> </a:t>
            </a:r>
            <a:r>
              <a:rPr lang="en-US" sz="2800" dirty="0" smtClean="0">
                <a:solidFill>
                  <a:srgbClr val="0000FF"/>
                </a:solidFill>
                <a:latin typeface="Times New Roman" pitchFamily="18" charset="0"/>
                <a:cs typeface="Times New Roman" pitchFamily="18" charset="0"/>
              </a:rPr>
              <a:t>Em hãy chỉ ra những nguyên nhân có thể gây bỏng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hậu</a:t>
            </a:r>
            <a:r>
              <a:rPr lang="en-US" sz="2800" dirty="0" smtClean="0">
                <a:solidFill>
                  <a:srgbClr val="0000FF"/>
                </a:solidFill>
                <a:latin typeface="Times New Roman" pitchFamily="18" charset="0"/>
                <a:cs typeface="Times New Roman" pitchFamily="18" charset="0"/>
              </a:rPr>
              <a:t> quả của nó. </a:t>
            </a:r>
            <a:endParaRPr lang="en-US" sz="2800" dirty="0">
              <a:solidFill>
                <a:srgbClr val="0000FF"/>
              </a:solidFill>
              <a:latin typeface="Times New Roman" pitchFamily="18" charset="0"/>
              <a:cs typeface="Times New Roman" pitchFamily="18" charset="0"/>
            </a:endParaRPr>
          </a:p>
        </p:txBody>
      </p:sp>
      <p:pic>
        <p:nvPicPr>
          <p:cNvPr id="10" name="Picture 2" descr="E:\2020-2021\Giáo án điện tử các môn - 2020\Dao duc\tranh anh dao duc\Daoduc1 chu de 8 (LAN) - ẢNH\dd26.1.png"/>
          <p:cNvPicPr>
            <a:picLocks noChangeAspect="1" noChangeArrowheads="1"/>
          </p:cNvPicPr>
          <p:nvPr/>
        </p:nvPicPr>
        <p:blipFill rotWithShape="1">
          <a:blip r:embed="rId2">
            <a:extLst>
              <a:ext uri="{28A0092B-C50C-407E-A947-70E740481C1C}">
                <a14:useLocalDpi xmlns:a14="http://schemas.microsoft.com/office/drawing/2010/main" val="0"/>
              </a:ext>
            </a:extLst>
          </a:blip>
          <a:srcRect t="42521" b="18653"/>
          <a:stretch/>
        </p:blipFill>
        <p:spPr bwMode="auto">
          <a:xfrm>
            <a:off x="1666834" y="1373826"/>
            <a:ext cx="5810332" cy="31802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6700" y="4817069"/>
            <a:ext cx="8610600" cy="1865126"/>
          </a:xfrm>
          <a:prstGeom prst="rect">
            <a:avLst/>
          </a:prstGeom>
        </p:spPr>
        <p:txBody>
          <a:bodyPr wrap="square">
            <a:spAutoFit/>
          </a:bodyPr>
          <a:lstStyle/>
          <a:p>
            <a:pPr marL="190500" indent="12700" algn="just">
              <a:lnSpc>
                <a:spcPct val="120000"/>
              </a:lnSpc>
              <a:spcAft>
                <a:spcPts val="600"/>
              </a:spcAft>
            </a:pPr>
            <a:r>
              <a:rPr lang="vi-VN" sz="2400" i="1" dirty="0">
                <a:solidFill>
                  <a:srgbClr val="231F20"/>
                </a:solidFill>
                <a:latin typeface="Times New Roman" panose="02020603050405020304" pitchFamily="18" charset="0"/>
                <a:ea typeface="Times New Roman" panose="02020603050405020304" pitchFamily="18" charset="0"/>
              </a:rPr>
              <a:t>Kết luận:</a:t>
            </a:r>
            <a:r>
              <a:rPr lang="vi-VN" sz="2400" dirty="0">
                <a:solidFill>
                  <a:srgbClr val="231F20"/>
                </a:solidFill>
                <a:latin typeface="Times New Roman" panose="02020603050405020304" pitchFamily="18" charset="0"/>
                <a:ea typeface="Times New Roman" panose="02020603050405020304" pitchFamily="18" charset="0"/>
              </a:rPr>
              <a:t> Nước sôi, bật lửa, bếp điện, ổ cắm điện, ống </a:t>
            </a:r>
            <a:r>
              <a:rPr lang="vi-VN" sz="2400" dirty="0" smtClean="0">
                <a:solidFill>
                  <a:srgbClr val="231F20"/>
                </a:solidFill>
                <a:latin typeface="Times New Roman" panose="02020603050405020304" pitchFamily="18" charset="0"/>
                <a:ea typeface="Times New Roman" panose="02020603050405020304" pitchFamily="18" charset="0"/>
              </a:rPr>
              <a:t>p</a:t>
            </a:r>
            <a:r>
              <a:rPr lang="en-US" sz="2400" dirty="0">
                <a:solidFill>
                  <a:srgbClr val="231F20"/>
                </a:solidFill>
                <a:latin typeface="Times New Roman" panose="02020603050405020304" pitchFamily="18" charset="0"/>
                <a:ea typeface="Times New Roman" panose="02020603050405020304" pitchFamily="18" charset="0"/>
              </a:rPr>
              <a:t>ô</a:t>
            </a:r>
            <a:r>
              <a:rPr lang="vi-VN" sz="2400" dirty="0" smtClean="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xe </a:t>
            </a:r>
            <a:r>
              <a:rPr lang="vi-VN" sz="2400" dirty="0" smtClean="0">
                <a:solidFill>
                  <a:srgbClr val="231F20"/>
                </a:solidFill>
                <a:latin typeface="Times New Roman" panose="02020603050405020304" pitchFamily="18" charset="0"/>
                <a:ea typeface="Times New Roman" panose="02020603050405020304" pitchFamily="18" charset="0"/>
              </a:rPr>
              <a:t>máy</a:t>
            </a:r>
            <a:r>
              <a:rPr lang="en-US" sz="2400" dirty="0" smtClean="0">
                <a:solidFill>
                  <a:srgbClr val="231F20"/>
                </a:solidFill>
                <a:latin typeface="Times New Roman" panose="02020603050405020304" pitchFamily="18" charset="0"/>
                <a:ea typeface="Times New Roman" panose="02020603050405020304" pitchFamily="18" charset="0"/>
              </a:rPr>
              <a:t>…</a:t>
            </a:r>
            <a:r>
              <a:rPr lang="vi-VN" sz="2400" dirty="0" smtClean="0">
                <a:solidFill>
                  <a:srgbClr val="231F20"/>
                </a:solidFill>
                <a:latin typeface="Times New Roman" panose="02020603050405020304" pitchFamily="18" charset="0"/>
                <a:ea typeface="Times New Roman" panose="02020603050405020304" pitchFamily="18" charset="0"/>
              </a:rPr>
              <a:t> </a:t>
            </a:r>
            <a:r>
              <a:rPr lang="vi-VN" sz="2400" dirty="0">
                <a:solidFill>
                  <a:srgbClr val="231F20"/>
                </a:solidFill>
                <a:latin typeface="Times New Roman" panose="02020603050405020304" pitchFamily="18" charset="0"/>
                <a:ea typeface="Times New Roman" panose="02020603050405020304" pitchFamily="18" charset="0"/>
              </a:rPr>
              <a:t>là các nguồn có thể gây bỏng. Chúng ta không nghịch hay chơi đùa gần những vật dụng này. Khi bị bỏng, vết bỏng sẽ bị sưng phồng, đau rát, ảnh hưởng đến sức khoẻ.</a:t>
            </a:r>
            <a:endParaRPr lang="en-US" sz="2400" dirty="0">
              <a:solidFill>
                <a:srgbClr val="231F2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89529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rapezoid 1"/>
          <p:cNvSpPr/>
          <p:nvPr/>
        </p:nvSpPr>
        <p:spPr>
          <a:xfrm rot="16200000">
            <a:off x="1118619" y="-827672"/>
            <a:ext cx="1025510" cy="2680856"/>
          </a:xfrm>
          <a:prstGeom prst="trapezoid">
            <a:avLst/>
          </a:prstGeom>
          <a:solidFill>
            <a:srgbClr val="FFFF00"/>
          </a:solidFill>
          <a:ln>
            <a:solidFill>
              <a:schemeClr val="accent2">
                <a:lumMod val="20000"/>
                <a:lumOff val="80000"/>
              </a:schemeClr>
            </a:solidFill>
          </a:ln>
          <a:scene3d>
            <a:camera prst="perspectiveAbove"/>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1219200" y="-53180"/>
            <a:ext cx="5791200" cy="1196180"/>
          </a:xfrm>
        </p:spPr>
        <p:txBody>
          <a:bodyPr>
            <a:noAutofit/>
          </a:bodyPr>
          <a:lstStyle/>
          <a:p>
            <a:r>
              <a:rPr lang="en-US" sz="3600" b="1" noProof="1" smtClean="0">
                <a:solidFill>
                  <a:srgbClr val="0000FF"/>
                </a:solidFill>
                <a:latin typeface="HP-089" pitchFamily="34" charset="0"/>
              </a:rPr>
              <a:t>Khám phá</a:t>
            </a:r>
            <a:endParaRPr lang="vi-VN" sz="3600" b="1" dirty="0">
              <a:solidFill>
                <a:srgbClr val="0000FF"/>
              </a:solidFill>
              <a:latin typeface="HP001 TD 4H" pitchFamily="34" charset="-93"/>
            </a:endParaRPr>
          </a:p>
        </p:txBody>
      </p:sp>
      <p:sp>
        <p:nvSpPr>
          <p:cNvPr id="3" name="TextBox 2"/>
          <p:cNvSpPr txBox="1"/>
          <p:nvPr/>
        </p:nvSpPr>
        <p:spPr>
          <a:xfrm>
            <a:off x="1143000" y="2362200"/>
            <a:ext cx="8305800" cy="646331"/>
          </a:xfrm>
          <a:prstGeom prst="rect">
            <a:avLst/>
          </a:prstGeom>
          <a:noFill/>
        </p:spPr>
        <p:txBody>
          <a:bodyPr wrap="square" rtlCol="0">
            <a:spAutoFit/>
          </a:bodyPr>
          <a:lstStyle/>
          <a:p>
            <a:r>
              <a:rPr lang="en-US" dirty="0" smtClean="0"/>
              <a:t> </a:t>
            </a:r>
            <a:r>
              <a:rPr lang="en-US" sz="3600" dirty="0" smtClean="0">
                <a:solidFill>
                  <a:srgbClr val="0000FF"/>
                </a:solidFill>
                <a:latin typeface="Times New Roman" pitchFamily="18" charset="0"/>
                <a:cs typeface="Times New Roman" pitchFamily="18" charset="0"/>
              </a:rPr>
              <a:t>Em sẽ làm gì để phòng tránh bỏng?</a:t>
            </a:r>
            <a:endParaRPr lang="en-US" sz="36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88989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 y="27709"/>
            <a:ext cx="9144000" cy="6601691"/>
          </a:xfrm>
          <a:prstGeom prst="rect">
            <a:avLst/>
          </a:prstGeom>
        </p:spPr>
      </p:pic>
      <p:sp>
        <p:nvSpPr>
          <p:cNvPr id="4" name="Rectangle 3"/>
          <p:cNvSpPr/>
          <p:nvPr/>
        </p:nvSpPr>
        <p:spPr>
          <a:xfrm>
            <a:off x="152400" y="2209800"/>
            <a:ext cx="8610600" cy="1643527"/>
          </a:xfrm>
          <a:prstGeom prst="rect">
            <a:avLst/>
          </a:prstGeom>
        </p:spPr>
        <p:txBody>
          <a:bodyPr wrap="square">
            <a:spAutoFit/>
          </a:bodyPr>
          <a:lstStyle/>
          <a:p>
            <a:pPr marL="190500" indent="12700" algn="just">
              <a:lnSpc>
                <a:spcPct val="120000"/>
              </a:lnSpc>
              <a:spcAft>
                <a:spcPts val="900"/>
              </a:spcAft>
            </a:pPr>
            <a:r>
              <a:rPr lang="vi-VN" sz="2800" i="1" dirty="0">
                <a:solidFill>
                  <a:srgbClr val="231F20"/>
                </a:solidFill>
                <a:latin typeface="Times New Roman" panose="02020603050405020304" pitchFamily="18" charset="0"/>
                <a:ea typeface="Times New Roman" panose="02020603050405020304" pitchFamily="18" charset="0"/>
              </a:rPr>
              <a:t>Kết luận:</a:t>
            </a:r>
            <a:r>
              <a:rPr lang="vi-VN" sz="2800" dirty="0">
                <a:solidFill>
                  <a:srgbClr val="231F20"/>
                </a:solidFill>
                <a:latin typeface="Times New Roman" panose="02020603050405020304" pitchFamily="18" charset="0"/>
                <a:ea typeface="Times New Roman" panose="02020603050405020304" pitchFamily="18" charset="0"/>
              </a:rPr>
              <a:t> Em cần tránh xa nguồn gây bỏng như bình nước sôi, chảo thức ăn nóng, bàn là, ống pô xe máy,... Cất diêm và bật lửa ở nơi an toàn để phòng, tránh bỏng.</a:t>
            </a:r>
            <a:endParaRPr lang="en-US" sz="2800" dirty="0">
              <a:solidFill>
                <a:srgbClr val="231F2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78103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rapezoid 1"/>
          <p:cNvSpPr/>
          <p:nvPr/>
        </p:nvSpPr>
        <p:spPr>
          <a:xfrm rot="16200000">
            <a:off x="1080519" y="-789572"/>
            <a:ext cx="1025510" cy="2604656"/>
          </a:xfrm>
          <a:prstGeom prst="trapezoid">
            <a:avLst/>
          </a:prstGeom>
          <a:solidFill>
            <a:schemeClr val="accent2">
              <a:lumMod val="40000"/>
              <a:lumOff val="60000"/>
            </a:schemeClr>
          </a:solidFill>
          <a:ln>
            <a:solidFill>
              <a:schemeClr val="accent2">
                <a:lumMod val="20000"/>
                <a:lumOff val="80000"/>
              </a:schemeClr>
            </a:solidFill>
          </a:ln>
          <a:scene3d>
            <a:camera prst="perspectiveAbove"/>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1316185" y="-53180"/>
            <a:ext cx="5791200" cy="1196180"/>
          </a:xfrm>
        </p:spPr>
        <p:txBody>
          <a:bodyPr>
            <a:noAutofit/>
          </a:bodyPr>
          <a:lstStyle/>
          <a:p>
            <a:r>
              <a:rPr lang="en-US" sz="3600" b="1" noProof="1" smtClean="0">
                <a:solidFill>
                  <a:srgbClr val="0000FF"/>
                </a:solidFill>
                <a:latin typeface="HP-089" pitchFamily="34" charset="0"/>
              </a:rPr>
              <a:t>Luyện tập</a:t>
            </a:r>
            <a:endParaRPr lang="vi-VN" sz="3600" b="1" dirty="0">
              <a:solidFill>
                <a:srgbClr val="0000FF"/>
              </a:solidFill>
              <a:latin typeface="HP001 TD 4H" pitchFamily="34" charset="-93"/>
            </a:endParaRPr>
          </a:p>
        </p:txBody>
      </p:sp>
      <p:sp>
        <p:nvSpPr>
          <p:cNvPr id="8" name="TextBox 7"/>
          <p:cNvSpPr txBox="1"/>
          <p:nvPr/>
        </p:nvSpPr>
        <p:spPr>
          <a:xfrm>
            <a:off x="533400" y="1665983"/>
            <a:ext cx="8853055" cy="1077218"/>
          </a:xfrm>
          <a:prstGeom prst="rect">
            <a:avLst/>
          </a:prstGeom>
          <a:noFill/>
        </p:spPr>
        <p:txBody>
          <a:bodyPr wrap="square" rtlCol="0">
            <a:spAutoFit/>
          </a:bodyPr>
          <a:lstStyle/>
          <a:p>
            <a:pPr algn="ctr"/>
            <a:r>
              <a:rPr lang="en-US" dirty="0" smtClean="0"/>
              <a:t> </a:t>
            </a:r>
            <a:r>
              <a:rPr lang="en-US" sz="3200" dirty="0" smtClean="0">
                <a:solidFill>
                  <a:srgbClr val="0000FF"/>
                </a:solidFill>
                <a:latin typeface="Times New Roman" pitchFamily="18" charset="0"/>
                <a:cs typeface="Times New Roman" pitchFamily="18" charset="0"/>
              </a:rPr>
              <a:t>Việc nào nên làm? Việc nào không nên làm? </a:t>
            </a:r>
          </a:p>
          <a:p>
            <a:pPr algn="ctr"/>
            <a:r>
              <a:rPr lang="en-US" sz="3200" dirty="0" smtClean="0">
                <a:solidFill>
                  <a:srgbClr val="0000FF"/>
                </a:solidFill>
                <a:latin typeface="Times New Roman" pitchFamily="18" charset="0"/>
                <a:cs typeface="Times New Roman" pitchFamily="18" charset="0"/>
              </a:rPr>
              <a:t>Vì sao?</a:t>
            </a:r>
            <a:endParaRPr lang="en-US" sz="3200" dirty="0">
              <a:solidFill>
                <a:srgbClr val="0000FF"/>
              </a:solidFill>
              <a:latin typeface="Times New Roman" pitchFamily="18" charset="0"/>
              <a:cs typeface="Times New Roman" pitchFamily="18" charset="0"/>
            </a:endParaRPr>
          </a:p>
        </p:txBody>
      </p:sp>
      <p:grpSp>
        <p:nvGrpSpPr>
          <p:cNvPr id="6" name="Group 5"/>
          <p:cNvGrpSpPr/>
          <p:nvPr/>
        </p:nvGrpSpPr>
        <p:grpSpPr>
          <a:xfrm>
            <a:off x="3006" y="2743201"/>
            <a:ext cx="9140994" cy="4114800"/>
            <a:chOff x="357178" y="1908409"/>
            <a:chExt cx="7438553" cy="2798097"/>
          </a:xfrm>
        </p:grpSpPr>
        <p:pic>
          <p:nvPicPr>
            <p:cNvPr id="3" name="Picture 2" descr="E:\2020-2021\Giáo án điện tử các môn - 2020\Dao duc\tranh anh dao duc\Daoduc1 chu de 8 (LAN) - ẢNH\dd26.2.png"/>
            <p:cNvPicPr>
              <a:picLocks noChangeAspect="1" noChangeArrowheads="1"/>
            </p:cNvPicPr>
            <p:nvPr/>
          </p:nvPicPr>
          <p:blipFill rotWithShape="1">
            <a:blip r:embed="rId3">
              <a:extLst>
                <a:ext uri="{28A0092B-C50C-407E-A947-70E740481C1C}">
                  <a14:useLocalDpi xmlns:a14="http://schemas.microsoft.com/office/drawing/2010/main" val="0"/>
                </a:ext>
              </a:extLst>
            </a:blip>
            <a:srcRect l="1967" t="15595" b="58246"/>
            <a:stretch/>
          </p:blipFill>
          <p:spPr bwMode="auto">
            <a:xfrm>
              <a:off x="357178" y="1908409"/>
              <a:ext cx="7438553" cy="27980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53490" y="4191000"/>
              <a:ext cx="1143000" cy="515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1481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38400" y="990600"/>
            <a:ext cx="4741164" cy="3886200"/>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48226" y="2362200"/>
            <a:ext cx="975506" cy="975506"/>
          </a:xfrm>
          <a:prstGeom prst="rect">
            <a:avLst/>
          </a:prstGeom>
        </p:spPr>
      </p:pic>
    </p:spTree>
    <p:extLst>
      <p:ext uri="{BB962C8B-B14F-4D97-AF65-F5344CB8AC3E}">
        <p14:creationId xmlns:p14="http://schemas.microsoft.com/office/powerpoint/2010/main" val="303360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667000" y="1066800"/>
            <a:ext cx="4536568" cy="37338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38200" y="2590800"/>
            <a:ext cx="1143000" cy="1143000"/>
          </a:xfrm>
          <a:prstGeom prst="rect">
            <a:avLst/>
          </a:prstGeom>
        </p:spPr>
      </p:pic>
    </p:spTree>
    <p:extLst>
      <p:ext uri="{BB962C8B-B14F-4D97-AF65-F5344CB8AC3E}">
        <p14:creationId xmlns:p14="http://schemas.microsoft.com/office/powerpoint/2010/main" val="382999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90800" y="990600"/>
            <a:ext cx="5257800" cy="3965185"/>
          </a:xfrm>
          <a:prstGeom prst="rect">
            <a:avLst/>
          </a:prstGeom>
        </p:spPr>
      </p:pic>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914400" y="2876830"/>
            <a:ext cx="929494" cy="929494"/>
          </a:xfrm>
          <a:prstGeom prst="rect">
            <a:avLst/>
          </a:prstGeom>
        </p:spPr>
      </p:pic>
    </p:spTree>
    <p:extLst>
      <p:ext uri="{BB962C8B-B14F-4D97-AF65-F5344CB8AC3E}">
        <p14:creationId xmlns:p14="http://schemas.microsoft.com/office/powerpoint/2010/main" val="401368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259</Words>
  <Application>Microsoft Office PowerPoint</Application>
  <PresentationFormat>On-screen Show (4:3)</PresentationFormat>
  <Paragraphs>24</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.VnAvant</vt:lpstr>
      <vt:lpstr>Arial</vt:lpstr>
      <vt:lpstr>Calibri</vt:lpstr>
      <vt:lpstr>HP001 TD 4H</vt:lpstr>
      <vt:lpstr>HP-087</vt:lpstr>
      <vt:lpstr>HP-089</vt:lpstr>
      <vt:lpstr>Times New Roman</vt:lpstr>
      <vt:lpstr>Office Theme</vt:lpstr>
      <vt:lpstr>PowerPoint Presentation</vt:lpstr>
      <vt:lpstr>Khám phá</vt:lpstr>
      <vt:lpstr>Khám phá</vt:lpstr>
      <vt:lpstr>Khám phá</vt:lpstr>
      <vt:lpstr>PowerPoint Presentation</vt:lpstr>
      <vt:lpstr>Luyện tập</vt:lpstr>
      <vt:lpstr>PowerPoint Presentation</vt:lpstr>
      <vt:lpstr>PowerPoint Presentation</vt:lpstr>
      <vt:lpstr>PowerPoint Presentation</vt:lpstr>
      <vt:lpstr>PowerPoint Presentation</vt:lpstr>
      <vt:lpstr>PowerPoint Presentation</vt:lpstr>
      <vt:lpstr>Luyện tập</vt:lpstr>
      <vt:lpstr>Vận dụng</vt:lpstr>
      <vt:lpstr>Vận dụng</vt:lpstr>
      <vt:lpstr>Vận dụng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dc:creator>
  <cp:lastModifiedBy>HP</cp:lastModifiedBy>
  <cp:revision>35</cp:revision>
  <dcterms:created xsi:type="dcterms:W3CDTF">2006-08-16T00:00:00Z</dcterms:created>
  <dcterms:modified xsi:type="dcterms:W3CDTF">2022-04-10T01:57:20Z</dcterms:modified>
</cp:coreProperties>
</file>