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handoutMasterIdLst>
    <p:handoutMasterId r:id="rId12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FF0066"/>
    <a:srgbClr val="CC99FF"/>
    <a:srgbClr val="CC3300"/>
    <a:srgbClr val="AC2900"/>
    <a:srgbClr val="0099FF"/>
    <a:srgbClr val="FCFA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2" autoAdjust="0"/>
  </p:normalViewPr>
  <p:slideViewPr>
    <p:cSldViewPr>
      <p:cViewPr varScale="1">
        <p:scale>
          <a:sx n="62" d="100"/>
          <a:sy n="62" d="100"/>
        </p:scale>
        <p:origin x="94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D9D6-A745-4035-8F81-FE869C09D36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23E68-D438-4DD6-9AEB-CD66A054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31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36B2EC-766A-459C-97B2-1A9E58E70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49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AA9E0-C25C-405C-AFCD-2624408FE96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2666E-F353-438A-995E-8A8B23F3206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98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306C4-0664-4A94-9759-21273E3A1F6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1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15DEF-FD5F-4E75-99E6-B02B9ED369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0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AAAF5-572E-437B-98D2-65CE452365F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9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FD7BC-E9A3-49B5-B921-9E9610CD797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64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32631-D701-47CB-AC4A-EEAC01AA12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1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6E396-8438-45C6-80E4-92951314166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6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8B5D9-012D-485C-856F-5553D3050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12822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97162-F91A-426A-BFF8-1C4FFB45B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8600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34755-E812-4985-AB1D-1182BBDD2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57289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A9A6-8853-4D2A-8C00-566AD97A4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8DC7F-BB0D-4A78-A5D1-8180E37717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53312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AB310-9C70-4761-9B1D-CEBDC0AE7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3140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AAD23-C923-42D1-9059-C0AF64F7F8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7044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49FDB-16F1-40C9-946B-94A0E0871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87460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252D3-9991-4F9E-9B5B-9C891FB38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201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3BDA2-3F89-4775-82A5-EC9C13E504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9537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1E91-67FE-4DF7-A37B-970CDD2A24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247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AD812-9B49-40AB-8209-67CB7D622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210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BD39BE-E0B8-4365-8068-2E27C609CF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4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21EB6C-824D-45F2-A4CC-8C585F727D93}"/>
              </a:ext>
            </a:extLst>
          </p:cNvPr>
          <p:cNvSpPr txBox="1"/>
          <p:nvPr/>
        </p:nvSpPr>
        <p:spPr>
          <a:xfrm>
            <a:off x="2090452" y="1630065"/>
            <a:ext cx="8501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0000CC"/>
                </a:solidFill>
              </a:rPr>
              <a:t>Toán</a:t>
            </a:r>
            <a:endParaRPr lang="en-US" sz="4000" b="1" u="sng" dirty="0">
              <a:solidFill>
                <a:srgbClr val="0000CC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ÔN TẬP VỀ BIỂU ĐỒ</a:t>
            </a:r>
          </a:p>
        </p:txBody>
      </p:sp>
    </p:spTree>
    <p:extLst>
      <p:ext uri="{BB962C8B-B14F-4D97-AF65-F5344CB8AC3E}">
        <p14:creationId xmlns:p14="http://schemas.microsoft.com/office/powerpoint/2010/main" val="1098473908"/>
      </p:ext>
    </p:extLst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1804990" y="304800"/>
            <a:ext cx="1547812" cy="381000"/>
          </a:xfrm>
          <a:prstGeom prst="flowChartDecision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>
                <a:solidFill>
                  <a:schemeClr val="bg1"/>
                </a:solidFill>
                <a:latin typeface="Arial" charset="0"/>
              </a:rPr>
              <a:t> Toán: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962400" y="457201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rial" charset="0"/>
              </a:rPr>
              <a:t>B</a:t>
            </a:r>
            <a:endParaRPr lang="en-US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119" name="Rectangle 111"/>
          <p:cNvSpPr>
            <a:spLocks noChangeArrowheads="1"/>
          </p:cNvSpPr>
          <p:nvPr/>
        </p:nvSpPr>
        <p:spPr bwMode="auto">
          <a:xfrm>
            <a:off x="9198481" y="268930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1905000" y="166739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Dựa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vào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biểu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đồ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dưới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đây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hãy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trả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lời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hỏi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sau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3139" name="Text Box 131"/>
          <p:cNvSpPr txBox="1">
            <a:spLocks noChangeArrowheads="1"/>
          </p:cNvSpPr>
          <p:nvPr/>
        </p:nvSpPr>
        <p:spPr bwMode="auto">
          <a:xfrm>
            <a:off x="2450306" y="2186575"/>
            <a:ext cx="759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SỐ HÌNH CỦA BỐN TỔ ĐÃ CẮT ĐƯỢC</a:t>
            </a:r>
          </a:p>
        </p:txBody>
      </p:sp>
      <p:sp>
        <p:nvSpPr>
          <p:cNvPr id="43158" name="Oval 150"/>
          <p:cNvSpPr>
            <a:spLocks noChangeArrowheads="1"/>
          </p:cNvSpPr>
          <p:nvPr/>
        </p:nvSpPr>
        <p:spPr bwMode="auto">
          <a:xfrm>
            <a:off x="304800" y="1692920"/>
            <a:ext cx="1600200" cy="533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u="sng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cs typeface="Times New Roman" pitchFamily="18" charset="0"/>
              </a:rPr>
              <a:t> 1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248693" y="3584365"/>
            <a:ext cx="7999413" cy="2733675"/>
            <a:chOff x="457200" y="3581400"/>
            <a:chExt cx="7999708" cy="2733020"/>
          </a:xfrm>
        </p:grpSpPr>
        <p:sp>
          <p:nvSpPr>
            <p:cNvPr id="32" name="Text Box 211"/>
            <p:cNvSpPr txBox="1">
              <a:spLocks noChangeArrowheads="1"/>
            </p:cNvSpPr>
            <p:nvPr/>
          </p:nvSpPr>
          <p:spPr bwMode="auto">
            <a:xfrm>
              <a:off x="560522" y="3620869"/>
              <a:ext cx="95831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Tổ</a:t>
              </a:r>
              <a:r>
                <a:rPr lang="en-US" altLang="vi-V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33" name="Text Box 212"/>
            <p:cNvSpPr txBox="1">
              <a:spLocks noChangeArrowheads="1"/>
            </p:cNvSpPr>
            <p:nvPr/>
          </p:nvSpPr>
          <p:spPr bwMode="auto">
            <a:xfrm>
              <a:off x="533400" y="4343400"/>
              <a:ext cx="10267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Tổ 2</a:t>
              </a:r>
            </a:p>
          </p:txBody>
        </p:sp>
        <p:sp>
          <p:nvSpPr>
            <p:cNvPr id="34" name="Text Box 213"/>
            <p:cNvSpPr txBox="1">
              <a:spLocks noChangeArrowheads="1"/>
            </p:cNvSpPr>
            <p:nvPr/>
          </p:nvSpPr>
          <p:spPr bwMode="auto">
            <a:xfrm>
              <a:off x="498765" y="5029200"/>
              <a:ext cx="11636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Tổ 3</a:t>
              </a:r>
            </a:p>
          </p:txBody>
        </p:sp>
        <p:sp>
          <p:nvSpPr>
            <p:cNvPr id="35" name="Text Box 214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1636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Tổ 4</a:t>
              </a:r>
            </a:p>
          </p:txBody>
        </p:sp>
        <p:sp>
          <p:nvSpPr>
            <p:cNvPr id="36" name="AutoShape 216"/>
            <p:cNvSpPr>
              <a:spLocks noChangeArrowheads="1"/>
            </p:cNvSpPr>
            <p:nvPr/>
          </p:nvSpPr>
          <p:spPr bwMode="auto">
            <a:xfrm>
              <a:off x="1676400" y="5029200"/>
              <a:ext cx="616057" cy="4630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37" name="AutoShape 217"/>
            <p:cNvSpPr>
              <a:spLocks noChangeArrowheads="1"/>
            </p:cNvSpPr>
            <p:nvPr/>
          </p:nvSpPr>
          <p:spPr bwMode="auto">
            <a:xfrm>
              <a:off x="1724890" y="3607014"/>
              <a:ext cx="616057" cy="4630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38" name="AutoShape 218"/>
            <p:cNvSpPr>
              <a:spLocks noChangeArrowheads="1"/>
            </p:cNvSpPr>
            <p:nvPr/>
          </p:nvSpPr>
          <p:spPr bwMode="auto">
            <a:xfrm>
              <a:off x="1676400" y="4267200"/>
              <a:ext cx="616057" cy="52087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39" name="AutoShape 219"/>
            <p:cNvSpPr>
              <a:spLocks noChangeArrowheads="1"/>
            </p:cNvSpPr>
            <p:nvPr/>
          </p:nvSpPr>
          <p:spPr bwMode="auto">
            <a:xfrm>
              <a:off x="2590800" y="3581400"/>
              <a:ext cx="616057" cy="4630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0" name="Rectangle 222"/>
            <p:cNvSpPr>
              <a:spLocks noChangeArrowheads="1"/>
            </p:cNvSpPr>
            <p:nvPr/>
          </p:nvSpPr>
          <p:spPr bwMode="auto">
            <a:xfrm>
              <a:off x="4267200" y="5071890"/>
              <a:ext cx="480496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1" name="Rectangle 224"/>
            <p:cNvSpPr>
              <a:spLocks noChangeArrowheads="1"/>
            </p:cNvSpPr>
            <p:nvPr/>
          </p:nvSpPr>
          <p:spPr bwMode="auto">
            <a:xfrm>
              <a:off x="4267200" y="4343400"/>
              <a:ext cx="495733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2" name="Rectangle 225"/>
            <p:cNvSpPr>
              <a:spLocks noChangeArrowheads="1"/>
            </p:cNvSpPr>
            <p:nvPr/>
          </p:nvSpPr>
          <p:spPr bwMode="auto">
            <a:xfrm>
              <a:off x="4232565" y="5791200"/>
              <a:ext cx="506279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3" name="Rectangle 226"/>
            <p:cNvSpPr>
              <a:spLocks noChangeArrowheads="1"/>
            </p:cNvSpPr>
            <p:nvPr/>
          </p:nvSpPr>
          <p:spPr bwMode="auto">
            <a:xfrm>
              <a:off x="5105400" y="3620869"/>
              <a:ext cx="506279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4" name="Rectangle 227"/>
            <p:cNvSpPr>
              <a:spLocks noChangeArrowheads="1"/>
            </p:cNvSpPr>
            <p:nvPr/>
          </p:nvSpPr>
          <p:spPr bwMode="auto">
            <a:xfrm>
              <a:off x="5105400" y="5070765"/>
              <a:ext cx="506279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5" name="Rectangle 228"/>
            <p:cNvSpPr>
              <a:spLocks noChangeArrowheads="1"/>
            </p:cNvSpPr>
            <p:nvPr/>
          </p:nvSpPr>
          <p:spPr bwMode="auto">
            <a:xfrm>
              <a:off x="5133110" y="5791200"/>
              <a:ext cx="506279" cy="4630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6" name="Rectangle 335"/>
            <p:cNvSpPr>
              <a:spLocks noChangeArrowheads="1"/>
            </p:cNvSpPr>
            <p:nvPr/>
          </p:nvSpPr>
          <p:spPr bwMode="auto">
            <a:xfrm>
              <a:off x="6781800" y="4343400"/>
              <a:ext cx="684508" cy="34725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vi-VN" altLang="vi-VN" sz="2400">
                <a:solidFill>
                  <a:srgbClr val="FF00FF"/>
                </a:solidFill>
              </a:endParaRPr>
            </a:p>
          </p:txBody>
        </p:sp>
        <p:sp>
          <p:nvSpPr>
            <p:cNvPr id="47" name="Rectangle 336"/>
            <p:cNvSpPr>
              <a:spLocks noChangeArrowheads="1"/>
            </p:cNvSpPr>
            <p:nvPr/>
          </p:nvSpPr>
          <p:spPr bwMode="auto">
            <a:xfrm>
              <a:off x="6783092" y="5105400"/>
              <a:ext cx="684508" cy="34725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8" name="Rectangle 337"/>
            <p:cNvSpPr>
              <a:spLocks noChangeArrowheads="1"/>
            </p:cNvSpPr>
            <p:nvPr/>
          </p:nvSpPr>
          <p:spPr bwMode="auto">
            <a:xfrm>
              <a:off x="6781800" y="5824950"/>
              <a:ext cx="684508" cy="34725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49" name="Rectangle 338"/>
            <p:cNvSpPr>
              <a:spLocks noChangeArrowheads="1"/>
            </p:cNvSpPr>
            <p:nvPr/>
          </p:nvSpPr>
          <p:spPr bwMode="auto">
            <a:xfrm>
              <a:off x="7772400" y="5811095"/>
              <a:ext cx="684508" cy="34725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50" name="Rectangle 339"/>
            <p:cNvSpPr>
              <a:spLocks noChangeArrowheads="1"/>
            </p:cNvSpPr>
            <p:nvPr/>
          </p:nvSpPr>
          <p:spPr bwMode="auto">
            <a:xfrm>
              <a:off x="7772400" y="4343400"/>
              <a:ext cx="684508" cy="34725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 sz="2400"/>
            </a:p>
          </p:txBody>
        </p:sp>
        <p:sp>
          <p:nvSpPr>
            <p:cNvPr id="51" name="Rectangle 385"/>
            <p:cNvSpPr>
              <a:spLocks noChangeArrowheads="1"/>
            </p:cNvSpPr>
            <p:nvPr/>
          </p:nvSpPr>
          <p:spPr bwMode="auto">
            <a:xfrm>
              <a:off x="4267200" y="3581400"/>
              <a:ext cx="506279" cy="52087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vi-VN" altLang="vi-VN" sz="24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3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3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3000"/>
                                        <p:tgtEl>
                                          <p:spTgt spid="4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119" grpId="0"/>
      <p:bldP spid="43134" grpId="0"/>
      <p:bldP spid="43139" grpId="0"/>
      <p:bldP spid="431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2" name="Text Box 76"/>
          <p:cNvSpPr txBox="1">
            <a:spLocks noChangeArrowheads="1"/>
          </p:cNvSpPr>
          <p:nvPr/>
        </p:nvSpPr>
        <p:spPr bwMode="auto">
          <a:xfrm>
            <a:off x="152400" y="63503"/>
            <a:ext cx="1188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a)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Cả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bốn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tổ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cắt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được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bao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?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đó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bao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tam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giác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, bao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vuông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bao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chữ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cs typeface="Times New Roman" pitchFamily="18" charset="0"/>
              </a:rPr>
              <a:t>nhật</a:t>
            </a:r>
            <a:r>
              <a:rPr lang="en-US" b="1" dirty="0">
                <a:solidFill>
                  <a:srgbClr val="0000CC"/>
                </a:solidFill>
                <a:cs typeface="Times New Roman" pitchFamily="18" charset="0"/>
              </a:rPr>
              <a:t> ?</a:t>
            </a:r>
          </a:p>
        </p:txBody>
      </p:sp>
      <p:graphicFrame>
        <p:nvGraphicFramePr>
          <p:cNvPr id="45305" name="Group 249"/>
          <p:cNvGraphicFramePr>
            <a:graphicFrameLocks noGrp="1"/>
          </p:cNvGraphicFramePr>
          <p:nvPr/>
        </p:nvGraphicFramePr>
        <p:xfrm>
          <a:off x="5029200" y="1524001"/>
          <a:ext cx="5410204" cy="4968871"/>
        </p:xfrm>
        <a:graphic>
          <a:graphicData uri="http://schemas.openxmlformats.org/drawingml/2006/table">
            <a:tbl>
              <a:tblPr/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A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5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A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5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A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5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1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5194" name="Rectangle 138"/>
          <p:cNvSpPr>
            <a:spLocks noChangeArrowheads="1"/>
          </p:cNvSpPr>
          <p:nvPr/>
        </p:nvSpPr>
        <p:spPr bwMode="auto">
          <a:xfrm>
            <a:off x="5357813" y="1509713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 1</a:t>
            </a:r>
          </a:p>
        </p:txBody>
      </p:sp>
      <p:sp>
        <p:nvSpPr>
          <p:cNvPr id="45195" name="Rectangle 139"/>
          <p:cNvSpPr>
            <a:spLocks noChangeArrowheads="1"/>
          </p:cNvSpPr>
          <p:nvPr/>
        </p:nvSpPr>
        <p:spPr bwMode="auto">
          <a:xfrm>
            <a:off x="6710363" y="150495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 2</a:t>
            </a:r>
          </a:p>
        </p:txBody>
      </p:sp>
      <p:sp>
        <p:nvSpPr>
          <p:cNvPr id="45196" name="Rectangle 140"/>
          <p:cNvSpPr>
            <a:spLocks noChangeArrowheads="1"/>
          </p:cNvSpPr>
          <p:nvPr/>
        </p:nvSpPr>
        <p:spPr bwMode="auto">
          <a:xfrm>
            <a:off x="8080021" y="1509713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 3</a:t>
            </a:r>
          </a:p>
        </p:txBody>
      </p:sp>
      <p:sp>
        <p:nvSpPr>
          <p:cNvPr id="45197" name="Rectangle 141"/>
          <p:cNvSpPr>
            <a:spLocks noChangeArrowheads="1"/>
          </p:cNvSpPr>
          <p:nvPr/>
        </p:nvSpPr>
        <p:spPr bwMode="auto">
          <a:xfrm>
            <a:off x="9423045" y="150495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 4</a:t>
            </a:r>
          </a:p>
        </p:txBody>
      </p:sp>
      <p:sp>
        <p:nvSpPr>
          <p:cNvPr id="5183" name="AutoShape 143"/>
          <p:cNvSpPr>
            <a:spLocks noChangeArrowheads="1"/>
          </p:cNvSpPr>
          <p:nvPr/>
        </p:nvSpPr>
        <p:spPr bwMode="auto">
          <a:xfrm>
            <a:off x="8229600" y="1981200"/>
            <a:ext cx="381000" cy="30480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84" name="AutoShape 144"/>
          <p:cNvSpPr>
            <a:spLocks noChangeArrowheads="1"/>
          </p:cNvSpPr>
          <p:nvPr/>
        </p:nvSpPr>
        <p:spPr bwMode="auto">
          <a:xfrm>
            <a:off x="6858000" y="1981200"/>
            <a:ext cx="381000" cy="30480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85" name="AutoShape 145"/>
          <p:cNvSpPr>
            <a:spLocks noChangeArrowheads="1"/>
          </p:cNvSpPr>
          <p:nvPr/>
        </p:nvSpPr>
        <p:spPr bwMode="auto">
          <a:xfrm>
            <a:off x="5519739" y="1990725"/>
            <a:ext cx="381000" cy="30480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86" name="Rectangle 146"/>
          <p:cNvSpPr>
            <a:spLocks noChangeArrowheads="1"/>
          </p:cNvSpPr>
          <p:nvPr/>
        </p:nvSpPr>
        <p:spPr bwMode="auto">
          <a:xfrm>
            <a:off x="8286751" y="38100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87" name="Rectangle 147"/>
          <p:cNvSpPr>
            <a:spLocks noChangeArrowheads="1"/>
          </p:cNvSpPr>
          <p:nvPr/>
        </p:nvSpPr>
        <p:spPr bwMode="auto">
          <a:xfrm>
            <a:off x="5562600" y="38100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88" name="Rectangle 148"/>
          <p:cNvSpPr>
            <a:spLocks noChangeArrowheads="1"/>
          </p:cNvSpPr>
          <p:nvPr/>
        </p:nvSpPr>
        <p:spPr bwMode="auto">
          <a:xfrm>
            <a:off x="6934200" y="33528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89" name="Rectangle 149"/>
          <p:cNvSpPr>
            <a:spLocks noChangeArrowheads="1"/>
          </p:cNvSpPr>
          <p:nvPr/>
        </p:nvSpPr>
        <p:spPr bwMode="auto">
          <a:xfrm>
            <a:off x="8277225" y="3367088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0" name="Rectangle 150"/>
          <p:cNvSpPr>
            <a:spLocks noChangeArrowheads="1"/>
          </p:cNvSpPr>
          <p:nvPr/>
        </p:nvSpPr>
        <p:spPr bwMode="auto">
          <a:xfrm>
            <a:off x="5562600" y="33528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1" name="Rectangle 151"/>
          <p:cNvSpPr>
            <a:spLocks noChangeArrowheads="1"/>
          </p:cNvSpPr>
          <p:nvPr/>
        </p:nvSpPr>
        <p:spPr bwMode="auto">
          <a:xfrm>
            <a:off x="9549714" y="5181600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2" name="Rectangle 152"/>
          <p:cNvSpPr>
            <a:spLocks noChangeArrowheads="1"/>
          </p:cNvSpPr>
          <p:nvPr/>
        </p:nvSpPr>
        <p:spPr bwMode="auto">
          <a:xfrm>
            <a:off x="6824663" y="5176838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3" name="Rectangle 153"/>
          <p:cNvSpPr>
            <a:spLocks noChangeArrowheads="1"/>
          </p:cNvSpPr>
          <p:nvPr/>
        </p:nvSpPr>
        <p:spPr bwMode="auto">
          <a:xfrm>
            <a:off x="8191500" y="4724400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4" name="Rectangle 154"/>
          <p:cNvSpPr>
            <a:spLocks noChangeArrowheads="1"/>
          </p:cNvSpPr>
          <p:nvPr/>
        </p:nvSpPr>
        <p:spPr bwMode="auto">
          <a:xfrm>
            <a:off x="6829425" y="4719638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5" name="Rectangle 155"/>
          <p:cNvSpPr>
            <a:spLocks noChangeArrowheads="1"/>
          </p:cNvSpPr>
          <p:nvPr/>
        </p:nvSpPr>
        <p:spPr bwMode="auto">
          <a:xfrm>
            <a:off x="9553575" y="4724400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6" name="Text Box 156"/>
          <p:cNvSpPr txBox="1">
            <a:spLocks noChangeArrowheads="1"/>
          </p:cNvSpPr>
          <p:nvPr/>
        </p:nvSpPr>
        <p:spPr bwMode="auto">
          <a:xfrm>
            <a:off x="5053014" y="1127127"/>
            <a:ext cx="5310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SỐ HÌNH CỦA BỐN TỔ ĐÃ CẮT ĐƯỢC</a:t>
            </a:r>
          </a:p>
        </p:txBody>
      </p:sp>
      <p:sp>
        <p:nvSpPr>
          <p:cNvPr id="5197" name="Rectangle 157"/>
          <p:cNvSpPr>
            <a:spLocks noChangeArrowheads="1"/>
          </p:cNvSpPr>
          <p:nvPr/>
        </p:nvSpPr>
        <p:spPr bwMode="auto">
          <a:xfrm>
            <a:off x="9634539" y="3362325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98" name="Rectangle 158"/>
          <p:cNvSpPr>
            <a:spLocks noChangeArrowheads="1"/>
          </p:cNvSpPr>
          <p:nvPr/>
        </p:nvSpPr>
        <p:spPr bwMode="auto">
          <a:xfrm>
            <a:off x="9644063" y="38100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5273" name="Text Box 217"/>
          <p:cNvSpPr txBox="1">
            <a:spLocks noChangeArrowheads="1"/>
          </p:cNvSpPr>
          <p:nvPr/>
        </p:nvSpPr>
        <p:spPr bwMode="auto">
          <a:xfrm>
            <a:off x="5467351" y="6019800"/>
            <a:ext cx="48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40002"/>
                </a:solidFill>
                <a:latin typeface="Arial" charset="0"/>
              </a:rPr>
              <a:t>Cả bốn tổ đã cắt được là 16 hình</a:t>
            </a:r>
          </a:p>
        </p:txBody>
      </p:sp>
      <p:sp>
        <p:nvSpPr>
          <p:cNvPr id="45274" name="Text Box 218"/>
          <p:cNvSpPr txBox="1">
            <a:spLocks noChangeArrowheads="1"/>
          </p:cNvSpPr>
          <p:nvPr/>
        </p:nvSpPr>
        <p:spPr bwMode="auto">
          <a:xfrm>
            <a:off x="5791200" y="28194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Có 4 hình tam giác</a:t>
            </a:r>
          </a:p>
        </p:txBody>
      </p:sp>
      <p:sp>
        <p:nvSpPr>
          <p:cNvPr id="45275" name="Text Box 219"/>
          <p:cNvSpPr txBox="1">
            <a:spLocks noChangeArrowheads="1"/>
          </p:cNvSpPr>
          <p:nvPr/>
        </p:nvSpPr>
        <p:spPr bwMode="auto">
          <a:xfrm>
            <a:off x="5943600" y="41910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40002"/>
                </a:solidFill>
                <a:latin typeface="Arial" charset="0"/>
              </a:rPr>
              <a:t>Có 7 hình vuông</a:t>
            </a:r>
          </a:p>
        </p:txBody>
      </p:sp>
      <p:sp>
        <p:nvSpPr>
          <p:cNvPr id="45276" name="Text Box 220"/>
          <p:cNvSpPr txBox="1">
            <a:spLocks noChangeArrowheads="1"/>
          </p:cNvSpPr>
          <p:nvPr/>
        </p:nvSpPr>
        <p:spPr bwMode="auto">
          <a:xfrm>
            <a:off x="6238875" y="55626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40002"/>
                </a:solidFill>
                <a:latin typeface="Arial" charset="0"/>
              </a:rPr>
              <a:t>Có 5 hình chữ nhật</a:t>
            </a:r>
          </a:p>
        </p:txBody>
      </p:sp>
      <p:sp>
        <p:nvSpPr>
          <p:cNvPr id="5203" name="AutoShape 226"/>
          <p:cNvSpPr>
            <a:spLocks noChangeArrowheads="1"/>
          </p:cNvSpPr>
          <p:nvPr/>
        </p:nvSpPr>
        <p:spPr bwMode="auto">
          <a:xfrm>
            <a:off x="5543551" y="2438400"/>
            <a:ext cx="381000" cy="30480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5289" name="Cloud"/>
          <p:cNvSpPr>
            <a:spLocks noChangeAspect="1" noEditPoints="1" noChangeArrowheads="1"/>
          </p:cNvSpPr>
          <p:nvPr/>
        </p:nvSpPr>
        <p:spPr bwMode="auto">
          <a:xfrm>
            <a:off x="1524000" y="3895725"/>
            <a:ext cx="2514600" cy="1371600"/>
          </a:xfrm>
          <a:custGeom>
            <a:avLst/>
            <a:gdLst>
              <a:gd name="T0" fmla="*/ 7800 w 21600"/>
              <a:gd name="T1" fmla="*/ 685800 h 21600"/>
              <a:gd name="T2" fmla="*/ 1257300 w 21600"/>
              <a:gd name="T3" fmla="*/ 1370140 h 21600"/>
              <a:gd name="T4" fmla="*/ 2512505 w 21600"/>
              <a:gd name="T5" fmla="*/ 685800 h 21600"/>
              <a:gd name="T6" fmla="*/ 1257300 w 21600"/>
              <a:gd name="T7" fmla="*/ 784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</a:rPr>
              <a:t>Trong đó có bao nhiêu hình vuông ?</a:t>
            </a:r>
          </a:p>
        </p:txBody>
      </p:sp>
      <p:sp>
        <p:nvSpPr>
          <p:cNvPr id="45290" name="Cloud"/>
          <p:cNvSpPr>
            <a:spLocks noChangeAspect="1" noEditPoints="1" noChangeArrowheads="1"/>
          </p:cNvSpPr>
          <p:nvPr/>
        </p:nvSpPr>
        <p:spPr bwMode="auto">
          <a:xfrm>
            <a:off x="1219200" y="5372100"/>
            <a:ext cx="2819400" cy="1371600"/>
          </a:xfrm>
          <a:custGeom>
            <a:avLst/>
            <a:gdLst>
              <a:gd name="T0" fmla="*/ 7800 w 21600"/>
              <a:gd name="T1" fmla="*/ 685800 h 21600"/>
              <a:gd name="T2" fmla="*/ 1257300 w 21600"/>
              <a:gd name="T3" fmla="*/ 1370140 h 21600"/>
              <a:gd name="T4" fmla="*/ 2512505 w 21600"/>
              <a:gd name="T5" fmla="*/ 685800 h 21600"/>
              <a:gd name="T6" fmla="*/ 1257300 w 21600"/>
              <a:gd name="T7" fmla="*/ 7842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</a:rPr>
              <a:t>Trong đó có bao nhiêu hình chữ nhật ?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45299" name="Line 243"/>
          <p:cNvSpPr>
            <a:spLocks noChangeShapeType="1"/>
          </p:cNvSpPr>
          <p:nvPr/>
        </p:nvSpPr>
        <p:spPr bwMode="auto">
          <a:xfrm>
            <a:off x="4038600" y="4495800"/>
            <a:ext cx="990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300" name="Line 244"/>
          <p:cNvSpPr>
            <a:spLocks noChangeShapeType="1"/>
          </p:cNvSpPr>
          <p:nvPr/>
        </p:nvSpPr>
        <p:spPr bwMode="auto">
          <a:xfrm>
            <a:off x="3962400" y="5867400"/>
            <a:ext cx="10668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301" name="Cloud"/>
          <p:cNvSpPr>
            <a:spLocks noChangeAspect="1" noEditPoints="1" noChangeArrowheads="1"/>
          </p:cNvSpPr>
          <p:nvPr/>
        </p:nvSpPr>
        <p:spPr bwMode="auto">
          <a:xfrm>
            <a:off x="1633537" y="914401"/>
            <a:ext cx="2709861" cy="1304924"/>
          </a:xfrm>
          <a:custGeom>
            <a:avLst/>
            <a:gdLst>
              <a:gd name="T0" fmla="*/ 7564 w 21600"/>
              <a:gd name="T1" fmla="*/ 723900 h 21600"/>
              <a:gd name="T2" fmla="*/ 1219200 w 21600"/>
              <a:gd name="T3" fmla="*/ 1446258 h 21600"/>
              <a:gd name="T4" fmla="*/ 2436368 w 21600"/>
              <a:gd name="T5" fmla="*/ 723900 h 21600"/>
              <a:gd name="T6" fmla="*/ 1219200 w 21600"/>
              <a:gd name="T7" fmla="*/ 8277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 b="1"/>
              <a:t>Cả bốn tổ cắt được bao nhiêu hình ?</a:t>
            </a:r>
          </a:p>
        </p:txBody>
      </p:sp>
      <p:cxnSp>
        <p:nvCxnSpPr>
          <p:cNvPr id="45302" name="AutoShape 246"/>
          <p:cNvCxnSpPr>
            <a:cxnSpLocks noChangeShapeType="1"/>
          </p:cNvCxnSpPr>
          <p:nvPr/>
        </p:nvCxnSpPr>
        <p:spPr bwMode="auto">
          <a:xfrm rot="16200000" flipH="1">
            <a:off x="2019300" y="3390900"/>
            <a:ext cx="4114800" cy="1905000"/>
          </a:xfrm>
          <a:prstGeom prst="curvedConnector3">
            <a:avLst>
              <a:gd name="adj1" fmla="val 50000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45303" name="Cloud"/>
          <p:cNvSpPr>
            <a:spLocks noChangeAspect="1" noEditPoints="1" noChangeArrowheads="1"/>
          </p:cNvSpPr>
          <p:nvPr/>
        </p:nvSpPr>
        <p:spPr bwMode="auto">
          <a:xfrm>
            <a:off x="1533524" y="2219325"/>
            <a:ext cx="2809873" cy="1600200"/>
          </a:xfrm>
          <a:custGeom>
            <a:avLst/>
            <a:gdLst>
              <a:gd name="T0" fmla="*/ 7800 w 21600"/>
              <a:gd name="T1" fmla="*/ 800100 h 21600"/>
              <a:gd name="T2" fmla="*/ 1257300 w 21600"/>
              <a:gd name="T3" fmla="*/ 1598496 h 21600"/>
              <a:gd name="T4" fmla="*/ 2512505 w 21600"/>
              <a:gd name="T5" fmla="*/ 800100 h 21600"/>
              <a:gd name="T6" fmla="*/ 1257300 w 21600"/>
              <a:gd name="T7" fmla="*/ 9149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</a:rPr>
              <a:t>Trong đó có bao nhiêu hình tam giác ?</a:t>
            </a:r>
          </a:p>
        </p:txBody>
      </p:sp>
      <p:sp>
        <p:nvSpPr>
          <p:cNvPr id="45304" name="Line 248"/>
          <p:cNvSpPr>
            <a:spLocks noChangeShapeType="1"/>
          </p:cNvSpPr>
          <p:nvPr/>
        </p:nvSpPr>
        <p:spPr bwMode="auto">
          <a:xfrm>
            <a:off x="4038600" y="2971800"/>
            <a:ext cx="990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5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5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5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5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5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5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5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45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5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5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5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600" decel="100000"/>
                                        <p:tgtEl>
                                          <p:spTgt spid="45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45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4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4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5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45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5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5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4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4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45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5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5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5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32" grpId="0"/>
      <p:bldP spid="45273" grpId="0"/>
      <p:bldP spid="45274" grpId="0"/>
      <p:bldP spid="45275" grpId="0"/>
      <p:bldP spid="45276" grpId="0"/>
      <p:bldP spid="45289" grpId="0" animBg="1"/>
      <p:bldP spid="45290" grpId="0" animBg="1"/>
      <p:bldP spid="45299" grpId="0" animBg="1"/>
      <p:bldP spid="45300" grpId="0" animBg="1"/>
      <p:bldP spid="45301" grpId="0" animBg="1"/>
      <p:bldP spid="45303" grpId="0" animBg="1"/>
      <p:bldP spid="45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62" name="Cloud"/>
          <p:cNvSpPr>
            <a:spLocks noChangeAspect="1" noEditPoints="1" noChangeArrowheads="1"/>
          </p:cNvSpPr>
          <p:nvPr/>
        </p:nvSpPr>
        <p:spPr bwMode="auto">
          <a:xfrm>
            <a:off x="1752600" y="304800"/>
            <a:ext cx="5334000" cy="1943100"/>
          </a:xfrm>
          <a:custGeom>
            <a:avLst/>
            <a:gdLst>
              <a:gd name="T0" fmla="*/ 16545 w 21600"/>
              <a:gd name="T1" fmla="*/ 876300 h 21600"/>
              <a:gd name="T2" fmla="*/ 2667000 w 21600"/>
              <a:gd name="T3" fmla="*/ 1750734 h 21600"/>
              <a:gd name="T4" fmla="*/ 5329555 w 21600"/>
              <a:gd name="T5" fmla="*/ 876300 h 21600"/>
              <a:gd name="T6" fmla="*/ 2667000 w 21600"/>
              <a:gd name="T7" fmla="*/ 1002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4EABE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200" b="1">
                <a:solidFill>
                  <a:srgbClr val="040002"/>
                </a:solidFill>
              </a:rPr>
              <a:t>b) Tổ 3 cắt được nhiều hơn tổ 2 bao nhiêu hình vuông nhưng ít hơn tổ 2 bao nhiêu hình chữ nhật ?</a:t>
            </a:r>
          </a:p>
          <a:p>
            <a:pPr>
              <a:defRPr/>
            </a:pPr>
            <a:endParaRPr lang="en-US" sz="2200"/>
          </a:p>
        </p:txBody>
      </p:sp>
      <p:sp>
        <p:nvSpPr>
          <p:cNvPr id="46163" name="AutoShape 83"/>
          <p:cNvSpPr>
            <a:spLocks noChangeArrowheads="1"/>
          </p:cNvSpPr>
          <p:nvPr/>
        </p:nvSpPr>
        <p:spPr bwMode="auto">
          <a:xfrm>
            <a:off x="1089454" y="5257800"/>
            <a:ext cx="8458200" cy="990600"/>
          </a:xfrm>
          <a:prstGeom prst="wedgeRoundRectCallout">
            <a:avLst>
              <a:gd name="adj1" fmla="val 34518"/>
              <a:gd name="adj2" fmla="val -143395"/>
              <a:gd name="adj3" fmla="val 16667"/>
            </a:avLst>
          </a:prstGeom>
          <a:solidFill>
            <a:srgbClr val="A5EB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i="1">
                <a:solidFill>
                  <a:srgbClr val="040002"/>
                </a:solidFill>
                <a:latin typeface="Arial" charset="0"/>
              </a:rPr>
              <a:t>Tổ 3 cắt được nhiều hơn tổ 2:  2 - 1 = 1 (hình vuông). </a:t>
            </a:r>
          </a:p>
          <a:p>
            <a:r>
              <a:rPr lang="en-US" sz="2400" b="1" i="1">
                <a:solidFill>
                  <a:srgbClr val="040002"/>
                </a:solidFill>
                <a:latin typeface="Arial" charset="0"/>
              </a:rPr>
              <a:t>Nhưng ít hơn tổ 2:  2 - 1 = 1 (hình chữ nhật)</a:t>
            </a:r>
          </a:p>
        </p:txBody>
      </p:sp>
      <p:sp>
        <p:nvSpPr>
          <p:cNvPr id="46166" name="Oval 86"/>
          <p:cNvSpPr>
            <a:spLocks noChangeArrowheads="1"/>
          </p:cNvSpPr>
          <p:nvPr/>
        </p:nvSpPr>
        <p:spPr bwMode="auto">
          <a:xfrm>
            <a:off x="1066800" y="2537254"/>
            <a:ext cx="5029200" cy="21336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i="1">
                <a:latin typeface="Arial" charset="0"/>
              </a:rPr>
              <a:t>Các em hãy nhìn vào biểu đồ </a:t>
            </a:r>
          </a:p>
          <a:p>
            <a:r>
              <a:rPr lang="en-US" sz="2400" b="1" i="1">
                <a:latin typeface="Arial" charset="0"/>
              </a:rPr>
              <a:t> so sánh số hình vuông, hình</a:t>
            </a:r>
          </a:p>
          <a:p>
            <a:r>
              <a:rPr lang="en-US" sz="2400" b="1" i="1">
                <a:latin typeface="Arial" charset="0"/>
              </a:rPr>
              <a:t> chữ nhật của tổ 2 và tổ 3.</a:t>
            </a:r>
          </a:p>
        </p:txBody>
      </p:sp>
      <p:graphicFrame>
        <p:nvGraphicFramePr>
          <p:cNvPr id="46390" name="Group 310"/>
          <p:cNvGraphicFramePr>
            <a:graphicFrameLocks noGrp="1"/>
          </p:cNvGraphicFramePr>
          <p:nvPr/>
        </p:nvGraphicFramePr>
        <p:xfrm>
          <a:off x="7010400" y="1828804"/>
          <a:ext cx="2438400" cy="2489201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Tổ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Tổ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386" name="Rectangle 306"/>
          <p:cNvSpPr>
            <a:spLocks noChangeArrowheads="1"/>
          </p:cNvSpPr>
          <p:nvPr/>
        </p:nvSpPr>
        <p:spPr bwMode="auto">
          <a:xfrm>
            <a:off x="8691563" y="2924175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87" name="Rectangle 307"/>
          <p:cNvSpPr>
            <a:spLocks noChangeArrowheads="1"/>
          </p:cNvSpPr>
          <p:nvPr/>
        </p:nvSpPr>
        <p:spPr bwMode="auto">
          <a:xfrm>
            <a:off x="7467600" y="24384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88" name="Rectangle 308"/>
          <p:cNvSpPr>
            <a:spLocks noChangeArrowheads="1"/>
          </p:cNvSpPr>
          <p:nvPr/>
        </p:nvSpPr>
        <p:spPr bwMode="auto">
          <a:xfrm>
            <a:off x="8682039" y="2438400"/>
            <a:ext cx="304800" cy="304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91" name="Rectangle 311"/>
          <p:cNvSpPr>
            <a:spLocks noChangeArrowheads="1"/>
          </p:cNvSpPr>
          <p:nvPr/>
        </p:nvSpPr>
        <p:spPr bwMode="auto">
          <a:xfrm>
            <a:off x="7429500" y="3919538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92" name="Rectangle 312"/>
          <p:cNvSpPr>
            <a:spLocks noChangeArrowheads="1"/>
          </p:cNvSpPr>
          <p:nvPr/>
        </p:nvSpPr>
        <p:spPr bwMode="auto">
          <a:xfrm>
            <a:off x="8639175" y="3424238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93" name="Rectangle 313"/>
          <p:cNvSpPr>
            <a:spLocks noChangeArrowheads="1"/>
          </p:cNvSpPr>
          <p:nvPr/>
        </p:nvSpPr>
        <p:spPr bwMode="auto">
          <a:xfrm>
            <a:off x="7419975" y="3405188"/>
            <a:ext cx="457200" cy="304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395" name="Line 315"/>
          <p:cNvSpPr>
            <a:spLocks noChangeShapeType="1"/>
          </p:cNvSpPr>
          <p:nvPr/>
        </p:nvSpPr>
        <p:spPr bwMode="auto">
          <a:xfrm flipH="1">
            <a:off x="4114800" y="2236573"/>
            <a:ext cx="228600" cy="381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96" name="Line 316"/>
          <p:cNvSpPr>
            <a:spLocks noChangeShapeType="1"/>
          </p:cNvSpPr>
          <p:nvPr/>
        </p:nvSpPr>
        <p:spPr bwMode="auto">
          <a:xfrm flipV="1">
            <a:off x="6096000" y="3276600"/>
            <a:ext cx="914400" cy="76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3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20" decel="5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3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20" decel="10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3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20" decel="10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20" decel="5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20" decel="10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20" decel="100000" autoRev="1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4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11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62" grpId="0" animBg="1"/>
      <p:bldP spid="46163" grpId="0" animBg="1"/>
      <p:bldP spid="46166" grpId="0" animBg="1"/>
      <p:bldP spid="46386" grpId="0" animBg="1"/>
      <p:bldP spid="46387" grpId="0" animBg="1"/>
      <p:bldP spid="46388" grpId="0" animBg="1"/>
      <p:bldP spid="46391" grpId="0" animBg="1"/>
      <p:bldP spid="46392" grpId="0" animBg="1"/>
      <p:bldP spid="46393" grpId="0" animBg="1"/>
      <p:bldP spid="46395" grpId="0" animBg="1"/>
      <p:bldP spid="463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33600" y="147935"/>
            <a:ext cx="960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Biểu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dưới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đây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nói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về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diện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tích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thành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phố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nước</a:t>
            </a:r>
            <a:r>
              <a:rPr lang="en-US" sz="2400" b="1" dirty="0">
                <a:latin typeface="Arial" charset="0"/>
              </a:rPr>
              <a:t> ta</a:t>
            </a:r>
            <a:r>
              <a:rPr lang="en-US" sz="2000" b="1" dirty="0">
                <a:latin typeface="Arial" charset="0"/>
              </a:rPr>
              <a:t>.</a:t>
            </a:r>
          </a:p>
        </p:txBody>
      </p:sp>
      <p:graphicFrame>
        <p:nvGraphicFramePr>
          <p:cNvPr id="47296" name="Group 192"/>
          <p:cNvGraphicFramePr>
            <a:graphicFrameLocks noGrp="1"/>
          </p:cNvGraphicFramePr>
          <p:nvPr>
            <p:ph/>
          </p:nvPr>
        </p:nvGraphicFramePr>
        <p:xfrm>
          <a:off x="2895600" y="914400"/>
          <a:ext cx="6629400" cy="5410200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7299" name="Rectangle 195"/>
          <p:cNvSpPr>
            <a:spLocks noChangeArrowheads="1"/>
          </p:cNvSpPr>
          <p:nvPr/>
        </p:nvSpPr>
        <p:spPr bwMode="auto">
          <a:xfrm>
            <a:off x="5514975" y="3523078"/>
            <a:ext cx="687388" cy="2801521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7301" name="Rectangle 197"/>
          <p:cNvSpPr>
            <a:spLocks noChangeArrowheads="1"/>
          </p:cNvSpPr>
          <p:nvPr/>
        </p:nvSpPr>
        <p:spPr bwMode="auto">
          <a:xfrm>
            <a:off x="7539039" y="1600200"/>
            <a:ext cx="671512" cy="472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7302" name="Text Box 198"/>
          <p:cNvSpPr txBox="1">
            <a:spLocks noChangeArrowheads="1"/>
          </p:cNvSpPr>
          <p:nvPr/>
        </p:nvSpPr>
        <p:spPr bwMode="auto">
          <a:xfrm>
            <a:off x="3200400" y="63246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Hà Nội</a:t>
            </a:r>
          </a:p>
        </p:txBody>
      </p:sp>
      <p:sp>
        <p:nvSpPr>
          <p:cNvPr id="47303" name="Text Box 199"/>
          <p:cNvSpPr txBox="1">
            <a:spLocks noChangeArrowheads="1"/>
          </p:cNvSpPr>
          <p:nvPr/>
        </p:nvSpPr>
        <p:spPr bwMode="auto">
          <a:xfrm>
            <a:off x="4953000" y="6308725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Đà Nẵng</a:t>
            </a:r>
          </a:p>
        </p:txBody>
      </p:sp>
      <p:sp>
        <p:nvSpPr>
          <p:cNvPr id="47304" name="Text Box 200"/>
          <p:cNvSpPr txBox="1">
            <a:spLocks noChangeArrowheads="1"/>
          </p:cNvSpPr>
          <p:nvPr/>
        </p:nvSpPr>
        <p:spPr bwMode="auto">
          <a:xfrm>
            <a:off x="6477000" y="6308727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TP. Hồ Chí Minh</a:t>
            </a:r>
          </a:p>
        </p:txBody>
      </p:sp>
      <p:sp>
        <p:nvSpPr>
          <p:cNvPr id="47305" name="Text Box 201"/>
          <p:cNvSpPr txBox="1">
            <a:spLocks noChangeArrowheads="1"/>
          </p:cNvSpPr>
          <p:nvPr/>
        </p:nvSpPr>
        <p:spPr bwMode="auto">
          <a:xfrm>
            <a:off x="8839200" y="630549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EE0C62"/>
                </a:solidFill>
                <a:latin typeface="Arial" charset="0"/>
              </a:rPr>
              <a:t>(Thành phố)</a:t>
            </a:r>
          </a:p>
        </p:txBody>
      </p:sp>
      <p:sp>
        <p:nvSpPr>
          <p:cNvPr id="47306" name="Text Box 202"/>
          <p:cNvSpPr txBox="1">
            <a:spLocks noChangeArrowheads="1"/>
          </p:cNvSpPr>
          <p:nvPr/>
        </p:nvSpPr>
        <p:spPr bwMode="auto">
          <a:xfrm>
            <a:off x="2438400" y="6027743"/>
            <a:ext cx="38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7307" name="Text Box 203"/>
          <p:cNvSpPr txBox="1">
            <a:spLocks noChangeArrowheads="1"/>
          </p:cNvSpPr>
          <p:nvPr/>
        </p:nvSpPr>
        <p:spPr bwMode="auto">
          <a:xfrm>
            <a:off x="2286000" y="565626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200</a:t>
            </a:r>
          </a:p>
        </p:txBody>
      </p:sp>
      <p:sp>
        <p:nvSpPr>
          <p:cNvPr id="47308" name="Text Box 204"/>
          <p:cNvSpPr txBox="1">
            <a:spLocks noChangeArrowheads="1"/>
          </p:cNvSpPr>
          <p:nvPr/>
        </p:nvSpPr>
        <p:spPr bwMode="auto">
          <a:xfrm>
            <a:off x="2209800" y="516572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400</a:t>
            </a:r>
          </a:p>
        </p:txBody>
      </p:sp>
      <p:sp>
        <p:nvSpPr>
          <p:cNvPr id="47309" name="Text Box 205"/>
          <p:cNvSpPr txBox="1">
            <a:spLocks noChangeArrowheads="1"/>
          </p:cNvSpPr>
          <p:nvPr/>
        </p:nvSpPr>
        <p:spPr bwMode="auto">
          <a:xfrm>
            <a:off x="2209800" y="470852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600</a:t>
            </a:r>
          </a:p>
        </p:txBody>
      </p:sp>
      <p:sp>
        <p:nvSpPr>
          <p:cNvPr id="47310" name="Text Box 206"/>
          <p:cNvSpPr txBox="1">
            <a:spLocks noChangeArrowheads="1"/>
          </p:cNvSpPr>
          <p:nvPr/>
        </p:nvSpPr>
        <p:spPr bwMode="auto">
          <a:xfrm>
            <a:off x="2209800" y="434181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800</a:t>
            </a:r>
          </a:p>
        </p:txBody>
      </p:sp>
      <p:sp>
        <p:nvSpPr>
          <p:cNvPr id="47313" name="Text Box 209"/>
          <p:cNvSpPr txBox="1">
            <a:spLocks noChangeArrowheads="1"/>
          </p:cNvSpPr>
          <p:nvPr/>
        </p:nvSpPr>
        <p:spPr bwMode="auto">
          <a:xfrm>
            <a:off x="2133600" y="382270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1000</a:t>
            </a:r>
          </a:p>
        </p:txBody>
      </p:sp>
      <p:sp>
        <p:nvSpPr>
          <p:cNvPr id="47314" name="Text Box 210"/>
          <p:cNvSpPr txBox="1">
            <a:spLocks noChangeArrowheads="1"/>
          </p:cNvSpPr>
          <p:nvPr/>
        </p:nvSpPr>
        <p:spPr bwMode="auto">
          <a:xfrm>
            <a:off x="2133600" y="347144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1200</a:t>
            </a:r>
          </a:p>
        </p:txBody>
      </p:sp>
      <p:sp>
        <p:nvSpPr>
          <p:cNvPr id="47315" name="Text Box 211"/>
          <p:cNvSpPr txBox="1">
            <a:spLocks noChangeArrowheads="1"/>
          </p:cNvSpPr>
          <p:nvPr/>
        </p:nvSpPr>
        <p:spPr bwMode="auto">
          <a:xfrm>
            <a:off x="2133600" y="295592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1400</a:t>
            </a:r>
          </a:p>
        </p:txBody>
      </p:sp>
      <p:sp>
        <p:nvSpPr>
          <p:cNvPr id="47316" name="Line 212"/>
          <p:cNvSpPr>
            <a:spLocks noChangeShapeType="1"/>
          </p:cNvSpPr>
          <p:nvPr/>
        </p:nvSpPr>
        <p:spPr bwMode="auto">
          <a:xfrm flipH="1">
            <a:off x="2909888" y="3523079"/>
            <a:ext cx="25908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" name="Text Box 213"/>
          <p:cNvSpPr txBox="1">
            <a:spLocks noChangeArrowheads="1"/>
          </p:cNvSpPr>
          <p:nvPr/>
        </p:nvSpPr>
        <p:spPr bwMode="auto">
          <a:xfrm>
            <a:off x="2133600" y="331904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1255</a:t>
            </a:r>
          </a:p>
        </p:txBody>
      </p:sp>
      <p:sp>
        <p:nvSpPr>
          <p:cNvPr id="47318" name="Text Box 214"/>
          <p:cNvSpPr txBox="1">
            <a:spLocks noChangeArrowheads="1"/>
          </p:cNvSpPr>
          <p:nvPr/>
        </p:nvSpPr>
        <p:spPr bwMode="auto">
          <a:xfrm>
            <a:off x="2133600" y="249872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1600</a:t>
            </a:r>
          </a:p>
        </p:txBody>
      </p:sp>
      <p:sp>
        <p:nvSpPr>
          <p:cNvPr id="47319" name="Text Box 215"/>
          <p:cNvSpPr txBox="1">
            <a:spLocks noChangeArrowheads="1"/>
          </p:cNvSpPr>
          <p:nvPr/>
        </p:nvSpPr>
        <p:spPr bwMode="auto">
          <a:xfrm>
            <a:off x="2133600" y="204152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1800</a:t>
            </a:r>
          </a:p>
        </p:txBody>
      </p:sp>
      <p:sp>
        <p:nvSpPr>
          <p:cNvPr id="47320" name="Text Box 216"/>
          <p:cNvSpPr txBox="1">
            <a:spLocks noChangeArrowheads="1"/>
          </p:cNvSpPr>
          <p:nvPr/>
        </p:nvSpPr>
        <p:spPr bwMode="auto">
          <a:xfrm>
            <a:off x="2133600" y="166211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2000</a:t>
            </a:r>
          </a:p>
        </p:txBody>
      </p:sp>
      <p:sp>
        <p:nvSpPr>
          <p:cNvPr id="47321" name="Text Box 217"/>
          <p:cNvSpPr txBox="1">
            <a:spLocks noChangeArrowheads="1"/>
          </p:cNvSpPr>
          <p:nvPr/>
        </p:nvSpPr>
        <p:spPr bwMode="auto">
          <a:xfrm>
            <a:off x="2133600" y="120332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2200</a:t>
            </a:r>
          </a:p>
        </p:txBody>
      </p:sp>
      <p:sp>
        <p:nvSpPr>
          <p:cNvPr id="47323" name="Line 219"/>
          <p:cNvSpPr>
            <a:spLocks noChangeShapeType="1"/>
          </p:cNvSpPr>
          <p:nvPr/>
        </p:nvSpPr>
        <p:spPr bwMode="auto">
          <a:xfrm flipH="1">
            <a:off x="2909888" y="1604963"/>
            <a:ext cx="4572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4" name="Text Box 220"/>
          <p:cNvSpPr txBox="1">
            <a:spLocks noChangeArrowheads="1"/>
          </p:cNvSpPr>
          <p:nvPr/>
        </p:nvSpPr>
        <p:spPr bwMode="auto">
          <a:xfrm>
            <a:off x="2438400" y="6027743"/>
            <a:ext cx="38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7328" name="Text Box 224"/>
          <p:cNvSpPr txBox="1">
            <a:spLocks noChangeArrowheads="1"/>
          </p:cNvSpPr>
          <p:nvPr/>
        </p:nvSpPr>
        <p:spPr bwMode="auto">
          <a:xfrm>
            <a:off x="2209800" y="4038602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921</a:t>
            </a:r>
          </a:p>
        </p:txBody>
      </p:sp>
      <p:sp>
        <p:nvSpPr>
          <p:cNvPr id="47336" name="Text Box 232"/>
          <p:cNvSpPr txBox="1">
            <a:spLocks noChangeArrowheads="1"/>
          </p:cNvSpPr>
          <p:nvPr/>
        </p:nvSpPr>
        <p:spPr bwMode="auto">
          <a:xfrm>
            <a:off x="1905000" y="6858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DB0F58"/>
                </a:solidFill>
                <a:latin typeface="Arial" charset="0"/>
              </a:rPr>
              <a:t>(km</a:t>
            </a:r>
            <a:r>
              <a:rPr lang="en-US" sz="2000" b="1" baseline="30000">
                <a:solidFill>
                  <a:srgbClr val="DB0F58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DB0F58"/>
                </a:solidFill>
                <a:latin typeface="Arial" charset="0"/>
              </a:rPr>
              <a:t>)</a:t>
            </a:r>
          </a:p>
        </p:txBody>
      </p:sp>
      <p:sp>
        <p:nvSpPr>
          <p:cNvPr id="47337" name="Text Box 233"/>
          <p:cNvSpPr txBox="1">
            <a:spLocks noChangeArrowheads="1"/>
          </p:cNvSpPr>
          <p:nvPr/>
        </p:nvSpPr>
        <p:spPr bwMode="auto">
          <a:xfrm>
            <a:off x="2133600" y="141446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2095</a:t>
            </a:r>
          </a:p>
        </p:txBody>
      </p:sp>
      <p:sp>
        <p:nvSpPr>
          <p:cNvPr id="47344" name="Line 240"/>
          <p:cNvSpPr>
            <a:spLocks noChangeShapeType="1"/>
          </p:cNvSpPr>
          <p:nvPr/>
        </p:nvSpPr>
        <p:spPr bwMode="auto">
          <a:xfrm flipH="1" flipV="1">
            <a:off x="2924175" y="4271968"/>
            <a:ext cx="609600" cy="158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45" name="Rectangle 241"/>
          <p:cNvSpPr>
            <a:spLocks noChangeArrowheads="1"/>
          </p:cNvSpPr>
          <p:nvPr/>
        </p:nvSpPr>
        <p:spPr bwMode="auto">
          <a:xfrm>
            <a:off x="3562351" y="4267200"/>
            <a:ext cx="681039" cy="2057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7346" name="Oval 242"/>
          <p:cNvSpPr>
            <a:spLocks noChangeArrowheads="1"/>
          </p:cNvSpPr>
          <p:nvPr/>
        </p:nvSpPr>
        <p:spPr bwMode="auto">
          <a:xfrm>
            <a:off x="685800" y="76200"/>
            <a:ext cx="1600200" cy="533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Arial" charset="0"/>
              </a:rPr>
              <a:t> 2:</a:t>
            </a:r>
          </a:p>
        </p:txBody>
      </p:sp>
    </p:spTree>
  </p:cSld>
  <p:clrMapOvr>
    <a:masterClrMapping/>
  </p:clrMapOvr>
  <p:transition spd="slow"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4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4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4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4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4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4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4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4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4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4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4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4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4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4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299" grpId="0" animBg="1"/>
      <p:bldP spid="47301" grpId="0" animBg="1"/>
      <p:bldP spid="47302" grpId="0"/>
      <p:bldP spid="47303" grpId="0"/>
      <p:bldP spid="47304" grpId="0"/>
      <p:bldP spid="47305" grpId="0"/>
      <p:bldP spid="47306" grpId="0"/>
      <p:bldP spid="47307" grpId="0"/>
      <p:bldP spid="47308" grpId="0"/>
      <p:bldP spid="47309" grpId="0"/>
      <p:bldP spid="47310" grpId="0"/>
      <p:bldP spid="47313" grpId="0"/>
      <p:bldP spid="47314" grpId="0"/>
      <p:bldP spid="47315" grpId="0"/>
      <p:bldP spid="47316" grpId="0" animBg="1"/>
      <p:bldP spid="47317" grpId="0"/>
      <p:bldP spid="47318" grpId="0"/>
      <p:bldP spid="47319" grpId="0"/>
      <p:bldP spid="47320" grpId="0"/>
      <p:bldP spid="47321" grpId="0"/>
      <p:bldP spid="47323" grpId="0" animBg="1"/>
      <p:bldP spid="47324" grpId="0"/>
      <p:bldP spid="47328" grpId="0"/>
      <p:bldP spid="47336" grpId="0"/>
      <p:bldP spid="47337" grpId="0"/>
      <p:bldP spid="47344" grpId="0" animBg="1"/>
      <p:bldP spid="47345" grpId="0" animBg="1"/>
      <p:bldP spid="473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590800" y="3"/>
            <a:ext cx="5867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00"/>
                </a:solidFill>
                <a:latin typeface="Arial" charset="0"/>
              </a:rPr>
              <a:t>Dựa vào biểu đồ, hãy trả lời câu hỏi a: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959353" y="2543176"/>
            <a:ext cx="942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1255</a:t>
            </a: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8010527" y="2743200"/>
            <a:ext cx="687388" cy="2895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 flipH="1" flipV="1">
            <a:off x="5967415" y="2743205"/>
            <a:ext cx="2343151" cy="476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5229225" y="3395665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921</a:t>
            </a:r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 flipH="1" flipV="1">
            <a:off x="5986467" y="3581400"/>
            <a:ext cx="928687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6653216" y="3581400"/>
            <a:ext cx="681037" cy="2057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67" name="Rectangle 43"/>
          <p:cNvSpPr>
            <a:spLocks noChangeArrowheads="1"/>
          </p:cNvSpPr>
          <p:nvPr/>
        </p:nvSpPr>
        <p:spPr bwMode="auto">
          <a:xfrm>
            <a:off x="9382129" y="914400"/>
            <a:ext cx="671513" cy="472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 flipH="1">
            <a:off x="5953125" y="914400"/>
            <a:ext cx="4038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4929190" y="714376"/>
            <a:ext cx="942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2095</a:t>
            </a: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6519863" y="563880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Hà Nội</a:t>
            </a: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7710488" y="5622930"/>
            <a:ext cx="1433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Đà Nẵng</a:t>
            </a: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8991600" y="5622929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TP. Hồ Chí Minh</a:t>
            </a:r>
          </a:p>
        </p:txBody>
      </p:sp>
      <p:sp>
        <p:nvSpPr>
          <p:cNvPr id="52289" name="Line 65"/>
          <p:cNvSpPr>
            <a:spLocks noChangeShapeType="1"/>
          </p:cNvSpPr>
          <p:nvPr/>
        </p:nvSpPr>
        <p:spPr bwMode="auto">
          <a:xfrm>
            <a:off x="5715000" y="563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0" name="Line 66"/>
          <p:cNvSpPr>
            <a:spLocks noChangeShapeType="1"/>
          </p:cNvSpPr>
          <p:nvPr/>
        </p:nvSpPr>
        <p:spPr bwMode="auto">
          <a:xfrm>
            <a:off x="5943600" y="533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9" name="Cloud"/>
          <p:cNvSpPr>
            <a:spLocks noChangeAspect="1" noEditPoints="1" noChangeArrowheads="1"/>
          </p:cNvSpPr>
          <p:nvPr/>
        </p:nvSpPr>
        <p:spPr bwMode="auto">
          <a:xfrm>
            <a:off x="381000" y="457200"/>
            <a:ext cx="3911601" cy="1828800"/>
          </a:xfrm>
          <a:custGeom>
            <a:avLst/>
            <a:gdLst>
              <a:gd name="T0" fmla="*/ 7170 w 21600"/>
              <a:gd name="T1" fmla="*/ 914400 h 21600"/>
              <a:gd name="T2" fmla="*/ 1155700 w 21600"/>
              <a:gd name="T3" fmla="*/ 1826853 h 21600"/>
              <a:gd name="T4" fmla="*/ 2309474 w 21600"/>
              <a:gd name="T5" fmla="*/ 914400 h 21600"/>
              <a:gd name="T6" fmla="*/ 1155700 w 21600"/>
              <a:gd name="T7" fmla="*/ 1045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i="1" dirty="0" err="1">
                <a:solidFill>
                  <a:schemeClr val="bg1"/>
                </a:solidFill>
              </a:rPr>
              <a:t>Diện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tích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Hà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Nội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là</a:t>
            </a:r>
            <a:r>
              <a:rPr lang="en-US" sz="2400" b="1" i="1" dirty="0">
                <a:solidFill>
                  <a:schemeClr val="bg1"/>
                </a:solidFill>
              </a:rPr>
              <a:t> bao </a:t>
            </a:r>
            <a:r>
              <a:rPr lang="en-US" sz="2400" b="1" i="1" dirty="0" err="1">
                <a:solidFill>
                  <a:schemeClr val="bg1"/>
                </a:solidFill>
              </a:rPr>
              <a:t>nhiêu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ki-lô-mét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vuông</a:t>
            </a:r>
            <a:r>
              <a:rPr lang="en-US" sz="2400" b="1" i="1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52300" name="Cloud"/>
          <p:cNvSpPr>
            <a:spLocks noChangeAspect="1" noEditPoints="1" noChangeArrowheads="1"/>
          </p:cNvSpPr>
          <p:nvPr/>
        </p:nvSpPr>
        <p:spPr bwMode="auto">
          <a:xfrm>
            <a:off x="152401" y="2260600"/>
            <a:ext cx="4292602" cy="1828800"/>
          </a:xfrm>
          <a:custGeom>
            <a:avLst/>
            <a:gdLst>
              <a:gd name="T0" fmla="*/ 7170 w 21600"/>
              <a:gd name="T1" fmla="*/ 914400 h 21600"/>
              <a:gd name="T2" fmla="*/ 1155700 w 21600"/>
              <a:gd name="T3" fmla="*/ 1826853 h 21600"/>
              <a:gd name="T4" fmla="*/ 2309474 w 21600"/>
              <a:gd name="T5" fmla="*/ 914400 h 21600"/>
              <a:gd name="T6" fmla="*/ 1155700 w 21600"/>
              <a:gd name="T7" fmla="*/ 1045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i="1" dirty="0" err="1">
                <a:solidFill>
                  <a:srgbClr val="000000"/>
                </a:solidFill>
              </a:rPr>
              <a:t>Diện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tích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Đà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Nẵng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là</a:t>
            </a:r>
            <a:r>
              <a:rPr lang="en-US" sz="2400" b="1" i="1" dirty="0">
                <a:solidFill>
                  <a:srgbClr val="000000"/>
                </a:solidFill>
              </a:rPr>
              <a:t> bao </a:t>
            </a:r>
            <a:r>
              <a:rPr lang="en-US" sz="2400" b="1" i="1" dirty="0" err="1">
                <a:solidFill>
                  <a:srgbClr val="000000"/>
                </a:solidFill>
              </a:rPr>
              <a:t>nhiêu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ki-lô-mét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</a:rPr>
              <a:t>vuông</a:t>
            </a:r>
            <a:r>
              <a:rPr lang="en-US" sz="2400" b="1" i="1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52301" name="Cloud"/>
          <p:cNvSpPr>
            <a:spLocks noChangeAspect="1" noEditPoints="1" noChangeArrowheads="1"/>
          </p:cNvSpPr>
          <p:nvPr/>
        </p:nvSpPr>
        <p:spPr bwMode="auto">
          <a:xfrm>
            <a:off x="152401" y="4025900"/>
            <a:ext cx="4457699" cy="2057400"/>
          </a:xfrm>
          <a:custGeom>
            <a:avLst/>
            <a:gdLst>
              <a:gd name="T0" fmla="*/ 8036 w 21600"/>
              <a:gd name="T1" fmla="*/ 1028700 h 21600"/>
              <a:gd name="T2" fmla="*/ 1295400 w 21600"/>
              <a:gd name="T3" fmla="*/ 2055209 h 21600"/>
              <a:gd name="T4" fmla="*/ 2588641 w 21600"/>
              <a:gd name="T5" fmla="*/ 1028700 h 21600"/>
              <a:gd name="T6" fmla="*/ 1295400 w 21600"/>
              <a:gd name="T7" fmla="*/ 1176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i="1" dirty="0" err="1"/>
              <a:t>Diện</a:t>
            </a:r>
            <a:r>
              <a:rPr lang="en-US" sz="2400" b="1" i="1" dirty="0"/>
              <a:t> </a:t>
            </a:r>
            <a:r>
              <a:rPr lang="en-US" sz="2400" b="1" i="1" dirty="0" err="1"/>
              <a:t>tích</a:t>
            </a:r>
            <a:r>
              <a:rPr lang="en-US" sz="2400" b="1" i="1" dirty="0"/>
              <a:t> TP. </a:t>
            </a:r>
            <a:r>
              <a:rPr lang="en-US" sz="2400" b="1" i="1" dirty="0" err="1"/>
              <a:t>Hồ</a:t>
            </a:r>
            <a:r>
              <a:rPr lang="en-US" sz="2400" b="1" i="1" dirty="0"/>
              <a:t> </a:t>
            </a:r>
            <a:r>
              <a:rPr lang="en-US" sz="2400" b="1" i="1" dirty="0" err="1"/>
              <a:t>Chí</a:t>
            </a:r>
            <a:r>
              <a:rPr lang="en-US" sz="2400" b="1" i="1" dirty="0"/>
              <a:t> Minh bao </a:t>
            </a:r>
            <a:r>
              <a:rPr lang="en-US" sz="2400" b="1" i="1" dirty="0" err="1"/>
              <a:t>nhiêu</a:t>
            </a:r>
            <a:r>
              <a:rPr lang="en-US" sz="2400" b="1" i="1" dirty="0"/>
              <a:t> </a:t>
            </a:r>
            <a:r>
              <a:rPr lang="en-US" sz="2400" b="1" i="1" dirty="0" err="1"/>
              <a:t>ki-lô-mét</a:t>
            </a:r>
            <a:r>
              <a:rPr lang="en-US" sz="2400" b="1" i="1" dirty="0"/>
              <a:t> </a:t>
            </a:r>
            <a:r>
              <a:rPr lang="en-US" sz="2400" b="1" i="1" dirty="0" err="1"/>
              <a:t>vuông</a:t>
            </a:r>
            <a:r>
              <a:rPr lang="en-US" sz="2400" b="1" i="1" dirty="0"/>
              <a:t> ?</a:t>
            </a:r>
          </a:p>
        </p:txBody>
      </p:sp>
      <p:sp>
        <p:nvSpPr>
          <p:cNvPr id="52304" name="Text Box 80"/>
          <p:cNvSpPr txBox="1">
            <a:spLocks noChangeArrowheads="1"/>
          </p:cNvSpPr>
          <p:nvPr/>
        </p:nvSpPr>
        <p:spPr bwMode="auto">
          <a:xfrm>
            <a:off x="5105400" y="3352805"/>
            <a:ext cx="736600" cy="430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921</a:t>
            </a:r>
          </a:p>
        </p:txBody>
      </p:sp>
      <p:sp>
        <p:nvSpPr>
          <p:cNvPr id="52305" name="Text Box 81"/>
          <p:cNvSpPr txBox="1">
            <a:spLocks noChangeArrowheads="1"/>
          </p:cNvSpPr>
          <p:nvPr/>
        </p:nvSpPr>
        <p:spPr bwMode="auto">
          <a:xfrm>
            <a:off x="5016502" y="2433641"/>
            <a:ext cx="825500" cy="430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1255</a:t>
            </a:r>
          </a:p>
        </p:txBody>
      </p:sp>
      <p:sp>
        <p:nvSpPr>
          <p:cNvPr id="52306" name="Text Box 82"/>
          <p:cNvSpPr txBox="1">
            <a:spLocks noChangeArrowheads="1"/>
          </p:cNvSpPr>
          <p:nvPr/>
        </p:nvSpPr>
        <p:spPr bwMode="auto">
          <a:xfrm>
            <a:off x="5029200" y="685805"/>
            <a:ext cx="838200" cy="430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2095</a:t>
            </a:r>
          </a:p>
        </p:txBody>
      </p:sp>
      <p:sp>
        <p:nvSpPr>
          <p:cNvPr id="52307" name="Line 83"/>
          <p:cNvSpPr>
            <a:spLocks noChangeShapeType="1"/>
          </p:cNvSpPr>
          <p:nvPr/>
        </p:nvSpPr>
        <p:spPr bwMode="auto">
          <a:xfrm>
            <a:off x="3962400" y="1676400"/>
            <a:ext cx="1371600" cy="1676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8" name="Line 84"/>
          <p:cNvSpPr>
            <a:spLocks noChangeShapeType="1"/>
          </p:cNvSpPr>
          <p:nvPr/>
        </p:nvSpPr>
        <p:spPr bwMode="auto">
          <a:xfrm flipV="1">
            <a:off x="4357688" y="2819400"/>
            <a:ext cx="671512" cy="76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9" name="Line 85"/>
          <p:cNvSpPr>
            <a:spLocks noChangeShapeType="1"/>
          </p:cNvSpPr>
          <p:nvPr/>
        </p:nvSpPr>
        <p:spPr bwMode="auto">
          <a:xfrm flipV="1">
            <a:off x="4267200" y="1095375"/>
            <a:ext cx="838200" cy="304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0" name="Rectangle 86"/>
          <p:cNvSpPr>
            <a:spLocks noChangeArrowheads="1"/>
          </p:cNvSpPr>
          <p:nvPr/>
        </p:nvSpPr>
        <p:spPr bwMode="auto">
          <a:xfrm>
            <a:off x="2724153" y="6127750"/>
            <a:ext cx="9220200" cy="609600"/>
          </a:xfrm>
          <a:prstGeom prst="rect">
            <a:avLst/>
          </a:prstGeom>
          <a:solidFill>
            <a:srgbClr val="BADF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Diện tích của Hà Nội là</a:t>
            </a:r>
            <a:r>
              <a:rPr lang="en-US" sz="240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400" b="1" i="1">
                <a:solidFill>
                  <a:srgbClr val="FF3300"/>
                </a:solidFill>
                <a:cs typeface="Times New Roman" pitchFamily="18" charset="0"/>
              </a:rPr>
              <a:t>921</a:t>
            </a:r>
            <a:r>
              <a:rPr lang="en-US" sz="2400">
                <a:solidFill>
                  <a:srgbClr val="FF3300"/>
                </a:solidFill>
                <a:cs typeface="Times New Roman" pitchFamily="18" charset="0"/>
              </a:rPr>
              <a:t> km</a:t>
            </a:r>
            <a:r>
              <a:rPr lang="en-US" sz="2400" baseline="30000">
                <a:solidFill>
                  <a:srgbClr val="FF3300"/>
                </a:solidFill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. Diện tích Đà Nẵng là: </a:t>
            </a:r>
            <a:r>
              <a:rPr lang="en-US" sz="2400" b="1" i="1">
                <a:solidFill>
                  <a:srgbClr val="FF3300"/>
                </a:solidFill>
                <a:cs typeface="Times New Roman" pitchFamily="18" charset="0"/>
              </a:rPr>
              <a:t>1255</a:t>
            </a:r>
            <a:r>
              <a:rPr lang="en-US" sz="2400">
                <a:solidFill>
                  <a:srgbClr val="FF3300"/>
                </a:solidFill>
                <a:cs typeface="Times New Roman" pitchFamily="18" charset="0"/>
              </a:rPr>
              <a:t> km</a:t>
            </a:r>
            <a:r>
              <a:rPr lang="en-US" sz="2400" baseline="30000">
                <a:solidFill>
                  <a:srgbClr val="FF3300"/>
                </a:solidFill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. </a:t>
            </a:r>
          </a:p>
          <a:p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Diện tích TP.Hồ Chí Minh là: </a:t>
            </a:r>
            <a:r>
              <a:rPr lang="en-US" sz="2400" b="1" i="1">
                <a:solidFill>
                  <a:srgbClr val="FF3300"/>
                </a:solidFill>
                <a:cs typeface="Times New Roman" pitchFamily="18" charset="0"/>
              </a:rPr>
              <a:t>2095</a:t>
            </a:r>
            <a:r>
              <a:rPr lang="en-US" sz="2400">
                <a:solidFill>
                  <a:srgbClr val="FF3300"/>
                </a:solidFill>
                <a:cs typeface="Times New Roman" pitchFamily="18" charset="0"/>
              </a:rPr>
              <a:t> km</a:t>
            </a:r>
            <a:r>
              <a:rPr lang="en-US" sz="2400" baseline="30000">
                <a:solidFill>
                  <a:srgbClr val="FF3300"/>
                </a:solidFill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34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2000"/>
                                        <p:tgtEl>
                                          <p:spTgt spid="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20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2000"/>
                                        <p:tgtEl>
                                          <p:spTgt spid="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2000"/>
                                        <p:tgtEl>
                                          <p:spTgt spid="5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20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20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60" grpId="0"/>
      <p:bldP spid="52261" grpId="0" animBg="1"/>
      <p:bldP spid="52262" grpId="0" animBg="1"/>
      <p:bldP spid="52263" grpId="0"/>
      <p:bldP spid="52264" grpId="0" animBg="1"/>
      <p:bldP spid="52265" grpId="0" animBg="1"/>
      <p:bldP spid="52267" grpId="0" animBg="1"/>
      <p:bldP spid="52268" grpId="0" animBg="1"/>
      <p:bldP spid="52272" grpId="0"/>
      <p:bldP spid="52273" grpId="0"/>
      <p:bldP spid="52289" grpId="0" animBg="1"/>
      <p:bldP spid="52290" grpId="0" animBg="1"/>
      <p:bldP spid="52299" grpId="0" animBg="1"/>
      <p:bldP spid="52300" grpId="0" animBg="1"/>
      <p:bldP spid="52301" grpId="0" animBg="1"/>
      <p:bldP spid="52304" grpId="0" animBg="1"/>
      <p:bldP spid="52305" grpId="0" animBg="1"/>
      <p:bldP spid="52306" grpId="0" animBg="1"/>
      <p:bldP spid="52307" grpId="0" animBg="1"/>
      <p:bldP spid="52308" grpId="0" animBg="1"/>
      <p:bldP spid="52309" grpId="0" animBg="1"/>
      <p:bldP spid="523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343525" y="239077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1255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8010527" y="2590800"/>
            <a:ext cx="687388" cy="2895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H="1" flipV="1">
            <a:off x="6010276" y="2590805"/>
            <a:ext cx="2343151" cy="476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457825" y="3243265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921</a:t>
            </a: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H="1" flipV="1">
            <a:off x="6019800" y="3429000"/>
            <a:ext cx="20574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6653216" y="3429000"/>
            <a:ext cx="681037" cy="2057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5419725" y="5486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9382129" y="762000"/>
            <a:ext cx="671513" cy="472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981700" y="762000"/>
            <a:ext cx="4038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5310188" y="58102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2095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5995988" y="762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519863" y="5486402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Hà Nội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7800975" y="5470527"/>
            <a:ext cx="106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Đà Nẵng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8705851" y="5470527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TP. Hồ Chí Minh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467600" y="2743205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8386763" y="143351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66587" name="AutoShape 27"/>
          <p:cNvSpPr>
            <a:spLocks noChangeArrowheads="1"/>
          </p:cNvSpPr>
          <p:nvPr/>
        </p:nvSpPr>
        <p:spPr bwMode="auto">
          <a:xfrm>
            <a:off x="2209800" y="5962650"/>
            <a:ext cx="8382000" cy="838200"/>
          </a:xfrm>
          <a:prstGeom prst="roundRect">
            <a:avLst>
              <a:gd name="adj" fmla="val 16667"/>
            </a:avLst>
          </a:prstGeom>
          <a:solidFill>
            <a:srgbClr val="FCEA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2060"/>
                </a:solidFill>
                <a:latin typeface="Arial" charset="0"/>
              </a:rPr>
              <a:t>b) Diện tích Đà Nẵng lớn hơn diện tích Hà Nội là: 334 km</a:t>
            </a:r>
            <a:r>
              <a:rPr lang="en-US" sz="2400" b="1" baseline="3000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2060"/>
                </a:solidFill>
                <a:latin typeface="Arial" charset="0"/>
              </a:rPr>
              <a:t>. </a:t>
            </a:r>
          </a:p>
          <a:p>
            <a:pPr algn="l"/>
            <a:r>
              <a:rPr lang="en-US" sz="2400" b="1">
                <a:solidFill>
                  <a:srgbClr val="002060"/>
                </a:solidFill>
                <a:latin typeface="Arial" charset="0"/>
              </a:rPr>
              <a:t>Bé hơn diện tích TP.Hồ Chí Minh là: 840 km</a:t>
            </a:r>
            <a:r>
              <a:rPr lang="en-US" sz="2400" b="1" baseline="3000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  <p:sp>
        <p:nvSpPr>
          <p:cNvPr id="66588" name="AutoShape 28"/>
          <p:cNvSpPr>
            <a:spLocks/>
          </p:cNvSpPr>
          <p:nvPr/>
        </p:nvSpPr>
        <p:spPr bwMode="auto">
          <a:xfrm flipH="1">
            <a:off x="7848600" y="2590800"/>
            <a:ext cx="152400" cy="819150"/>
          </a:xfrm>
          <a:prstGeom prst="rightBrace">
            <a:avLst>
              <a:gd name="adj1" fmla="val 44792"/>
              <a:gd name="adj2" fmla="val 5174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6589" name="AutoShape 29"/>
          <p:cNvSpPr>
            <a:spLocks/>
          </p:cNvSpPr>
          <p:nvPr/>
        </p:nvSpPr>
        <p:spPr bwMode="auto">
          <a:xfrm>
            <a:off x="8305801" y="766763"/>
            <a:ext cx="80963" cy="1795462"/>
          </a:xfrm>
          <a:prstGeom prst="rightBrace">
            <a:avLst>
              <a:gd name="adj1" fmla="val 18480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8229600" y="76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2" name="Cloud"/>
          <p:cNvSpPr>
            <a:spLocks noChangeAspect="1" noEditPoints="1" noChangeArrowheads="1"/>
          </p:cNvSpPr>
          <p:nvPr/>
        </p:nvSpPr>
        <p:spPr bwMode="auto">
          <a:xfrm>
            <a:off x="838200" y="357188"/>
            <a:ext cx="4538663" cy="1981200"/>
          </a:xfrm>
          <a:custGeom>
            <a:avLst/>
            <a:gdLst>
              <a:gd name="T0" fmla="*/ 11818 w 21600"/>
              <a:gd name="T1" fmla="*/ 990600 h 21600"/>
              <a:gd name="T2" fmla="*/ 1905000 w 21600"/>
              <a:gd name="T3" fmla="*/ 1979090 h 21600"/>
              <a:gd name="T4" fmla="*/ 3806825 w 21600"/>
              <a:gd name="T5" fmla="*/ 990600 h 21600"/>
              <a:gd name="T6" fmla="*/ 1905000 w 21600"/>
              <a:gd name="T7" fmla="*/ 1132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i="1">
                <a:solidFill>
                  <a:srgbClr val="FF3300"/>
                </a:solidFill>
              </a:rPr>
              <a:t>Diện tích Đà Nẵng lớn hơn diện tích Hà Nội bao nhiêu ki-lô-mét vuông ?</a:t>
            </a: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auto">
          <a:xfrm>
            <a:off x="1795463" y="2357438"/>
            <a:ext cx="3429000" cy="457200"/>
          </a:xfrm>
          <a:prstGeom prst="flowChartProcess">
            <a:avLst/>
          </a:prstGeom>
          <a:solidFill>
            <a:srgbClr val="A5EBE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00"/>
                </a:solidFill>
                <a:latin typeface="Arial" charset="0"/>
              </a:rPr>
              <a:t>1255 – 921 = 334 (km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)</a:t>
            </a:r>
          </a:p>
        </p:txBody>
      </p:sp>
      <p:sp>
        <p:nvSpPr>
          <p:cNvPr id="66595" name="Cloud"/>
          <p:cNvSpPr>
            <a:spLocks noChangeAspect="1" noEditPoints="1" noChangeArrowheads="1"/>
          </p:cNvSpPr>
          <p:nvPr/>
        </p:nvSpPr>
        <p:spPr bwMode="auto">
          <a:xfrm>
            <a:off x="609600" y="2954338"/>
            <a:ext cx="4953000" cy="2362200"/>
          </a:xfrm>
          <a:custGeom>
            <a:avLst/>
            <a:gdLst>
              <a:gd name="T0" fmla="*/ 11582 w 21600"/>
              <a:gd name="T1" fmla="*/ 1181100 h 21600"/>
              <a:gd name="T2" fmla="*/ 1866900 w 21600"/>
              <a:gd name="T3" fmla="*/ 2359685 h 21600"/>
              <a:gd name="T4" fmla="*/ 3730689 w 21600"/>
              <a:gd name="T5" fmla="*/ 1181100 h 21600"/>
              <a:gd name="T6" fmla="*/ 1866900 w 21600"/>
              <a:gd name="T7" fmla="*/ 135061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i="1">
                <a:solidFill>
                  <a:srgbClr val="0000CC"/>
                </a:solidFill>
              </a:rPr>
              <a:t>Diện tích Đà Nẵng bé hơn diện tích Thành phố Hồ Chí Minh bao nhiêu ki-lô-mét vuông</a:t>
            </a:r>
            <a:r>
              <a:rPr lang="en-US" sz="2400" b="1" i="1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66596" name="AutoShape 36"/>
          <p:cNvSpPr>
            <a:spLocks noChangeArrowheads="1"/>
          </p:cNvSpPr>
          <p:nvPr/>
        </p:nvSpPr>
        <p:spPr bwMode="auto">
          <a:xfrm>
            <a:off x="1524000" y="5399088"/>
            <a:ext cx="3581400" cy="444500"/>
          </a:xfrm>
          <a:prstGeom prst="flowChartProcess">
            <a:avLst/>
          </a:prstGeom>
          <a:solidFill>
            <a:srgbClr val="BADFE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00"/>
                </a:solidFill>
                <a:latin typeface="Arial" charset="0"/>
              </a:rPr>
              <a:t>2095 – 1255 = 840 (km</a:t>
            </a:r>
            <a:r>
              <a:rPr lang="en-US" sz="2400" b="1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)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>
            <a:off x="4114803" y="2057400"/>
            <a:ext cx="271463" cy="3000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5" name="Oval 45"/>
          <p:cNvSpPr>
            <a:spLocks noChangeArrowheads="1"/>
          </p:cNvSpPr>
          <p:nvPr/>
        </p:nvSpPr>
        <p:spPr bwMode="auto">
          <a:xfrm>
            <a:off x="7162800" y="2743200"/>
            <a:ext cx="6096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EE1261"/>
                </a:solidFill>
                <a:latin typeface="Arial" charset="0"/>
              </a:rPr>
              <a:t>334</a:t>
            </a:r>
          </a:p>
        </p:txBody>
      </p:sp>
      <p:sp>
        <p:nvSpPr>
          <p:cNvPr id="66606" name="Oval 46"/>
          <p:cNvSpPr>
            <a:spLocks noChangeArrowheads="1"/>
          </p:cNvSpPr>
          <p:nvPr/>
        </p:nvSpPr>
        <p:spPr bwMode="auto">
          <a:xfrm>
            <a:off x="8429625" y="1419225"/>
            <a:ext cx="6096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EE1261"/>
                </a:solidFill>
                <a:latin typeface="Arial" charset="0"/>
              </a:rPr>
              <a:t>840</a:t>
            </a:r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 flipH="1">
            <a:off x="2590800" y="5105400"/>
            <a:ext cx="457200" cy="30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9" name="Oval 49"/>
          <p:cNvSpPr>
            <a:spLocks noChangeArrowheads="1"/>
          </p:cNvSpPr>
          <p:nvPr/>
        </p:nvSpPr>
        <p:spPr bwMode="auto">
          <a:xfrm>
            <a:off x="8429625" y="1419225"/>
            <a:ext cx="6096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EE1261"/>
                </a:solidFill>
                <a:latin typeface="Arial" charset="0"/>
              </a:rPr>
              <a:t>840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2209800" y="-4465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Dựa vào biểu đồ, hãy trả lời câu hỏi b: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6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0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10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1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10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20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 animBg="1"/>
      <p:bldP spid="66566" grpId="0" animBg="1"/>
      <p:bldP spid="66567" grpId="0"/>
      <p:bldP spid="66568" grpId="0" animBg="1"/>
      <p:bldP spid="66569" grpId="0" animBg="1"/>
      <p:bldP spid="66570" grpId="0" animBg="1"/>
      <p:bldP spid="66571" grpId="0" animBg="1"/>
      <p:bldP spid="66572" grpId="0" animBg="1"/>
      <p:bldP spid="66573" grpId="0"/>
      <p:bldP spid="66574" grpId="0" animBg="1"/>
      <p:bldP spid="66575" grpId="0"/>
      <p:bldP spid="66576" grpId="0"/>
      <p:bldP spid="66577" grpId="0"/>
      <p:bldP spid="66587" grpId="0" animBg="1"/>
      <p:bldP spid="66588" grpId="0" animBg="1"/>
      <p:bldP spid="66591" grpId="0" animBg="1"/>
      <p:bldP spid="66592" grpId="0" animBg="1"/>
      <p:bldP spid="66593" grpId="0" animBg="1"/>
      <p:bldP spid="66595" grpId="0" animBg="1"/>
      <p:bldP spid="66596" grpId="0" animBg="1"/>
      <p:bldP spid="66604" grpId="0" animBg="1"/>
      <p:bldP spid="66605" grpId="0" animBg="1"/>
      <p:bldP spid="66606" grpId="0" animBg="1"/>
      <p:bldP spid="66608" grpId="0" animBg="1"/>
      <p:bldP spid="66609" grpId="0" animBg="1"/>
      <p:bldP spid="66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209925" y="5"/>
            <a:ext cx="814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cs typeface="Times New Roman" pitchFamily="18" charset="0"/>
              </a:rPr>
              <a:t>Biểu đồ dưới đây nói về số vải của một cửa hàng bán được trong tháng 12. </a:t>
            </a:r>
            <a:r>
              <a:rPr lang="en-US" sz="2400" b="1">
                <a:solidFill>
                  <a:srgbClr val="002060"/>
                </a:solidFill>
              </a:rPr>
              <a:t>Cho biết mỗi cuộn vải dài 50 m.</a:t>
            </a:r>
            <a:endParaRPr lang="en-US" sz="2400" b="1">
              <a:solidFill>
                <a:srgbClr val="002060"/>
              </a:solidFill>
              <a:latin typeface="Arial" charset="0"/>
            </a:endParaRPr>
          </a:p>
        </p:txBody>
      </p:sp>
      <p:graphicFrame>
        <p:nvGraphicFramePr>
          <p:cNvPr id="62542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49029634"/>
              </p:ext>
            </p:extLst>
          </p:nvPr>
        </p:nvGraphicFramePr>
        <p:xfrm>
          <a:off x="4897707" y="1023938"/>
          <a:ext cx="6172200" cy="4495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545" name="Rectangle 81" descr="Divot"/>
          <p:cNvSpPr>
            <a:spLocks noChangeArrowheads="1"/>
          </p:cNvSpPr>
          <p:nvPr/>
        </p:nvSpPr>
        <p:spPr bwMode="auto">
          <a:xfrm>
            <a:off x="5580105" y="2326035"/>
            <a:ext cx="685800" cy="32004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2546" name="Rectangle 82"/>
          <p:cNvSpPr>
            <a:spLocks noChangeArrowheads="1"/>
          </p:cNvSpPr>
          <p:nvPr/>
        </p:nvSpPr>
        <p:spPr bwMode="auto">
          <a:xfrm>
            <a:off x="7620000" y="1773238"/>
            <a:ext cx="685800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2547" name="Rectangle 83"/>
          <p:cNvSpPr>
            <a:spLocks noChangeArrowheads="1"/>
          </p:cNvSpPr>
          <p:nvPr/>
        </p:nvSpPr>
        <p:spPr bwMode="auto">
          <a:xfrm>
            <a:off x="9677400" y="2806700"/>
            <a:ext cx="685800" cy="27003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/>
            </a:endParaRPr>
          </a:p>
        </p:txBody>
      </p:sp>
      <p:sp>
        <p:nvSpPr>
          <p:cNvPr id="62548" name="Text Box 84"/>
          <p:cNvSpPr txBox="1">
            <a:spLocks noChangeArrowheads="1"/>
          </p:cNvSpPr>
          <p:nvPr/>
        </p:nvSpPr>
        <p:spPr bwMode="auto">
          <a:xfrm>
            <a:off x="4371975" y="5295900"/>
            <a:ext cx="428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62549" name="Text Box 85"/>
          <p:cNvSpPr txBox="1">
            <a:spLocks noChangeArrowheads="1"/>
          </p:cNvSpPr>
          <p:nvPr/>
        </p:nvSpPr>
        <p:spPr bwMode="auto">
          <a:xfrm>
            <a:off x="4324349" y="460534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62550" name="Text Box 86"/>
          <p:cNvSpPr txBox="1">
            <a:spLocks noChangeArrowheads="1"/>
          </p:cNvSpPr>
          <p:nvPr/>
        </p:nvSpPr>
        <p:spPr bwMode="auto">
          <a:xfrm>
            <a:off x="4324349" y="384334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  <p:sp>
        <p:nvSpPr>
          <p:cNvPr id="62551" name="Text Box 87"/>
          <p:cNvSpPr txBox="1">
            <a:spLocks noChangeArrowheads="1"/>
          </p:cNvSpPr>
          <p:nvPr/>
        </p:nvSpPr>
        <p:spPr bwMode="auto">
          <a:xfrm>
            <a:off x="4324349" y="308134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62552" name="Text Box 88"/>
          <p:cNvSpPr txBox="1">
            <a:spLocks noChangeArrowheads="1"/>
          </p:cNvSpPr>
          <p:nvPr/>
        </p:nvSpPr>
        <p:spPr bwMode="auto">
          <a:xfrm>
            <a:off x="4304271" y="234315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62553" name="Text Box 89"/>
          <p:cNvSpPr txBox="1">
            <a:spLocks noChangeArrowheads="1"/>
          </p:cNvSpPr>
          <p:nvPr/>
        </p:nvSpPr>
        <p:spPr bwMode="auto">
          <a:xfrm>
            <a:off x="4336706" y="1557341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62556" name="Text Box 92"/>
          <p:cNvSpPr txBox="1">
            <a:spLocks noChangeArrowheads="1"/>
          </p:cNvSpPr>
          <p:nvPr/>
        </p:nvSpPr>
        <p:spPr bwMode="auto">
          <a:xfrm>
            <a:off x="5389605" y="5564988"/>
            <a:ext cx="106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đỏ</a:t>
            </a:r>
          </a:p>
        </p:txBody>
      </p:sp>
      <p:sp>
        <p:nvSpPr>
          <p:cNvPr id="62557" name="Text Box 93"/>
          <p:cNvSpPr txBox="1">
            <a:spLocks noChangeArrowheads="1"/>
          </p:cNvSpPr>
          <p:nvPr/>
        </p:nvSpPr>
        <p:spPr bwMode="auto">
          <a:xfrm>
            <a:off x="7315200" y="5544745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vàng</a:t>
            </a:r>
          </a:p>
        </p:txBody>
      </p:sp>
      <p:sp>
        <p:nvSpPr>
          <p:cNvPr id="62558" name="Text Box 94"/>
          <p:cNvSpPr txBox="1">
            <a:spLocks noChangeArrowheads="1"/>
          </p:cNvSpPr>
          <p:nvPr/>
        </p:nvSpPr>
        <p:spPr bwMode="auto">
          <a:xfrm>
            <a:off x="9472612" y="5544745"/>
            <a:ext cx="1095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xanh</a:t>
            </a:r>
          </a:p>
        </p:txBody>
      </p:sp>
      <p:sp>
        <p:nvSpPr>
          <p:cNvPr id="62559" name="Text Box 95"/>
          <p:cNvSpPr txBox="1">
            <a:spLocks noChangeArrowheads="1"/>
          </p:cNvSpPr>
          <p:nvPr/>
        </p:nvSpPr>
        <p:spPr bwMode="auto">
          <a:xfrm>
            <a:off x="10410825" y="5538792"/>
            <a:ext cx="1095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B3E"/>
                </a:solidFill>
                <a:latin typeface="Arial" charset="0"/>
              </a:rPr>
              <a:t>Loại vải</a:t>
            </a:r>
          </a:p>
        </p:txBody>
      </p:sp>
      <p:sp>
        <p:nvSpPr>
          <p:cNvPr id="62560" name="Line 96"/>
          <p:cNvSpPr>
            <a:spLocks noChangeShapeType="1"/>
          </p:cNvSpPr>
          <p:nvPr/>
        </p:nvSpPr>
        <p:spPr bwMode="auto">
          <a:xfrm flipH="1">
            <a:off x="4894305" y="23241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1" name="Line 97"/>
          <p:cNvSpPr>
            <a:spLocks noChangeShapeType="1"/>
          </p:cNvSpPr>
          <p:nvPr/>
        </p:nvSpPr>
        <p:spPr bwMode="auto">
          <a:xfrm flipH="1">
            <a:off x="4914900" y="28194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2" name="Text Box 98"/>
          <p:cNvSpPr txBox="1">
            <a:spLocks noChangeArrowheads="1"/>
          </p:cNvSpPr>
          <p:nvPr/>
        </p:nvSpPr>
        <p:spPr bwMode="auto">
          <a:xfrm>
            <a:off x="4304271" y="209550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42</a:t>
            </a:r>
          </a:p>
        </p:txBody>
      </p:sp>
      <p:sp>
        <p:nvSpPr>
          <p:cNvPr id="62563" name="Text Box 99"/>
          <p:cNvSpPr txBox="1">
            <a:spLocks noChangeArrowheads="1"/>
          </p:cNvSpPr>
          <p:nvPr/>
        </p:nvSpPr>
        <p:spPr bwMode="auto">
          <a:xfrm>
            <a:off x="4324349" y="2590802"/>
            <a:ext cx="476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37</a:t>
            </a:r>
          </a:p>
        </p:txBody>
      </p:sp>
      <p:sp>
        <p:nvSpPr>
          <p:cNvPr id="62565" name="Text Box 101"/>
          <p:cNvSpPr txBox="1">
            <a:spLocks noChangeArrowheads="1"/>
          </p:cNvSpPr>
          <p:nvPr/>
        </p:nvSpPr>
        <p:spPr bwMode="auto">
          <a:xfrm>
            <a:off x="18535" y="718883"/>
            <a:ext cx="39438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Cho biết mỗi cuộn vải dài 50m. Dựa vào biểu đồ, hãy trả lời các câu hỏi dưới đây:</a:t>
            </a:r>
          </a:p>
        </p:txBody>
      </p:sp>
      <p:sp>
        <p:nvSpPr>
          <p:cNvPr id="62566" name="Oval 102"/>
          <p:cNvSpPr>
            <a:spLocks noChangeArrowheads="1"/>
          </p:cNvSpPr>
          <p:nvPr/>
        </p:nvSpPr>
        <p:spPr bwMode="auto">
          <a:xfrm>
            <a:off x="1338632" y="158088"/>
            <a:ext cx="1905000" cy="5334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u="sng">
                <a:solidFill>
                  <a:srgbClr val="FF3300"/>
                </a:solidFill>
                <a:latin typeface="Arial" charset="0"/>
              </a:rPr>
              <a:t>Bài 3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:</a:t>
            </a:r>
          </a:p>
        </p:txBody>
      </p:sp>
      <p:sp>
        <p:nvSpPr>
          <p:cNvPr id="62568" name="Text Box 104"/>
          <p:cNvSpPr txBox="1">
            <a:spLocks noChangeArrowheads="1"/>
          </p:cNvSpPr>
          <p:nvPr/>
        </p:nvSpPr>
        <p:spPr bwMode="auto">
          <a:xfrm>
            <a:off x="3810000" y="838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B3E"/>
                </a:solidFill>
                <a:latin typeface="Arial" charset="0"/>
              </a:rPr>
              <a:t>(Cuộn)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249" y="1982556"/>
            <a:ext cx="428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- </a:t>
            </a:r>
            <a:r>
              <a:rPr lang="en-US" sz="2400" b="1" i="1" dirty="0" err="1">
                <a:solidFill>
                  <a:srgbClr val="FF0000"/>
                </a:solidFill>
              </a:rPr>
              <a:t>Trong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tháng</a:t>
            </a:r>
            <a:r>
              <a:rPr lang="en-US" sz="2400" b="1" i="1" dirty="0">
                <a:solidFill>
                  <a:srgbClr val="FF0000"/>
                </a:solidFill>
              </a:rPr>
              <a:t> 12 </a:t>
            </a:r>
            <a:r>
              <a:rPr lang="en-US" sz="2400" b="1" i="1" dirty="0" err="1">
                <a:solidFill>
                  <a:srgbClr val="FF0000"/>
                </a:solidFill>
              </a:rPr>
              <a:t>cửa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hàng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được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bao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nhiêu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mét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vải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hoa</a:t>
            </a:r>
            <a:r>
              <a:rPr lang="en-US" sz="2400" b="1" i="1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249" y="2929356"/>
            <a:ext cx="428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rgbClr val="0000CC"/>
                </a:solidFill>
              </a:rPr>
              <a:t>- </a:t>
            </a:r>
            <a:r>
              <a:rPr lang="en-US" sz="2400" b="1" i="1" dirty="0" err="1">
                <a:solidFill>
                  <a:srgbClr val="0000CC"/>
                </a:solidFill>
              </a:rPr>
              <a:t>Trong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tháng</a:t>
            </a:r>
            <a:r>
              <a:rPr lang="en-US" sz="2400" b="1" i="1" dirty="0">
                <a:solidFill>
                  <a:srgbClr val="0000CC"/>
                </a:solidFill>
              </a:rPr>
              <a:t> 12 </a:t>
            </a:r>
            <a:r>
              <a:rPr lang="en-US" sz="2400" b="1" i="1" dirty="0" err="1">
                <a:solidFill>
                  <a:srgbClr val="0000CC"/>
                </a:solidFill>
              </a:rPr>
              <a:t>cửa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hàng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bán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được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bao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nhiêu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mét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vải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</a:rPr>
              <a:t>trắng</a:t>
            </a:r>
            <a:r>
              <a:rPr lang="en-US" sz="2400" b="1" i="1" dirty="0">
                <a:solidFill>
                  <a:srgbClr val="0000CC"/>
                </a:solidFill>
              </a:rPr>
              <a:t> 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349" y="3788965"/>
            <a:ext cx="428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- Trong tháng 12 cửa hàng bán được bao nhiêu mét vải xanh 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884" y="4774619"/>
            <a:ext cx="4281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2400" b="1" i="1">
                <a:solidFill>
                  <a:srgbClr val="0000CC"/>
                </a:solidFill>
              </a:rPr>
              <a:t>- Để biết trong tháng 12 cửa hàng bán được tất cả bao nhiêu mét vải ta làm thế nào?</a:t>
            </a:r>
            <a:endParaRPr lang="en-US" sz="24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6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6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6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6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6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6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6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6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6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545" grpId="0" animBg="1"/>
      <p:bldP spid="62546" grpId="0" animBg="1"/>
      <p:bldP spid="62547" grpId="0" animBg="1"/>
      <p:bldP spid="62548" grpId="0"/>
      <p:bldP spid="62549" grpId="0"/>
      <p:bldP spid="62550" grpId="0"/>
      <p:bldP spid="62551" grpId="0"/>
      <p:bldP spid="62552" grpId="0"/>
      <p:bldP spid="62553" grpId="0"/>
      <p:bldP spid="62556" grpId="0"/>
      <p:bldP spid="62557" grpId="0"/>
      <p:bldP spid="62558" grpId="0"/>
      <p:bldP spid="62559" grpId="0"/>
      <p:bldP spid="62560" grpId="0" animBg="1"/>
      <p:bldP spid="62561" grpId="0" animBg="1"/>
      <p:bldP spid="62562" grpId="0"/>
      <p:bldP spid="62563" grpId="0"/>
      <p:bldP spid="62565" grpId="0"/>
      <p:bldP spid="62566" grpId="0" animBg="1"/>
      <p:bldP spid="62568" grpId="0"/>
      <p:bldP spid="2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95" name="AutoShape 183"/>
          <p:cNvSpPr>
            <a:spLocks noChangeArrowheads="1"/>
          </p:cNvSpPr>
          <p:nvPr/>
        </p:nvSpPr>
        <p:spPr bwMode="auto">
          <a:xfrm>
            <a:off x="6098943" y="3201430"/>
            <a:ext cx="605018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graphicFrame>
        <p:nvGraphicFramePr>
          <p:cNvPr id="6460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98641"/>
              </p:ext>
            </p:extLst>
          </p:nvPr>
        </p:nvGraphicFramePr>
        <p:xfrm>
          <a:off x="6392863" y="381000"/>
          <a:ext cx="3665537" cy="2438400"/>
        </p:xfrm>
        <a:graphic>
          <a:graphicData uri="http://schemas.openxmlformats.org/drawingml/2006/table">
            <a:tbl>
              <a:tblPr/>
              <a:tblGrid>
                <a:gridCol w="52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49" name="Rectangle 85" descr="Divot"/>
          <p:cNvSpPr>
            <a:spLocks noChangeArrowheads="1"/>
          </p:cNvSpPr>
          <p:nvPr/>
        </p:nvSpPr>
        <p:spPr bwMode="auto">
          <a:xfrm>
            <a:off x="6913910" y="1084268"/>
            <a:ext cx="522287" cy="1722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350" name="Rectangle 86"/>
          <p:cNvSpPr>
            <a:spLocks noChangeArrowheads="1"/>
          </p:cNvSpPr>
          <p:nvPr/>
        </p:nvSpPr>
        <p:spPr bwMode="auto">
          <a:xfrm>
            <a:off x="7954967" y="765864"/>
            <a:ext cx="522287" cy="2036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4599" name="Rectangle 87"/>
          <p:cNvSpPr>
            <a:spLocks noChangeArrowheads="1"/>
          </p:cNvSpPr>
          <p:nvPr/>
        </p:nvSpPr>
        <p:spPr bwMode="auto">
          <a:xfrm>
            <a:off x="9009067" y="1308443"/>
            <a:ext cx="522287" cy="1500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/>
            </a:endParaRPr>
          </a:p>
        </p:txBody>
      </p:sp>
      <p:sp>
        <p:nvSpPr>
          <p:cNvPr id="12352" name="Line 88"/>
          <p:cNvSpPr>
            <a:spLocks noChangeShapeType="1"/>
          </p:cNvSpPr>
          <p:nvPr/>
        </p:nvSpPr>
        <p:spPr bwMode="auto">
          <a:xfrm flipH="1">
            <a:off x="6392867" y="1066800"/>
            <a:ext cx="522287" cy="15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89"/>
          <p:cNvSpPr>
            <a:spLocks noChangeShapeType="1"/>
          </p:cNvSpPr>
          <p:nvPr/>
        </p:nvSpPr>
        <p:spPr bwMode="auto">
          <a:xfrm flipH="1" flipV="1">
            <a:off x="6380163" y="1295405"/>
            <a:ext cx="3136900" cy="31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Text Box 92"/>
          <p:cNvSpPr txBox="1">
            <a:spLocks noChangeArrowheads="1"/>
          </p:cNvSpPr>
          <p:nvPr/>
        </p:nvSpPr>
        <p:spPr bwMode="auto">
          <a:xfrm>
            <a:off x="6291263" y="2971802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đỏ</a:t>
            </a:r>
          </a:p>
        </p:txBody>
      </p:sp>
      <p:sp>
        <p:nvSpPr>
          <p:cNvPr id="12355" name="Text Box 93"/>
          <p:cNvSpPr txBox="1">
            <a:spLocks noChangeArrowheads="1"/>
          </p:cNvSpPr>
          <p:nvPr/>
        </p:nvSpPr>
        <p:spPr bwMode="auto">
          <a:xfrm>
            <a:off x="7383467" y="2973392"/>
            <a:ext cx="11572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vàng</a:t>
            </a:r>
          </a:p>
        </p:txBody>
      </p:sp>
      <p:sp>
        <p:nvSpPr>
          <p:cNvPr id="12356" name="Text Box 94"/>
          <p:cNvSpPr txBox="1">
            <a:spLocks noChangeArrowheads="1"/>
          </p:cNvSpPr>
          <p:nvPr/>
        </p:nvSpPr>
        <p:spPr bwMode="auto">
          <a:xfrm>
            <a:off x="8297865" y="2971800"/>
            <a:ext cx="1463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Vải xanh</a:t>
            </a:r>
          </a:p>
        </p:txBody>
      </p:sp>
      <p:sp>
        <p:nvSpPr>
          <p:cNvPr id="12357" name="Text Box 95"/>
          <p:cNvSpPr txBox="1">
            <a:spLocks noChangeArrowheads="1"/>
          </p:cNvSpPr>
          <p:nvPr/>
        </p:nvSpPr>
        <p:spPr bwMode="auto">
          <a:xfrm>
            <a:off x="9161466" y="3016255"/>
            <a:ext cx="1608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990B3E"/>
                </a:solidFill>
                <a:latin typeface="Arial" charset="0"/>
              </a:rPr>
              <a:t>(Loại vải)</a:t>
            </a:r>
          </a:p>
        </p:txBody>
      </p:sp>
      <p:sp>
        <p:nvSpPr>
          <p:cNvPr id="12358" name="Text Box 96"/>
          <p:cNvSpPr txBox="1">
            <a:spLocks noChangeArrowheads="1"/>
          </p:cNvSpPr>
          <p:nvPr/>
        </p:nvSpPr>
        <p:spPr bwMode="auto">
          <a:xfrm>
            <a:off x="5511800" y="-107950"/>
            <a:ext cx="96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B3E"/>
                </a:solidFill>
                <a:latin typeface="Arial" charset="0"/>
              </a:rPr>
              <a:t>   (Cuộn)</a:t>
            </a:r>
          </a:p>
        </p:txBody>
      </p:sp>
      <p:sp>
        <p:nvSpPr>
          <p:cNvPr id="12359" name="Text Box 114"/>
          <p:cNvSpPr txBox="1">
            <a:spLocks noChangeArrowheads="1"/>
          </p:cNvSpPr>
          <p:nvPr/>
        </p:nvSpPr>
        <p:spPr bwMode="auto">
          <a:xfrm>
            <a:off x="5846763" y="8636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42</a:t>
            </a:r>
          </a:p>
        </p:txBody>
      </p:sp>
      <p:sp>
        <p:nvSpPr>
          <p:cNvPr id="12360" name="Text Box 115"/>
          <p:cNvSpPr txBox="1">
            <a:spLocks noChangeArrowheads="1"/>
          </p:cNvSpPr>
          <p:nvPr/>
        </p:nvSpPr>
        <p:spPr bwMode="auto">
          <a:xfrm>
            <a:off x="5732463" y="1104900"/>
            <a:ext cx="952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37</a:t>
            </a:r>
          </a:p>
        </p:txBody>
      </p:sp>
      <p:sp>
        <p:nvSpPr>
          <p:cNvPr id="12361" name="Text Box 116"/>
          <p:cNvSpPr txBox="1">
            <a:spLocks noChangeArrowheads="1"/>
          </p:cNvSpPr>
          <p:nvPr/>
        </p:nvSpPr>
        <p:spPr bwMode="auto">
          <a:xfrm>
            <a:off x="5770563" y="609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64641" name="Text Box 129"/>
          <p:cNvSpPr txBox="1">
            <a:spLocks noChangeArrowheads="1"/>
          </p:cNvSpPr>
          <p:nvPr/>
        </p:nvSpPr>
        <p:spPr bwMode="auto">
          <a:xfrm>
            <a:off x="277088" y="2591937"/>
            <a:ext cx="5818912" cy="301621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>
            <a:prstShdw prst="shdw18" dist="17961" dir="135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CC"/>
                </a:solidFill>
                <a:latin typeface="Arial"/>
              </a:rPr>
              <a:t>a) -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Trong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tháng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12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cửa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hàng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bán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được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số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mét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vải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hoa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là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:  50 x 42 = 2100 (m)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CC"/>
                </a:solidFill>
                <a:latin typeface="Arial"/>
              </a:rPr>
              <a:t>-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Trong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tháng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12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cửa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hàng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bán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được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số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mét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vải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trắng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là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:     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50 x 50 = 2500 (m)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CC"/>
                </a:solidFill>
                <a:latin typeface="Arial"/>
              </a:rPr>
              <a:t>-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Trong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tháng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12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cửa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hàng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bán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được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số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mét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vải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xanh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là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:  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50 x 37 = 1850 (m)</a:t>
            </a:r>
          </a:p>
          <a:p>
            <a:pPr marL="457200" indent="-457200" algn="l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CC"/>
                </a:solidFill>
                <a:latin typeface="Arial"/>
              </a:rPr>
              <a:t>b)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Tổng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số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vải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cửa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hàng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đã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bán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được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trong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tháng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 12 </a:t>
            </a:r>
            <a:r>
              <a:rPr lang="en-US" sz="2000" b="1" i="1" dirty="0" err="1">
                <a:solidFill>
                  <a:srgbClr val="0000CC"/>
                </a:solidFill>
                <a:latin typeface="Arial"/>
              </a:rPr>
              <a:t>là</a:t>
            </a:r>
            <a:r>
              <a:rPr lang="en-US" sz="2000" b="1" i="1" dirty="0">
                <a:solidFill>
                  <a:srgbClr val="0000CC"/>
                </a:solidFill>
                <a:latin typeface="Arial"/>
              </a:rPr>
              <a:t>:  2100 + 2500 + 1850 = 6450(m)</a:t>
            </a:r>
          </a:p>
        </p:txBody>
      </p:sp>
      <p:sp>
        <p:nvSpPr>
          <p:cNvPr id="64685" name="Oval 173"/>
          <p:cNvSpPr>
            <a:spLocks noChangeArrowheads="1"/>
          </p:cNvSpPr>
          <p:nvPr/>
        </p:nvSpPr>
        <p:spPr bwMode="auto">
          <a:xfrm>
            <a:off x="7440642" y="1361150"/>
            <a:ext cx="4572000" cy="533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err="1">
                <a:solidFill>
                  <a:srgbClr val="0000CC"/>
                </a:solidFill>
                <a:latin typeface="Arial" charset="0"/>
              </a:rPr>
              <a:t>Vải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 đỏ: 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42 x 50 = 2100 (m)</a:t>
            </a:r>
          </a:p>
        </p:txBody>
      </p:sp>
      <p:sp>
        <p:nvSpPr>
          <p:cNvPr id="64686" name="Oval 174"/>
          <p:cNvSpPr>
            <a:spLocks noChangeArrowheads="1"/>
          </p:cNvSpPr>
          <p:nvPr/>
        </p:nvSpPr>
        <p:spPr bwMode="auto">
          <a:xfrm>
            <a:off x="6519088" y="64376"/>
            <a:ext cx="4495800" cy="61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err="1">
                <a:solidFill>
                  <a:srgbClr val="0000CC"/>
                </a:solidFill>
                <a:latin typeface="Arial" charset="0"/>
              </a:rPr>
              <a:t>Vải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 vàng: 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50 x 50 = 2500 (m)</a:t>
            </a:r>
          </a:p>
        </p:txBody>
      </p:sp>
      <p:sp>
        <p:nvSpPr>
          <p:cNvPr id="64687" name="Oval 175"/>
          <p:cNvSpPr>
            <a:spLocks noChangeArrowheads="1"/>
          </p:cNvSpPr>
          <p:nvPr/>
        </p:nvSpPr>
        <p:spPr bwMode="auto">
          <a:xfrm>
            <a:off x="6071956" y="2058537"/>
            <a:ext cx="4572000" cy="533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dirty="0" err="1">
                <a:solidFill>
                  <a:srgbClr val="0000CC"/>
                </a:solidFill>
                <a:latin typeface="Arial" charset="0"/>
              </a:rPr>
              <a:t>Vải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Arial" charset="0"/>
              </a:rPr>
              <a:t>xanh</a:t>
            </a:r>
            <a:r>
              <a:rPr lang="en-US" sz="2000" b="1" dirty="0">
                <a:solidFill>
                  <a:srgbClr val="0000CC"/>
                </a:solidFill>
                <a:latin typeface="Arial" charset="0"/>
              </a:rPr>
              <a:t>: 37 x 50 = 1850 (m)</a:t>
            </a:r>
          </a:p>
        </p:txBody>
      </p:sp>
      <p:sp>
        <p:nvSpPr>
          <p:cNvPr id="64694" name="Text Box 182"/>
          <p:cNvSpPr txBox="1">
            <a:spLocks noChangeArrowheads="1"/>
          </p:cNvSpPr>
          <p:nvPr/>
        </p:nvSpPr>
        <p:spPr bwMode="auto">
          <a:xfrm>
            <a:off x="6136944" y="3420475"/>
            <a:ext cx="53609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 Tất cả =     Vải đỏ + vải vàng + vải xanh</a:t>
            </a:r>
          </a:p>
        </p:txBody>
      </p:sp>
      <p:sp>
        <p:nvSpPr>
          <p:cNvPr id="64696" name="Text Box 184"/>
          <p:cNvSpPr txBox="1">
            <a:spLocks noChangeArrowheads="1"/>
          </p:cNvSpPr>
          <p:nvPr/>
        </p:nvSpPr>
        <p:spPr bwMode="auto">
          <a:xfrm>
            <a:off x="1905000" y="2094404"/>
            <a:ext cx="1371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giải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7385" y="390639"/>
            <a:ext cx="5206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/>
              <a:t>a) Trong tháng 12 của hàng bán được bao nhiêu mét vải mỗi loại ?</a:t>
            </a:r>
          </a:p>
          <a:p>
            <a:pPr algn="l"/>
            <a:r>
              <a:rPr lang="en-US" sz="2400" b="1"/>
              <a:t>b) Tính tổng số vải cửa hàng đã bán trong tháng 12.</a:t>
            </a:r>
          </a:p>
        </p:txBody>
      </p:sp>
    </p:spTree>
  </p:cSld>
  <p:clrMapOvr>
    <a:masterClrMapping/>
  </p:clrMapOvr>
  <p:transition spd="med">
    <p:blinds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95" grpId="0" animBg="1"/>
      <p:bldP spid="64641" grpId="0" animBg="1"/>
      <p:bldP spid="64685" grpId="0" animBg="1"/>
      <p:bldP spid="64686" grpId="0" animBg="1"/>
      <p:bldP spid="64687" grpId="0" animBg="1"/>
      <p:bldP spid="64694" grpId="0"/>
      <p:bldP spid="646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816</Words>
  <Application>Microsoft Office PowerPoint</Application>
  <PresentationFormat>Widescreen</PresentationFormat>
  <Paragraphs>136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Van Ben</dc:creator>
  <cp:lastModifiedBy>nguyenngocbich1107@gmail.com</cp:lastModifiedBy>
  <cp:revision>328</cp:revision>
  <cp:lastPrinted>2022-03-10T05:23:36Z</cp:lastPrinted>
  <dcterms:created xsi:type="dcterms:W3CDTF">2009-11-07T10:23:34Z</dcterms:created>
  <dcterms:modified xsi:type="dcterms:W3CDTF">2023-04-10T15:29:18Z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