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2" r:id="rId3"/>
    <p:sldId id="266" r:id="rId4"/>
    <p:sldId id="267" r:id="rId5"/>
    <p:sldId id="268" r:id="rId6"/>
    <p:sldId id="270" r:id="rId7"/>
    <p:sldId id="281" r:id="rId8"/>
    <p:sldId id="273" r:id="rId9"/>
    <p:sldId id="271" r:id="rId10"/>
    <p:sldId id="279" r:id="rId11"/>
    <p:sldId id="274" r:id="rId12"/>
    <p:sldId id="283" r:id="rId13"/>
    <p:sldId id="276" r:id="rId14"/>
    <p:sldId id="277" r:id="rId15"/>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ambria" panose="02040503050406030204" pitchFamily="18"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AB5A11D-E4EC-447C-AD1D-F1E31959C6A1}"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101273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5A11D-E4EC-447C-AD1D-F1E31959C6A1}"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395621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5A11D-E4EC-447C-AD1D-F1E31959C6A1}"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40631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31597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B5A11D-E4EC-447C-AD1D-F1E31959C6A1}"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18832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AB5A11D-E4EC-447C-AD1D-F1E31959C6A1}"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116415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B5A11D-E4EC-447C-AD1D-F1E31959C6A1}"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95256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B5A11D-E4EC-447C-AD1D-F1E31959C6A1}" type="datetimeFigureOut">
              <a:rPr lang="en-US" smtClean="0"/>
              <a:t>3/16/2022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2144562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B5A11D-E4EC-447C-AD1D-F1E31959C6A1}" type="datetimeFigureOut">
              <a:rPr lang="en-US" smtClean="0"/>
              <a:t>3/16/2022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871140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B5A11D-E4EC-447C-AD1D-F1E31959C6A1}" type="datetimeFigureOut">
              <a:rPr lang="en-US" smtClean="0"/>
              <a:t>3/16/2022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420066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B5A11D-E4EC-447C-AD1D-F1E31959C6A1}"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34746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AB5A11D-E4EC-447C-AD1D-F1E31959C6A1}" type="datetimeFigureOut">
              <a:rPr lang="en-US" smtClean="0"/>
              <a:t>3/16/2022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4908AD-CE47-40BB-AF3D-C18DEFF632BA}" type="slidenum">
              <a:rPr lang="en-US" smtClean="0"/>
              <a:t>‹#›</a:t>
            </a:fld>
            <a:endParaRPr lang="en-US"/>
          </a:p>
        </p:txBody>
      </p:sp>
    </p:spTree>
    <p:extLst>
      <p:ext uri="{BB962C8B-B14F-4D97-AF65-F5344CB8AC3E}">
        <p14:creationId xmlns:p14="http://schemas.microsoft.com/office/powerpoint/2010/main" val="314842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5A11D-E4EC-447C-AD1D-F1E31959C6A1}" type="datetimeFigureOut">
              <a:rPr lang="en-US" smtClean="0"/>
              <a:t>3/16/2022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4908AD-CE47-40BB-AF3D-C18DEFF632BA}" type="slidenum">
              <a:rPr lang="en-US" smtClean="0"/>
              <a:t>‹#›</a:t>
            </a:fld>
            <a:endParaRPr lang="en-US"/>
          </a:p>
        </p:txBody>
      </p:sp>
    </p:spTree>
    <p:extLst>
      <p:ext uri="{BB962C8B-B14F-4D97-AF65-F5344CB8AC3E}">
        <p14:creationId xmlns:p14="http://schemas.microsoft.com/office/powerpoint/2010/main" val="28013330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90353"/>
          </a:xfrm>
          <a:prstGeom prst="rect">
            <a:avLst/>
          </a:prstGeom>
        </p:spPr>
      </p:pic>
      <p:pic>
        <p:nvPicPr>
          <p:cNvPr id="5" name="Picture 4"/>
          <p:cNvPicPr>
            <a:picLocks noChangeAspect="1"/>
          </p:cNvPicPr>
          <p:nvPr/>
        </p:nvPicPr>
        <p:blipFill>
          <a:blip r:embed="rId3"/>
          <a:stretch>
            <a:fillRect/>
          </a:stretch>
        </p:blipFill>
        <p:spPr>
          <a:xfrm>
            <a:off x="1272445" y="1430787"/>
            <a:ext cx="9973920" cy="3249450"/>
          </a:xfrm>
          <a:prstGeom prst="rect">
            <a:avLst/>
          </a:prstGeom>
        </p:spPr>
      </p:pic>
      <p:pic>
        <p:nvPicPr>
          <p:cNvPr id="2" name="Picture 1"/>
          <p:cNvPicPr>
            <a:picLocks noChangeAspect="1"/>
          </p:cNvPicPr>
          <p:nvPr/>
        </p:nvPicPr>
        <p:blipFill>
          <a:blip r:embed="rId4"/>
          <a:stretch>
            <a:fillRect/>
          </a:stretch>
        </p:blipFill>
        <p:spPr>
          <a:xfrm>
            <a:off x="2934933" y="1585735"/>
            <a:ext cx="6565961" cy="1859441"/>
          </a:xfrm>
          <a:prstGeom prst="rect">
            <a:avLst/>
          </a:prstGeom>
        </p:spPr>
      </p:pic>
      <p:pic>
        <p:nvPicPr>
          <p:cNvPr id="3" name="Picture 2"/>
          <p:cNvPicPr>
            <a:picLocks noChangeAspect="1"/>
          </p:cNvPicPr>
          <p:nvPr/>
        </p:nvPicPr>
        <p:blipFill>
          <a:blip r:embed="rId5"/>
          <a:stretch>
            <a:fillRect/>
          </a:stretch>
        </p:blipFill>
        <p:spPr>
          <a:xfrm>
            <a:off x="1258387" y="2712644"/>
            <a:ext cx="9919052" cy="2048434"/>
          </a:xfrm>
          <a:prstGeom prst="rect">
            <a:avLst/>
          </a:prstGeom>
        </p:spPr>
      </p:pic>
      <p:sp>
        <p:nvSpPr>
          <p:cNvPr id="6" name="TextBox 5"/>
          <p:cNvSpPr txBox="1"/>
          <p:nvPr/>
        </p:nvSpPr>
        <p:spPr>
          <a:xfrm>
            <a:off x="5551714" y="3987773"/>
            <a:ext cx="2769326" cy="707886"/>
          </a:xfrm>
          <a:prstGeom prst="rect">
            <a:avLst/>
          </a:prstGeom>
          <a:noFill/>
        </p:spPr>
        <p:txBody>
          <a:bodyPr wrap="square" rtlCol="0">
            <a:spAutoFit/>
          </a:bodyPr>
          <a:lstStyle/>
          <a:p>
            <a:r>
              <a:rPr lang="en-US" sz="4000"/>
              <a:t>trang 85</a:t>
            </a:r>
          </a:p>
        </p:txBody>
      </p:sp>
    </p:spTree>
    <p:extLst>
      <p:ext uri="{BB962C8B-B14F-4D97-AF65-F5344CB8AC3E}">
        <p14:creationId xmlns:p14="http://schemas.microsoft.com/office/powerpoint/2010/main" val="379831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40678" y="351691"/>
            <a:ext cx="11901267" cy="6175718"/>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9418" y="623394"/>
            <a:ext cx="10389326" cy="5632311"/>
          </a:xfrm>
          <a:prstGeom prst="rect">
            <a:avLst/>
          </a:prstGeom>
        </p:spPr>
        <p:txBody>
          <a:bodyPr wrap="square">
            <a:spAutoFit/>
          </a:bodyPr>
          <a:lstStyle/>
          <a:p>
            <a:pPr lvl="0"/>
            <a:r>
              <a:rPr lang="en-US" altLang="en-US" sz="2400" b="1" i="1">
                <a:solidFill>
                  <a:srgbClr val="FF0000"/>
                </a:solidFill>
                <a:latin typeface="Cambria" panose="02040503050406030204" pitchFamily="18" charset="0"/>
                <a:ea typeface="Cambria" panose="02040503050406030204" pitchFamily="18" charset="0"/>
              </a:rPr>
              <a:t>Trần Thủ Độ :</a:t>
            </a:r>
            <a:r>
              <a:rPr lang="en-US" altLang="en-US" sz="2400">
                <a:solidFill>
                  <a:srgbClr val="000000"/>
                </a:solidFill>
                <a:latin typeface="Cambria" panose="02040503050406030204" pitchFamily="18" charset="0"/>
                <a:ea typeface="Cambria" panose="02040503050406030204" pitchFamily="18" charset="0"/>
              </a:rPr>
              <a:t>    - Ngẩng mặt lên ! Ngươi có biết phu nhân ta không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009900"/>
                </a:solidFill>
                <a:latin typeface="Cambria" panose="02040503050406030204" pitchFamily="18" charset="0"/>
                <a:ea typeface="Cambria" panose="02040503050406030204" pitchFamily="18" charset="0"/>
              </a:rPr>
              <a:t>Người quân hiệu :</a:t>
            </a:r>
            <a:r>
              <a:rPr lang="en-US" altLang="en-US" sz="2400">
                <a:solidFill>
                  <a:srgbClr val="000000"/>
                </a:solidFill>
                <a:latin typeface="Cambria" panose="02040503050406030204" pitchFamily="18" charset="0"/>
                <a:ea typeface="Cambria" panose="02040503050406030204" pitchFamily="18" charset="0"/>
              </a:rPr>
              <a:t> - </a:t>
            </a:r>
            <a:r>
              <a:rPr lang="en-US" altLang="en-US" sz="2400" i="1">
                <a:solidFill>
                  <a:srgbClr val="000000"/>
                </a:solidFill>
                <a:latin typeface="Cambria" panose="02040503050406030204" pitchFamily="18" charset="0"/>
                <a:ea typeface="Cambria" panose="02040503050406030204" pitchFamily="18" charset="0"/>
              </a:rPr>
              <a:t>( Vẻ lo lắng)</a:t>
            </a:r>
            <a:r>
              <a:rPr lang="en-US" altLang="en-US" sz="2400">
                <a:solidFill>
                  <a:srgbClr val="000000"/>
                </a:solidFill>
                <a:latin typeface="Cambria" panose="02040503050406030204" pitchFamily="18" charset="0"/>
                <a:ea typeface="Cambria" panose="02040503050406030204" pitchFamily="18" charset="0"/>
              </a:rPr>
              <a:t> Bẩm Đức Ông, con có biết phu nhân ạ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FF0000"/>
                </a:solidFill>
                <a:latin typeface="Cambria" panose="02040503050406030204" pitchFamily="18" charset="0"/>
                <a:ea typeface="Cambria" panose="02040503050406030204" pitchFamily="18" charset="0"/>
              </a:rPr>
              <a:t>Trần Thủ Độ :</a:t>
            </a:r>
            <a:r>
              <a:rPr lang="en-US" altLang="en-US" sz="2400">
                <a:solidFill>
                  <a:srgbClr val="000000"/>
                </a:solidFill>
                <a:latin typeface="Cambria" panose="02040503050406030204" pitchFamily="18" charset="0"/>
                <a:ea typeface="Cambria" panose="02040503050406030204" pitchFamily="18" charset="0"/>
              </a:rPr>
              <a:t>    - Ta nghe nói sáng nay ngươi chặn kiệu của phu nhân ta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009900"/>
                </a:solidFill>
                <a:latin typeface="Cambria" panose="02040503050406030204" pitchFamily="18" charset="0"/>
                <a:ea typeface="Cambria" panose="02040503050406030204" pitchFamily="18" charset="0"/>
              </a:rPr>
              <a:t>Người quân hiệu:</a:t>
            </a:r>
            <a:r>
              <a:rPr lang="en-US" altLang="en-US" sz="2400" b="1" i="1">
                <a:solidFill>
                  <a:srgbClr val="000000"/>
                </a:solidFill>
                <a:latin typeface="Cambria" panose="02040503050406030204" pitchFamily="18" charset="0"/>
                <a:ea typeface="Cambria" panose="02040503050406030204" pitchFamily="18" charset="0"/>
              </a:rPr>
              <a:t> - </a:t>
            </a:r>
            <a:r>
              <a:rPr lang="en-US" altLang="en-US" sz="2400">
                <a:solidFill>
                  <a:srgbClr val="000000"/>
                </a:solidFill>
                <a:latin typeface="Cambria" panose="02040503050406030204" pitchFamily="18" charset="0"/>
                <a:ea typeface="Cambria" panose="02040503050406030204" pitchFamily="18" charset="0"/>
              </a:rPr>
              <a:t>Bẩm Đức Ông, sáng nay kiệu phu nhân có đi qua điện Kính Thiên. Con đã trình báo với phu nhân nhưng các tì nữ cứ xô đến nói là kiệu của phu nhân quan Thái sư, không được phép cản. Bởi vậy, chúng con đành lấy gươm ngăn, buộc phu kiệu phải đi vòng. Bẩm, chuyện đúng là như thế. Con xin chịu tội với Đức Ông và phu nhân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FF0000"/>
                </a:solidFill>
                <a:latin typeface="Cambria" panose="02040503050406030204" pitchFamily="18" charset="0"/>
                <a:ea typeface="Cambria" panose="02040503050406030204" pitchFamily="18" charset="0"/>
              </a:rPr>
              <a:t>Trần Thủ Độ :</a:t>
            </a:r>
            <a:r>
              <a:rPr lang="en-US" altLang="en-US" sz="2400" b="1" i="1">
                <a:solidFill>
                  <a:srgbClr val="000000"/>
                </a:solidFill>
                <a:latin typeface="Cambria" panose="02040503050406030204" pitchFamily="18" charset="0"/>
                <a:ea typeface="Cambria" panose="02040503050406030204" pitchFamily="18" charset="0"/>
              </a:rPr>
              <a:t>   </a:t>
            </a:r>
            <a:r>
              <a:rPr lang="en-US" altLang="en-US" sz="2400">
                <a:solidFill>
                  <a:srgbClr val="000000"/>
                </a:solidFill>
                <a:latin typeface="Cambria" panose="02040503050406030204" pitchFamily="18" charset="0"/>
                <a:ea typeface="Cambria" panose="02040503050406030204" pitchFamily="18" charset="0"/>
              </a:rPr>
              <a:t> - Ngươi ở chức thấp mà biết giữ nghiêm phép nước ta còn biết trách móc gì nữa.  </a:t>
            </a:r>
            <a:r>
              <a:rPr lang="en-US" altLang="en-US" sz="2400" i="1">
                <a:solidFill>
                  <a:srgbClr val="000000"/>
                </a:solidFill>
                <a:latin typeface="Cambria" panose="02040503050406030204" pitchFamily="18" charset="0"/>
                <a:ea typeface="Cambria" panose="02040503050406030204" pitchFamily="18" charset="0"/>
              </a:rPr>
              <a:t>(Nói với phu nhân)</a:t>
            </a:r>
            <a:r>
              <a:rPr lang="en-US" altLang="en-US" sz="2400">
                <a:solidFill>
                  <a:srgbClr val="000000"/>
                </a:solidFill>
                <a:latin typeface="Cambria" panose="02040503050406030204" pitchFamily="18" charset="0"/>
                <a:ea typeface="Cambria" panose="02040503050406030204" pitchFamily="18" charset="0"/>
              </a:rPr>
              <a:t> Bà hãy thưởng cho anh ta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0000FF"/>
                </a:solidFill>
                <a:latin typeface="Cambria" panose="02040503050406030204" pitchFamily="18" charset="0"/>
                <a:ea typeface="Cambria" panose="02040503050406030204" pitchFamily="18" charset="0"/>
              </a:rPr>
              <a:t>Linh Từ Quốc Mẫu</a:t>
            </a:r>
            <a:r>
              <a:rPr lang="en-US" altLang="en-US" sz="2400">
                <a:solidFill>
                  <a:srgbClr val="0000FF"/>
                </a:solidFill>
                <a:latin typeface="Cambria" panose="02040503050406030204" pitchFamily="18" charset="0"/>
                <a:ea typeface="Cambria" panose="02040503050406030204" pitchFamily="18" charset="0"/>
              </a:rPr>
              <a:t>:</a:t>
            </a:r>
            <a:r>
              <a:rPr lang="en-US" altLang="en-US" sz="2400">
                <a:solidFill>
                  <a:srgbClr val="000000"/>
                </a:solidFill>
                <a:latin typeface="Cambria" panose="02040503050406030204" pitchFamily="18" charset="0"/>
                <a:ea typeface="Cambria" panose="02040503050406030204" pitchFamily="18" charset="0"/>
              </a:rPr>
              <a:t> - Vậy là ta đã trách nhầm nhà ngươi. </a:t>
            </a:r>
            <a:r>
              <a:rPr lang="en-US" altLang="en-US" sz="2400" i="1">
                <a:solidFill>
                  <a:srgbClr val="000000"/>
                </a:solidFill>
                <a:latin typeface="Cambria" panose="02040503050406030204" pitchFamily="18" charset="0"/>
                <a:ea typeface="Cambria" panose="02040503050406030204" pitchFamily="18" charset="0"/>
              </a:rPr>
              <a:t>( Quay sang nói </a:t>
            </a:r>
            <a:r>
              <a:rPr lang="en-US" altLang="en-US" sz="2400">
                <a:solidFill>
                  <a:srgbClr val="000000"/>
                </a:solidFill>
                <a:latin typeface="Cambria" panose="02040503050406030204" pitchFamily="18" charset="0"/>
                <a:ea typeface="Cambria" panose="02040503050406030204" pitchFamily="18" charset="0"/>
              </a:rPr>
              <a:t>hãy vào lấy một tấm lụa và ba nén bạc ra đây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FF9900"/>
                </a:solidFill>
                <a:latin typeface="Cambria" panose="02040503050406030204" pitchFamily="18" charset="0"/>
                <a:ea typeface="Cambria" panose="02040503050406030204" pitchFamily="18" charset="0"/>
              </a:rPr>
              <a:t>Gia nô :</a:t>
            </a:r>
            <a:r>
              <a:rPr lang="en-US" altLang="en-US" sz="2400">
                <a:solidFill>
                  <a:srgbClr val="000000"/>
                </a:solidFill>
                <a:latin typeface="Cambria" panose="02040503050406030204" pitchFamily="18" charset="0"/>
                <a:ea typeface="Cambria" panose="02040503050406030204" pitchFamily="18" charset="0"/>
              </a:rPr>
              <a:t> - </a:t>
            </a:r>
            <a:r>
              <a:rPr lang="en-US" altLang="en-US" sz="2400" i="1">
                <a:solidFill>
                  <a:srgbClr val="000000"/>
                </a:solidFill>
                <a:latin typeface="Cambria" panose="02040503050406030204" pitchFamily="18" charset="0"/>
                <a:ea typeface="Cambria" panose="02040503050406030204" pitchFamily="18" charset="0"/>
              </a:rPr>
              <a:t>(Đi vào và đi ra)</a:t>
            </a:r>
            <a:r>
              <a:rPr lang="en-US" altLang="en-US" sz="2400">
                <a:solidFill>
                  <a:srgbClr val="000000"/>
                </a:solidFill>
                <a:latin typeface="Cambria" panose="02040503050406030204" pitchFamily="18" charset="0"/>
                <a:ea typeface="Cambria" panose="02040503050406030204" pitchFamily="18" charset="0"/>
              </a:rPr>
              <a:t> Thưa phu nhân, đây ạ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0000FF"/>
                </a:solidFill>
                <a:latin typeface="Cambria" panose="02040503050406030204" pitchFamily="18" charset="0"/>
                <a:ea typeface="Cambria" panose="02040503050406030204" pitchFamily="18" charset="0"/>
              </a:rPr>
              <a:t>Linh Từ Quốc Mẫu</a:t>
            </a:r>
            <a:r>
              <a:rPr lang="en-US" altLang="en-US" sz="2400">
                <a:solidFill>
                  <a:srgbClr val="0000FF"/>
                </a:solidFill>
                <a:latin typeface="Cambria" panose="02040503050406030204" pitchFamily="18" charset="0"/>
                <a:ea typeface="Cambria" panose="02040503050406030204" pitchFamily="18" charset="0"/>
              </a:rPr>
              <a:t>:</a:t>
            </a:r>
            <a:r>
              <a:rPr lang="en-US" altLang="en-US" sz="2400">
                <a:solidFill>
                  <a:srgbClr val="000000"/>
                </a:solidFill>
                <a:latin typeface="Cambria" panose="02040503050406030204" pitchFamily="18" charset="0"/>
                <a:ea typeface="Cambria" panose="02040503050406030204" pitchFamily="18" charset="0"/>
              </a:rPr>
              <a:t> - </a:t>
            </a:r>
            <a:r>
              <a:rPr lang="en-US" altLang="en-US" sz="2400" i="1">
                <a:solidFill>
                  <a:srgbClr val="000000"/>
                </a:solidFill>
                <a:latin typeface="Cambria" panose="02040503050406030204" pitchFamily="18" charset="0"/>
                <a:ea typeface="Cambria" panose="02040503050406030204" pitchFamily="18" charset="0"/>
              </a:rPr>
              <a:t>( Vui vẻ)</a:t>
            </a:r>
            <a:r>
              <a:rPr lang="en-US" altLang="en-US" sz="2400">
                <a:solidFill>
                  <a:srgbClr val="000000"/>
                </a:solidFill>
                <a:latin typeface="Cambria" panose="02040503050406030204" pitchFamily="18" charset="0"/>
                <a:ea typeface="Cambria" panose="02040503050406030204" pitchFamily="18" charset="0"/>
              </a:rPr>
              <a:t> Hãy đưa cho anh ta !</a:t>
            </a:r>
            <a:endParaRPr lang="en-US" altLang="en-US" sz="2400" b="1" i="1">
              <a:solidFill>
                <a:srgbClr val="000000"/>
              </a:solidFill>
              <a:latin typeface="Cambria" panose="02040503050406030204" pitchFamily="18" charset="0"/>
              <a:ea typeface="Cambria" panose="02040503050406030204" pitchFamily="18" charset="0"/>
            </a:endParaRPr>
          </a:p>
          <a:p>
            <a:pPr lvl="0"/>
            <a:r>
              <a:rPr lang="en-US" altLang="en-US" sz="2400" b="1" i="1">
                <a:solidFill>
                  <a:srgbClr val="009900"/>
                </a:solidFill>
                <a:latin typeface="Cambria" panose="02040503050406030204" pitchFamily="18" charset="0"/>
                <a:ea typeface="Cambria" panose="02040503050406030204" pitchFamily="18" charset="0"/>
              </a:rPr>
              <a:t>Người quân hiệu :</a:t>
            </a:r>
            <a:r>
              <a:rPr lang="en-US" altLang="en-US" sz="2400">
                <a:solidFill>
                  <a:srgbClr val="000000"/>
                </a:solidFill>
                <a:latin typeface="Cambria" panose="02040503050406030204" pitchFamily="18" charset="0"/>
                <a:ea typeface="Cambria" panose="02040503050406030204" pitchFamily="18" charset="0"/>
              </a:rPr>
              <a:t>  - Xin đa tạ Thái sư và phu nhân !</a:t>
            </a:r>
            <a:endParaRPr lang="en-US" altLang="en-US" sz="24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0146634"/>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组合 2"/>
          <p:cNvGrpSpPr/>
          <p:nvPr/>
        </p:nvGrpSpPr>
        <p:grpSpPr>
          <a:xfrm>
            <a:off x="1439009" y="233521"/>
            <a:ext cx="9623943" cy="1177268"/>
            <a:chOff x="1054101" y="736600"/>
            <a:chExt cx="4815022" cy="1043406"/>
          </a:xfrm>
          <a:solidFill>
            <a:schemeClr val="bg1"/>
          </a:solidFill>
        </p:grpSpPr>
        <p:sp>
          <p:nvSpPr>
            <p:cNvPr id="3"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5" name="矩形 5"/>
          <p:cNvSpPr/>
          <p:nvPr/>
        </p:nvSpPr>
        <p:spPr>
          <a:xfrm>
            <a:off x="1050700" y="336152"/>
            <a:ext cx="505783" cy="1074637"/>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0"/>
          <p:cNvSpPr txBox="1">
            <a:spLocks noChangeArrowheads="1"/>
          </p:cNvSpPr>
          <p:nvPr/>
        </p:nvSpPr>
        <p:spPr bwMode="auto">
          <a:xfrm>
            <a:off x="1749998" y="409930"/>
            <a:ext cx="9151702" cy="584775"/>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3: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Phân</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vai</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đọc</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lại</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hoặc</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diễn</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thử</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màn</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kịch</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32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trên</a:t>
            </a:r>
            <a:r>
              <a:rPr lang="en-US" altLang="en-US" sz="32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8" name="Rounded Rectangular Callout 7"/>
          <p:cNvSpPr/>
          <p:nvPr/>
        </p:nvSpPr>
        <p:spPr>
          <a:xfrm>
            <a:off x="592853" y="1626857"/>
            <a:ext cx="10888394" cy="4828233"/>
          </a:xfrm>
          <a:prstGeom prst="wedgeRoundRectCallout">
            <a:avLst>
              <a:gd name="adj1" fmla="val 21164"/>
              <a:gd name="adj2" fmla="val -38635"/>
              <a:gd name="adj3" fmla="val 16667"/>
            </a:avLst>
          </a:prstGeom>
          <a:solidFill>
            <a:schemeClr val="bg1"/>
          </a:solidFill>
          <a:ln>
            <a:solidFill>
              <a:schemeClr val="accent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44"/>
          <p:cNvSpPr txBox="1">
            <a:spLocks noChangeArrowheads="1"/>
          </p:cNvSpPr>
          <p:nvPr/>
        </p:nvSpPr>
        <p:spPr bwMode="auto">
          <a:xfrm>
            <a:off x="809897" y="1992330"/>
            <a:ext cx="11225259" cy="4462760"/>
          </a:xfrm>
          <a:prstGeom prst="rect">
            <a:avLst/>
          </a:prstGeom>
          <a:no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000" b="1" i="0" u="none" strike="noStrike" kern="0" cap="none" spc="0" normalizeH="0" baseline="0" noProof="0" dirty="0" err="1">
                <a:ln>
                  <a:noFill/>
                </a:ln>
                <a:solidFill>
                  <a:srgbClr val="002060"/>
                </a:solidFill>
                <a:effectLst/>
                <a:uLnTx/>
                <a:uFillTx/>
              </a:rPr>
              <a:t>Các</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vai</a:t>
            </a:r>
            <a:r>
              <a:rPr kumimoji="0" lang="en-US" altLang="en-US" sz="2000" b="1" i="0" u="none" strike="noStrike" kern="0" cap="none" spc="0" normalizeH="0" baseline="0" noProof="0" dirty="0">
                <a:ln>
                  <a:noFill/>
                </a:ln>
                <a:solidFill>
                  <a:srgbClr val="002060"/>
                </a:solidFill>
                <a:effectLst/>
                <a:uLnTx/>
                <a:uFillTx/>
              </a:rPr>
              <a:t>: </a:t>
            </a: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prstClr val="black"/>
                </a:solidFill>
                <a:effectLst/>
                <a:uLnTx/>
                <a:uFillTx/>
              </a:rPr>
              <a:t>- </a:t>
            </a:r>
            <a:r>
              <a:rPr kumimoji="0" lang="en-US" altLang="en-US" sz="2000" b="1" i="0" u="none" strike="noStrike" kern="0" cap="none" spc="0" normalizeH="0" baseline="0" noProof="0" dirty="0" err="1">
                <a:ln>
                  <a:noFill/>
                </a:ln>
                <a:solidFill>
                  <a:srgbClr val="C00000"/>
                </a:solidFill>
                <a:effectLst/>
                <a:uLnTx/>
                <a:uFillTx/>
              </a:rPr>
              <a:t>Người</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dẫn</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chuyện</a:t>
            </a:r>
            <a:r>
              <a:rPr kumimoji="0" lang="en-US" altLang="en-US" sz="2000" b="1" i="0" u="none" strike="noStrike" kern="0" cap="none" spc="0" normalizeH="0" baseline="0" noProof="0" dirty="0">
                <a:ln>
                  <a:noFill/>
                </a:ln>
                <a:solidFill>
                  <a:srgbClr val="0000FF"/>
                </a:solidFill>
                <a:effectLst/>
                <a:uLnTx/>
                <a:uFillTx/>
              </a:rPr>
              <a:t> </a:t>
            </a:r>
            <a:r>
              <a:rPr kumimoji="0" lang="en-US" altLang="en-US" sz="2000" b="1" i="0" u="none" strike="noStrike" kern="0" cap="none" spc="0" normalizeH="0" baseline="0" noProof="0" dirty="0">
                <a:ln>
                  <a:noFill/>
                </a:ln>
                <a:solidFill>
                  <a:srgbClr val="002060"/>
                </a:solidFill>
                <a:effectLst/>
                <a:uLnTx/>
                <a:uFillTx/>
              </a:rPr>
              <a:t>(</a:t>
            </a:r>
            <a:r>
              <a:rPr kumimoji="0" lang="en-US" altLang="en-US" sz="2000" b="1" i="0" u="none" strike="noStrike" kern="0" cap="none" spc="0" normalizeH="0" baseline="0" noProof="0" dirty="0" err="1">
                <a:ln>
                  <a:noFill/>
                </a:ln>
                <a:solidFill>
                  <a:srgbClr val="002060"/>
                </a:solidFill>
                <a:effectLst/>
                <a:uLnTx/>
                <a:uFillTx/>
              </a:rPr>
              <a:t>giới</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thiệu</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tên</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màn</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kịch</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nhân</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vật</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cảnh</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trí</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và</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thời</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gian</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xảy</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ra</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câu</a:t>
            </a:r>
            <a:r>
              <a:rPr kumimoji="0" lang="en-US" altLang="en-US" sz="2000" b="1" i="0" u="none" strike="noStrike" kern="0" cap="none" spc="0" normalizeH="0" baseline="0" noProof="0" dirty="0">
                <a:ln>
                  <a:noFill/>
                </a:ln>
                <a:solidFill>
                  <a:srgbClr val="002060"/>
                </a:solidFill>
                <a:effectLst/>
                <a:uLnTx/>
                <a:uFillTx/>
              </a:rPr>
              <a:t> </a:t>
            </a:r>
            <a:r>
              <a:rPr kumimoji="0" lang="en-US" altLang="en-US" sz="2000" b="1" i="0" u="none" strike="noStrike" kern="0" cap="none" spc="0" normalizeH="0" baseline="0" noProof="0" dirty="0" err="1">
                <a:ln>
                  <a:noFill/>
                </a:ln>
                <a:solidFill>
                  <a:srgbClr val="002060"/>
                </a:solidFill>
                <a:effectLst/>
                <a:uLnTx/>
                <a:uFillTx/>
              </a:rPr>
              <a:t>chuyện</a:t>
            </a:r>
            <a:r>
              <a:rPr kumimoji="0" lang="en-US" altLang="en-US" sz="2000" b="1" i="0" u="none" strike="noStrike" kern="0" cap="none" spc="0" normalizeH="0" baseline="0" noProof="0" dirty="0">
                <a:ln>
                  <a:noFill/>
                </a:ln>
                <a:solidFill>
                  <a:srgbClr val="002060"/>
                </a:solidFill>
                <a:effectLst/>
                <a:uLnTx/>
                <a:uFillTx/>
              </a:rPr>
              <a:t>)</a:t>
            </a: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Trần</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Thủ</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Độ</a:t>
            </a:r>
            <a:endParaRPr kumimoji="0" lang="en-US" altLang="en-US" sz="2000" b="1" i="0" u="none" strike="noStrike" kern="0" cap="none" spc="0" normalizeH="0" baseline="0" noProof="0" dirty="0">
              <a:ln>
                <a:noFill/>
              </a:ln>
              <a:solidFill>
                <a:srgbClr val="C00000"/>
              </a:solidFill>
              <a:effectLst/>
              <a:uLnTx/>
              <a:uFillTx/>
            </a:endParaRPr>
          </a:p>
          <a:p>
            <a:pPr marL="0" marR="0" lvl="0" indent="0" defTabSz="914400" eaLnBrk="1" fontAlgn="base" latinLnBrk="0" hangingPunct="1">
              <a:lnSpc>
                <a:spcPct val="14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Linh</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Từ</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Quốc</a:t>
            </a:r>
            <a:r>
              <a:rPr kumimoji="0" lang="en-US" altLang="en-US" sz="2000" b="1" i="0" u="none" strike="noStrike" kern="0" cap="none" spc="0" normalizeH="0" baseline="0" noProof="0" dirty="0">
                <a:ln>
                  <a:noFill/>
                </a:ln>
                <a:solidFill>
                  <a:srgbClr val="C00000"/>
                </a:solidFill>
                <a:effectLst/>
                <a:uLnTx/>
                <a:uFillTx/>
              </a:rPr>
              <a:t> </a:t>
            </a:r>
            <a:r>
              <a:rPr kumimoji="0" lang="en-US" altLang="en-US" sz="2000" b="1" i="0" u="none" strike="noStrike" kern="0" cap="none" spc="0" normalizeH="0" baseline="0" noProof="0" dirty="0" err="1">
                <a:ln>
                  <a:noFill/>
                </a:ln>
                <a:solidFill>
                  <a:srgbClr val="C00000"/>
                </a:solidFill>
                <a:effectLst/>
                <a:uLnTx/>
                <a:uFillTx/>
              </a:rPr>
              <a:t>Mẫu</a:t>
            </a:r>
            <a:endParaRPr kumimoji="0" lang="en-US" altLang="en-US" sz="2000" b="1" i="0" u="none" strike="noStrike" kern="0" cap="none" spc="0" normalizeH="0" baseline="0" noProof="0" dirty="0">
              <a:ln>
                <a:noFill/>
              </a:ln>
              <a:solidFill>
                <a:srgbClr val="C00000"/>
              </a:solidFill>
              <a:effectLst/>
              <a:uLnTx/>
              <a:uFillTx/>
            </a:endParaRPr>
          </a:p>
          <a:p>
            <a:pPr marL="342900" marR="0" lvl="0" indent="-342900" defTabSz="914400" eaLnBrk="1" fontAlgn="base" latinLnBrk="0" hangingPunct="1">
              <a:lnSpc>
                <a:spcPct val="140000"/>
              </a:lnSpc>
              <a:spcBef>
                <a:spcPct val="50000"/>
              </a:spcBef>
              <a:spcAft>
                <a:spcPct val="0"/>
              </a:spcAft>
              <a:buClrTx/>
              <a:buSzTx/>
              <a:buFontTx/>
              <a:buChar char="-"/>
              <a:tabLst/>
              <a:defRPr/>
            </a:pPr>
            <a:r>
              <a:rPr kumimoji="0" lang="en-US" altLang="en-US" sz="2000" b="1" i="0" u="none" strike="noStrike" kern="0" cap="none" spc="0" normalizeH="0" baseline="0" noProof="0">
                <a:ln>
                  <a:noFill/>
                </a:ln>
                <a:solidFill>
                  <a:srgbClr val="C00000"/>
                </a:solidFill>
                <a:effectLst/>
                <a:uLnTx/>
                <a:uFillTx/>
              </a:rPr>
              <a:t>Người </a:t>
            </a:r>
            <a:r>
              <a:rPr kumimoji="0" lang="en-US" altLang="en-US" sz="2000" b="1" i="0" u="none" strike="noStrike" kern="0" cap="none" spc="0" normalizeH="0" baseline="0" noProof="0" err="1">
                <a:ln>
                  <a:noFill/>
                </a:ln>
                <a:solidFill>
                  <a:srgbClr val="C00000"/>
                </a:solidFill>
                <a:effectLst/>
                <a:uLnTx/>
                <a:uFillTx/>
              </a:rPr>
              <a:t>quân</a:t>
            </a:r>
            <a:r>
              <a:rPr kumimoji="0" lang="en-US" altLang="en-US" sz="2000" b="1" i="0" u="none" strike="noStrike" kern="0" cap="none" spc="0" normalizeH="0" baseline="0" noProof="0">
                <a:ln>
                  <a:noFill/>
                </a:ln>
                <a:solidFill>
                  <a:srgbClr val="C00000"/>
                </a:solidFill>
                <a:effectLst/>
                <a:uLnTx/>
                <a:uFillTx/>
              </a:rPr>
              <a:t> hiệu</a:t>
            </a:r>
          </a:p>
          <a:p>
            <a:pPr marL="342900" marR="0" lvl="0" indent="-342900" defTabSz="914400" eaLnBrk="1" fontAlgn="base" latinLnBrk="0" hangingPunct="1">
              <a:lnSpc>
                <a:spcPct val="140000"/>
              </a:lnSpc>
              <a:spcBef>
                <a:spcPct val="50000"/>
              </a:spcBef>
              <a:spcAft>
                <a:spcPct val="0"/>
              </a:spcAft>
              <a:buClrTx/>
              <a:buSzTx/>
              <a:buFontTx/>
              <a:buChar char="-"/>
              <a:tabLst/>
              <a:defRPr/>
            </a:pPr>
            <a:r>
              <a:rPr lang="en-US" altLang="en-US" sz="2000" b="1" kern="0" noProof="0">
                <a:solidFill>
                  <a:srgbClr val="C00000"/>
                </a:solidFill>
              </a:rPr>
              <a:t>Một vài người lính</a:t>
            </a:r>
          </a:p>
          <a:p>
            <a:pPr marL="342900" marR="0" lvl="0" indent="-342900" defTabSz="914400" eaLnBrk="1" fontAlgn="base" latinLnBrk="0" hangingPunct="1">
              <a:lnSpc>
                <a:spcPct val="140000"/>
              </a:lnSpc>
              <a:spcBef>
                <a:spcPct val="50000"/>
              </a:spcBef>
              <a:spcAft>
                <a:spcPct val="0"/>
              </a:spcAft>
              <a:buClrTx/>
              <a:buSzTx/>
              <a:buFontTx/>
              <a:buChar char="-"/>
              <a:tabLst/>
              <a:defRPr/>
            </a:pPr>
            <a:r>
              <a:rPr kumimoji="0" lang="en-US" altLang="en-US" sz="2000" b="1" i="0" u="none" strike="noStrike" kern="0" cap="none" spc="0" normalizeH="0" baseline="0">
                <a:ln>
                  <a:noFill/>
                </a:ln>
                <a:solidFill>
                  <a:srgbClr val="C00000"/>
                </a:solidFill>
                <a:effectLst/>
                <a:uLnTx/>
                <a:uFillTx/>
              </a:rPr>
              <a:t>Gia</a:t>
            </a:r>
            <a:r>
              <a:rPr kumimoji="0" lang="en-US" altLang="en-US" sz="2000" b="1" i="0" u="none" strike="noStrike" kern="0" cap="none" spc="0" normalizeH="0">
                <a:ln>
                  <a:noFill/>
                </a:ln>
                <a:solidFill>
                  <a:srgbClr val="C00000"/>
                </a:solidFill>
                <a:effectLst/>
                <a:uLnTx/>
                <a:uFillTx/>
              </a:rPr>
              <a:t> nô</a:t>
            </a:r>
            <a:endParaRPr kumimoji="0" lang="en-US" altLang="en-US" sz="2000" b="1" i="0" u="none" strike="noStrike" kern="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39879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419644" y="365761"/>
            <a:ext cx="7891975" cy="1083212"/>
          </a:xfrm>
          <a:prstGeom prst="roundRect">
            <a:avLst>
              <a:gd name="adj" fmla="val 46537"/>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576711" y="522646"/>
            <a:ext cx="5834575" cy="769441"/>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ĐÁNH GIÁ MỤC TIÊU</a:t>
            </a:r>
          </a:p>
        </p:txBody>
      </p:sp>
      <p:sp>
        <p:nvSpPr>
          <p:cNvPr id="4" name="Round Diagonal Corner Rectangle 3"/>
          <p:cNvSpPr/>
          <p:nvPr/>
        </p:nvSpPr>
        <p:spPr>
          <a:xfrm>
            <a:off x="2730165" y="20714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 Diagonal Corner Rectangle 4"/>
          <p:cNvSpPr/>
          <p:nvPr/>
        </p:nvSpPr>
        <p:spPr>
          <a:xfrm>
            <a:off x="2730165" y="33242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Diagonal Corner Rectangle 5"/>
          <p:cNvSpPr/>
          <p:nvPr/>
        </p:nvSpPr>
        <p:spPr>
          <a:xfrm>
            <a:off x="2730165" y="4577083"/>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26000" y="2299537"/>
            <a:ext cx="6911789" cy="523220"/>
          </a:xfrm>
          <a:prstGeom prst="rect">
            <a:avLst/>
          </a:prstGeom>
          <a:noFill/>
        </p:spPr>
        <p:txBody>
          <a:bodyPr wrap="square" rtlCol="0">
            <a:spAutoFit/>
          </a:bodyPr>
          <a:lstStyle/>
          <a:p>
            <a:r>
              <a:rPr lang="vi-VN" sz="2800" b="1" dirty="0">
                <a:solidFill>
                  <a:srgbClr val="002060"/>
                </a:solidFill>
              </a:rPr>
              <a:t>Nắm được cách viết đoạn đối thoại.</a:t>
            </a:r>
            <a:endParaRPr lang="en-US" sz="2800" b="1" dirty="0">
              <a:solidFill>
                <a:srgbClr val="002060"/>
              </a:solidFill>
            </a:endParaRPr>
          </a:p>
        </p:txBody>
      </p:sp>
      <p:sp>
        <p:nvSpPr>
          <p:cNvPr id="8" name="TextBox 7"/>
          <p:cNvSpPr txBox="1"/>
          <p:nvPr/>
        </p:nvSpPr>
        <p:spPr>
          <a:xfrm>
            <a:off x="3026000" y="3378705"/>
            <a:ext cx="6911789" cy="954107"/>
          </a:xfrm>
          <a:prstGeom prst="rect">
            <a:avLst/>
          </a:prstGeom>
          <a:noFill/>
        </p:spPr>
        <p:txBody>
          <a:bodyPr wrap="square" rtlCol="0">
            <a:spAutoFit/>
          </a:bodyPr>
          <a:lstStyle/>
          <a:p>
            <a:r>
              <a:rPr lang="en-US" sz="2800" b="1" dirty="0">
                <a:solidFill>
                  <a:srgbClr val="002060"/>
                </a:solidFill>
              </a:rPr>
              <a:t>V</a:t>
            </a:r>
            <a:r>
              <a:rPr lang="vi-VN" sz="2800" b="1" dirty="0">
                <a:solidFill>
                  <a:srgbClr val="002060"/>
                </a:solidFill>
              </a:rPr>
              <a:t>iết tiếp được các lời đối thoại trong màn kịch với nội dung phù hợp</a:t>
            </a:r>
            <a:r>
              <a:rPr lang="en-US" sz="2800" b="1" dirty="0">
                <a:solidFill>
                  <a:srgbClr val="002060"/>
                </a:solidFill>
              </a:rPr>
              <a:t>.</a:t>
            </a:r>
          </a:p>
        </p:txBody>
      </p:sp>
      <p:sp>
        <p:nvSpPr>
          <p:cNvPr id="9" name="TextBox 8"/>
          <p:cNvSpPr txBox="1"/>
          <p:nvPr/>
        </p:nvSpPr>
        <p:spPr>
          <a:xfrm>
            <a:off x="3026000" y="4819737"/>
            <a:ext cx="6911789" cy="523220"/>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Phân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kịch</a:t>
            </a:r>
            <a:r>
              <a:rPr lang="en-US" sz="2800" b="1" dirty="0">
                <a:solidFill>
                  <a:srgbClr val="002060"/>
                </a:solidFill>
                <a:latin typeface="Arial" panose="020B0604020202020204" pitchFamily="34" charset="0"/>
                <a:cs typeface="Arial" panose="020B0604020202020204" pitchFamily="34" charset="0"/>
              </a:rPr>
              <a:t>.</a:t>
            </a:r>
          </a:p>
        </p:txBody>
      </p:sp>
      <p:pic>
        <p:nvPicPr>
          <p:cNvPr id="10" name="Picture 5" descr="D:\png\xiqi5g055808_0000_图层-7.png"/>
          <p:cNvPicPr>
            <a:picLocks noChangeAspect="1" noChangeArrowheads="1"/>
          </p:cNvPicPr>
          <p:nvPr/>
        </p:nvPicPr>
        <p:blipFill rotWithShape="1">
          <a:blip r:embed="rId3">
            <a:extLst>
              <a:ext uri="{28A0092B-C50C-407E-A947-70E740481C1C}">
                <a14:useLocalDpi xmlns:a14="http://schemas.microsoft.com/office/drawing/2010/main" val="0"/>
              </a:ext>
            </a:extLst>
          </a:blip>
          <a:srcRect r="11464"/>
          <a:stretch/>
        </p:blipFill>
        <p:spPr bwMode="auto">
          <a:xfrm>
            <a:off x="-199854" y="2715065"/>
            <a:ext cx="3172879" cy="4089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29205"/>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4685" y="529214"/>
            <a:ext cx="3497943" cy="31641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502199" y="838656"/>
            <a:ext cx="2962913" cy="3090940"/>
          </a:xfrm>
          <a:prstGeom prst="rect">
            <a:avLst/>
          </a:prstGeom>
        </p:spPr>
      </p:pic>
      <p:sp>
        <p:nvSpPr>
          <p:cNvPr id="5" name="Rounded Rectangular Callout 4"/>
          <p:cNvSpPr/>
          <p:nvPr/>
        </p:nvSpPr>
        <p:spPr>
          <a:xfrm>
            <a:off x="3587370" y="2602524"/>
            <a:ext cx="8426439" cy="3207433"/>
          </a:xfrm>
          <a:prstGeom prst="wedgeRoundRectCallout">
            <a:avLst>
              <a:gd name="adj1" fmla="val 21164"/>
              <a:gd name="adj2" fmla="val -38635"/>
              <a:gd name="adj3" fmla="val 16667"/>
            </a:avLst>
          </a:prstGeom>
          <a:solidFill>
            <a:schemeClr val="bg1"/>
          </a:solidFill>
          <a:ln>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3"/>
          <p:cNvSpPr txBox="1">
            <a:spLocks noChangeArrowheads="1"/>
          </p:cNvSpPr>
          <p:nvPr/>
        </p:nvSpPr>
        <p:spPr bwMode="auto">
          <a:xfrm>
            <a:off x="3732626" y="3185984"/>
            <a:ext cx="8651292" cy="220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lnSpc>
                <a:spcPct val="70000"/>
              </a:lnSpc>
              <a:spcBef>
                <a:spcPct val="50000"/>
              </a:spcBef>
              <a:spcAft>
                <a:spcPct val="0"/>
              </a:spcAft>
              <a:buFontTx/>
              <a:buChar char="-"/>
            </a:pP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Về</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nhà</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viết</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lại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vào</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vở</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đoạn</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đối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thoại</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của</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nhóm</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 </a:t>
            </a:r>
            <a:r>
              <a:rPr lang="en-US" altLang="en-US" sz="4000" b="1" dirty="0" err="1">
                <a:solidFill>
                  <a:srgbClr val="002060"/>
                </a:solidFill>
                <a:effectLst>
                  <a:outerShdw blurRad="38100" dist="38100" dir="2700000" algn="tl">
                    <a:srgbClr val="000000">
                      <a:alpha val="43137"/>
                    </a:srgbClr>
                  </a:outerShdw>
                </a:effectLst>
                <a:latin typeface="Times New Roman" panose="02020603050405020304" pitchFamily="18" charset="0"/>
              </a:rPr>
              <a:t>mình</a:t>
            </a:r>
            <a:r>
              <a:rPr lang="en-US" altLang="en-US" sz="4000" b="1" dirty="0">
                <a:solidFill>
                  <a:srgbClr val="002060"/>
                </a:solidFill>
                <a:effectLst>
                  <a:outerShdw blurRad="38100" dist="38100" dir="2700000" algn="tl">
                    <a:srgbClr val="000000">
                      <a:alpha val="43137"/>
                    </a:srgbClr>
                  </a:outerShdw>
                </a:effectLst>
                <a:latin typeface="Times New Roman" panose="02020603050405020304" pitchFamily="18" charset="0"/>
              </a:rPr>
              <a:t>.</a:t>
            </a:r>
          </a:p>
          <a:p>
            <a:pPr fontAlgn="base">
              <a:lnSpc>
                <a:spcPct val="70000"/>
              </a:lnSpc>
              <a:spcBef>
                <a:spcPct val="50000"/>
              </a:spcBef>
              <a:spcAft>
                <a:spcPct val="0"/>
              </a:spcAft>
              <a:buFontTx/>
              <a:buChar char="-"/>
            </a:pPr>
            <a:r>
              <a:rPr lang="en-US" altLang="en-US" sz="4000" b="1">
                <a:solidFill>
                  <a:srgbClr val="002060"/>
                </a:solidFill>
                <a:effectLst>
                  <a:outerShdw blurRad="38100" dist="38100" dir="2700000" algn="tl">
                    <a:srgbClr val="000000">
                      <a:alpha val="43137"/>
                    </a:srgbClr>
                  </a:outerShdw>
                </a:effectLst>
                <a:latin typeface="Times New Roman" panose="02020603050405020304" pitchFamily="18" charset="0"/>
              </a:rPr>
              <a:t>Chuẩn bị bài sau</a:t>
            </a:r>
            <a:br>
              <a:rPr lang="en-US" altLang="en-US" sz="4000" b="1">
                <a:solidFill>
                  <a:srgbClr val="002060"/>
                </a:solidFill>
                <a:effectLst>
                  <a:outerShdw blurRad="38100" dist="38100" dir="2700000" algn="tl">
                    <a:srgbClr val="000000">
                      <a:alpha val="43137"/>
                    </a:srgbClr>
                  </a:outerShdw>
                </a:effectLst>
                <a:latin typeface="Times New Roman" panose="02020603050405020304" pitchFamily="18" charset="0"/>
              </a:rPr>
            </a:br>
            <a:endParaRPr lang="en-US" altLang="en-US" sz="4800" b="1" dirty="0">
              <a:solidFill>
                <a:srgbClr val="002060"/>
              </a:solidFill>
              <a:effectLst>
                <a:outerShdw blurRad="38100" dist="38100" dir="2700000" algn="tl">
                  <a:srgbClr val="000000">
                    <a:alpha val="43137"/>
                  </a:srgbClr>
                </a:outerShdw>
              </a:effectLst>
              <a:latin typeface="Times New Roman" panose="02020603050405020304" pitchFamily="18" charset="0"/>
            </a:endParaRPr>
          </a:p>
        </p:txBody>
      </p:sp>
    </p:spTree>
    <p:extLst>
      <p:ext uri="{BB962C8B-B14F-4D97-AF65-F5344CB8AC3E}">
        <p14:creationId xmlns:p14="http://schemas.microsoft.com/office/powerpoint/2010/main" val="4208013650"/>
      </p:ext>
    </p:extLst>
  </p:cSld>
  <p:clrMapOvr>
    <a:masterClrMapping/>
  </p:clrMapOvr>
  <mc:AlternateContent xmlns:mc="http://schemas.openxmlformats.org/markup-compatibility/2006" xmlns:p14="http://schemas.microsoft.com/office/powerpoint/2010/main">
    <mc:Choice Requires="p14">
      <p:transition spd="slow" p14:dur="1200" advClick="0" advTm="3000">
        <p:dissolve/>
      </p:transition>
    </mc:Choice>
    <mc:Fallback xmlns="">
      <p:transition spd="slow" advClick="0" advTm="3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randombar(horizontal)">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76"/>
            <a:ext cx="12163376" cy="6874176"/>
          </a:xfrm>
          <a:prstGeom prst="rect">
            <a:avLst/>
          </a:prstGeom>
        </p:spPr>
      </p:pic>
      <p:pic>
        <p:nvPicPr>
          <p:cNvPr id="5" name="Picture 4"/>
          <p:cNvPicPr>
            <a:picLocks noChangeAspect="1"/>
          </p:cNvPicPr>
          <p:nvPr/>
        </p:nvPicPr>
        <p:blipFill>
          <a:blip r:embed="rId3"/>
          <a:stretch>
            <a:fillRect/>
          </a:stretch>
        </p:blipFill>
        <p:spPr>
          <a:xfrm>
            <a:off x="0" y="217595"/>
            <a:ext cx="10004403" cy="5072312"/>
          </a:xfrm>
          <a:prstGeom prst="rect">
            <a:avLst/>
          </a:prstGeom>
        </p:spPr>
      </p:pic>
    </p:spTree>
    <p:extLst>
      <p:ext uri="{BB962C8B-B14F-4D97-AF65-F5344CB8AC3E}">
        <p14:creationId xmlns:p14="http://schemas.microsoft.com/office/powerpoint/2010/main" val="2422991870"/>
      </p:ext>
    </p:extLst>
  </p:cSld>
  <p:clrMapOvr>
    <a:masterClrMapping/>
  </p:clrMapOvr>
  <mc:AlternateContent xmlns:mc="http://schemas.openxmlformats.org/markup-compatibility/2006" xmlns:p14="http://schemas.microsoft.com/office/powerpoint/2010/main">
    <mc:Choice Requires="p14">
      <p:transition spd="slow" p14:dur="800" advClick="0" advTm="3000">
        <p:circle/>
      </p:transition>
    </mc:Choice>
    <mc:Fallback xmlns="">
      <p:transition spd="slow" advClick="0"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0578" t="14297" r="26062" b="4595"/>
          <a:stretch/>
        </p:blipFill>
        <p:spPr>
          <a:xfrm>
            <a:off x="-511046" y="0"/>
            <a:ext cx="4189343" cy="6345608"/>
          </a:xfrm>
          <a:prstGeom prst="rect">
            <a:avLst/>
          </a:prstGeom>
        </p:spPr>
      </p:pic>
      <p:pic>
        <p:nvPicPr>
          <p:cNvPr id="5"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38103">
            <a:off x="6604195" y="-2769566"/>
            <a:ext cx="4785262" cy="5982612"/>
          </a:xfrm>
          <a:prstGeom prst="rect">
            <a:avLst/>
          </a:prstGeom>
        </p:spPr>
      </p:pic>
      <p:sp>
        <p:nvSpPr>
          <p:cNvPr id="17" name="Round Diagonal Corner Rectangle 16"/>
          <p:cNvSpPr/>
          <p:nvPr/>
        </p:nvSpPr>
        <p:spPr>
          <a:xfrm>
            <a:off x="3939987" y="21277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Diagonal Corner Rectangle 17"/>
          <p:cNvSpPr/>
          <p:nvPr/>
        </p:nvSpPr>
        <p:spPr>
          <a:xfrm>
            <a:off x="3939987" y="33805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 Diagonal Corner Rectangle 18"/>
          <p:cNvSpPr/>
          <p:nvPr/>
        </p:nvSpPr>
        <p:spPr>
          <a:xfrm>
            <a:off x="3939987" y="4633354"/>
            <a:ext cx="7207624" cy="1008529"/>
          </a:xfrm>
          <a:prstGeom prst="round2DiagRect">
            <a:avLst>
              <a:gd name="adj1" fmla="val 50000"/>
              <a:gd name="adj2" fmla="val 0"/>
            </a:avLst>
          </a:prstGeom>
          <a:solidFill>
            <a:schemeClr val="bg1"/>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235822" y="2355808"/>
            <a:ext cx="6911789" cy="523220"/>
          </a:xfrm>
          <a:prstGeom prst="rect">
            <a:avLst/>
          </a:prstGeom>
          <a:noFill/>
        </p:spPr>
        <p:txBody>
          <a:bodyPr wrap="square" rtlCol="0">
            <a:spAutoFit/>
          </a:bodyPr>
          <a:lstStyle/>
          <a:p>
            <a:r>
              <a:rPr lang="vi-VN" sz="2800" b="1" dirty="0">
                <a:solidFill>
                  <a:srgbClr val="002060"/>
                </a:solidFill>
              </a:rPr>
              <a:t>Nắm được cách viết đoạn đối thoại.</a:t>
            </a:r>
            <a:endParaRPr lang="en-US" sz="2800" b="1" dirty="0">
              <a:solidFill>
                <a:srgbClr val="002060"/>
              </a:solidFill>
            </a:endParaRPr>
          </a:p>
        </p:txBody>
      </p:sp>
      <p:sp>
        <p:nvSpPr>
          <p:cNvPr id="21" name="TextBox 20"/>
          <p:cNvSpPr txBox="1"/>
          <p:nvPr/>
        </p:nvSpPr>
        <p:spPr>
          <a:xfrm>
            <a:off x="4235822" y="3434976"/>
            <a:ext cx="6911789" cy="954107"/>
          </a:xfrm>
          <a:prstGeom prst="rect">
            <a:avLst/>
          </a:prstGeom>
          <a:noFill/>
        </p:spPr>
        <p:txBody>
          <a:bodyPr wrap="square" rtlCol="0">
            <a:spAutoFit/>
          </a:bodyPr>
          <a:lstStyle/>
          <a:p>
            <a:r>
              <a:rPr lang="en-US" sz="2800" b="1" dirty="0">
                <a:solidFill>
                  <a:srgbClr val="002060"/>
                </a:solidFill>
              </a:rPr>
              <a:t>V</a:t>
            </a:r>
            <a:r>
              <a:rPr lang="vi-VN" sz="2800" b="1" dirty="0">
                <a:solidFill>
                  <a:srgbClr val="002060"/>
                </a:solidFill>
              </a:rPr>
              <a:t>iết tiếp được các lời đối thoại trong màn kịch với nội dung phù hợp</a:t>
            </a:r>
            <a:r>
              <a:rPr lang="en-US" sz="2800" b="1" dirty="0">
                <a:solidFill>
                  <a:srgbClr val="002060"/>
                </a:solidFill>
              </a:rPr>
              <a:t>.</a:t>
            </a:r>
          </a:p>
        </p:txBody>
      </p:sp>
      <p:pic>
        <p:nvPicPr>
          <p:cNvPr id="3" name="Picture 2"/>
          <p:cNvPicPr>
            <a:picLocks noChangeAspect="1"/>
          </p:cNvPicPr>
          <p:nvPr/>
        </p:nvPicPr>
        <p:blipFill>
          <a:blip r:embed="rId5"/>
          <a:stretch>
            <a:fillRect/>
          </a:stretch>
        </p:blipFill>
        <p:spPr>
          <a:xfrm>
            <a:off x="261403" y="2355808"/>
            <a:ext cx="2383743" cy="2341067"/>
          </a:xfrm>
          <a:prstGeom prst="rect">
            <a:avLst/>
          </a:prstGeom>
        </p:spPr>
      </p:pic>
      <p:sp>
        <p:nvSpPr>
          <p:cNvPr id="11" name="TextBox 10"/>
          <p:cNvSpPr txBox="1"/>
          <p:nvPr/>
        </p:nvSpPr>
        <p:spPr>
          <a:xfrm>
            <a:off x="4235822" y="4876008"/>
            <a:ext cx="6911789" cy="523220"/>
          </a:xfrm>
          <a:prstGeom prst="rect">
            <a:avLst/>
          </a:prstGeom>
          <a:noFill/>
        </p:spPr>
        <p:txBody>
          <a:bodyPr wrap="square" rtlCol="0">
            <a:spAutoFit/>
          </a:bodyPr>
          <a:lstStyle/>
          <a:p>
            <a:r>
              <a:rPr lang="en-US" sz="2800" b="1" dirty="0" err="1">
                <a:solidFill>
                  <a:srgbClr val="002060"/>
                </a:solidFill>
                <a:latin typeface="Arial" panose="020B0604020202020204" pitchFamily="34" charset="0"/>
                <a:cs typeface="Arial" panose="020B0604020202020204" pitchFamily="34" charset="0"/>
              </a:rPr>
              <a:t>Phân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vai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để</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đọc</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lại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màn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kịch</a:t>
            </a:r>
            <a:r>
              <a:rPr lang="en-US" sz="28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04300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strips(downLeft)">
                                      <p:cBhvr>
                                        <p:cTn id="14" dur="500"/>
                                        <p:tgtEl>
                                          <p:spTgt spid="20"/>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strips(downLeft)">
                                      <p:cBhvr>
                                        <p:cTn id="20" dur="500"/>
                                        <p:tgtEl>
                                          <p:spTgt spid="21"/>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Left)">
                                      <p:cBhvr>
                                        <p:cTn id="23" dur="500"/>
                                        <p:tgtEl>
                                          <p:spTgt spid="18"/>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strips(downLeft)">
                                      <p:cBhvr>
                                        <p:cTn id="26" dur="500"/>
                                        <p:tgtEl>
                                          <p:spTgt spid="11"/>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strips(downLef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P spid="21"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0152" y="636565"/>
            <a:ext cx="12192000" cy="6097242"/>
          </a:xfrm>
          <a:prstGeom prst="rect">
            <a:avLst/>
          </a:prstGeom>
        </p:spPr>
      </p:pic>
      <p:grpSp>
        <p:nvGrpSpPr>
          <p:cNvPr id="7" name="组合 2"/>
          <p:cNvGrpSpPr/>
          <p:nvPr/>
        </p:nvGrpSpPr>
        <p:grpSpPr>
          <a:xfrm>
            <a:off x="1439009" y="233521"/>
            <a:ext cx="9623943" cy="1582400"/>
            <a:chOff x="1054101" y="736600"/>
            <a:chExt cx="4815022" cy="1043406"/>
          </a:xfrm>
          <a:solidFill>
            <a:schemeClr val="bg1"/>
          </a:solidFill>
        </p:grpSpPr>
        <p:sp>
          <p:nvSpPr>
            <p:cNvPr id="8" name="矩形 3"/>
            <p:cNvSpPr/>
            <p:nvPr/>
          </p:nvSpPr>
          <p:spPr>
            <a:xfrm>
              <a:off x="1054101" y="736600"/>
              <a:ext cx="4815022" cy="1043406"/>
            </a:xfrm>
            <a:prstGeom prst="rect">
              <a:avLst/>
            </a:prstGeom>
            <a:grpFill/>
            <a:ln w="19050">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4"/>
            <p:cNvSpPr txBox="1"/>
            <p:nvPr/>
          </p:nvSpPr>
          <p:spPr>
            <a:xfrm>
              <a:off x="1209694" y="797351"/>
              <a:ext cx="4563497" cy="491896"/>
            </a:xfrm>
            <a:prstGeom prst="rect">
              <a:avLst/>
            </a:prstGeom>
            <a:grpFill/>
          </p:spPr>
          <p:txBody>
            <a:bodyPr wrap="square" rtlCol="0">
              <a:spAutoFit/>
            </a:bodyPr>
            <a:lstStyle/>
            <a:p>
              <a:endParaRPr lang="zh-CN" altLang="en-US" sz="4800" b="1" dirty="0">
                <a:solidFill>
                  <a:srgbClr val="7D3B0D"/>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grpSp>
      <p:sp>
        <p:nvSpPr>
          <p:cNvPr id="10" name="矩形 5"/>
          <p:cNvSpPr/>
          <p:nvPr/>
        </p:nvSpPr>
        <p:spPr>
          <a:xfrm>
            <a:off x="1050700" y="336152"/>
            <a:ext cx="505783" cy="1409101"/>
          </a:xfrm>
          <a:prstGeom prst="rect">
            <a:avLst/>
          </a:prstGeom>
          <a:solidFill>
            <a:srgbClr val="7D3B0D"/>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 Box 10"/>
          <p:cNvSpPr txBox="1">
            <a:spLocks noChangeArrowheads="1"/>
          </p:cNvSpPr>
          <p:nvPr/>
        </p:nvSpPr>
        <p:spPr bwMode="auto">
          <a:xfrm>
            <a:off x="1749998" y="409930"/>
            <a:ext cx="9151702" cy="1323439"/>
          </a:xfrm>
          <a:prstGeom prst="rect">
            <a:avLst/>
          </a:prstGeom>
          <a:solidFill>
            <a:schemeClr val="bg1"/>
          </a:solidFill>
          <a:ln>
            <a:no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Bài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1: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Đọc</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đoạn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trích</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dưới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đây</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của</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truyện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Thái</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sư</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Trần</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Thủ</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en-US" altLang="en-US" sz="4000" b="1" dirty="0" err="1">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Độ</a:t>
            </a:r>
            <a:r>
              <a:rPr lang="en-US" altLang="en-US" sz="4000" b="1" dirty="0">
                <a:solidFill>
                  <a:srgbClr val="C0000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t>
            </a:r>
          </a:p>
        </p:txBody>
      </p:sp>
      <p:sp>
        <p:nvSpPr>
          <p:cNvPr id="13" name="Rounded Rectangle 12"/>
          <p:cNvSpPr/>
          <p:nvPr/>
        </p:nvSpPr>
        <p:spPr>
          <a:xfrm>
            <a:off x="802782" y="1960155"/>
            <a:ext cx="10836223" cy="4205514"/>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6"/>
          <p:cNvSpPr txBox="1">
            <a:spLocks noChangeArrowheads="1"/>
          </p:cNvSpPr>
          <p:nvPr/>
        </p:nvSpPr>
        <p:spPr bwMode="auto">
          <a:xfrm>
            <a:off x="1195050" y="2056164"/>
            <a:ext cx="9982203" cy="3970318"/>
          </a:xfrm>
          <a:prstGeom prst="rect">
            <a:avLst/>
          </a:prstGeom>
          <a:noFill/>
          <a:ln>
            <a:noFill/>
          </a:ln>
          <a:effectLst/>
        </p:spPr>
        <p:txBody>
          <a:bodyPr wrap="square">
            <a:spAutoFit/>
          </a:bodyPr>
          <a:lstStyle>
            <a:lvl1pPr indent="350838" eaLnBrk="0" hangingPunct="0">
              <a:defRPr>
                <a:solidFill>
                  <a:schemeClr val="tx1"/>
                </a:solidFill>
                <a:latin typeface="Arial" charset="0"/>
              </a:defRPr>
            </a:lvl1pPr>
            <a:lvl2pPr marL="808038" indent="-342900" eaLnBrk="0" hangingPunct="0">
              <a:defRPr>
                <a:solidFill>
                  <a:schemeClr val="tx1"/>
                </a:solidFill>
                <a:latin typeface="Arial" charset="0"/>
              </a:defRPr>
            </a:lvl2pPr>
            <a:lvl3pPr marL="1265238" indent="-342900" eaLnBrk="0" hangingPunct="0">
              <a:defRPr>
                <a:solidFill>
                  <a:schemeClr val="tx1"/>
                </a:solidFill>
                <a:latin typeface="Arial" charset="0"/>
              </a:defRPr>
            </a:lvl3pPr>
            <a:lvl4pPr marL="1722438" indent="-342900" eaLnBrk="0" hangingPunct="0">
              <a:defRPr>
                <a:solidFill>
                  <a:schemeClr val="tx1"/>
                </a:solidFill>
                <a:latin typeface="Arial" charset="0"/>
              </a:defRPr>
            </a:lvl4pPr>
            <a:lvl5pPr marL="2179638" indent="-342900" eaLnBrk="0" hangingPunct="0">
              <a:defRPr>
                <a:solidFill>
                  <a:schemeClr val="tx1"/>
                </a:solidFill>
                <a:latin typeface="Arial" charset="0"/>
              </a:defRPr>
            </a:lvl5pPr>
            <a:lvl6pPr marL="2636838" indent="-342900" eaLnBrk="0" fontAlgn="base" hangingPunct="0">
              <a:spcBef>
                <a:spcPct val="0"/>
              </a:spcBef>
              <a:spcAft>
                <a:spcPct val="0"/>
              </a:spcAft>
              <a:defRPr>
                <a:solidFill>
                  <a:schemeClr val="tx1"/>
                </a:solidFill>
                <a:latin typeface="Arial" charset="0"/>
              </a:defRPr>
            </a:lvl6pPr>
            <a:lvl7pPr marL="3094038" indent="-342900" eaLnBrk="0" fontAlgn="base" hangingPunct="0">
              <a:spcBef>
                <a:spcPct val="0"/>
              </a:spcBef>
              <a:spcAft>
                <a:spcPct val="0"/>
              </a:spcAft>
              <a:defRPr>
                <a:solidFill>
                  <a:schemeClr val="tx1"/>
                </a:solidFill>
                <a:latin typeface="Arial" charset="0"/>
              </a:defRPr>
            </a:lvl7pPr>
            <a:lvl8pPr marL="3551238" indent="-342900" eaLnBrk="0" fontAlgn="base" hangingPunct="0">
              <a:spcBef>
                <a:spcPct val="0"/>
              </a:spcBef>
              <a:spcAft>
                <a:spcPct val="0"/>
              </a:spcAft>
              <a:defRPr>
                <a:solidFill>
                  <a:schemeClr val="tx1"/>
                </a:solidFill>
                <a:latin typeface="Arial" charset="0"/>
              </a:defRPr>
            </a:lvl8pPr>
            <a:lvl9pPr marL="4008438" indent="-342900" eaLnBrk="0" fontAlgn="base" hangingPunct="0">
              <a:spcBef>
                <a:spcPct val="0"/>
              </a:spcBef>
              <a:spcAft>
                <a:spcPct val="0"/>
              </a:spcAft>
              <a:defRPr>
                <a:solidFill>
                  <a:schemeClr val="tx1"/>
                </a:solidFill>
                <a:latin typeface="Arial" charset="0"/>
              </a:defRPr>
            </a:lvl9pPr>
          </a:lstStyle>
          <a:p>
            <a:pPr algn="just" eaLnBrk="1" hangingPunct="1">
              <a:spcBef>
                <a:spcPct val="25000"/>
              </a:spcBef>
              <a:defRPr/>
            </a:pPr>
            <a:r>
              <a:rPr lang="en-US" sz="2800" dirty="0" err="1">
                <a:solidFill>
                  <a:srgbClr val="3333CC"/>
                </a:solidFill>
              </a:rPr>
              <a:t>Linh</a:t>
            </a:r>
            <a:r>
              <a:rPr lang="en-US" sz="2800" dirty="0">
                <a:solidFill>
                  <a:srgbClr val="3333CC"/>
                </a:solidFill>
              </a:rPr>
              <a:t> </a:t>
            </a:r>
            <a:r>
              <a:rPr lang="en-US" sz="2800" dirty="0" err="1">
                <a:solidFill>
                  <a:srgbClr val="3333CC"/>
                </a:solidFill>
              </a:rPr>
              <a:t>Từ</a:t>
            </a:r>
            <a:r>
              <a:rPr lang="en-US" sz="2800" dirty="0">
                <a:solidFill>
                  <a:srgbClr val="3333CC"/>
                </a:solidFill>
              </a:rPr>
              <a:t> </a:t>
            </a:r>
            <a:r>
              <a:rPr lang="en-US" sz="2800" dirty="0" err="1">
                <a:solidFill>
                  <a:srgbClr val="3333CC"/>
                </a:solidFill>
              </a:rPr>
              <a:t>Quốc</a:t>
            </a:r>
            <a:r>
              <a:rPr lang="en-US" sz="2800" dirty="0">
                <a:solidFill>
                  <a:srgbClr val="3333CC"/>
                </a:solidFill>
              </a:rPr>
              <a:t> </a:t>
            </a:r>
            <a:r>
              <a:rPr lang="en-US" sz="2800" dirty="0" err="1">
                <a:solidFill>
                  <a:srgbClr val="3333CC"/>
                </a:solidFill>
              </a:rPr>
              <a:t>Mẫu</a:t>
            </a:r>
            <a:r>
              <a:rPr lang="en-US" sz="2800" dirty="0">
                <a:solidFill>
                  <a:srgbClr val="3333CC"/>
                </a:solidFill>
              </a:rPr>
              <a:t> </a:t>
            </a:r>
            <a:r>
              <a:rPr lang="en-US" sz="2800" dirty="0" err="1">
                <a:solidFill>
                  <a:srgbClr val="3333CC"/>
                </a:solidFill>
              </a:rPr>
              <a:t>ngồi</a:t>
            </a:r>
            <a:r>
              <a:rPr lang="en-US" sz="2800" dirty="0">
                <a:solidFill>
                  <a:srgbClr val="3333CC"/>
                </a:solidFill>
              </a:rPr>
              <a:t> </a:t>
            </a:r>
            <a:r>
              <a:rPr lang="en-US" sz="2800" dirty="0" err="1">
                <a:solidFill>
                  <a:srgbClr val="3333CC"/>
                </a:solidFill>
              </a:rPr>
              <a:t>kiệu</a:t>
            </a:r>
            <a:r>
              <a:rPr lang="en-US" sz="2800" dirty="0">
                <a:solidFill>
                  <a:srgbClr val="3333CC"/>
                </a:solidFill>
              </a:rPr>
              <a:t> </a:t>
            </a:r>
            <a:r>
              <a:rPr lang="en-US" sz="2800" dirty="0" err="1">
                <a:solidFill>
                  <a:srgbClr val="3333CC"/>
                </a:solidFill>
              </a:rPr>
              <a:t>đi</a:t>
            </a:r>
            <a:r>
              <a:rPr lang="en-US" sz="2800" dirty="0">
                <a:solidFill>
                  <a:srgbClr val="3333CC"/>
                </a:solidFill>
              </a:rPr>
              <a:t> qua </a:t>
            </a:r>
            <a:r>
              <a:rPr lang="en-US" sz="2800" dirty="0" err="1">
                <a:solidFill>
                  <a:srgbClr val="3333CC"/>
                </a:solidFill>
              </a:rPr>
              <a:t>chỗ</a:t>
            </a:r>
            <a:r>
              <a:rPr lang="en-US" sz="2800" dirty="0">
                <a:solidFill>
                  <a:srgbClr val="3333CC"/>
                </a:solidFill>
              </a:rPr>
              <a:t> </a:t>
            </a:r>
            <a:r>
              <a:rPr lang="en-US" sz="2800" dirty="0" err="1">
                <a:solidFill>
                  <a:srgbClr val="3333CC"/>
                </a:solidFill>
              </a:rPr>
              <a:t>thềm</a:t>
            </a:r>
            <a:r>
              <a:rPr lang="en-US" sz="2800" dirty="0">
                <a:solidFill>
                  <a:srgbClr val="3333CC"/>
                </a:solidFill>
              </a:rPr>
              <a:t> </a:t>
            </a:r>
            <a:r>
              <a:rPr lang="en-US" sz="2800" dirty="0" err="1">
                <a:solidFill>
                  <a:srgbClr val="3333CC"/>
                </a:solidFill>
              </a:rPr>
              <a:t>cấm</a:t>
            </a:r>
            <a:r>
              <a:rPr lang="en-US" sz="2800" dirty="0">
                <a:solidFill>
                  <a:srgbClr val="3333CC"/>
                </a:solidFill>
              </a:rPr>
              <a:t>, </a:t>
            </a:r>
            <a:r>
              <a:rPr lang="en-US" sz="2800" dirty="0" err="1">
                <a:solidFill>
                  <a:srgbClr val="3333CC"/>
                </a:solidFill>
              </a:rPr>
              <a:t>bị</a:t>
            </a:r>
            <a:r>
              <a:rPr lang="en-US" sz="2800" dirty="0">
                <a:solidFill>
                  <a:srgbClr val="3333CC"/>
                </a:solidFill>
              </a:rPr>
              <a:t> </a:t>
            </a:r>
            <a:r>
              <a:rPr lang="en-US" sz="2800" dirty="0" err="1">
                <a:solidFill>
                  <a:srgbClr val="3333CC"/>
                </a:solidFill>
              </a:rPr>
              <a:t>một</a:t>
            </a:r>
            <a:r>
              <a:rPr lang="en-US" sz="2800" dirty="0">
                <a:solidFill>
                  <a:srgbClr val="3333CC"/>
                </a:solidFill>
              </a:rPr>
              <a:t> </a:t>
            </a:r>
            <a:r>
              <a:rPr lang="en-US" sz="2800" dirty="0" err="1">
                <a:solidFill>
                  <a:srgbClr val="3333CC"/>
                </a:solidFill>
              </a:rPr>
              <a:t>người</a:t>
            </a:r>
            <a:r>
              <a:rPr lang="en-US" sz="2800" dirty="0">
                <a:solidFill>
                  <a:srgbClr val="3333CC"/>
                </a:solidFill>
              </a:rPr>
              <a:t> </a:t>
            </a:r>
            <a:r>
              <a:rPr lang="en-US" sz="2800" dirty="0" err="1">
                <a:solidFill>
                  <a:srgbClr val="3333CC"/>
                </a:solidFill>
              </a:rPr>
              <a:t>quân</a:t>
            </a:r>
            <a:r>
              <a:rPr lang="en-US" sz="2800" dirty="0">
                <a:solidFill>
                  <a:srgbClr val="3333CC"/>
                </a:solidFill>
              </a:rPr>
              <a:t> </a:t>
            </a:r>
            <a:r>
              <a:rPr lang="en-US" sz="2800" dirty="0" err="1">
                <a:solidFill>
                  <a:srgbClr val="3333CC"/>
                </a:solidFill>
              </a:rPr>
              <a:t>hiệu</a:t>
            </a:r>
            <a:r>
              <a:rPr lang="en-US" sz="2800" dirty="0">
                <a:solidFill>
                  <a:srgbClr val="3333CC"/>
                </a:solidFill>
              </a:rPr>
              <a:t> </a:t>
            </a:r>
            <a:r>
              <a:rPr lang="en-US" sz="2800" dirty="0" err="1">
                <a:solidFill>
                  <a:srgbClr val="3333CC"/>
                </a:solidFill>
              </a:rPr>
              <a:t>ngăn</a:t>
            </a:r>
            <a:r>
              <a:rPr lang="en-US" sz="2800" dirty="0">
                <a:solidFill>
                  <a:srgbClr val="3333CC"/>
                </a:solidFill>
              </a:rPr>
              <a:t> </a:t>
            </a:r>
            <a:r>
              <a:rPr lang="en-US" sz="2800" dirty="0" err="1">
                <a:solidFill>
                  <a:srgbClr val="3333CC"/>
                </a:solidFill>
              </a:rPr>
              <a:t>lại</a:t>
            </a:r>
            <a:r>
              <a:rPr lang="en-US" sz="2800" dirty="0">
                <a:solidFill>
                  <a:srgbClr val="3333CC"/>
                </a:solidFill>
              </a:rPr>
              <a:t>. </a:t>
            </a:r>
            <a:r>
              <a:rPr lang="en-US" sz="2800" dirty="0" err="1">
                <a:solidFill>
                  <a:srgbClr val="3333CC"/>
                </a:solidFill>
              </a:rPr>
              <a:t>Về</a:t>
            </a:r>
            <a:r>
              <a:rPr lang="en-US" sz="2800" dirty="0">
                <a:solidFill>
                  <a:srgbClr val="3333CC"/>
                </a:solidFill>
              </a:rPr>
              <a:t> </a:t>
            </a:r>
            <a:r>
              <a:rPr lang="en-US" sz="2800" dirty="0" err="1">
                <a:solidFill>
                  <a:srgbClr val="3333CC"/>
                </a:solidFill>
              </a:rPr>
              <a:t>nhà</a:t>
            </a:r>
            <a:r>
              <a:rPr lang="en-US" sz="2800" dirty="0">
                <a:solidFill>
                  <a:srgbClr val="3333CC"/>
                </a:solidFill>
              </a:rPr>
              <a:t> </a:t>
            </a:r>
            <a:r>
              <a:rPr lang="en-US" sz="2800" dirty="0" err="1">
                <a:solidFill>
                  <a:srgbClr val="3333CC"/>
                </a:solidFill>
              </a:rPr>
              <a:t>bà</a:t>
            </a:r>
            <a:r>
              <a:rPr lang="en-US" sz="2800" dirty="0">
                <a:solidFill>
                  <a:srgbClr val="3333CC"/>
                </a:solidFill>
              </a:rPr>
              <a:t> </a:t>
            </a:r>
            <a:r>
              <a:rPr lang="en-US" sz="2800" dirty="0" err="1">
                <a:solidFill>
                  <a:srgbClr val="3333CC"/>
                </a:solidFill>
              </a:rPr>
              <a:t>khóc</a:t>
            </a:r>
            <a:r>
              <a:rPr lang="en-US" sz="2800" dirty="0">
                <a:solidFill>
                  <a:srgbClr val="3333CC"/>
                </a:solidFill>
              </a:rPr>
              <a:t>:</a:t>
            </a:r>
          </a:p>
          <a:p>
            <a:pPr algn="just" eaLnBrk="1" hangingPunct="1">
              <a:spcBef>
                <a:spcPct val="25000"/>
              </a:spcBef>
              <a:defRPr/>
            </a:pPr>
            <a:r>
              <a:rPr lang="en-US" sz="2800" dirty="0">
                <a:solidFill>
                  <a:srgbClr val="3333CC"/>
                </a:solidFill>
              </a:rPr>
              <a:t>-</a:t>
            </a:r>
            <a:r>
              <a:rPr lang="en-US" sz="2800" dirty="0" err="1">
                <a:solidFill>
                  <a:srgbClr val="3333CC"/>
                </a:solidFill>
              </a:rPr>
              <a:t>Tôi</a:t>
            </a:r>
            <a:r>
              <a:rPr lang="en-US" sz="2800" dirty="0">
                <a:solidFill>
                  <a:srgbClr val="3333CC"/>
                </a:solidFill>
              </a:rPr>
              <a:t> </a:t>
            </a:r>
            <a:r>
              <a:rPr lang="en-US" sz="2800" dirty="0" err="1">
                <a:solidFill>
                  <a:srgbClr val="3333CC"/>
                </a:solidFill>
              </a:rPr>
              <a:t>là</a:t>
            </a:r>
            <a:r>
              <a:rPr lang="en-US" sz="2800" dirty="0">
                <a:solidFill>
                  <a:srgbClr val="3333CC"/>
                </a:solidFill>
              </a:rPr>
              <a:t> </a:t>
            </a:r>
            <a:r>
              <a:rPr lang="en-US" sz="2800" dirty="0" err="1">
                <a:solidFill>
                  <a:srgbClr val="3333CC"/>
                </a:solidFill>
              </a:rPr>
              <a:t>vợ</a:t>
            </a:r>
            <a:r>
              <a:rPr lang="en-US" sz="2800" dirty="0">
                <a:solidFill>
                  <a:srgbClr val="3333CC"/>
                </a:solidFill>
              </a:rPr>
              <a:t> </a:t>
            </a:r>
            <a:r>
              <a:rPr lang="en-US" sz="2800" dirty="0" err="1">
                <a:solidFill>
                  <a:srgbClr val="3333CC"/>
                </a:solidFill>
              </a:rPr>
              <a:t>thái</a:t>
            </a:r>
            <a:r>
              <a:rPr lang="en-US" sz="2800" dirty="0">
                <a:solidFill>
                  <a:srgbClr val="3333CC"/>
                </a:solidFill>
              </a:rPr>
              <a:t> </a:t>
            </a:r>
            <a:r>
              <a:rPr lang="en-US" sz="2800" dirty="0" err="1">
                <a:solidFill>
                  <a:srgbClr val="3333CC"/>
                </a:solidFill>
              </a:rPr>
              <a:t>sư</a:t>
            </a:r>
            <a:r>
              <a:rPr lang="en-US" sz="2800" dirty="0">
                <a:solidFill>
                  <a:srgbClr val="3333CC"/>
                </a:solidFill>
              </a:rPr>
              <a:t> </a:t>
            </a:r>
            <a:r>
              <a:rPr lang="en-US" sz="2800" dirty="0" err="1">
                <a:solidFill>
                  <a:srgbClr val="3333CC"/>
                </a:solidFill>
              </a:rPr>
              <a:t>mà</a:t>
            </a:r>
            <a:r>
              <a:rPr lang="en-US" sz="2800" dirty="0">
                <a:solidFill>
                  <a:srgbClr val="3333CC"/>
                </a:solidFill>
              </a:rPr>
              <a:t> </a:t>
            </a:r>
            <a:r>
              <a:rPr lang="en-US" sz="2800" dirty="0" err="1">
                <a:solidFill>
                  <a:srgbClr val="3333CC"/>
                </a:solidFill>
              </a:rPr>
              <a:t>bị</a:t>
            </a:r>
            <a:r>
              <a:rPr lang="en-US" sz="2800" dirty="0">
                <a:solidFill>
                  <a:srgbClr val="3333CC"/>
                </a:solidFill>
              </a:rPr>
              <a:t> </a:t>
            </a:r>
            <a:r>
              <a:rPr lang="en-US" sz="2800" dirty="0" err="1">
                <a:solidFill>
                  <a:srgbClr val="3333CC"/>
                </a:solidFill>
              </a:rPr>
              <a:t>kẻ</a:t>
            </a:r>
            <a:r>
              <a:rPr lang="en-US" sz="2800" dirty="0">
                <a:solidFill>
                  <a:srgbClr val="3333CC"/>
                </a:solidFill>
              </a:rPr>
              <a:t> </a:t>
            </a:r>
            <a:r>
              <a:rPr lang="en-US" sz="2800" dirty="0" err="1">
                <a:solidFill>
                  <a:srgbClr val="3333CC"/>
                </a:solidFill>
              </a:rPr>
              <a:t>dưới</a:t>
            </a:r>
            <a:r>
              <a:rPr lang="en-US" sz="2800" dirty="0">
                <a:solidFill>
                  <a:srgbClr val="3333CC"/>
                </a:solidFill>
              </a:rPr>
              <a:t> </a:t>
            </a:r>
            <a:r>
              <a:rPr lang="en-US" sz="2800" dirty="0" err="1">
                <a:solidFill>
                  <a:srgbClr val="3333CC"/>
                </a:solidFill>
              </a:rPr>
              <a:t>khinh</a:t>
            </a:r>
            <a:r>
              <a:rPr lang="en-US" sz="2800" dirty="0">
                <a:solidFill>
                  <a:srgbClr val="3333CC"/>
                </a:solidFill>
              </a:rPr>
              <a:t> </a:t>
            </a:r>
            <a:r>
              <a:rPr lang="en-US" sz="2800" dirty="0" err="1">
                <a:solidFill>
                  <a:srgbClr val="3333CC"/>
                </a:solidFill>
              </a:rPr>
              <a:t>nhờn</a:t>
            </a:r>
            <a:r>
              <a:rPr lang="en-US" sz="2800" dirty="0">
                <a:solidFill>
                  <a:srgbClr val="3333CC"/>
                </a:solidFill>
              </a:rPr>
              <a:t>.</a:t>
            </a:r>
          </a:p>
          <a:p>
            <a:pPr algn="just" eaLnBrk="1" hangingPunct="1">
              <a:spcBef>
                <a:spcPct val="25000"/>
              </a:spcBef>
              <a:defRPr/>
            </a:pPr>
            <a:r>
              <a:rPr lang="en-US" sz="2800" dirty="0" err="1">
                <a:solidFill>
                  <a:srgbClr val="3333CC"/>
                </a:solidFill>
              </a:rPr>
              <a:t>Ông</a:t>
            </a:r>
            <a:r>
              <a:rPr lang="en-US" sz="2800" dirty="0">
                <a:solidFill>
                  <a:srgbClr val="3333CC"/>
                </a:solidFill>
              </a:rPr>
              <a:t> </a:t>
            </a:r>
            <a:r>
              <a:rPr lang="en-US" sz="2800" dirty="0" err="1">
                <a:solidFill>
                  <a:srgbClr val="3333CC"/>
                </a:solidFill>
              </a:rPr>
              <a:t>cho</a:t>
            </a:r>
            <a:r>
              <a:rPr lang="en-US" sz="2800" dirty="0">
                <a:solidFill>
                  <a:srgbClr val="3333CC"/>
                </a:solidFill>
              </a:rPr>
              <a:t> </a:t>
            </a:r>
            <a:r>
              <a:rPr lang="en-US" sz="2800" dirty="0" err="1">
                <a:solidFill>
                  <a:srgbClr val="3333CC"/>
                </a:solidFill>
              </a:rPr>
              <a:t>bắt</a:t>
            </a:r>
            <a:r>
              <a:rPr lang="en-US" sz="2800" dirty="0">
                <a:solidFill>
                  <a:srgbClr val="3333CC"/>
                </a:solidFill>
              </a:rPr>
              <a:t> </a:t>
            </a:r>
            <a:r>
              <a:rPr lang="en-US" sz="2800" dirty="0" err="1">
                <a:solidFill>
                  <a:srgbClr val="3333CC"/>
                </a:solidFill>
              </a:rPr>
              <a:t>người</a:t>
            </a:r>
            <a:r>
              <a:rPr lang="en-US" sz="2800" dirty="0">
                <a:solidFill>
                  <a:srgbClr val="3333CC"/>
                </a:solidFill>
              </a:rPr>
              <a:t> </a:t>
            </a:r>
            <a:r>
              <a:rPr lang="en-US" sz="2800" dirty="0" err="1">
                <a:solidFill>
                  <a:srgbClr val="3333CC"/>
                </a:solidFill>
              </a:rPr>
              <a:t>quân</a:t>
            </a:r>
            <a:r>
              <a:rPr lang="en-US" sz="2800" dirty="0">
                <a:solidFill>
                  <a:srgbClr val="3333CC"/>
                </a:solidFill>
              </a:rPr>
              <a:t> </a:t>
            </a:r>
            <a:r>
              <a:rPr lang="en-US" sz="2800" dirty="0" err="1">
                <a:solidFill>
                  <a:srgbClr val="3333CC"/>
                </a:solidFill>
              </a:rPr>
              <a:t>hiệu</a:t>
            </a:r>
            <a:r>
              <a:rPr lang="en-US" sz="2800" dirty="0">
                <a:solidFill>
                  <a:srgbClr val="3333CC"/>
                </a:solidFill>
              </a:rPr>
              <a:t> </a:t>
            </a:r>
            <a:r>
              <a:rPr lang="en-US" sz="2800" dirty="0" err="1">
                <a:solidFill>
                  <a:srgbClr val="3333CC"/>
                </a:solidFill>
              </a:rPr>
              <a:t>đến</a:t>
            </a:r>
            <a:r>
              <a:rPr lang="en-US" sz="2800" dirty="0">
                <a:solidFill>
                  <a:srgbClr val="3333CC"/>
                </a:solidFill>
              </a:rPr>
              <a:t>. </a:t>
            </a:r>
            <a:r>
              <a:rPr lang="en-US" sz="2800" dirty="0" err="1">
                <a:solidFill>
                  <a:srgbClr val="3333CC"/>
                </a:solidFill>
              </a:rPr>
              <a:t>Người</a:t>
            </a:r>
            <a:r>
              <a:rPr lang="en-US" sz="2800" dirty="0">
                <a:solidFill>
                  <a:srgbClr val="3333CC"/>
                </a:solidFill>
              </a:rPr>
              <a:t> </a:t>
            </a:r>
            <a:r>
              <a:rPr lang="en-US" sz="2800" dirty="0" err="1">
                <a:solidFill>
                  <a:srgbClr val="3333CC"/>
                </a:solidFill>
              </a:rPr>
              <a:t>này</a:t>
            </a:r>
            <a:r>
              <a:rPr lang="en-US" sz="2800" dirty="0">
                <a:solidFill>
                  <a:srgbClr val="3333CC"/>
                </a:solidFill>
              </a:rPr>
              <a:t> </a:t>
            </a:r>
            <a:r>
              <a:rPr lang="en-US" sz="2800" dirty="0" err="1">
                <a:solidFill>
                  <a:srgbClr val="3333CC"/>
                </a:solidFill>
              </a:rPr>
              <a:t>nghĩ</a:t>
            </a:r>
            <a:r>
              <a:rPr lang="en-US" sz="2800" dirty="0">
                <a:solidFill>
                  <a:srgbClr val="3333CC"/>
                </a:solidFill>
              </a:rPr>
              <a:t> </a:t>
            </a:r>
            <a:r>
              <a:rPr lang="en-US" sz="2800" dirty="0" err="1">
                <a:solidFill>
                  <a:srgbClr val="3333CC"/>
                </a:solidFill>
              </a:rPr>
              <a:t>là</a:t>
            </a:r>
            <a:r>
              <a:rPr lang="en-US" sz="2800" dirty="0">
                <a:solidFill>
                  <a:srgbClr val="3333CC"/>
                </a:solidFill>
              </a:rPr>
              <a:t> </a:t>
            </a:r>
            <a:r>
              <a:rPr lang="en-US" sz="2800" dirty="0" err="1">
                <a:solidFill>
                  <a:srgbClr val="3333CC"/>
                </a:solidFill>
              </a:rPr>
              <a:t>phải</a:t>
            </a:r>
            <a:r>
              <a:rPr lang="en-US" sz="2800" dirty="0">
                <a:solidFill>
                  <a:srgbClr val="3333CC"/>
                </a:solidFill>
              </a:rPr>
              <a:t> </a:t>
            </a:r>
            <a:r>
              <a:rPr lang="en-US" sz="2800" dirty="0" err="1">
                <a:solidFill>
                  <a:srgbClr val="3333CC"/>
                </a:solidFill>
              </a:rPr>
              <a:t>chết</a:t>
            </a:r>
            <a:r>
              <a:rPr lang="en-US" sz="2800" dirty="0">
                <a:solidFill>
                  <a:srgbClr val="3333CC"/>
                </a:solidFill>
              </a:rPr>
              <a:t>. </a:t>
            </a:r>
            <a:r>
              <a:rPr lang="en-US" sz="2800" dirty="0" err="1">
                <a:solidFill>
                  <a:srgbClr val="3333CC"/>
                </a:solidFill>
              </a:rPr>
              <a:t>Nhưng</a:t>
            </a:r>
            <a:r>
              <a:rPr lang="en-US" sz="2800" dirty="0">
                <a:solidFill>
                  <a:srgbClr val="3333CC"/>
                </a:solidFill>
              </a:rPr>
              <a:t> </a:t>
            </a:r>
            <a:r>
              <a:rPr lang="en-US" sz="2800" dirty="0" err="1">
                <a:solidFill>
                  <a:srgbClr val="3333CC"/>
                </a:solidFill>
              </a:rPr>
              <a:t>khi</a:t>
            </a:r>
            <a:r>
              <a:rPr lang="en-US" sz="2800" dirty="0">
                <a:solidFill>
                  <a:srgbClr val="3333CC"/>
                </a:solidFill>
              </a:rPr>
              <a:t> </a:t>
            </a:r>
            <a:r>
              <a:rPr lang="en-US" sz="2800" dirty="0" err="1">
                <a:solidFill>
                  <a:srgbClr val="3333CC"/>
                </a:solidFill>
              </a:rPr>
              <a:t>nghe</a:t>
            </a:r>
            <a:r>
              <a:rPr lang="en-US" sz="2800" dirty="0">
                <a:solidFill>
                  <a:srgbClr val="3333CC"/>
                </a:solidFill>
              </a:rPr>
              <a:t> </a:t>
            </a:r>
            <a:r>
              <a:rPr lang="en-US" sz="2800" dirty="0" err="1">
                <a:solidFill>
                  <a:srgbClr val="3333CC"/>
                </a:solidFill>
              </a:rPr>
              <a:t>anh</a:t>
            </a:r>
            <a:r>
              <a:rPr lang="en-US" sz="2800" dirty="0">
                <a:solidFill>
                  <a:srgbClr val="3333CC"/>
                </a:solidFill>
              </a:rPr>
              <a:t> ta </a:t>
            </a:r>
            <a:r>
              <a:rPr lang="en-US" sz="2800" dirty="0" err="1">
                <a:solidFill>
                  <a:srgbClr val="3333CC"/>
                </a:solidFill>
              </a:rPr>
              <a:t>kể</a:t>
            </a:r>
            <a:r>
              <a:rPr lang="en-US" sz="2800" dirty="0">
                <a:solidFill>
                  <a:srgbClr val="3333CC"/>
                </a:solidFill>
              </a:rPr>
              <a:t> </a:t>
            </a:r>
            <a:r>
              <a:rPr lang="en-US" sz="2800" dirty="0" err="1">
                <a:solidFill>
                  <a:srgbClr val="3333CC"/>
                </a:solidFill>
              </a:rPr>
              <a:t>rõ</a:t>
            </a:r>
            <a:r>
              <a:rPr lang="en-US" sz="2800" dirty="0">
                <a:solidFill>
                  <a:srgbClr val="3333CC"/>
                </a:solidFill>
              </a:rPr>
              <a:t> </a:t>
            </a:r>
            <a:r>
              <a:rPr lang="en-US" sz="2800" dirty="0" err="1">
                <a:solidFill>
                  <a:srgbClr val="3333CC"/>
                </a:solidFill>
              </a:rPr>
              <a:t>ngọn</a:t>
            </a:r>
            <a:r>
              <a:rPr lang="en-US" sz="2800" dirty="0">
                <a:solidFill>
                  <a:srgbClr val="3333CC"/>
                </a:solidFill>
              </a:rPr>
              <a:t> </a:t>
            </a:r>
            <a:r>
              <a:rPr lang="en-US" sz="2800" dirty="0" err="1">
                <a:solidFill>
                  <a:srgbClr val="3333CC"/>
                </a:solidFill>
              </a:rPr>
              <a:t>ngành</a:t>
            </a:r>
            <a:r>
              <a:rPr lang="en-US" sz="2800" dirty="0">
                <a:solidFill>
                  <a:srgbClr val="3333CC"/>
                </a:solidFill>
              </a:rPr>
              <a:t>, </a:t>
            </a:r>
            <a:r>
              <a:rPr lang="en-US" sz="2800" dirty="0" err="1">
                <a:solidFill>
                  <a:srgbClr val="3333CC"/>
                </a:solidFill>
              </a:rPr>
              <a:t>ông</a:t>
            </a:r>
            <a:r>
              <a:rPr lang="en-US" sz="2800" dirty="0">
                <a:solidFill>
                  <a:srgbClr val="3333CC"/>
                </a:solidFill>
              </a:rPr>
              <a:t> </a:t>
            </a:r>
            <a:r>
              <a:rPr lang="en-US" sz="2800" dirty="0" err="1">
                <a:solidFill>
                  <a:srgbClr val="3333CC"/>
                </a:solidFill>
              </a:rPr>
              <a:t>bảo</a:t>
            </a:r>
            <a:r>
              <a:rPr lang="en-US" sz="2800" dirty="0">
                <a:solidFill>
                  <a:srgbClr val="3333CC"/>
                </a:solidFill>
              </a:rPr>
              <a:t>:</a:t>
            </a:r>
          </a:p>
          <a:p>
            <a:pPr algn="just" eaLnBrk="1" hangingPunct="1">
              <a:spcBef>
                <a:spcPct val="25000"/>
              </a:spcBef>
              <a:defRPr/>
            </a:pPr>
            <a:r>
              <a:rPr lang="en-US" sz="2800" dirty="0">
                <a:solidFill>
                  <a:srgbClr val="3333CC"/>
                </a:solidFill>
              </a:rPr>
              <a:t>-</a:t>
            </a:r>
            <a:r>
              <a:rPr lang="en-US" sz="2800" dirty="0" err="1">
                <a:solidFill>
                  <a:srgbClr val="3333CC"/>
                </a:solidFill>
              </a:rPr>
              <a:t>Ngươi</a:t>
            </a:r>
            <a:r>
              <a:rPr lang="en-US" sz="2800" dirty="0">
                <a:solidFill>
                  <a:srgbClr val="3333CC"/>
                </a:solidFill>
              </a:rPr>
              <a:t> ở </a:t>
            </a:r>
            <a:r>
              <a:rPr lang="en-US" sz="2800" dirty="0" err="1">
                <a:solidFill>
                  <a:srgbClr val="3333CC"/>
                </a:solidFill>
              </a:rPr>
              <a:t>chức</a:t>
            </a:r>
            <a:r>
              <a:rPr lang="en-US" sz="2800" dirty="0">
                <a:solidFill>
                  <a:srgbClr val="3333CC"/>
                </a:solidFill>
              </a:rPr>
              <a:t> </a:t>
            </a:r>
            <a:r>
              <a:rPr lang="en-US" sz="2800" dirty="0" err="1">
                <a:solidFill>
                  <a:srgbClr val="3333CC"/>
                </a:solidFill>
              </a:rPr>
              <a:t>thấp</a:t>
            </a:r>
            <a:r>
              <a:rPr lang="en-US" sz="2800" dirty="0">
                <a:solidFill>
                  <a:srgbClr val="3333CC"/>
                </a:solidFill>
              </a:rPr>
              <a:t> </a:t>
            </a:r>
            <a:r>
              <a:rPr lang="en-US" sz="2800" dirty="0" err="1">
                <a:solidFill>
                  <a:srgbClr val="3333CC"/>
                </a:solidFill>
              </a:rPr>
              <a:t>mà</a:t>
            </a:r>
            <a:r>
              <a:rPr lang="en-US" sz="2800" dirty="0">
                <a:solidFill>
                  <a:srgbClr val="3333CC"/>
                </a:solidFill>
              </a:rPr>
              <a:t> </a:t>
            </a:r>
            <a:r>
              <a:rPr lang="en-US" sz="2800" dirty="0" err="1">
                <a:solidFill>
                  <a:srgbClr val="3333CC"/>
                </a:solidFill>
              </a:rPr>
              <a:t>biết</a:t>
            </a:r>
            <a:r>
              <a:rPr lang="en-US" sz="2800" dirty="0">
                <a:solidFill>
                  <a:srgbClr val="3333CC"/>
                </a:solidFill>
              </a:rPr>
              <a:t> </a:t>
            </a:r>
            <a:r>
              <a:rPr lang="en-US" sz="2800" dirty="0" err="1">
                <a:solidFill>
                  <a:srgbClr val="3333CC"/>
                </a:solidFill>
              </a:rPr>
              <a:t>giữ</a:t>
            </a:r>
            <a:r>
              <a:rPr lang="en-US" sz="2800" dirty="0">
                <a:solidFill>
                  <a:srgbClr val="3333CC"/>
                </a:solidFill>
              </a:rPr>
              <a:t> </a:t>
            </a:r>
            <a:r>
              <a:rPr lang="en-US" sz="2800" dirty="0" err="1">
                <a:solidFill>
                  <a:srgbClr val="3333CC"/>
                </a:solidFill>
              </a:rPr>
              <a:t>phép</a:t>
            </a:r>
            <a:r>
              <a:rPr lang="en-US" sz="2800" dirty="0">
                <a:solidFill>
                  <a:srgbClr val="3333CC"/>
                </a:solidFill>
              </a:rPr>
              <a:t> </a:t>
            </a:r>
            <a:r>
              <a:rPr lang="en-US" sz="2800" dirty="0" err="1">
                <a:solidFill>
                  <a:srgbClr val="3333CC"/>
                </a:solidFill>
              </a:rPr>
              <a:t>nước</a:t>
            </a:r>
            <a:r>
              <a:rPr lang="en-US" sz="2800" dirty="0">
                <a:solidFill>
                  <a:srgbClr val="3333CC"/>
                </a:solidFill>
              </a:rPr>
              <a:t> </a:t>
            </a:r>
            <a:r>
              <a:rPr lang="en-US" sz="2800" dirty="0" err="1">
                <a:solidFill>
                  <a:srgbClr val="3333CC"/>
                </a:solidFill>
              </a:rPr>
              <a:t>như</a:t>
            </a:r>
            <a:r>
              <a:rPr lang="en-US" sz="2800" dirty="0">
                <a:solidFill>
                  <a:srgbClr val="3333CC"/>
                </a:solidFill>
              </a:rPr>
              <a:t> </a:t>
            </a:r>
            <a:r>
              <a:rPr lang="en-US" sz="2800" dirty="0" err="1">
                <a:solidFill>
                  <a:srgbClr val="3333CC"/>
                </a:solidFill>
              </a:rPr>
              <a:t>thế</a:t>
            </a:r>
            <a:r>
              <a:rPr lang="en-US" sz="2800" dirty="0">
                <a:solidFill>
                  <a:srgbClr val="3333CC"/>
                </a:solidFill>
              </a:rPr>
              <a:t>, ta </a:t>
            </a:r>
            <a:r>
              <a:rPr lang="en-US" sz="2800" dirty="0" err="1">
                <a:solidFill>
                  <a:srgbClr val="3333CC"/>
                </a:solidFill>
              </a:rPr>
              <a:t>còn</a:t>
            </a:r>
            <a:r>
              <a:rPr lang="en-US" sz="2800" dirty="0">
                <a:solidFill>
                  <a:srgbClr val="3333CC"/>
                </a:solidFill>
              </a:rPr>
              <a:t> </a:t>
            </a:r>
            <a:r>
              <a:rPr lang="en-US" sz="2800" dirty="0" err="1">
                <a:solidFill>
                  <a:srgbClr val="3333CC"/>
                </a:solidFill>
              </a:rPr>
              <a:t>trách</a:t>
            </a:r>
            <a:r>
              <a:rPr lang="en-US" sz="2800" dirty="0">
                <a:solidFill>
                  <a:srgbClr val="3333CC"/>
                </a:solidFill>
              </a:rPr>
              <a:t> </a:t>
            </a:r>
            <a:r>
              <a:rPr lang="en-US" sz="2800" dirty="0" err="1">
                <a:solidFill>
                  <a:srgbClr val="3333CC"/>
                </a:solidFill>
              </a:rPr>
              <a:t>gì</a:t>
            </a:r>
            <a:r>
              <a:rPr lang="en-US" sz="2800" dirty="0">
                <a:solidFill>
                  <a:srgbClr val="3333CC"/>
                </a:solidFill>
              </a:rPr>
              <a:t> </a:t>
            </a:r>
            <a:r>
              <a:rPr lang="en-US" sz="2800" dirty="0" err="1">
                <a:solidFill>
                  <a:srgbClr val="3333CC"/>
                </a:solidFill>
              </a:rPr>
              <a:t>nữa</a:t>
            </a:r>
            <a:r>
              <a:rPr lang="en-US" sz="2800" dirty="0">
                <a:solidFill>
                  <a:srgbClr val="3333CC"/>
                </a:solidFill>
              </a:rPr>
              <a:t>!</a:t>
            </a:r>
          </a:p>
          <a:p>
            <a:pPr algn="just" eaLnBrk="1" hangingPunct="1">
              <a:spcBef>
                <a:spcPct val="25000"/>
              </a:spcBef>
              <a:defRPr/>
            </a:pPr>
            <a:r>
              <a:rPr lang="en-US" sz="2800" dirty="0" err="1">
                <a:solidFill>
                  <a:srgbClr val="3333CC"/>
                </a:solidFill>
              </a:rPr>
              <a:t>Nói</a:t>
            </a:r>
            <a:r>
              <a:rPr lang="en-US" sz="2800" dirty="0">
                <a:solidFill>
                  <a:srgbClr val="3333CC"/>
                </a:solidFill>
              </a:rPr>
              <a:t> </a:t>
            </a:r>
            <a:r>
              <a:rPr lang="en-US" sz="2800" dirty="0" err="1">
                <a:solidFill>
                  <a:srgbClr val="3333CC"/>
                </a:solidFill>
              </a:rPr>
              <a:t>rồi</a:t>
            </a:r>
            <a:r>
              <a:rPr lang="en-US" sz="2800" dirty="0">
                <a:solidFill>
                  <a:srgbClr val="3333CC"/>
                </a:solidFill>
              </a:rPr>
              <a:t>, </a:t>
            </a:r>
            <a:r>
              <a:rPr lang="en-US" sz="2800" dirty="0" err="1">
                <a:solidFill>
                  <a:srgbClr val="3333CC"/>
                </a:solidFill>
              </a:rPr>
              <a:t>lấy</a:t>
            </a:r>
            <a:r>
              <a:rPr lang="en-US" sz="2800" dirty="0">
                <a:solidFill>
                  <a:srgbClr val="3333CC"/>
                </a:solidFill>
              </a:rPr>
              <a:t> </a:t>
            </a:r>
            <a:r>
              <a:rPr lang="en-US" sz="2800" dirty="0" err="1">
                <a:solidFill>
                  <a:srgbClr val="3333CC"/>
                </a:solidFill>
              </a:rPr>
              <a:t>vàng</a:t>
            </a:r>
            <a:r>
              <a:rPr lang="en-US" sz="2800" dirty="0">
                <a:solidFill>
                  <a:srgbClr val="3333CC"/>
                </a:solidFill>
              </a:rPr>
              <a:t>, </a:t>
            </a:r>
            <a:r>
              <a:rPr lang="en-US" sz="2800" dirty="0" err="1">
                <a:solidFill>
                  <a:srgbClr val="3333CC"/>
                </a:solidFill>
              </a:rPr>
              <a:t>lụa</a:t>
            </a:r>
            <a:r>
              <a:rPr lang="en-US" sz="2800" dirty="0">
                <a:solidFill>
                  <a:srgbClr val="3333CC"/>
                </a:solidFill>
              </a:rPr>
              <a:t> </a:t>
            </a:r>
            <a:r>
              <a:rPr lang="en-US" sz="2800" dirty="0" err="1">
                <a:solidFill>
                  <a:srgbClr val="3333CC"/>
                </a:solidFill>
              </a:rPr>
              <a:t>thưởng</a:t>
            </a:r>
            <a:r>
              <a:rPr lang="en-US" sz="2800" dirty="0">
                <a:solidFill>
                  <a:srgbClr val="3333CC"/>
                </a:solidFill>
              </a:rPr>
              <a:t> </a:t>
            </a:r>
            <a:r>
              <a:rPr lang="en-US" sz="2800" dirty="0" err="1">
                <a:solidFill>
                  <a:srgbClr val="3333CC"/>
                </a:solidFill>
              </a:rPr>
              <a:t>cho</a:t>
            </a:r>
            <a:r>
              <a:rPr lang="en-US" sz="2800" dirty="0">
                <a:solidFill>
                  <a:srgbClr val="3333CC"/>
                </a:solidFill>
              </a:rPr>
              <a:t>.</a:t>
            </a:r>
          </a:p>
        </p:txBody>
      </p:sp>
    </p:spTree>
    <p:extLst>
      <p:ext uri="{BB962C8B-B14F-4D97-AF65-F5344CB8AC3E}">
        <p14:creationId xmlns:p14="http://schemas.microsoft.com/office/powerpoint/2010/main" val="290836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837127" y="386367"/>
            <a:ext cx="10702342" cy="1184857"/>
          </a:xfrm>
          <a:prstGeom prst="roundRect">
            <a:avLst>
              <a:gd name="adj" fmla="val 32941"/>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4"/>
          <p:cNvSpPr txBox="1"/>
          <p:nvPr/>
        </p:nvSpPr>
        <p:spPr>
          <a:xfrm>
            <a:off x="1159098" y="594074"/>
            <a:ext cx="10058399" cy="769441"/>
          </a:xfrm>
          <a:prstGeom prst="rect">
            <a:avLst/>
          </a:prstGeom>
          <a:solidFill>
            <a:schemeClr val="bg1"/>
          </a:solidFill>
        </p:spPr>
        <p:txBody>
          <a:bodyPr wrap="square" rtlCol="0">
            <a:spAutoFit/>
          </a:bodyPr>
          <a:lstStyle/>
          <a:p>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Dựa</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vào</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trả</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lời</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câu</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hỏi</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sau</a:t>
            </a:r>
            <a:r>
              <a:rPr lang="en-US" altLang="zh-CN"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92D05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5" name="文本框 4"/>
          <p:cNvSpPr txBox="1"/>
          <p:nvPr/>
        </p:nvSpPr>
        <p:spPr>
          <a:xfrm>
            <a:off x="1126639" y="2008603"/>
            <a:ext cx="10058399" cy="769441"/>
          </a:xfrm>
          <a:prstGeom prst="rect">
            <a:avLst/>
          </a:prstGeom>
          <a:solidFill>
            <a:schemeClr val="bg1"/>
          </a:solidFill>
        </p:spPr>
        <p:txBody>
          <a:bodyPr wrap="square" rtlCol="0">
            <a:spAutoFit/>
          </a:bodyPr>
          <a:lstStyle/>
          <a:p>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nhân</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vật</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ai</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6" name="文本框 4"/>
          <p:cNvSpPr txBox="1"/>
          <p:nvPr/>
        </p:nvSpPr>
        <p:spPr>
          <a:xfrm>
            <a:off x="1126638" y="2972373"/>
            <a:ext cx="10058399" cy="769441"/>
          </a:xfrm>
          <a:prstGeom prst="rect">
            <a:avLst/>
          </a:prstGeom>
          <a:solidFill>
            <a:schemeClr val="bg1"/>
          </a:solidFill>
        </p:spPr>
        <p:txBody>
          <a:bodyPr wrap="square" rtlCol="0">
            <a:spAutoFit/>
          </a:bodyPr>
          <a:lstStyle/>
          <a:p>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Nội</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dung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400" b="1" dirty="0" err="1">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gì</a:t>
            </a:r>
            <a:r>
              <a:rPr lang="en-US" altLang="zh-CN"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400" b="1" dirty="0">
              <a:solidFill>
                <a:srgbClr val="002060"/>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Tree>
    <p:extLst>
      <p:ext uri="{BB962C8B-B14F-4D97-AF65-F5344CB8AC3E}">
        <p14:creationId xmlns:p14="http://schemas.microsoft.com/office/powerpoint/2010/main" val="3244499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3000">
        <p15:prstTrans prst="drap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1687132" y="129316"/>
            <a:ext cx="8989454" cy="978794"/>
          </a:xfrm>
          <a:prstGeom prst="round2DiagRect">
            <a:avLst>
              <a:gd name="adj1" fmla="val 50000"/>
              <a:gd name="adj2" fmla="val 0"/>
            </a:avLst>
          </a:prstGeom>
          <a:solidFill>
            <a:srgbClr val="663300"/>
          </a:solidFill>
          <a:ln>
            <a:solidFill>
              <a:srgbClr val="7D3B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4"/>
          <p:cNvSpPr txBox="1"/>
          <p:nvPr/>
        </p:nvSpPr>
        <p:spPr>
          <a:xfrm>
            <a:off x="2040227" y="264770"/>
            <a:ext cx="8283263" cy="707886"/>
          </a:xfrm>
          <a:prstGeom prst="rect">
            <a:avLst/>
          </a:prstGeom>
          <a:noFill/>
          <a:ln>
            <a:solidFill>
              <a:schemeClr val="bg1"/>
            </a:solidFill>
            <a:prstDash val="sysDash"/>
          </a:ln>
        </p:spPr>
        <p:txBody>
          <a:bodyPr wrap="square" rtlCol="0">
            <a:spAutoFit/>
          </a:bodyPr>
          <a:lstStyle/>
          <a:p>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Các</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nhân</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vật</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trong</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ai</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4" name="Rounded Rectangular Callout 3"/>
          <p:cNvSpPr/>
          <p:nvPr/>
        </p:nvSpPr>
        <p:spPr>
          <a:xfrm>
            <a:off x="970671" y="1344957"/>
            <a:ext cx="10339754" cy="1377788"/>
          </a:xfrm>
          <a:prstGeom prst="wedgeRoundRectCallout">
            <a:avLst>
              <a:gd name="adj1" fmla="val 21648"/>
              <a:gd name="adj2" fmla="val -40486"/>
              <a:gd name="adj3" fmla="val 16667"/>
            </a:avLst>
          </a:prstGeom>
          <a:solidFill>
            <a:schemeClr val="bg1"/>
          </a:solidFill>
          <a:ln>
            <a:solidFill>
              <a:schemeClr val="tx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文本框 4"/>
          <p:cNvSpPr txBox="1"/>
          <p:nvPr/>
        </p:nvSpPr>
        <p:spPr>
          <a:xfrm>
            <a:off x="1104694" y="1433686"/>
            <a:ext cx="10154325" cy="1200329"/>
          </a:xfrm>
          <a:prstGeom prst="rect">
            <a:avLst/>
          </a:prstGeom>
          <a:noFill/>
          <a:ln>
            <a:noFill/>
          </a:ln>
        </p:spPr>
        <p:txBody>
          <a:bodyPr wrap="square" rtlCol="0">
            <a:spAutoFit/>
          </a:bodyPr>
          <a:lstStyle/>
          <a:p>
            <a:r>
              <a:rPr lang="en-US" altLang="zh-CN" sz="3600" b="1" dirty="0" err="1">
                <a:solidFill>
                  <a:srgbClr val="FF0000"/>
                </a:solidFill>
                <a:latin typeface="Calibri" panose="020F0502020204030204" pitchFamily="34" charset="0"/>
                <a:ea typeface="禹卫书法行书简体" panose="02000603000000000000" pitchFamily="2" charset="-122"/>
              </a:rPr>
              <a:t>Thái</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sư</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Trần</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Thủ</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Độ</a:t>
            </a:r>
            <a:r>
              <a:rPr lang="en-US" altLang="zh-CN" sz="3600" b="1" dirty="0">
                <a:solidFill>
                  <a:schemeClr val="accent6">
                    <a:lumMod val="50000"/>
                  </a:schemeClr>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Linh</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Từ</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Quốc</a:t>
            </a:r>
            <a:r>
              <a:rPr lang="en-US" altLang="zh-CN" sz="3600" b="1" dirty="0">
                <a:solidFill>
                  <a:srgbClr val="FF0000"/>
                </a:solidFill>
                <a:latin typeface="Calibri" panose="020F0502020204030204" pitchFamily="34" charset="0"/>
                <a:ea typeface="禹卫书法行书简体" panose="02000603000000000000" pitchFamily="2" charset="-122"/>
              </a:rPr>
              <a:t> </a:t>
            </a:r>
            <a:r>
              <a:rPr lang="en-US" altLang="zh-CN" sz="3600" b="1" dirty="0" err="1">
                <a:solidFill>
                  <a:srgbClr val="FF0000"/>
                </a:solidFill>
                <a:latin typeface="Calibri" panose="020F0502020204030204" pitchFamily="34" charset="0"/>
                <a:ea typeface="禹卫书法行书简体" panose="02000603000000000000" pitchFamily="2" charset="-122"/>
              </a:rPr>
              <a:t>Mẫu</a:t>
            </a:r>
            <a:r>
              <a:rPr lang="en-US" altLang="zh-CN" sz="3600" b="1" dirty="0">
                <a:solidFill>
                  <a:schemeClr val="accent6">
                    <a:lumMod val="50000"/>
                  </a:schemeClr>
                </a:solidFill>
                <a:latin typeface="Calibri" panose="020F0502020204030204" pitchFamily="34" charset="0"/>
                <a:ea typeface="禹卫书法行书简体" panose="02000603000000000000" pitchFamily="2" charset="-122"/>
              </a:rPr>
              <a:t> </a:t>
            </a:r>
            <a:r>
              <a:rPr lang="en-US" altLang="zh-CN" sz="3600" b="1" i="1" dirty="0">
                <a:solidFill>
                  <a:schemeClr val="accent6">
                    <a:lumMod val="50000"/>
                  </a:schemeClr>
                </a:solidFill>
                <a:latin typeface="Calibri" panose="020F0502020204030204" pitchFamily="34" charset="0"/>
                <a:ea typeface="禹卫书法行书简体" panose="02000603000000000000" pitchFamily="2" charset="-122"/>
              </a:rPr>
              <a:t>(</a:t>
            </a:r>
            <a:r>
              <a:rPr lang="en-US" altLang="zh-CN" sz="3600" b="1" i="1" dirty="0" err="1">
                <a:solidFill>
                  <a:schemeClr val="accent6">
                    <a:lumMod val="50000"/>
                  </a:schemeClr>
                </a:solidFill>
                <a:latin typeface="Calibri" panose="020F0502020204030204" pitchFamily="34" charset="0"/>
                <a:ea typeface="禹卫书法行书简体" panose="02000603000000000000" pitchFamily="2" charset="-122"/>
              </a:rPr>
              <a:t>vợ</a:t>
            </a:r>
            <a:r>
              <a:rPr lang="en-US" altLang="zh-CN" sz="3600" b="1" i="1" dirty="0">
                <a:solidFill>
                  <a:schemeClr val="accent6">
                    <a:lumMod val="50000"/>
                  </a:schemeClr>
                </a:solidFill>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latin typeface="Calibri" panose="020F0502020204030204" pitchFamily="34" charset="0"/>
                <a:ea typeface="禹卫书法行书简体" panose="02000603000000000000" pitchFamily="2" charset="-122"/>
              </a:rPr>
              <a:t>Thái</a:t>
            </a:r>
            <a:r>
              <a:rPr lang="en-US" altLang="zh-CN" sz="3600" b="1" i="1" dirty="0">
                <a:solidFill>
                  <a:schemeClr val="accent6">
                    <a:lumMod val="50000"/>
                  </a:schemeClr>
                </a:solidFill>
                <a:latin typeface="Calibri" panose="020F0502020204030204" pitchFamily="34" charset="0"/>
                <a:ea typeface="禹卫书法行书简体" panose="02000603000000000000" pitchFamily="2" charset="-122"/>
              </a:rPr>
              <a:t> </a:t>
            </a:r>
            <a:r>
              <a:rPr lang="en-US" altLang="zh-CN" sz="3600" b="1" i="1" dirty="0" err="1">
                <a:solidFill>
                  <a:schemeClr val="accent6">
                    <a:lumMod val="50000"/>
                  </a:schemeClr>
                </a:solidFill>
                <a:latin typeface="Calibri" panose="020F0502020204030204" pitchFamily="34" charset="0"/>
                <a:ea typeface="禹卫书法行书简体" panose="02000603000000000000" pitchFamily="2" charset="-122"/>
              </a:rPr>
              <a:t>sư</a:t>
            </a:r>
            <a:r>
              <a:rPr lang="en-US" altLang="zh-CN" sz="3600" b="1" i="1">
                <a:solidFill>
                  <a:schemeClr val="accent6">
                    <a:lumMod val="50000"/>
                  </a:schemeClr>
                </a:solidFill>
                <a:latin typeface="Calibri" panose="020F0502020204030204" pitchFamily="34" charset="0"/>
                <a:ea typeface="禹卫书法行书简体" panose="02000603000000000000" pitchFamily="2" charset="-122"/>
              </a:rPr>
              <a:t>),</a:t>
            </a:r>
            <a:r>
              <a:rPr lang="en-US" altLang="zh-CN" sz="3600" b="1">
                <a:solidFill>
                  <a:schemeClr val="accent6">
                    <a:lumMod val="50000"/>
                  </a:schemeClr>
                </a:solidFill>
                <a:latin typeface="Calibri" panose="020F0502020204030204" pitchFamily="34" charset="0"/>
                <a:ea typeface="禹卫书法行书简体" panose="02000603000000000000" pitchFamily="2" charset="-122"/>
              </a:rPr>
              <a:t> </a:t>
            </a:r>
            <a:r>
              <a:rPr lang="en-US" altLang="zh-CN" sz="3600" b="1">
                <a:solidFill>
                  <a:srgbClr val="FF0000"/>
                </a:solidFill>
                <a:latin typeface="Calibri" panose="020F0502020204030204" pitchFamily="34" charset="0"/>
                <a:ea typeface="禹卫书法行书简体" panose="02000603000000000000" pitchFamily="2" charset="-122"/>
              </a:rPr>
              <a:t>người quân hiệu và một số gia nô.</a:t>
            </a:r>
            <a:endParaRPr lang="zh-CN" altLang="en-US" sz="3600" b="1" dirty="0">
              <a:solidFill>
                <a:schemeClr val="accent6">
                  <a:lumMod val="50000"/>
                </a:schemeClr>
              </a:solidFill>
              <a:latin typeface="Calibri" panose="020F0502020204030204" pitchFamily="34" charset="0"/>
              <a:ea typeface="禹卫书法行书简体" panose="02000603000000000000" pitchFamily="2" charset="-122"/>
            </a:endParaRPr>
          </a:p>
        </p:txBody>
      </p:sp>
      <p:sp>
        <p:nvSpPr>
          <p:cNvPr id="6" name="Round Diagonal Corner Rectangle 5"/>
          <p:cNvSpPr/>
          <p:nvPr/>
        </p:nvSpPr>
        <p:spPr>
          <a:xfrm>
            <a:off x="1595712" y="2933834"/>
            <a:ext cx="8989454" cy="978794"/>
          </a:xfrm>
          <a:prstGeom prst="round2DiagRect">
            <a:avLst>
              <a:gd name="adj1" fmla="val 50000"/>
              <a:gd name="adj2" fmla="val 0"/>
            </a:avLst>
          </a:prstGeom>
          <a:solidFill>
            <a:srgbClr val="663300"/>
          </a:solidFill>
          <a:ln>
            <a:solidFill>
              <a:srgbClr val="7D3B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文本框 4"/>
          <p:cNvSpPr txBox="1"/>
          <p:nvPr/>
        </p:nvSpPr>
        <p:spPr>
          <a:xfrm>
            <a:off x="1966994" y="3069288"/>
            <a:ext cx="8246888" cy="707886"/>
          </a:xfrm>
          <a:prstGeom prst="rect">
            <a:avLst/>
          </a:prstGeom>
          <a:noFill/>
          <a:ln>
            <a:solidFill>
              <a:schemeClr val="bg1"/>
            </a:solidFill>
            <a:prstDash val="sysDash"/>
          </a:ln>
        </p:spPr>
        <p:txBody>
          <a:bodyPr wrap="square" rtlCol="0">
            <a:spAutoFit/>
          </a:bodyPr>
          <a:lstStyle/>
          <a:p>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Nội</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dung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của</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đoạn</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trích</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là</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 </a:t>
            </a:r>
            <a:r>
              <a:rPr lang="en-US" altLang="zh-CN" sz="4000" b="1" dirty="0" err="1">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gì</a:t>
            </a:r>
            <a:r>
              <a:rPr lang="en-US" altLang="zh-CN"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rPr>
              <a:t>?</a:t>
            </a:r>
            <a:endParaRPr lang="zh-CN" altLang="en-US" sz="4000" b="1" dirty="0">
              <a:solidFill>
                <a:schemeClr val="bg1"/>
              </a:solidFill>
              <a:effectLst>
                <a:outerShdw blurRad="38100" dist="38100" dir="2700000" algn="tl">
                  <a:srgbClr val="000000">
                    <a:alpha val="43137"/>
                  </a:srgbClr>
                </a:outerShdw>
              </a:effectLst>
              <a:latin typeface="Calibri" panose="020F0502020204030204" pitchFamily="34" charset="0"/>
              <a:ea typeface="禹卫书法行书简体" panose="02000603000000000000" pitchFamily="2" charset="-122"/>
            </a:endParaRPr>
          </a:p>
        </p:txBody>
      </p:sp>
      <p:sp>
        <p:nvSpPr>
          <p:cNvPr id="8" name="Rounded Rectangular Callout 7"/>
          <p:cNvSpPr/>
          <p:nvPr/>
        </p:nvSpPr>
        <p:spPr>
          <a:xfrm>
            <a:off x="504851" y="4123717"/>
            <a:ext cx="11354012" cy="2431629"/>
          </a:xfrm>
          <a:prstGeom prst="wedgeRoundRectCallout">
            <a:avLst>
              <a:gd name="adj1" fmla="val -46932"/>
              <a:gd name="adj2" fmla="val -12592"/>
              <a:gd name="adj3" fmla="val 16667"/>
            </a:avLst>
          </a:prstGeom>
          <a:solidFill>
            <a:schemeClr val="bg1"/>
          </a:solidFill>
          <a:ln>
            <a:solidFill>
              <a:schemeClr val="bg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22"/>
          <p:cNvSpPr txBox="1">
            <a:spLocks noChangeArrowheads="1"/>
          </p:cNvSpPr>
          <p:nvPr/>
        </p:nvSpPr>
        <p:spPr bwMode="auto">
          <a:xfrm>
            <a:off x="504851" y="4282548"/>
            <a:ext cx="113540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spcBef>
                <a:spcPct val="50000"/>
              </a:spcBef>
              <a:defRPr/>
            </a:pPr>
            <a:r>
              <a:rPr kumimoji="0" lang="en-US" altLang="en-US" sz="3200" b="1" i="0" u="none" strike="noStrike" kern="0" cap="none" spc="0" normalizeH="0" baseline="0" noProof="0">
                <a:ln>
                  <a:noFill/>
                </a:ln>
                <a:solidFill>
                  <a:schemeClr val="accent6">
                    <a:lumMod val="50000"/>
                  </a:schemeClr>
                </a:solidFill>
                <a:effectLst>
                  <a:outerShdw blurRad="38100" dist="38100" dir="2700000" algn="tl">
                    <a:srgbClr val="000000">
                      <a:alpha val="43137"/>
                    </a:srgbClr>
                  </a:outerShdw>
                </a:effectLst>
                <a:uLnTx/>
                <a:uFillTx/>
                <a:latin typeface="Arial" panose="020B0604020202020204" pitchFamily="34" charset="0"/>
              </a:rPr>
              <a:t>   </a:t>
            </a:r>
            <a:r>
              <a:rPr lang="en-US" sz="3200" b="1" i="1">
                <a:latin typeface="Arial" charset="0"/>
              </a:rPr>
              <a:t>Vợ thái sư khóc lóc, phàn nàn với chồng vì bà bị kẻ dưới xem thường. Thái sư cho bắt người quân hiệu đến để hỏi rõ sự việc. Nghe xong, ông khen ngợi, thưởng vàng và lụa cho người quân hiệu.</a:t>
            </a:r>
            <a:endParaRPr lang="en-US" sz="3200" b="1" i="1" dirty="0">
              <a:latin typeface="Arial" charset="0"/>
            </a:endParaRPr>
          </a:p>
        </p:txBody>
      </p:sp>
    </p:spTree>
    <p:extLst>
      <p:ext uri="{BB962C8B-B14F-4D97-AF65-F5344CB8AC3E}">
        <p14:creationId xmlns:p14="http://schemas.microsoft.com/office/powerpoint/2010/main" val="2601725514"/>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animBg="1"/>
      <p:bldP spid="7" grpId="0" animBg="1"/>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67426" y="41904"/>
            <a:ext cx="11404210" cy="830997"/>
          </a:xfrm>
          <a:prstGeom prst="rect">
            <a:avLst/>
          </a:prstGeom>
          <a:solidFill>
            <a:schemeClr val="bg1"/>
          </a:solidFill>
          <a:ln w="9525">
            <a:solidFill>
              <a:srgbClr val="808080"/>
            </a:solidFill>
            <a:miter lim="800000"/>
            <a:headEnd/>
            <a:tailEnd/>
          </a:ln>
          <a:effectLst/>
        </p:spPr>
        <p:txBody>
          <a:bodyPr wrap="square">
            <a:spAutoFit/>
          </a:bodyPr>
          <a:lstStyle>
            <a:lvl1pPr indent="350838"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350838" algn="just" defTabSz="914400" eaLnBrk="1" fontAlgn="base" latinLnBrk="0" hangingPunct="1">
              <a:lnSpc>
                <a:spcPct val="100000"/>
              </a:lnSpc>
              <a:spcBef>
                <a:spcPct val="50000"/>
              </a:spcBef>
              <a:spcAft>
                <a:spcPct val="0"/>
              </a:spcAft>
              <a:buClrTx/>
              <a:buSzTx/>
              <a:buFontTx/>
              <a:buNone/>
              <a:tabLst/>
              <a:defRPr/>
            </a:pPr>
            <a:r>
              <a:rPr kumimoji="0" lang="en-US" altLang="en-US" b="1" i="0"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Bài</a:t>
            </a:r>
            <a:r>
              <a:rPr kumimoji="0" lang="en-US" altLang="en-US"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2: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Dựa</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theo</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nội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dung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của</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đoạn</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trích</a:t>
            </a:r>
            <a:r>
              <a:rPr kumimoji="0" lang="en-US" altLang="en-US"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trên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em</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hãy</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cùng</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các</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bạn</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trong</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nhóm</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viết</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tiếp</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một</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số</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lời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đối</a:t>
            </a:r>
            <a:r>
              <a:rPr kumimoji="0" lang="en-US" altLang="en-US" b="1" i="1" u="sng"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sng" strike="noStrike" kern="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thoại</a:t>
            </a:r>
            <a:r>
              <a:rPr kumimoji="0" lang="en-US" altLang="en-US" b="1" i="1" u="none" strike="noStrike" kern="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để</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a:t>
            </a:r>
            <a:r>
              <a:rPr kumimoji="0" lang="en-US" altLang="en-US" b="1" i="1" u="none" strike="noStrike" kern="0" cap="none" spc="0" normalizeH="0" baseline="0" noProof="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hoàn</a:t>
            </a:r>
            <a:r>
              <a:rPr kumimoji="0" lang="en-US" altLang="en-US" b="1" i="1" u="none" strike="noStrike" kern="0" cap="none" spc="0" normalizeH="0" baseline="0" noProof="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 chỉnh kịch </a:t>
            </a:r>
            <a:r>
              <a:rPr kumimoji="0" lang="en-US" altLang="en-US" b="1" i="1"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sau</a:t>
            </a:r>
            <a:r>
              <a:rPr kumimoji="0" lang="en-US" altLang="en-US" b="1" i="1"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rPr>
              <a:t>:</a:t>
            </a:r>
          </a:p>
        </p:txBody>
      </p:sp>
      <p:sp>
        <p:nvSpPr>
          <p:cNvPr id="3" name="Text Box 20"/>
          <p:cNvSpPr txBox="1">
            <a:spLocks noChangeArrowheads="1"/>
          </p:cNvSpPr>
          <p:nvPr/>
        </p:nvSpPr>
        <p:spPr bwMode="auto">
          <a:xfrm>
            <a:off x="4521429" y="988579"/>
            <a:ext cx="4060868" cy="461665"/>
          </a:xfrm>
          <a:prstGeom prst="rect">
            <a:avLst/>
          </a:prstGeom>
          <a:solidFill>
            <a:schemeClr val="accent2">
              <a:lumMod val="50000"/>
            </a:schemeClr>
          </a:solidFill>
          <a:ln w="9525">
            <a:solidFill>
              <a:schemeClr val="accent2">
                <a:lumMod val="50000"/>
              </a:schemeClr>
            </a:solidFill>
            <a:miter lim="800000"/>
            <a:headEnd/>
            <a:tailEnd/>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solidFill>
                  <a:schemeClr val="bg1"/>
                </a:solidFill>
                <a:effectLst/>
                <a:uLnTx/>
                <a:uFillTx/>
                <a:latin typeface="Arial" panose="020B0604020202020204" pitchFamily="34" charset="0"/>
              </a:rPr>
              <a:t>Giữ</a:t>
            </a:r>
            <a:r>
              <a:rPr kumimoji="0" lang="en-US" altLang="en-US" sz="2400" b="1" i="1" u="none" strike="noStrike" kern="0" cap="none" spc="0" normalizeH="0" noProof="0">
                <a:ln>
                  <a:noFill/>
                </a:ln>
                <a:solidFill>
                  <a:schemeClr val="bg1"/>
                </a:solidFill>
                <a:effectLst/>
                <a:uLnTx/>
                <a:uFillTx/>
                <a:latin typeface="Arial" panose="020B0604020202020204" pitchFamily="34" charset="0"/>
              </a:rPr>
              <a:t> nghiêm phép nước</a:t>
            </a:r>
            <a:endParaRPr kumimoji="0" lang="en-US" altLang="en-US" sz="2400" b="1" i="1" u="none" strike="noStrike" kern="0" cap="none" spc="0" normalizeH="0" baseline="0" noProof="0" dirty="0">
              <a:ln>
                <a:noFill/>
              </a:ln>
              <a:solidFill>
                <a:schemeClr val="bg1"/>
              </a:solidFill>
              <a:effectLst/>
              <a:uLnTx/>
              <a:uFillTx/>
              <a:latin typeface="Arial" panose="020B0604020202020204" pitchFamily="34" charset="0"/>
            </a:endParaRPr>
          </a:p>
        </p:txBody>
      </p:sp>
      <p:sp>
        <p:nvSpPr>
          <p:cNvPr id="4" name="Text Box 21"/>
          <p:cNvSpPr txBox="1">
            <a:spLocks noChangeArrowheads="1"/>
          </p:cNvSpPr>
          <p:nvPr/>
        </p:nvSpPr>
        <p:spPr bwMode="auto">
          <a:xfrm>
            <a:off x="167426" y="1544980"/>
            <a:ext cx="5932928" cy="4696670"/>
          </a:xfrm>
          <a:prstGeom prst="rect">
            <a:avLst/>
          </a:prstGeom>
          <a:solidFill>
            <a:schemeClr val="bg1"/>
          </a:solidFill>
          <a:ln>
            <a:solidFill>
              <a:schemeClr val="bg1"/>
            </a:solid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2200" b="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200" b="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Gợi</a:t>
            </a:r>
            <a:r>
              <a:rPr kumimoji="0" lang="en-US" altLang="en-US" sz="2200" b="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altLang="en-US" sz="2200" b="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lời</a:t>
            </a:r>
            <a:r>
              <a:rPr kumimoji="0" lang="en-US" altLang="en-US" sz="2200" b="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200" b="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altLang="en-US" sz="2200" b="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altLang="en-US" sz="2200" b="1"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thoại</a:t>
            </a:r>
            <a:r>
              <a:rPr kumimoji="0" lang="en-US" altLang="en-US" sz="2200" b="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a:p>
            <a:pPr algn="just">
              <a:spcBef>
                <a:spcPct val="10000"/>
              </a:spcBef>
            </a:pPr>
            <a:r>
              <a:rPr lang="en-US" alt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1</a:t>
            </a: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Linh Từ Quốc Mẫu phàn nàn với Trần Thủ Độ về chuyện bà bị người quân hiệu coi thường.</a:t>
            </a:r>
          </a:p>
          <a:p>
            <a:pPr algn="just">
              <a:spcBef>
                <a:spcPct val="10000"/>
              </a:spcBef>
            </a:pP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2</a:t>
            </a: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-Trần Thủ Độ lệnh cho quân lính đi bắt người quân hiệu.</a:t>
            </a:r>
          </a:p>
          <a:p>
            <a:pPr algn="just">
              <a:spcBef>
                <a:spcPct val="10000"/>
              </a:spcBef>
            </a:pP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3</a:t>
            </a: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Quân lính áp giải người quân hiệu vào.</a:t>
            </a:r>
          </a:p>
          <a:p>
            <a:pPr algn="just">
              <a:spcBef>
                <a:spcPct val="10000"/>
              </a:spcBef>
            </a:pP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4</a:t>
            </a: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-Trần Thủ Độ hỏi người quân hiệu có đúng là anh ta bắt vợ ông xuống kiệu không, có biết bà là phu nhân của thái sư không.</a:t>
            </a:r>
          </a:p>
          <a:p>
            <a:pPr algn="just">
              <a:spcBef>
                <a:spcPct val="10000"/>
              </a:spcBef>
            </a:pP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5</a:t>
            </a: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Người quân hiệu khẳng định là anh ta biết và kể lại đầu đuôi câu  chuyện.</a:t>
            </a:r>
          </a:p>
          <a:p>
            <a:pPr algn="just">
              <a:spcBef>
                <a:spcPct val="10000"/>
              </a:spcBef>
            </a:pP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6</a:t>
            </a:r>
            <a:r>
              <a:rPr lang="en-US" altLang="en-US" sz="2200">
                <a:solidFill>
                  <a:srgbClr val="002060"/>
                </a:solidFill>
                <a:latin typeface="Times New Roman" panose="02020603050405020304" pitchFamily="18" charset="0"/>
                <a:ea typeface="Cambria" panose="02040503050406030204" pitchFamily="18" charset="0"/>
                <a:cs typeface="Times New Roman" panose="02020603050405020304" pitchFamily="18" charset="0"/>
              </a:rPr>
              <a:t>-Trần Thủ Độ khen ngợi, thưởng vàng và lụa cho người quân hiệu. 	</a:t>
            </a:r>
            <a:endParaRPr lang="en-US" altLang="en-US" sz="220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cxnSp>
        <p:nvCxnSpPr>
          <p:cNvPr id="6" name="Straight Connector 5"/>
          <p:cNvCxnSpPr/>
          <p:nvPr/>
        </p:nvCxnSpPr>
        <p:spPr>
          <a:xfrm>
            <a:off x="6100354" y="1623358"/>
            <a:ext cx="0" cy="4862870"/>
          </a:xfrm>
          <a:prstGeom prst="line">
            <a:avLst/>
          </a:prstGeom>
          <a:ln w="57150"/>
        </p:spPr>
        <p:style>
          <a:lnRef idx="3">
            <a:schemeClr val="dk1"/>
          </a:lnRef>
          <a:fillRef idx="0">
            <a:schemeClr val="dk1"/>
          </a:fillRef>
          <a:effectRef idx="2">
            <a:schemeClr val="dk1"/>
          </a:effectRef>
          <a:fontRef idx="minor">
            <a:schemeClr val="tx1"/>
          </a:fontRef>
        </p:style>
      </p:cxnSp>
      <p:sp>
        <p:nvSpPr>
          <p:cNvPr id="12" name="Text Box 21"/>
          <p:cNvSpPr txBox="1">
            <a:spLocks noChangeArrowheads="1"/>
          </p:cNvSpPr>
          <p:nvPr/>
        </p:nvSpPr>
        <p:spPr bwMode="auto">
          <a:xfrm>
            <a:off x="6139543" y="1538066"/>
            <a:ext cx="5941392" cy="5136791"/>
          </a:xfrm>
          <a:prstGeom prst="rect">
            <a:avLst/>
          </a:prstGeom>
          <a:solidFill>
            <a:schemeClr val="bg1"/>
          </a:solidFill>
          <a:ln>
            <a:solidFill>
              <a:schemeClr val="bg1"/>
            </a:solidFill>
          </a:ln>
          <a:effec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15000"/>
              </a:spcBef>
            </a:pP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(Linh Từ Quốc Mẫu bước vào phòng, vẻ mặt buồn bực như vừa khóc.)</a:t>
            </a:r>
          </a:p>
          <a:p>
            <a:pPr>
              <a:spcBef>
                <a:spcPct val="15000"/>
              </a:spcBef>
            </a:pPr>
            <a:r>
              <a:rPr lang="en-US" altLang="en-US" sz="2200" b="1">
                <a:solidFill>
                  <a:srgbClr val="FF3300"/>
                </a:solidFill>
                <a:latin typeface="Times New Roman" panose="02020603050405020304" pitchFamily="18" charset="0"/>
                <a:ea typeface="Cambria" panose="02040503050406030204" pitchFamily="18" charset="0"/>
                <a:cs typeface="Times New Roman" panose="02020603050405020304" pitchFamily="18" charset="0"/>
              </a:rPr>
              <a:t>Trần Thủ Độ	</a:t>
            </a:r>
            <a:r>
              <a:rPr lang="en-US" altLang="en-US" sz="2200">
                <a:solidFill>
                  <a:srgbClr val="FF3300"/>
                </a:solidFill>
                <a:latin typeface="Times New Roman" panose="02020603050405020304" pitchFamily="18" charset="0"/>
                <a:ea typeface="Cambria" panose="02040503050406030204" pitchFamily="18" charset="0"/>
                <a:cs typeface="Times New Roman" panose="02020603050405020304" pitchFamily="18" charset="0"/>
              </a:rPr>
              <a:t>:</a:t>
            </a:r>
            <a:r>
              <a:rPr lang="en-US" altLang="en-US" sz="2200">
                <a:solidFill>
                  <a:srgbClr val="FF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i="1">
                <a:solidFill>
                  <a:srgbClr val="CC0099"/>
                </a:solidFill>
                <a:latin typeface="Times New Roman" panose="02020603050405020304" pitchFamily="18" charset="0"/>
                <a:ea typeface="Cambria" panose="02040503050406030204" pitchFamily="18" charset="0"/>
                <a:cs typeface="Times New Roman" panose="02020603050405020304" pitchFamily="18" charset="0"/>
              </a:rPr>
              <a:t>Ngạc nhiên</a:t>
            </a: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 Phu nhân sao thế?</a:t>
            </a:r>
          </a:p>
          <a:p>
            <a:pPr>
              <a:spcBef>
                <a:spcPct val="15000"/>
              </a:spcBef>
            </a:pPr>
            <a:r>
              <a:rPr lang="en-US" altLang="en-US" sz="2200" b="1">
                <a:solidFill>
                  <a:srgbClr val="3333CC"/>
                </a:solidFill>
                <a:latin typeface="Times New Roman" panose="02020603050405020304" pitchFamily="18" charset="0"/>
                <a:ea typeface="Cambria" panose="02040503050406030204" pitchFamily="18" charset="0"/>
                <a:cs typeface="Times New Roman" panose="02020603050405020304" pitchFamily="18" charset="0"/>
              </a:rPr>
              <a:t>Linh Từ Quốc Mẫu</a:t>
            </a:r>
            <a:r>
              <a:rPr lang="en-US" altLang="en-US" sz="2200">
                <a:solidFill>
                  <a:srgbClr val="3333CC"/>
                </a:solidFill>
                <a:latin typeface="Times New Roman" panose="02020603050405020304" pitchFamily="18" charset="0"/>
                <a:ea typeface="Cambria" panose="02040503050406030204" pitchFamily="18" charset="0"/>
                <a:cs typeface="Times New Roman" panose="02020603050405020304" pitchFamily="18" charset="0"/>
              </a:rPr>
              <a:t>: - (</a:t>
            </a:r>
            <a:r>
              <a:rPr lang="en-US" altLang="en-US" sz="2200" i="1">
                <a:solidFill>
                  <a:srgbClr val="CC0099"/>
                </a:solidFill>
                <a:latin typeface="Times New Roman" panose="02020603050405020304" pitchFamily="18" charset="0"/>
                <a:ea typeface="Cambria" panose="02040503050406030204" pitchFamily="18" charset="0"/>
                <a:cs typeface="Times New Roman" panose="02020603050405020304" pitchFamily="18" charset="0"/>
              </a:rPr>
              <a:t>Tấm tức</a:t>
            </a: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 Phép nuớc bây giờ đảo lộn hết rồi! Một tên quân hiệu mà dám hỗn với cả vợ thái sư. Như thế thì còn trên dưới gì nữa!</a:t>
            </a:r>
          </a:p>
          <a:p>
            <a:pPr>
              <a:spcBef>
                <a:spcPct val="15000"/>
              </a:spcBef>
            </a:pPr>
            <a:r>
              <a:rPr lang="en-US" altLang="en-US" sz="2200" b="1">
                <a:solidFill>
                  <a:srgbClr val="FF3300"/>
                </a:solidFill>
                <a:latin typeface="Times New Roman" panose="02020603050405020304" pitchFamily="18" charset="0"/>
                <a:ea typeface="Cambria" panose="02040503050406030204" pitchFamily="18" charset="0"/>
                <a:cs typeface="Times New Roman" panose="02020603050405020304" pitchFamily="18" charset="0"/>
              </a:rPr>
              <a:t>Trần Thủ Độ	</a:t>
            </a:r>
            <a:r>
              <a:rPr lang="en-US" altLang="en-US" sz="2200">
                <a:solidFill>
                  <a:srgbClr val="FF3300"/>
                </a:solidFill>
                <a:latin typeface="Times New Roman" panose="02020603050405020304" pitchFamily="18" charset="0"/>
                <a:ea typeface="Cambria" panose="02040503050406030204" pitchFamily="18" charset="0"/>
                <a:cs typeface="Times New Roman" panose="02020603050405020304" pitchFamily="18" charset="0"/>
              </a:rPr>
              <a:t>:</a:t>
            </a:r>
            <a:r>
              <a:rPr lang="en-US" altLang="en-US" sz="2200">
                <a:solidFill>
                  <a:srgbClr val="FF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 Bà hãy bớt nóng giận đi! Kể cho tôi nghe đầu đuôi câu chuyện thế nào đã!</a:t>
            </a:r>
          </a:p>
          <a:p>
            <a:pPr>
              <a:spcBef>
                <a:spcPct val="15000"/>
              </a:spcBef>
            </a:pPr>
            <a:r>
              <a:rPr lang="en-US" altLang="en-US" sz="2200" b="1">
                <a:solidFill>
                  <a:srgbClr val="3333CC"/>
                </a:solidFill>
                <a:latin typeface="Times New Roman" panose="02020603050405020304" pitchFamily="18" charset="0"/>
                <a:ea typeface="Cambria" panose="02040503050406030204" pitchFamily="18" charset="0"/>
                <a:cs typeface="Times New Roman" panose="02020603050405020304" pitchFamily="18" charset="0"/>
              </a:rPr>
              <a:t>Linh Từ Quốc Mẫu</a:t>
            </a:r>
            <a:r>
              <a:rPr lang="en-US" altLang="en-US" sz="2200">
                <a:solidFill>
                  <a:srgbClr val="3333CC"/>
                </a:solidFill>
                <a:latin typeface="Times New Roman" panose="02020603050405020304" pitchFamily="18" charset="0"/>
                <a:ea typeface="Cambria" panose="02040503050406030204" pitchFamily="18" charset="0"/>
                <a:cs typeface="Times New Roman" panose="02020603050405020304" pitchFamily="18" charset="0"/>
              </a:rPr>
              <a:t>:</a:t>
            </a:r>
            <a:r>
              <a:rPr lang="en-US" altLang="en-US" sz="2200">
                <a:solidFill>
                  <a:srgbClr val="FF00FF"/>
                </a:solidFill>
                <a:latin typeface="Times New Roman" panose="02020603050405020304" pitchFamily="18" charset="0"/>
                <a:ea typeface="Cambria" panose="02040503050406030204" pitchFamily="18" charset="0"/>
                <a:cs typeface="Times New Roman" panose="02020603050405020304" pitchFamily="18" charset="0"/>
              </a:rPr>
              <a:t> </a:t>
            </a: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 Hôm nay tôi có việc qua cửa Bắc. Có tên quân hiệu nhất định bắt tôi xuống kiệu. Ông nghĩ xem: Tôi là vợ quan thái sư, thế mà kẻ dưới dám khinh nhờn là thế nào?</a:t>
            </a:r>
          </a:p>
          <a:p>
            <a:pPr>
              <a:spcBef>
                <a:spcPct val="15000"/>
              </a:spcBef>
            </a:pPr>
            <a:r>
              <a:rPr lang="en-US" altLang="en-US" sz="2200" b="1">
                <a:solidFill>
                  <a:srgbClr val="FF3300"/>
                </a:solidFill>
                <a:latin typeface="Times New Roman" panose="02020603050405020304" pitchFamily="18" charset="0"/>
                <a:ea typeface="Cambria" panose="02040503050406030204" pitchFamily="18" charset="0"/>
                <a:cs typeface="Times New Roman" panose="02020603050405020304" pitchFamily="18" charset="0"/>
              </a:rPr>
              <a:t>Trần Thủ Độ	</a:t>
            </a:r>
            <a:r>
              <a:rPr lang="en-US" altLang="en-US" sz="2200">
                <a:solidFill>
                  <a:srgbClr val="FF3300"/>
                </a:solidFill>
                <a:latin typeface="Times New Roman" panose="02020603050405020304" pitchFamily="18" charset="0"/>
                <a:ea typeface="Cambria" panose="02040503050406030204" pitchFamily="18" charset="0"/>
                <a:cs typeface="Times New Roman" panose="02020603050405020304" pitchFamily="18" charset="0"/>
              </a:rPr>
              <a:t>:</a:t>
            </a:r>
            <a:r>
              <a:rPr lang="en-US" altLang="en-US" sz="2200">
                <a:solidFill>
                  <a:srgbClr val="CC0099"/>
                </a:solidFill>
                <a:latin typeface="Times New Roman" panose="02020603050405020304" pitchFamily="18" charset="0"/>
                <a:ea typeface="Cambria" panose="02040503050406030204" pitchFamily="18" charset="0"/>
                <a:cs typeface="Times New Roman" panose="02020603050405020304" pitchFamily="18" charset="0"/>
              </a:rPr>
              <a:t> … </a:t>
            </a:r>
            <a:r>
              <a:rPr lang="en-US" altLang="en-US" sz="2200">
                <a:latin typeface="Times New Roman" panose="02020603050405020304" pitchFamily="18" charset="0"/>
                <a:ea typeface="Cambria" panose="02040503050406030204" pitchFamily="18" charset="0"/>
                <a:cs typeface="Times New Roman" panose="02020603050405020304" pitchFamily="18" charset="0"/>
              </a:rPr>
              <a:t>  </a:t>
            </a:r>
          </a:p>
          <a:p>
            <a:pPr>
              <a:spcBef>
                <a:spcPct val="15000"/>
              </a:spcBef>
            </a:pPr>
            <a:r>
              <a:rPr lang="en-US" altLang="en-US" sz="2200">
                <a:latin typeface="Times New Roman" panose="02020603050405020304" pitchFamily="18" charset="0"/>
                <a:ea typeface="Cambria" panose="02040503050406030204" pitchFamily="18" charset="0"/>
                <a:cs typeface="Times New Roman" panose="02020603050405020304" pitchFamily="18" charset="0"/>
              </a:rPr>
              <a:t>....                        ....                   </a:t>
            </a:r>
            <a:endParaRPr lang="en-US" altLang="en-US" sz="22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76739448"/>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ular Callout 1"/>
          <p:cNvSpPr/>
          <p:nvPr/>
        </p:nvSpPr>
        <p:spPr>
          <a:xfrm>
            <a:off x="689319" y="1146907"/>
            <a:ext cx="11000936" cy="2623235"/>
          </a:xfrm>
          <a:prstGeom prst="wedgeRoundRectCallout">
            <a:avLst>
              <a:gd name="adj1" fmla="val 21164"/>
              <a:gd name="adj2" fmla="val -38635"/>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377442" y="126611"/>
            <a:ext cx="6935371"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731457" y="288780"/>
            <a:ext cx="422734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YÊU CẦU KỊCH BẢN</a:t>
            </a:r>
          </a:p>
        </p:txBody>
      </p:sp>
      <p:sp>
        <p:nvSpPr>
          <p:cNvPr id="5" name="TextBox 4"/>
          <p:cNvSpPr txBox="1"/>
          <p:nvPr/>
        </p:nvSpPr>
        <p:spPr>
          <a:xfrm>
            <a:off x="792550" y="1409907"/>
            <a:ext cx="10912168" cy="2062103"/>
          </a:xfrm>
          <a:prstGeom prst="rect">
            <a:avLst/>
          </a:prstGeom>
          <a:noFill/>
        </p:spPr>
        <p:txBody>
          <a:bodyPr wrap="square" rtlCol="0">
            <a:spAutoFit/>
          </a:bodyPr>
          <a:lstStyle/>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Không</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bỏ</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sót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nhân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vật</a:t>
            </a:r>
            <a:r>
              <a:rPr lang="en-US" sz="3200" b="1" dirty="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Các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nhân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vật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đối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hợp</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lí</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bộc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lộ</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đúng</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tính</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cách</a:t>
            </a:r>
            <a:r>
              <a:rPr lang="en-US" sz="3200" b="1" dirty="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Lời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thú</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vị</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ngôn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ngữ</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đối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a:t>
            </a:r>
          </a:p>
          <a:p>
            <a:pPr marL="342900" indent="-342900">
              <a:buAutoNum type="arabicPeriod"/>
            </a:pP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Màn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kịch</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có</a:t>
            </a:r>
            <a:r>
              <a:rPr lang="en-US" sz="3200" b="1" dirty="0">
                <a:solidFill>
                  <a:schemeClr val="accent4">
                    <a:lumMod val="50000"/>
                  </a:schemeClr>
                </a:solidFill>
                <a:latin typeface="Arial" panose="020B0604020202020204" pitchFamily="34" charset="0"/>
                <a:cs typeface="Arial" panose="020B0604020202020204" pitchFamily="34" charset="0"/>
              </a:rPr>
              <a:t> ý </a:t>
            </a:r>
            <a:r>
              <a:rPr lang="en-US" sz="3200" b="1" dirty="0" err="1">
                <a:solidFill>
                  <a:schemeClr val="accent4">
                    <a:lumMod val="50000"/>
                  </a:schemeClr>
                </a:solidFill>
                <a:latin typeface="Arial" panose="020B0604020202020204" pitchFamily="34" charset="0"/>
                <a:cs typeface="Arial" panose="020B0604020202020204" pitchFamily="34" charset="0"/>
              </a:rPr>
              <a:t>nghĩa</a:t>
            </a:r>
            <a:r>
              <a:rPr lang="en-US" sz="3200" b="1" dirty="0">
                <a:solidFill>
                  <a:schemeClr val="accent4">
                    <a:lumMod val="50000"/>
                  </a:schemeClr>
                </a:solidFill>
                <a:latin typeface="Arial" panose="020B0604020202020204" pitchFamily="34" charset="0"/>
                <a:cs typeface="Arial" panose="020B0604020202020204" pitchFamily="34" charset="0"/>
              </a:rPr>
              <a:t>.</a:t>
            </a:r>
          </a:p>
        </p:txBody>
      </p:sp>
      <p:sp>
        <p:nvSpPr>
          <p:cNvPr id="6" name="Rounded Rectangle 5"/>
          <p:cNvSpPr/>
          <p:nvPr/>
        </p:nvSpPr>
        <p:spPr>
          <a:xfrm>
            <a:off x="2377442" y="3943345"/>
            <a:ext cx="6935371" cy="858127"/>
          </a:xfrm>
          <a:prstGeom prst="roundRect">
            <a:avLst>
              <a:gd name="adj" fmla="val 50000"/>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latin typeface="Arial" panose="020B0604020202020204" pitchFamily="34" charset="0"/>
              <a:cs typeface="Arial" panose="020B0604020202020204" pitchFamily="34" charset="0"/>
            </a:endParaRPr>
          </a:p>
        </p:txBody>
      </p:sp>
      <p:sp>
        <p:nvSpPr>
          <p:cNvPr id="7" name="TextBox 6"/>
          <p:cNvSpPr txBox="1"/>
          <p:nvPr/>
        </p:nvSpPr>
        <p:spPr>
          <a:xfrm>
            <a:off x="4294164" y="4105514"/>
            <a:ext cx="3485269"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LƯU Ý KHI VIẾT</a:t>
            </a:r>
          </a:p>
        </p:txBody>
      </p:sp>
      <p:sp>
        <p:nvSpPr>
          <p:cNvPr id="8" name="Rounded Rectangular Callout 7"/>
          <p:cNvSpPr/>
          <p:nvPr/>
        </p:nvSpPr>
        <p:spPr>
          <a:xfrm>
            <a:off x="674855" y="4918404"/>
            <a:ext cx="11184209" cy="1704977"/>
          </a:xfrm>
          <a:prstGeom prst="wedgeRoundRectCallout">
            <a:avLst>
              <a:gd name="adj1" fmla="val 21931"/>
              <a:gd name="adj2" fmla="val -30239"/>
              <a:gd name="adj3" fmla="val 16667"/>
            </a:avLst>
          </a:prstGeom>
          <a:solidFill>
            <a:schemeClr val="bg1"/>
          </a:solidFill>
          <a:ln>
            <a:solidFill>
              <a:schemeClr val="bg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30842" y="5025585"/>
            <a:ext cx="10912168" cy="1569660"/>
          </a:xfrm>
          <a:prstGeom prst="rect">
            <a:avLst/>
          </a:prstGeom>
          <a:noFill/>
        </p:spPr>
        <p:txBody>
          <a:bodyPr wrap="square" rtlCol="0">
            <a:spAutoFit/>
          </a:bodyPr>
          <a:lstStyle/>
          <a:p>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Đầu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câu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đối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thoại</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cần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có</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dấu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gạch</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ngang</a:t>
            </a:r>
            <a:r>
              <a:rPr lang="en-US" sz="3200" b="1" dirty="0">
                <a:solidFill>
                  <a:schemeClr val="accent4">
                    <a:lumMod val="50000"/>
                  </a:schemeClr>
                </a:solidFill>
                <a:latin typeface="Arial" panose="020B0604020202020204" pitchFamily="34" charset="0"/>
                <a:cs typeface="Arial" panose="020B0604020202020204" pitchFamily="34" charset="0"/>
              </a:rPr>
              <a:t>.</a:t>
            </a:r>
          </a:p>
          <a:p>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Từ</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ngữ</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yêu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cầu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cử</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chỉ</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cảm</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xúc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của</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nhân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vật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cần</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viết</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trong</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dấu</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ngoặc</a:t>
            </a:r>
            <a:r>
              <a:rPr lang="en-US" sz="3200" b="1" dirty="0">
                <a:solidFill>
                  <a:schemeClr val="accent4">
                    <a:lumMod val="50000"/>
                  </a:schemeClr>
                </a:solidFill>
                <a:latin typeface="Arial" panose="020B0604020202020204" pitchFamily="34" charset="0"/>
                <a:cs typeface="Arial" panose="020B0604020202020204" pitchFamily="34" charset="0"/>
              </a:rPr>
              <a:t> </a:t>
            </a:r>
            <a:r>
              <a:rPr lang="en-US" sz="3200" b="1" dirty="0" err="1">
                <a:solidFill>
                  <a:schemeClr val="accent4">
                    <a:lumMod val="50000"/>
                  </a:schemeClr>
                </a:solidFill>
                <a:latin typeface="Arial" panose="020B0604020202020204" pitchFamily="34" charset="0"/>
                <a:cs typeface="Arial" panose="020B0604020202020204" pitchFamily="34" charset="0"/>
              </a:rPr>
              <a:t>đơn</a:t>
            </a:r>
            <a:r>
              <a:rPr lang="en-US" sz="3200" b="1" dirty="0">
                <a:solidFill>
                  <a:schemeClr val="accent4">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77130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ageCurlDoub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P spid="6" grpId="0" animBg="1"/>
      <p:bldP spid="7"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40639" y="528770"/>
            <a:ext cx="11746523" cy="5910215"/>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loud 2"/>
          <p:cNvSpPr/>
          <p:nvPr/>
        </p:nvSpPr>
        <p:spPr>
          <a:xfrm>
            <a:off x="3304903" y="1907177"/>
            <a:ext cx="4833257" cy="1894114"/>
          </a:xfrm>
          <a:prstGeom prst="cloud">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rPr>
              <a:t>Thảo luận nhóm</a:t>
            </a:r>
          </a:p>
        </p:txBody>
      </p:sp>
    </p:spTree>
    <p:extLst>
      <p:ext uri="{BB962C8B-B14F-4D97-AF65-F5344CB8AC3E}">
        <p14:creationId xmlns:p14="http://schemas.microsoft.com/office/powerpoint/2010/main" val="3772660712"/>
      </p:ext>
    </p:extLst>
  </p:cSld>
  <p:clrMapOvr>
    <a:masterClrMapping/>
  </p:clrMapOvr>
  <mc:AlternateContent xmlns:mc="http://schemas.openxmlformats.org/markup-compatibility/2006" xmlns:p14="http://schemas.microsoft.com/office/powerpoint/2010/main">
    <mc:Choice Requires="p14">
      <p:transition spd="slow" advClick="0" advTm="3000">
        <p:push dir="u"/>
      </p:transition>
    </mc:Choice>
    <mc:Fallback xmlns="">
      <p:transition spd="slow" advClick="0" advTm="300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96948" y="436098"/>
            <a:ext cx="11746523" cy="6020973"/>
          </a:xfrm>
          <a:prstGeom prst="round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4"/>
          <p:cNvSpPr txBox="1">
            <a:spLocks noChangeArrowheads="1"/>
          </p:cNvSpPr>
          <p:nvPr/>
        </p:nvSpPr>
        <p:spPr bwMode="auto">
          <a:xfrm>
            <a:off x="601226" y="436098"/>
            <a:ext cx="1093796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lvl="2" eaLnBrk="1" hangingPunct="1"/>
            <a:r>
              <a:rPr lang="en-US" altLang="en-US"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Giữ</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nghiêm</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phép</a:t>
            </a:r>
            <a:r>
              <a:rPr lang="en-US" altLang="en-US" sz="2800" b="1" dirty="0">
                <a:solidFill>
                  <a:srgbClr val="FF0000"/>
                </a:solidFill>
                <a:latin typeface="Cambria" panose="02040503050406030204" pitchFamily="18" charset="0"/>
                <a:ea typeface="Cambria" panose="02040503050406030204" pitchFamily="18" charset="0"/>
              </a:rPr>
              <a:t> </a:t>
            </a:r>
            <a:r>
              <a:rPr lang="en-US" altLang="en-US" sz="2800" b="1" dirty="0" err="1">
                <a:solidFill>
                  <a:srgbClr val="FF0000"/>
                </a:solidFill>
                <a:latin typeface="Cambria" panose="02040503050406030204" pitchFamily="18" charset="0"/>
                <a:ea typeface="Cambria" panose="02040503050406030204" pitchFamily="18" charset="0"/>
              </a:rPr>
              <a:t>nước</a:t>
            </a:r>
            <a:endParaRPr lang="en-US" altLang="en-US" sz="2800" dirty="0">
              <a:solidFill>
                <a:srgbClr val="FF0000"/>
              </a:solidFill>
              <a:latin typeface="Cambria" panose="02040503050406030204" pitchFamily="18" charset="0"/>
              <a:ea typeface="Cambria" panose="02040503050406030204" pitchFamily="18" charset="0"/>
            </a:endParaRPr>
          </a:p>
          <a:p>
            <a:pPr eaLnBrk="1" hangingPunct="1"/>
            <a:r>
              <a:rPr lang="en-US" altLang="en-US" i="1">
                <a:latin typeface="Cambria" panose="02040503050406030204" pitchFamily="18" charset="0"/>
                <a:ea typeface="Cambria" panose="02040503050406030204" pitchFamily="18" charset="0"/>
              </a:rPr>
              <a:t>    </a:t>
            </a:r>
            <a:r>
              <a:rPr lang="en-US" altLang="en-US" i="1" dirty="0">
                <a:latin typeface="Cambria" panose="02040503050406030204" pitchFamily="18" charset="0"/>
                <a:ea typeface="Cambria" panose="02040503050406030204" pitchFamily="18" charset="0"/>
              </a:rPr>
              <a:t>(</a:t>
            </a:r>
            <a:r>
              <a:rPr lang="en-US" altLang="en-US" i="1" dirty="0" err="1">
                <a:latin typeface="Cambria" panose="02040503050406030204" pitchFamily="18" charset="0"/>
                <a:ea typeface="Cambria" panose="02040503050406030204" pitchFamily="18" charset="0"/>
              </a:rPr>
              <a:t>Linh</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Từ</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Quốc</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Mẫu</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bước</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vào</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phòng</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vẻ</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mặt</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buồn</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bực</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như</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vừa</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khóc</a:t>
            </a:r>
            <a:r>
              <a:rPr lang="en-US" altLang="en-US" i="1"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FF0000"/>
                </a:solidFill>
                <a:latin typeface="Cambria" panose="02040503050406030204" pitchFamily="18" charset="0"/>
                <a:ea typeface="Cambria" panose="02040503050406030204" pitchFamily="18" charset="0"/>
              </a:rPr>
              <a:t>Trần</a:t>
            </a:r>
            <a:r>
              <a:rPr lang="en-US" altLang="en-US" b="1" i="1" dirty="0">
                <a:solidFill>
                  <a:srgbClr val="FF0000"/>
                </a:solidFill>
                <a:latin typeface="Cambria" panose="02040503050406030204" pitchFamily="18" charset="0"/>
                <a:ea typeface="Cambria" panose="02040503050406030204" pitchFamily="18" charset="0"/>
              </a:rPr>
              <a:t> </a:t>
            </a:r>
            <a:r>
              <a:rPr lang="en-US" altLang="en-US" b="1" i="1" err="1">
                <a:solidFill>
                  <a:srgbClr val="FF0000"/>
                </a:solidFill>
                <a:latin typeface="Cambria" panose="02040503050406030204" pitchFamily="18" charset="0"/>
                <a:ea typeface="Cambria" panose="02040503050406030204" pitchFamily="18" charset="0"/>
              </a:rPr>
              <a:t>Thủ</a:t>
            </a:r>
            <a:r>
              <a:rPr lang="en-US" altLang="en-US" b="1" i="1">
                <a:solidFill>
                  <a:srgbClr val="FF0000"/>
                </a:solidFill>
                <a:latin typeface="Cambria" panose="02040503050406030204" pitchFamily="18" charset="0"/>
                <a:ea typeface="Cambria" panose="02040503050406030204" pitchFamily="18" charset="0"/>
              </a:rPr>
              <a:t> Độ	:</a:t>
            </a:r>
            <a:r>
              <a:rPr lang="en-US" altLang="en-US">
                <a:latin typeface="Cambria" panose="02040503050406030204" pitchFamily="18" charset="0"/>
                <a:ea typeface="Cambria" panose="02040503050406030204" pitchFamily="18" charset="0"/>
              </a:rPr>
              <a:t>      </a:t>
            </a:r>
            <a:r>
              <a:rPr lang="en-US" altLang="en-US" dirty="0">
                <a:latin typeface="Cambria" panose="02040503050406030204" pitchFamily="18" charset="0"/>
                <a:ea typeface="Cambria" panose="02040503050406030204" pitchFamily="18" charset="0"/>
              </a:rPr>
              <a:t>- </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Ngạc</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nhiên</a:t>
            </a:r>
            <a:r>
              <a:rPr lang="en-US" altLang="en-US" i="1" dirty="0">
                <a:latin typeface="Cambria" panose="02040503050406030204" pitchFamily="18" charset="0"/>
                <a:ea typeface="Cambria" panose="02040503050406030204" pitchFamily="18" charset="0"/>
              </a:rPr>
              <a: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Phu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nhân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làm</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sao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thế</a:t>
            </a:r>
            <a:r>
              <a:rPr lang="en-US" altLang="en-US"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0000FF"/>
                </a:solidFill>
                <a:latin typeface="Cambria" panose="02040503050406030204" pitchFamily="18" charset="0"/>
                <a:ea typeface="Cambria" panose="02040503050406030204" pitchFamily="18" charset="0"/>
              </a:rPr>
              <a:t>Linh</a:t>
            </a:r>
            <a:r>
              <a:rPr lang="en-US" altLang="en-US" b="1" i="1" dirty="0">
                <a:solidFill>
                  <a:srgbClr val="0000FF"/>
                </a:solidFill>
                <a:latin typeface="Cambria" panose="02040503050406030204" pitchFamily="18" charset="0"/>
                <a:ea typeface="Cambria" panose="02040503050406030204" pitchFamily="18" charset="0"/>
              </a:rPr>
              <a:t> </a:t>
            </a:r>
            <a:r>
              <a:rPr lang="en-US" altLang="en-US" b="1" i="1" dirty="0" err="1">
                <a:solidFill>
                  <a:srgbClr val="0000FF"/>
                </a:solidFill>
                <a:latin typeface="Cambria" panose="02040503050406030204" pitchFamily="18" charset="0"/>
                <a:ea typeface="Cambria" panose="02040503050406030204" pitchFamily="18" charset="0"/>
              </a:rPr>
              <a:t>Từ</a:t>
            </a:r>
            <a:r>
              <a:rPr lang="en-US" altLang="en-US" b="1" i="1" dirty="0">
                <a:solidFill>
                  <a:srgbClr val="0000FF"/>
                </a:solidFill>
                <a:latin typeface="Cambria" panose="02040503050406030204" pitchFamily="18" charset="0"/>
                <a:ea typeface="Cambria" panose="02040503050406030204" pitchFamily="18" charset="0"/>
              </a:rPr>
              <a:t> </a:t>
            </a:r>
            <a:r>
              <a:rPr lang="en-US" altLang="en-US" b="1" i="1" dirty="0" err="1">
                <a:solidFill>
                  <a:srgbClr val="0000FF"/>
                </a:solidFill>
                <a:latin typeface="Cambria" panose="02040503050406030204" pitchFamily="18" charset="0"/>
                <a:ea typeface="Cambria" panose="02040503050406030204" pitchFamily="18" charset="0"/>
              </a:rPr>
              <a:t>Quốc</a:t>
            </a:r>
            <a:r>
              <a:rPr lang="en-US" altLang="en-US" b="1" i="1" dirty="0">
                <a:solidFill>
                  <a:srgbClr val="0000FF"/>
                </a:solidFill>
                <a:latin typeface="Cambria" panose="02040503050406030204" pitchFamily="18" charset="0"/>
                <a:ea typeface="Cambria" panose="02040503050406030204" pitchFamily="18" charset="0"/>
              </a:rPr>
              <a:t> </a:t>
            </a:r>
            <a:r>
              <a:rPr lang="en-US" altLang="en-US" b="1" i="1" dirty="0" err="1">
                <a:solidFill>
                  <a:srgbClr val="0000FF"/>
                </a:solidFill>
                <a:latin typeface="Cambria" panose="02040503050406030204" pitchFamily="18" charset="0"/>
                <a:ea typeface="Cambria" panose="02040503050406030204" pitchFamily="18" charset="0"/>
              </a:rPr>
              <a:t>Mẫu</a:t>
            </a:r>
            <a:r>
              <a:rPr lang="en-US" altLang="en-US" dirty="0">
                <a:solidFill>
                  <a:srgbClr val="0000FF"/>
                </a:solidFill>
                <a:latin typeface="Cambria" panose="02040503050406030204" pitchFamily="18" charset="0"/>
                <a:ea typeface="Cambria" panose="02040503050406030204" pitchFamily="18" charset="0"/>
              </a:rPr>
              <a:t>:</a:t>
            </a:r>
            <a:r>
              <a:rPr lang="en-US" altLang="en-US"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Tấm</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tức</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Phép</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nuớc</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bây</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giờ</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đảo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lộn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hết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rồi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Một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tên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quân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hiệu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mà</a:t>
            </a:r>
            <a:r>
              <a:rPr lang="en-US" altLang="en-US" dirty="0">
                <a:latin typeface="Cambria" panose="02040503050406030204" pitchFamily="18" charset="0"/>
                <a:ea typeface="Cambria" panose="02040503050406030204" pitchFamily="18" charset="0"/>
              </a:rPr>
              <a:t> </a:t>
            </a:r>
            <a:r>
              <a:rPr lang="en-US" altLang="en-US" err="1">
                <a:latin typeface="Cambria" panose="02040503050406030204" pitchFamily="18" charset="0"/>
                <a:ea typeface="Cambria" panose="02040503050406030204" pitchFamily="18" charset="0"/>
              </a:rPr>
              <a:t>dám</a:t>
            </a:r>
            <a:r>
              <a:rPr lang="en-US" altLang="en-US">
                <a:latin typeface="Cambria" panose="02040503050406030204" pitchFamily="18" charset="0"/>
                <a:ea typeface="Cambria" panose="02040503050406030204" pitchFamily="18" charset="0"/>
              </a:rPr>
              <a:t> hỗn </a:t>
            </a:r>
            <a:r>
              <a:rPr lang="en-US" altLang="en-US" dirty="0" err="1">
                <a:latin typeface="Cambria" panose="02040503050406030204" pitchFamily="18" charset="0"/>
                <a:ea typeface="Cambria" panose="02040503050406030204" pitchFamily="18" charset="0"/>
              </a:rPr>
              <a:t>với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cả</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vợ</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thái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sư</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Như</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thế</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thì</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còn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trên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dưới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gì</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nữa</a:t>
            </a:r>
            <a:r>
              <a:rPr lang="en-US" altLang="en-US"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FF0000"/>
                </a:solidFill>
                <a:latin typeface="Cambria" panose="02040503050406030204" pitchFamily="18" charset="0"/>
                <a:ea typeface="Cambria" panose="02040503050406030204" pitchFamily="18" charset="0"/>
              </a:rPr>
              <a:t>Trần</a:t>
            </a:r>
            <a:r>
              <a:rPr lang="en-US" altLang="en-US" b="1" i="1" dirty="0">
                <a:solidFill>
                  <a:srgbClr val="FF0000"/>
                </a:solidFill>
                <a:latin typeface="Cambria" panose="02040503050406030204" pitchFamily="18" charset="0"/>
                <a:ea typeface="Cambria" panose="02040503050406030204" pitchFamily="18" charset="0"/>
              </a:rPr>
              <a:t> </a:t>
            </a:r>
            <a:r>
              <a:rPr lang="en-US" altLang="en-US" b="1" i="1" dirty="0" err="1">
                <a:solidFill>
                  <a:srgbClr val="FF0000"/>
                </a:solidFill>
                <a:latin typeface="Cambria" panose="02040503050406030204" pitchFamily="18" charset="0"/>
                <a:ea typeface="Cambria" panose="02040503050406030204" pitchFamily="18" charset="0"/>
              </a:rPr>
              <a:t>Thủ</a:t>
            </a:r>
            <a:r>
              <a:rPr lang="en-US" altLang="en-US" b="1" i="1" dirty="0">
                <a:solidFill>
                  <a:srgbClr val="FF0000"/>
                </a:solidFill>
                <a:latin typeface="Cambria" panose="02040503050406030204" pitchFamily="18" charset="0"/>
                <a:ea typeface="Cambria" panose="02040503050406030204" pitchFamily="18" charset="0"/>
              </a:rPr>
              <a:t> </a:t>
            </a:r>
            <a:r>
              <a:rPr lang="en-US" altLang="en-US" b="1" i="1" dirty="0" err="1">
                <a:solidFill>
                  <a:srgbClr val="FF0000"/>
                </a:solidFill>
                <a:latin typeface="Cambria" panose="02040503050406030204" pitchFamily="18" charset="0"/>
                <a:ea typeface="Cambria" panose="02040503050406030204" pitchFamily="18" charset="0"/>
              </a:rPr>
              <a:t>Độ</a:t>
            </a:r>
            <a:r>
              <a:rPr lang="en-US" altLang="en-US">
                <a:solidFill>
                  <a:srgbClr val="FF0000"/>
                </a:solidFill>
                <a:latin typeface="Cambria" panose="02040503050406030204" pitchFamily="18" charset="0"/>
                <a:ea typeface="Cambria" panose="02040503050406030204" pitchFamily="18" charset="0"/>
              </a:rPr>
              <a:t>:</a:t>
            </a:r>
            <a:r>
              <a:rPr lang="en-US" altLang="en-US">
                <a:latin typeface="Cambria" panose="02040503050406030204" pitchFamily="18" charset="0"/>
                <a:ea typeface="Cambria" panose="02040503050406030204" pitchFamily="18" charset="0"/>
              </a:rPr>
              <a:t> - </a:t>
            </a:r>
            <a:r>
              <a:rPr lang="en-US" altLang="en-US" dirty="0" err="1">
                <a:latin typeface="Cambria" panose="02040503050406030204" pitchFamily="18" charset="0"/>
                <a:ea typeface="Cambria" panose="02040503050406030204" pitchFamily="18" charset="0"/>
              </a:rPr>
              <a:t>Bà</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hãy</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bớt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nóng</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giận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Kể</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cho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tôi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nghe</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đầu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đuôi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câu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chuyện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thế</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nào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đã</a:t>
            </a:r>
            <a:r>
              <a:rPr lang="en-US" altLang="en-US"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0000FF"/>
                </a:solidFill>
                <a:latin typeface="Cambria" panose="02040503050406030204" pitchFamily="18" charset="0"/>
                <a:ea typeface="Cambria" panose="02040503050406030204" pitchFamily="18" charset="0"/>
              </a:rPr>
              <a:t>Linh</a:t>
            </a:r>
            <a:r>
              <a:rPr lang="en-US" altLang="en-US" b="1" i="1" dirty="0">
                <a:solidFill>
                  <a:srgbClr val="0000FF"/>
                </a:solidFill>
                <a:latin typeface="Cambria" panose="02040503050406030204" pitchFamily="18" charset="0"/>
                <a:ea typeface="Cambria" panose="02040503050406030204" pitchFamily="18" charset="0"/>
              </a:rPr>
              <a:t> </a:t>
            </a:r>
            <a:r>
              <a:rPr lang="en-US" altLang="en-US" b="1" i="1" dirty="0" err="1">
                <a:solidFill>
                  <a:srgbClr val="0000FF"/>
                </a:solidFill>
                <a:latin typeface="Cambria" panose="02040503050406030204" pitchFamily="18" charset="0"/>
                <a:ea typeface="Cambria" panose="02040503050406030204" pitchFamily="18" charset="0"/>
              </a:rPr>
              <a:t>Từ</a:t>
            </a:r>
            <a:r>
              <a:rPr lang="en-US" altLang="en-US" b="1" i="1" dirty="0">
                <a:solidFill>
                  <a:srgbClr val="0000FF"/>
                </a:solidFill>
                <a:latin typeface="Cambria" panose="02040503050406030204" pitchFamily="18" charset="0"/>
                <a:ea typeface="Cambria" panose="02040503050406030204" pitchFamily="18" charset="0"/>
              </a:rPr>
              <a:t> </a:t>
            </a:r>
            <a:r>
              <a:rPr lang="en-US" altLang="en-US" b="1" i="1" dirty="0" err="1">
                <a:solidFill>
                  <a:srgbClr val="0000FF"/>
                </a:solidFill>
                <a:latin typeface="Cambria" panose="02040503050406030204" pitchFamily="18" charset="0"/>
                <a:ea typeface="Cambria" panose="02040503050406030204" pitchFamily="18" charset="0"/>
              </a:rPr>
              <a:t>Quốc</a:t>
            </a:r>
            <a:r>
              <a:rPr lang="en-US" altLang="en-US" b="1" i="1" dirty="0">
                <a:solidFill>
                  <a:srgbClr val="0000FF"/>
                </a:solidFill>
                <a:latin typeface="Cambria" panose="02040503050406030204" pitchFamily="18" charset="0"/>
                <a:ea typeface="Cambria" panose="02040503050406030204" pitchFamily="18" charset="0"/>
              </a:rPr>
              <a:t> </a:t>
            </a:r>
            <a:r>
              <a:rPr lang="en-US" altLang="en-US" b="1" i="1" dirty="0" err="1">
                <a:solidFill>
                  <a:srgbClr val="0000FF"/>
                </a:solidFill>
                <a:latin typeface="Cambria" panose="02040503050406030204" pitchFamily="18" charset="0"/>
                <a:ea typeface="Cambria" panose="02040503050406030204" pitchFamily="18" charset="0"/>
              </a:rPr>
              <a:t>Mẫu</a:t>
            </a:r>
            <a:r>
              <a:rPr lang="en-US" altLang="en-US" dirty="0">
                <a:latin typeface="Cambria" panose="02040503050406030204" pitchFamily="18" charset="0"/>
                <a:ea typeface="Cambria" panose="02040503050406030204" pitchFamily="18" charset="0"/>
              </a:rPr>
              <a:t>: - </a:t>
            </a:r>
            <a:r>
              <a:rPr lang="en-US" altLang="en-US" dirty="0" err="1">
                <a:latin typeface="Cambria" panose="02040503050406030204" pitchFamily="18" charset="0"/>
                <a:ea typeface="Cambria" panose="02040503050406030204" pitchFamily="18" charset="0"/>
              </a:rPr>
              <a:t>Hôm</a:t>
            </a:r>
            <a:r>
              <a:rPr lang="en-US" altLang="en-US" dirty="0">
                <a:latin typeface="Cambria" panose="02040503050406030204" pitchFamily="18" charset="0"/>
                <a:ea typeface="Cambria" panose="02040503050406030204" pitchFamily="18" charset="0"/>
              </a:rPr>
              <a:t> nay </a:t>
            </a:r>
            <a:r>
              <a:rPr lang="en-US" altLang="en-US" dirty="0" err="1">
                <a:latin typeface="Cambria" panose="02040503050406030204" pitchFamily="18" charset="0"/>
                <a:ea typeface="Cambria" panose="02040503050406030204" pitchFamily="18" charset="0"/>
              </a:rPr>
              <a:t>tôi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có</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việc</a:t>
            </a:r>
            <a:r>
              <a:rPr lang="en-US" altLang="en-US" dirty="0">
                <a:latin typeface="Cambria" panose="02040503050406030204" pitchFamily="18" charset="0"/>
                <a:ea typeface="Cambria" panose="02040503050406030204" pitchFamily="18" charset="0"/>
              </a:rPr>
              <a:t> qua </a:t>
            </a:r>
            <a:r>
              <a:rPr lang="en-US" altLang="en-US" dirty="0" err="1">
                <a:latin typeface="Cambria" panose="02040503050406030204" pitchFamily="18" charset="0"/>
                <a:ea typeface="Cambria" panose="02040503050406030204" pitchFamily="18" charset="0"/>
              </a:rPr>
              <a:t>cửa</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Bắc</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Có</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tên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quân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hiệu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nhất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định</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bắt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tôi</a:t>
            </a:r>
            <a:r>
              <a:rPr lang="en-US" altLang="en-US" dirty="0">
                <a:latin typeface="Cambria" panose="02040503050406030204" pitchFamily="18" charset="0"/>
                <a:ea typeface="Cambria" panose="02040503050406030204" pitchFamily="18" charset="0"/>
              </a:rPr>
              <a:t> </a:t>
            </a:r>
            <a:r>
              <a:rPr lang="en-US" altLang="en-US" err="1">
                <a:latin typeface="Cambria" panose="02040503050406030204" pitchFamily="18" charset="0"/>
                <a:ea typeface="Cambria" panose="02040503050406030204" pitchFamily="18" charset="0"/>
              </a:rPr>
              <a:t>xuống</a:t>
            </a:r>
            <a:r>
              <a:rPr lang="en-US" altLang="en-US">
                <a:latin typeface="Cambria" panose="02040503050406030204" pitchFamily="18" charset="0"/>
                <a:ea typeface="Cambria" panose="02040503050406030204" pitchFamily="18" charset="0"/>
              </a:rPr>
              <a:t> kiệu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Ông</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nghĩ</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xem</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Tôi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là</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vợ</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quan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thái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sư</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thế</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mà</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kẻ</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dưới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dám</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khinh</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nhờn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là</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thế</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nào</a:t>
            </a:r>
            <a:r>
              <a:rPr lang="en-US" altLang="en-US"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FF0000"/>
                </a:solidFill>
                <a:latin typeface="Cambria" panose="02040503050406030204" pitchFamily="18" charset="0"/>
                <a:ea typeface="Cambria" panose="02040503050406030204" pitchFamily="18" charset="0"/>
              </a:rPr>
              <a:t>Trần</a:t>
            </a:r>
            <a:r>
              <a:rPr lang="en-US" altLang="en-US" b="1" i="1" dirty="0">
                <a:solidFill>
                  <a:srgbClr val="FF0000"/>
                </a:solidFill>
                <a:latin typeface="Cambria" panose="02040503050406030204" pitchFamily="18" charset="0"/>
                <a:ea typeface="Cambria" panose="02040503050406030204" pitchFamily="18" charset="0"/>
              </a:rPr>
              <a:t> </a:t>
            </a:r>
            <a:r>
              <a:rPr lang="en-US" altLang="en-US" b="1" i="1" dirty="0" err="1">
                <a:solidFill>
                  <a:srgbClr val="FF0000"/>
                </a:solidFill>
                <a:latin typeface="Cambria" panose="02040503050406030204" pitchFamily="18" charset="0"/>
                <a:ea typeface="Cambria" panose="02040503050406030204" pitchFamily="18" charset="0"/>
              </a:rPr>
              <a:t>Thủ</a:t>
            </a:r>
            <a:r>
              <a:rPr lang="en-US" altLang="en-US" b="1" i="1" dirty="0">
                <a:solidFill>
                  <a:srgbClr val="FF0000"/>
                </a:solidFill>
                <a:latin typeface="Cambria" panose="02040503050406030204" pitchFamily="18" charset="0"/>
                <a:ea typeface="Cambria" panose="02040503050406030204" pitchFamily="18" charset="0"/>
              </a:rPr>
              <a:t> </a:t>
            </a:r>
            <a:r>
              <a:rPr lang="en-US" altLang="en-US" b="1" i="1" err="1">
                <a:solidFill>
                  <a:srgbClr val="FF0000"/>
                </a:solidFill>
                <a:latin typeface="Cambria" panose="02040503050406030204" pitchFamily="18" charset="0"/>
                <a:ea typeface="Cambria" panose="02040503050406030204" pitchFamily="18" charset="0"/>
              </a:rPr>
              <a:t>Độ</a:t>
            </a:r>
            <a:r>
              <a:rPr lang="en-US" altLang="en-US" b="1" i="1">
                <a:solidFill>
                  <a:srgbClr val="FF0000"/>
                </a:solidFill>
                <a:latin typeface="Cambria" panose="02040503050406030204" pitchFamily="18" charset="0"/>
                <a:ea typeface="Cambria" panose="02040503050406030204" pitchFamily="18" charset="0"/>
              </a:rPr>
              <a:t> :</a:t>
            </a:r>
            <a:r>
              <a:rPr lang="en-US" altLang="en-US">
                <a:latin typeface="Cambria" panose="02040503050406030204" pitchFamily="18" charset="0"/>
                <a:ea typeface="Cambria" panose="02040503050406030204" pitchFamily="18" charset="0"/>
              </a:rPr>
              <a:t> </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Hãy</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để</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tôi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gọi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hắn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đến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xem</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sao</a:t>
            </a:r>
            <a:r>
              <a:rPr lang="en-US" altLang="en-US" dirty="0">
                <a:latin typeface="Cambria" panose="02040503050406030204" pitchFamily="18" charset="0"/>
                <a:ea typeface="Cambria" panose="02040503050406030204" pitchFamily="18" charset="0"/>
              </a:rPr>
              <a:t>. </a:t>
            </a:r>
            <a:r>
              <a:rPr lang="en-US" altLang="en-US" i="1" dirty="0">
                <a:latin typeface="Cambria" panose="02040503050406030204" pitchFamily="18" charset="0"/>
                <a:ea typeface="Cambria" panose="02040503050406030204" pitchFamily="18" charset="0"/>
              </a:rPr>
              <a:t>(</a:t>
            </a:r>
            <a:r>
              <a:rPr lang="en-US" altLang="en-US" i="1" dirty="0" err="1">
                <a:latin typeface="Cambria" panose="02040503050406030204" pitchFamily="18" charset="0"/>
                <a:ea typeface="Cambria" panose="02040503050406030204" pitchFamily="18" charset="0"/>
              </a:rPr>
              <a:t>gọi</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lính</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hầu</a:t>
            </a:r>
            <a:r>
              <a:rPr lang="en-US" altLang="en-US" i="1" dirty="0">
                <a:latin typeface="Cambria" panose="02040503050406030204" pitchFamily="18" charset="0"/>
                <a:ea typeface="Cambria" panose="02040503050406030204" pitchFamily="18" charset="0"/>
              </a:rPr>
              <a: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Quân</a:t>
            </a:r>
            <a:r>
              <a:rPr lang="en-US" altLang="en-US" dirty="0">
                <a:latin typeface="Cambria" panose="02040503050406030204" pitchFamily="18" charset="0"/>
                <a:ea typeface="Cambria" panose="02040503050406030204" pitchFamily="18" charset="0"/>
              </a:rPr>
              <a:t> bay </a:t>
            </a:r>
            <a:r>
              <a:rPr lang="en-US" altLang="en-US" dirty="0" err="1">
                <a:latin typeface="Cambria" panose="02040503050406030204" pitchFamily="18" charset="0"/>
                <a:ea typeface="Cambria" panose="02040503050406030204" pitchFamily="18" charset="0"/>
              </a:rPr>
              <a:t>cho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đòi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tên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quân</a:t>
            </a:r>
            <a:r>
              <a:rPr lang="en-US" altLang="en-US" dirty="0">
                <a:latin typeface="Cambria" panose="02040503050406030204" pitchFamily="18" charset="0"/>
                <a:ea typeface="Cambria" panose="02040503050406030204" pitchFamily="18" charset="0"/>
              </a:rPr>
              <a:t> </a:t>
            </a:r>
            <a:r>
              <a:rPr lang="en-US" altLang="en-US" err="1">
                <a:latin typeface="Cambria" panose="02040503050406030204" pitchFamily="18" charset="0"/>
                <a:ea typeface="Cambria" panose="02040503050406030204" pitchFamily="18" charset="0"/>
              </a:rPr>
              <a:t>hiệu</a:t>
            </a:r>
            <a:r>
              <a:rPr lang="en-US" altLang="en-US">
                <a:latin typeface="Cambria" panose="02040503050406030204" pitchFamily="18" charset="0"/>
                <a:ea typeface="Cambria" panose="02040503050406030204" pitchFamily="18" charset="0"/>
              </a:rPr>
              <a:t> đến </a:t>
            </a:r>
            <a:r>
              <a:rPr lang="en-US" altLang="en-US" dirty="0" err="1">
                <a:latin typeface="Cambria" panose="02040503050406030204" pitchFamily="18" charset="0"/>
                <a:ea typeface="Cambria" panose="02040503050406030204" pitchFamily="18" charset="0"/>
              </a:rPr>
              <a:t>đây</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ngay</a:t>
            </a:r>
            <a:r>
              <a:rPr lang="en-US" altLang="en-US" dirty="0">
                <a:latin typeface="Cambria" panose="02040503050406030204" pitchFamily="18" charset="0"/>
                <a:ea typeface="Cambria" panose="02040503050406030204" pitchFamily="18" charset="0"/>
              </a:rPr>
              <a:t> ! </a:t>
            </a:r>
            <a:r>
              <a:rPr lang="en-US" altLang="en-US" dirty="0" err="1">
                <a:latin typeface="Cambria" panose="02040503050406030204" pitchFamily="18" charset="0"/>
                <a:ea typeface="Cambria" panose="02040503050406030204" pitchFamily="18" charset="0"/>
              </a:rPr>
              <a:t>Nhớ</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dẫn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theo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một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phu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kiệu</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để</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nhận</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mặt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hắn</a:t>
            </a:r>
            <a:r>
              <a:rPr lang="en-US" altLang="en-US"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CC0099"/>
                </a:solidFill>
                <a:latin typeface="Cambria" panose="02040503050406030204" pitchFamily="18" charset="0"/>
                <a:ea typeface="Cambria" panose="02040503050406030204" pitchFamily="18" charset="0"/>
              </a:rPr>
              <a:t>Lính</a:t>
            </a:r>
            <a:r>
              <a:rPr lang="en-US" altLang="en-US" b="1" i="1" dirty="0">
                <a:solidFill>
                  <a:srgbClr val="CC0099"/>
                </a:solidFill>
                <a:latin typeface="Cambria" panose="02040503050406030204" pitchFamily="18" charset="0"/>
                <a:ea typeface="Cambria" panose="02040503050406030204" pitchFamily="18" charset="0"/>
              </a:rPr>
              <a:t> </a:t>
            </a:r>
            <a:r>
              <a:rPr lang="en-US" altLang="en-US" b="1" i="1" err="1">
                <a:solidFill>
                  <a:srgbClr val="CC0099"/>
                </a:solidFill>
                <a:latin typeface="Cambria" panose="02040503050406030204" pitchFamily="18" charset="0"/>
                <a:ea typeface="Cambria" panose="02040503050406030204" pitchFamily="18" charset="0"/>
              </a:rPr>
              <a:t>hầu</a:t>
            </a:r>
            <a:r>
              <a:rPr lang="en-US" altLang="en-US" b="1" i="1">
                <a:solidFill>
                  <a:srgbClr val="CC0099"/>
                </a:solidFill>
                <a:latin typeface="Cambria" panose="02040503050406030204" pitchFamily="18" charset="0"/>
                <a:ea typeface="Cambria" panose="02040503050406030204" pitchFamily="18" charset="0"/>
              </a:rPr>
              <a:t> :</a:t>
            </a:r>
            <a:r>
              <a:rPr lang="en-US" altLang="en-US">
                <a:latin typeface="Cambria" panose="02040503050406030204" pitchFamily="18" charset="0"/>
                <a:ea typeface="Cambria" panose="02040503050406030204" pitchFamily="18" charset="0"/>
              </a:rPr>
              <a:t> </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Bẩm</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vâng</a:t>
            </a:r>
            <a:r>
              <a:rPr lang="en-US" altLang="en-US" dirty="0">
                <a:latin typeface="Cambria" panose="02040503050406030204" pitchFamily="18" charset="0"/>
                <a:ea typeface="Cambria" panose="02040503050406030204" pitchFamily="18" charset="0"/>
              </a:rPr>
              <a:t> ạ. </a:t>
            </a:r>
            <a:r>
              <a:rPr lang="en-US" altLang="en-US" i="1" dirty="0">
                <a:latin typeface="Cambria" panose="02040503050406030204" pitchFamily="18" charset="0"/>
                <a:ea typeface="Cambria" panose="02040503050406030204" pitchFamily="18" charset="0"/>
              </a:rPr>
              <a:t>(</a:t>
            </a:r>
            <a:r>
              <a:rPr lang="en-US" altLang="en-US" i="1" dirty="0" err="1">
                <a:latin typeface="Cambria" panose="02040503050406030204" pitchFamily="18" charset="0"/>
                <a:ea typeface="Cambria" panose="02040503050406030204" pitchFamily="18" charset="0"/>
              </a:rPr>
              <a:t>Lát</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sau</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quân</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lính</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về</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dẫn</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theo</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một</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người</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quân</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hiệu</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trạc</a:t>
            </a:r>
            <a:r>
              <a:rPr lang="en-US" altLang="en-US" i="1" dirty="0">
                <a:latin typeface="Cambria" panose="02040503050406030204" pitchFamily="18" charset="0"/>
                <a:ea typeface="Cambria" panose="02040503050406030204" pitchFamily="18" charset="0"/>
              </a:rPr>
              <a:t> 30 </a:t>
            </a:r>
            <a:r>
              <a:rPr lang="en-US" altLang="en-US" i="1" dirty="0" err="1">
                <a:latin typeface="Cambria" panose="02040503050406030204" pitchFamily="18" charset="0"/>
                <a:ea typeface="Cambria" panose="02040503050406030204" pitchFamily="18" charset="0"/>
              </a:rPr>
              <a:t>tuổi</a:t>
            </a:r>
            <a:r>
              <a:rPr lang="en-US" altLang="en-US" i="1">
                <a:latin typeface="Cambria" panose="02040503050406030204" pitchFamily="18" charset="0"/>
                <a:ea typeface="Cambria" panose="02040503050406030204" pitchFamily="18" charset="0"/>
              </a:rPr>
              <a:t>, dáng </a:t>
            </a:r>
            <a:r>
              <a:rPr lang="en-US" altLang="en-US" i="1" dirty="0" err="1">
                <a:latin typeface="Cambria" panose="02040503050406030204" pitchFamily="18" charset="0"/>
                <a:ea typeface="Cambria" panose="02040503050406030204" pitchFamily="18" charset="0"/>
              </a:rPr>
              <a:t>vẻ</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cao</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lớn</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đàng</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hoàng</a:t>
            </a:r>
            <a:r>
              <a:rPr lang="en-US" altLang="en-US" i="1" dirty="0">
                <a:latin typeface="Cambria" panose="02040503050406030204" pitchFamily="18" charset="0"/>
                <a:ea typeface="Cambria" panose="02040503050406030204" pitchFamily="18" charset="0"/>
              </a:rPr>
              <a:t>)</a:t>
            </a:r>
            <a:endParaRPr lang="en-US" altLang="en-US" b="1" i="1" dirty="0">
              <a:latin typeface="Cambria" panose="02040503050406030204" pitchFamily="18" charset="0"/>
              <a:ea typeface="Cambria" panose="02040503050406030204" pitchFamily="18" charset="0"/>
            </a:endParaRPr>
          </a:p>
          <a:p>
            <a:pPr eaLnBrk="1" hangingPunct="1"/>
            <a:r>
              <a:rPr lang="en-US" altLang="en-US" b="1" i="1" dirty="0" err="1">
                <a:solidFill>
                  <a:srgbClr val="009900"/>
                </a:solidFill>
                <a:latin typeface="Cambria" panose="02040503050406030204" pitchFamily="18" charset="0"/>
                <a:ea typeface="Cambria" panose="02040503050406030204" pitchFamily="18" charset="0"/>
              </a:rPr>
              <a:t>Người</a:t>
            </a:r>
            <a:r>
              <a:rPr lang="en-US" altLang="en-US" b="1" i="1" dirty="0">
                <a:solidFill>
                  <a:srgbClr val="009900"/>
                </a:solidFill>
                <a:latin typeface="Cambria" panose="02040503050406030204" pitchFamily="18" charset="0"/>
                <a:ea typeface="Cambria" panose="02040503050406030204" pitchFamily="18" charset="0"/>
              </a:rPr>
              <a:t> </a:t>
            </a:r>
            <a:r>
              <a:rPr lang="en-US" altLang="en-US" b="1" i="1" dirty="0" err="1">
                <a:solidFill>
                  <a:srgbClr val="009900"/>
                </a:solidFill>
                <a:latin typeface="Cambria" panose="02040503050406030204" pitchFamily="18" charset="0"/>
                <a:ea typeface="Cambria" panose="02040503050406030204" pitchFamily="18" charset="0"/>
              </a:rPr>
              <a:t>quân</a:t>
            </a:r>
            <a:r>
              <a:rPr lang="en-US" altLang="en-US" b="1" i="1" dirty="0">
                <a:solidFill>
                  <a:srgbClr val="009900"/>
                </a:solidFill>
                <a:latin typeface="Cambria" panose="02040503050406030204" pitchFamily="18" charset="0"/>
                <a:ea typeface="Cambria" panose="02040503050406030204" pitchFamily="18" charset="0"/>
              </a:rPr>
              <a:t> </a:t>
            </a:r>
            <a:r>
              <a:rPr lang="en-US" altLang="en-US" b="1" i="1" dirty="0" err="1">
                <a:solidFill>
                  <a:srgbClr val="009900"/>
                </a:solidFill>
                <a:latin typeface="Cambria" panose="02040503050406030204" pitchFamily="18" charset="0"/>
                <a:ea typeface="Cambria" panose="02040503050406030204" pitchFamily="18" charset="0"/>
              </a:rPr>
              <a:t>hiệu</a:t>
            </a:r>
            <a:r>
              <a:rPr lang="en-US" altLang="en-US" b="1" i="1" dirty="0">
                <a:solidFill>
                  <a:srgbClr val="009900"/>
                </a:solidFill>
                <a:latin typeface="Cambria" panose="02040503050406030204" pitchFamily="18" charset="0"/>
                <a:ea typeface="Cambria" panose="02040503050406030204" pitchFamily="18" charset="0"/>
              </a:rPr>
              <a:t> :</a:t>
            </a:r>
            <a:r>
              <a:rPr lang="en-US" altLang="en-US" dirty="0">
                <a:latin typeface="Cambria" panose="02040503050406030204" pitchFamily="18" charset="0"/>
                <a:ea typeface="Cambria" panose="02040503050406030204" pitchFamily="18" charset="0"/>
              </a:rPr>
              <a:t> - </a:t>
            </a:r>
            <a:r>
              <a:rPr lang="en-US" altLang="en-US" i="1" dirty="0">
                <a:latin typeface="Cambria" panose="02040503050406030204" pitchFamily="18" charset="0"/>
                <a:ea typeface="Cambria" panose="02040503050406030204" pitchFamily="18" charset="0"/>
              </a:rPr>
              <a:t>(</a:t>
            </a:r>
            <a:r>
              <a:rPr lang="en-US" altLang="en-US" i="1" dirty="0" err="1">
                <a:latin typeface="Cambria" panose="02040503050406030204" pitchFamily="18" charset="0"/>
                <a:ea typeface="Cambria" panose="02040503050406030204" pitchFamily="18" charset="0"/>
              </a:rPr>
              <a:t>Lạy</a:t>
            </a:r>
            <a:r>
              <a:rPr lang="en-US" altLang="en-US" i="1" dirty="0">
                <a:latin typeface="Cambria" panose="02040503050406030204" pitchFamily="18" charset="0"/>
                <a:ea typeface="Cambria" panose="02040503050406030204" pitchFamily="18" charset="0"/>
              </a:rPr>
              <a:t> </a:t>
            </a:r>
            <a:r>
              <a:rPr lang="en-US" altLang="en-US" i="1" dirty="0" err="1">
                <a:latin typeface="Cambria" panose="02040503050406030204" pitchFamily="18" charset="0"/>
                <a:ea typeface="Cambria" panose="02040503050406030204" pitchFamily="18" charset="0"/>
              </a:rPr>
              <a:t>chào</a:t>
            </a:r>
            <a:r>
              <a:rPr lang="en-US" altLang="en-US" i="1" dirty="0">
                <a:latin typeface="Cambria" panose="02040503050406030204" pitchFamily="18" charset="0"/>
                <a:ea typeface="Cambria" panose="02040503050406030204" pitchFamily="18" charset="0"/>
              </a:rPr>
              <a:t>)</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Kính</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chào</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Thái</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sư</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và</a:t>
            </a:r>
            <a:r>
              <a:rPr lang="en-US" altLang="en-US" dirty="0">
                <a:latin typeface="Cambria" panose="02040503050406030204" pitchFamily="18" charset="0"/>
                <a:ea typeface="Cambria" panose="02040503050406030204" pitchFamily="18" charset="0"/>
              </a:rPr>
              <a:t> </a:t>
            </a:r>
            <a:r>
              <a:rPr lang="en-US" altLang="en-US" dirty="0" err="1">
                <a:latin typeface="Cambria" panose="02040503050406030204" pitchFamily="18" charset="0"/>
                <a:ea typeface="Cambria" panose="02040503050406030204" pitchFamily="18" charset="0"/>
              </a:rPr>
              <a:t>phu</a:t>
            </a:r>
            <a:r>
              <a:rPr lang="en-US" altLang="en-US" dirty="0">
                <a:latin typeface="Cambria" panose="02040503050406030204" pitchFamily="18" charset="0"/>
                <a:ea typeface="Cambria" panose="02040503050406030204" pitchFamily="18" charset="0"/>
              </a:rPr>
              <a:t> </a:t>
            </a:r>
            <a:r>
              <a:rPr lang="en-US" altLang="en-US" err="1">
                <a:latin typeface="Cambria" panose="02040503050406030204" pitchFamily="18" charset="0"/>
                <a:ea typeface="Cambria" panose="02040503050406030204" pitchFamily="18" charset="0"/>
              </a:rPr>
              <a:t>nhân</a:t>
            </a:r>
            <a:r>
              <a:rPr lang="en-US" altLang="en-US">
                <a:latin typeface="Cambria" panose="02040503050406030204" pitchFamily="18" charset="0"/>
                <a:ea typeface="Cambria" panose="02040503050406030204" pitchFamily="18" charset="0"/>
              </a:rPr>
              <a:t> !</a:t>
            </a:r>
            <a:endParaRPr lang="en-US" altLang="en-US"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634366"/>
      </p:ext>
    </p:extLst>
  </p:cSld>
  <p:clrMapOvr>
    <a:masterClrMapping/>
  </p:clrMapOvr>
  <mc:AlternateContent xmlns:mc="http://schemas.openxmlformats.org/markup-compatibility/2006" xmlns:p14="http://schemas.microsoft.com/office/powerpoint/2010/main">
    <mc:Choice Requires="p14">
      <p:transition spd="slow" p14:dur="1400" advClick="0" advTm="3000">
        <p14:doors dir="vert"/>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TotalTime>
  <Words>1277</Words>
  <Application>Microsoft Office PowerPoint</Application>
  <PresentationFormat>Widescreen</PresentationFormat>
  <Paragraphs>74</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yenlyly0109@gmail.com</cp:lastModifiedBy>
  <cp:revision>37</cp:revision>
  <dcterms:created xsi:type="dcterms:W3CDTF">2022-02-06T15:05:41Z</dcterms:created>
  <dcterms:modified xsi:type="dcterms:W3CDTF">2022-03-16T02:15:07Z</dcterms:modified>
</cp:coreProperties>
</file>