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6"/>
  </p:notesMasterIdLst>
  <p:sldIdLst>
    <p:sldId id="318" r:id="rId7"/>
    <p:sldId id="319" r:id="rId8"/>
    <p:sldId id="259" r:id="rId9"/>
    <p:sldId id="301" r:id="rId10"/>
    <p:sldId id="296" r:id="rId11"/>
    <p:sldId id="303" r:id="rId12"/>
    <p:sldId id="304" r:id="rId13"/>
    <p:sldId id="306" r:id="rId14"/>
    <p:sldId id="307" r:id="rId15"/>
    <p:sldId id="308" r:id="rId17"/>
    <p:sldId id="309" r:id="rId18"/>
    <p:sldId id="310" r:id="rId19"/>
    <p:sldId id="315" r:id="rId20"/>
    <p:sldId id="314" r:id="rId21"/>
    <p:sldId id="316" r:id="rId22"/>
    <p:sldId id="317" r:id="rId23"/>
    <p:sldId id="311" r:id="rId24"/>
    <p:sldId id="312" r:id="rId25"/>
    <p:sldId id="313" r:id="rId26"/>
    <p:sldId id="278" r:id="rId27"/>
    <p:sldId id="32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6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microsoft.com/office/2007/relationships/media" Target="../media/media10.mp3"/><Relationship Id="rId4" Type="http://schemas.openxmlformats.org/officeDocument/2006/relationships/audio" Target="../media/media10.mp3"/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6" Type="http://schemas.microsoft.com/office/2007/relationships/media" Target="../media/media12.mp3"/><Relationship Id="rId5" Type="http://schemas.openxmlformats.org/officeDocument/2006/relationships/audio" Target="../media/media12.mp3"/><Relationship Id="rId4" Type="http://schemas.openxmlformats.org/officeDocument/2006/relationships/image" Target="../media/image24.png"/><Relationship Id="rId3" Type="http://schemas.microsoft.com/office/2007/relationships/media" Target="../media/media11.mp4"/><Relationship Id="rId2" Type="http://schemas.openxmlformats.org/officeDocument/2006/relationships/video" Target="../media/media11.mp4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24.png"/><Relationship Id="rId3" Type="http://schemas.microsoft.com/office/2007/relationships/media" Target="../media/media11.mp4"/><Relationship Id="rId2" Type="http://schemas.openxmlformats.org/officeDocument/2006/relationships/video" Target="../media/media11.mp4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microsoft.com/office/2007/relationships/media" Target="../media/media11.mp4"/><Relationship Id="rId1" Type="http://schemas.openxmlformats.org/officeDocument/2006/relationships/video" Target="../media/media11.mp4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6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6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6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005064"/>
            <a:ext cx="529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Hỏi hình nốt, tên nốt nhạc nào?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istrator\Desktop\2021-07-08_1051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9936" y="548680"/>
            <a:ext cx="14124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câu </a:t>
            </a:r>
            <a:r>
              <a:rPr lang="en-US" sz="4400" b="1">
                <a:solidFill>
                  <a:srgbClr val="FF0000"/>
                </a:solidFill>
              </a:rPr>
              <a:t>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istrator\Desktop\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" y="1318121"/>
            <a:ext cx="9074906" cy="2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7264" y="-1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đọc nhạc nối tiếp từng câu </a:t>
            </a:r>
            <a:endParaRPr lang="en-US"/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3933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5513" y="2420888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</a:t>
            </a:r>
            <a:r>
              <a:rPr lang="en-US" sz="4400" b="1" smtClean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Administrator\Desktop\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"/>
            <a:ext cx="9144000" cy="21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3717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3768" y="3501008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</a:t>
            </a:r>
            <a:r>
              <a:rPr lang="en-US" sz="4400" b="1" smtClean="0">
                <a:solidFill>
                  <a:srgbClr val="FF0000"/>
                </a:solidFill>
              </a:rPr>
              <a:t>1+2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istrator\Desktop\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C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" y="1572281"/>
            <a:ext cx="9144000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1294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1720" y="2060848"/>
            <a:ext cx="54236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</a:t>
            </a:r>
            <a:r>
              <a:rPr lang="en-US" sz="4400" b="1" smtClean="0">
                <a:solidFill>
                  <a:srgbClr val="FF0000"/>
                </a:solidFill>
              </a:rPr>
              <a:t>3(giống câu 1)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istrator\Desktop\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30447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9832" y="2276872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</a:t>
            </a:r>
            <a:r>
              <a:rPr lang="en-US" sz="4400" b="1" smtClean="0">
                <a:solidFill>
                  <a:srgbClr val="FF0000"/>
                </a:solidFill>
              </a:rPr>
              <a:t>câu 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istrator\Desktop\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44000" cy="22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32129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592" y="3933056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</a:t>
            </a:r>
            <a:r>
              <a:rPr lang="en-US" sz="4400" b="1" smtClean="0">
                <a:solidFill>
                  <a:srgbClr val="FF0000"/>
                </a:solidFill>
              </a:rPr>
              <a:t>câu 3+4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istrator\Desktop\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" y="1844824"/>
            <a:ext cx="91440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6460" y="5894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221088"/>
            <a:ext cx="413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HS </a:t>
            </a:r>
            <a:r>
              <a:rPr lang="en-US" sz="2400" i="1" smtClean="0">
                <a:solidFill>
                  <a:srgbClr val="FF0000"/>
                </a:solidFill>
              </a:rPr>
              <a:t>đọc nhẩm </a:t>
            </a:r>
            <a:r>
              <a:rPr lang="en-US" sz="2400" i="1">
                <a:solidFill>
                  <a:srgbClr val="FF0000"/>
                </a:solidFill>
              </a:rPr>
              <a:t>cả bài 1 lần sau đó đọc vài lần </a:t>
            </a:r>
            <a:r>
              <a:rPr lang="en-US" sz="2400" i="1" smtClean="0">
                <a:solidFill>
                  <a:srgbClr val="FF0000"/>
                </a:solidFill>
              </a:rPr>
              <a:t>với các hình thức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7" y="0"/>
            <a:ext cx="9162257" cy="3717032"/>
          </a:xfrm>
          <a:prstGeom prst="rect">
            <a:avLst/>
          </a:prstGeom>
        </p:spPr>
      </p:pic>
      <p:pic>
        <p:nvPicPr>
          <p:cNvPr id="7" name="C1+2+3+4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184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256" y="4149080"/>
            <a:ext cx="4878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smtClean="0">
                <a:solidFill>
                  <a:srgbClr val="FF0000"/>
                </a:solidFill>
              </a:rPr>
              <a:t>2 tổ: </a:t>
            </a:r>
            <a:r>
              <a:rPr lang="en-US" sz="2800" b="1" i="1" smtClean="0">
                <a:solidFill>
                  <a:srgbClr val="000066"/>
                </a:solidFill>
              </a:rPr>
              <a:t>Tổ </a:t>
            </a:r>
            <a:r>
              <a:rPr lang="en-US" sz="2800" b="1" i="1" dirty="0" smtClean="0">
                <a:solidFill>
                  <a:srgbClr val="000066"/>
                </a:solidFill>
              </a:rPr>
              <a:t>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err="1" smtClean="0">
                <a:solidFill>
                  <a:srgbClr val="FF0000"/>
                </a:solidFill>
              </a:rPr>
              <a:t>Đọc</a:t>
            </a:r>
            <a:r>
              <a:rPr lang="en-US" sz="2800" i="1" smtClean="0">
                <a:solidFill>
                  <a:srgbClr val="FF0000"/>
                </a:solidFill>
              </a:rPr>
              <a:t> nhạc. </a:t>
            </a:r>
            <a:r>
              <a:rPr lang="en-US" sz="2800" b="1" i="1" smtClean="0">
                <a:solidFill>
                  <a:srgbClr val="000066"/>
                </a:solidFill>
              </a:rPr>
              <a:t>Tổ </a:t>
            </a:r>
            <a:r>
              <a:rPr lang="en-US" sz="2800" b="1" i="1" dirty="0" smtClean="0">
                <a:solidFill>
                  <a:srgbClr val="000066"/>
                </a:solidFill>
              </a:rPr>
              <a:t>2: </a:t>
            </a:r>
            <a:r>
              <a:rPr lang="en-US" sz="2800" i="1" dirty="0" err="1" smtClean="0">
                <a:solidFill>
                  <a:srgbClr val="FF0000"/>
                </a:solidFill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5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7" y="0"/>
            <a:ext cx="9162257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62257" cy="5793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gõ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đệm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phách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55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06" y="535315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06" y="533674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6573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35315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21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73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5443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67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33674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89614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91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42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6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9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99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52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74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43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80" y="278752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360" y="278752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2680" y="3933056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</a:rPr>
              <a:t>Đây là câu giai điệu trong bài hát, tác giả nào?, hát lại câu hát đó</a:t>
            </a:r>
            <a:endParaRPr 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HAN Q THAM MAI VAI E A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368" y="56018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214763"/>
            <a:ext cx="4464496" cy="643237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</a:t>
            </a:r>
            <a:r>
              <a:rPr lang="en-US" sz="4800" b="1" smtClean="0">
                <a:solidFill>
                  <a:schemeClr val="bg1"/>
                </a:solidFill>
              </a:rPr>
              <a:t>NHẠC 4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546" y="0"/>
            <a:ext cx="231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TIẾT: 11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84775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ÔN TẬP BÀI HÁT: KHĂN QUÀNG THẮM MÃI VAI EM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0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288502"/>
            <a:ext cx="160424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Lời 1 hát hòa giọng cả lớp.</a:t>
            </a:r>
            <a:endParaRPr lang="en-US" sz="2800" b="1" smtClean="0">
              <a:solidFill>
                <a:srgbClr val="FF0000"/>
              </a:solidFill>
            </a:endParaRPr>
          </a:p>
          <a:p>
            <a:r>
              <a:rPr lang="en-US" sz="2800" b="1" smtClean="0">
                <a:solidFill>
                  <a:srgbClr val="FF0000"/>
                </a:solidFill>
              </a:rPr>
              <a:t>Lời 2 1 hs hát đoạn a (</a:t>
            </a:r>
            <a:r>
              <a:rPr lang="en-US" sz="2800" b="1" i="1" smtClean="0">
                <a:solidFill>
                  <a:srgbClr val="002060"/>
                </a:solidFill>
              </a:rPr>
              <a:t>Em reo vang…Sớm mai</a:t>
            </a:r>
            <a:r>
              <a:rPr lang="en-US" sz="2800" b="1" smtClean="0">
                <a:solidFill>
                  <a:srgbClr val="FF0000"/>
                </a:solidFill>
              </a:rPr>
              <a:t>). Tiếp theo cả lớp hát hòa giọng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2924944"/>
            <a:ext cx="557926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Ôn lời 1 hát gõ đệm theo phách, lời 2 hát gõ đệm với 2 âm sắc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10500" r="40031" b="80875"/>
          <a:stretch>
            <a:fillRect/>
          </a:stretch>
        </p:blipFill>
        <p:spPr bwMode="auto">
          <a:xfrm>
            <a:off x="-29910" y="0"/>
            <a:ext cx="9173910" cy="1628800"/>
          </a:xfrm>
          <a:prstGeom prst="rect">
            <a:avLst/>
          </a:prstGeom>
          <a:solidFill>
            <a:srgbClr val="AFFFAF">
              <a:alpha val="94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194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74362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71" y="1653176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53176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22" y="1653176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88817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17" y="1674638"/>
            <a:ext cx="407337" cy="5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54" y="1689104"/>
            <a:ext cx="385898" cy="5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252" y="1674638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6038056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995936" y="103831"/>
            <a:ext cx="1368152" cy="1164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87908" y="39390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TỔ 1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968405" y="1378107"/>
            <a:ext cx="1368152" cy="1110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995936" y="2516993"/>
            <a:ext cx="1368152" cy="120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3995936" y="3717032"/>
            <a:ext cx="1368152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49614" y="16409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TỔ 2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1993" y="282462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TỔ 3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1993" y="40542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TỔ 4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9469" y="501629"/>
            <a:ext cx="36059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Khi trông phương đông…ánh dương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428844" y="1748656"/>
            <a:ext cx="32476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Khăn quàng trên vai…tới trường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430688" y="2888420"/>
            <a:ext cx="2527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Em yêu khăn…học hành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502669" y="4161956"/>
            <a:ext cx="27417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Sao cho…Bác Hồ Chí Minh</a:t>
            </a:r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4031317" y="5083674"/>
            <a:ext cx="1368152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951992" y="5420877"/>
            <a:ext cx="170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CẢ LỚP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62790" y="5528598"/>
            <a:ext cx="1370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Hát đoạn B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8224" y="6274902"/>
            <a:ext cx="223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Lời 2 tương tự lời 1</a:t>
            </a:r>
            <a:endParaRPr lang="en-US" i="1"/>
          </a:p>
        </p:txBody>
      </p:sp>
      <p:sp>
        <p:nvSpPr>
          <p:cNvPr id="8" name="TextBox 7"/>
          <p:cNvSpPr txBox="1"/>
          <p:nvPr/>
        </p:nvSpPr>
        <p:spPr>
          <a:xfrm>
            <a:off x="-23370" y="899428"/>
            <a:ext cx="405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HD Hát nối tiếp hòa giọng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6038056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385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Xem video song HD HS hát vận động phụ họa</a:t>
            </a:r>
            <a:endParaRPr lang="en-US" sz="2800"/>
          </a:p>
        </p:txBody>
      </p:sp>
      <p:pic>
        <p:nvPicPr>
          <p:cNvPr id="4" name="van dog khan q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68835" y="137236"/>
            <a:ext cx="5472608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4612" y="-15528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563919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TĐN SỐ 3: CÙNG BƯỚC ĐỀU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35" y="46027"/>
            <a:ext cx="34965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smtClean="0">
                <a:solidFill>
                  <a:srgbClr val="002060"/>
                </a:solidFill>
              </a:rPr>
              <a:t>TẬP ĐỌC NHẠC: TĐN SỐ 3</a:t>
            </a:r>
            <a:endParaRPr lang="en-US" sz="2400" b="1" kern="0" dirty="0">
              <a:solidFill>
                <a:srgbClr val="002060"/>
              </a:solidFill>
            </a:endParaRPr>
          </a:p>
        </p:txBody>
      </p:sp>
      <p:pic>
        <p:nvPicPr>
          <p:cNvPr id="2" name="Picture 2" descr="C:\Users\Administrator\Desktop\2021-07-08_1051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09528"/>
            <a:ext cx="8748464" cy="295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319300" y="991737"/>
            <a:ext cx="50405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99328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CÂU 1: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08520" y="346339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CÂU 2:</a:t>
            </a:r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0"/>
            <a:ext cx="3348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cao 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istrator\Desktop\lc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5" y="692696"/>
            <a:ext cx="9171175" cy="15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CD DEN DRMF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6020"/>
            <a:ext cx="609600" cy="304800"/>
          </a:xfrm>
          <a:prstGeom prst="rect">
            <a:avLst/>
          </a:prstGeom>
        </p:spPr>
      </p:pic>
      <p:pic>
        <p:nvPicPr>
          <p:cNvPr id="4100" name="Picture 4" descr="C:\Users\Administrator\Desktop\lt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9360"/>
            <a:ext cx="9144000" cy="12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WPS Presentation</Application>
  <PresentationFormat>On-screen Show (4:3)</PresentationFormat>
  <Paragraphs>81</Paragraphs>
  <Slides>21</Slides>
  <Notes>2</Notes>
  <HiddenSlides>0</HiddenSlides>
  <MMClips>18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2_Office Theme</vt:lpstr>
      <vt:lpstr>1_Office Theme</vt:lpstr>
      <vt:lpstr>5_Office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103</cp:revision>
  <dcterms:created xsi:type="dcterms:W3CDTF">2021-05-09T14:16:00Z</dcterms:created>
  <dcterms:modified xsi:type="dcterms:W3CDTF">2021-08-30T05:50:43Z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CB0D0F50F7CF4269863603FEEB7A55FD</vt:lpwstr>
  </property>
  <property fmtid="{D5CDD505-2E9C-101B-9397-08002B2CF9AE}" pid="3" name="KSOProductBuildVer">
    <vt:lpwstr>1033-11.2.0.10265</vt:lpwstr>
  </property>
</Properties>
</file>