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22" r:id="rId2"/>
    <p:sldId id="331" r:id="rId3"/>
    <p:sldId id="296" r:id="rId4"/>
    <p:sldId id="294" r:id="rId5"/>
    <p:sldId id="303" r:id="rId6"/>
    <p:sldId id="304" r:id="rId7"/>
    <p:sldId id="311" r:id="rId8"/>
    <p:sldId id="274" r:id="rId9"/>
    <p:sldId id="324" r:id="rId10"/>
    <p:sldId id="325" r:id="rId11"/>
    <p:sldId id="326" r:id="rId12"/>
    <p:sldId id="319" r:id="rId13"/>
    <p:sldId id="308" r:id="rId14"/>
    <p:sldId id="287" r:id="rId15"/>
    <p:sldId id="320" r:id="rId16"/>
    <p:sldId id="321" r:id="rId17"/>
    <p:sldId id="309" r:id="rId18"/>
    <p:sldId id="330" r:id="rId19"/>
    <p:sldId id="332" r:id="rId20"/>
    <p:sldId id="295" r:id="rId21"/>
    <p:sldId id="302" r:id="rId22"/>
  </p:sldIdLst>
  <p:sldSz cx="18288000" cy="10287000"/>
  <p:notesSz cx="6858000" cy="9144000"/>
  <p:embeddedFontLst>
    <p:embeddedFont>
      <p:font typeface="Bahnschrift Condensed" panose="020B0502040204020203" pitchFamily="34" charset="0"/>
      <p:regular r:id="rId23"/>
      <p:bold r:id="rId24"/>
    </p:embeddedFont>
    <p:embeddedFont>
      <p:font typeface="Calibri" panose="020F0502020204030204" pitchFamily="34" charset="0"/>
      <p:regular r:id="rId25"/>
      <p:bold r:id="rId26"/>
      <p:italic r:id="rId27"/>
      <p:boldItalic r:id="rId28"/>
    </p:embeddedFont>
    <p:embeddedFont>
      <p:font typeface="Livvic" pitchFamily="2" charset="0"/>
      <p:regular r:id="rId29"/>
      <p:bold r:id="rId30"/>
      <p:italic r:id="rId31"/>
      <p:boldItalic r:id="rId32"/>
    </p:embeddedFont>
    <p:embeddedFont>
      <p:font typeface="Livvic Bold" charset="0"/>
      <p:regular r:id="rId33"/>
    </p:embeddedFont>
    <p:embeddedFont>
      <p:font typeface="Livvic Bold Bold" panose="020B0604020202020204" charset="0"/>
      <p:regular r:id="rId34"/>
    </p:embeddedFont>
    <p:embeddedFont>
      <p:font typeface="Now"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83A4"/>
    <a:srgbClr val="78A067"/>
    <a:srgbClr val="F1ECE1"/>
    <a:srgbClr val="E9BBBD"/>
    <a:srgbClr val="D3E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22" autoAdjust="0"/>
  </p:normalViewPr>
  <p:slideViewPr>
    <p:cSldViewPr>
      <p:cViewPr varScale="1">
        <p:scale>
          <a:sx n="45" d="100"/>
          <a:sy n="45" d="100"/>
        </p:scale>
        <p:origin x="84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3.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4.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1.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hong Cách Hàn Quốc Hạnh Phúc Gia đình đoàn Tụ Gia đình Tình Yêu  áp Phích Nền, Hàn Quốc, Tươi, Gia đình Hạnh Phúc Vector để tải xuống miễn  phí">
            <a:extLst>
              <a:ext uri="{FF2B5EF4-FFF2-40B4-BE49-F238E27FC236}">
                <a16:creationId xmlns:a16="http://schemas.microsoft.com/office/drawing/2014/main" id="{5771D24A-F0FF-12A8-C944-8B49F7B77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8409920" cy="10267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6">
            <a:extLst>
              <a:ext uri="{FF2B5EF4-FFF2-40B4-BE49-F238E27FC236}">
                <a16:creationId xmlns:a16="http://schemas.microsoft.com/office/drawing/2014/main" id="{4667CAF3-F795-1D63-CDD7-C286AFB6189B}"/>
              </a:ext>
            </a:extLst>
          </p:cNvPr>
          <p:cNvSpPr txBox="1"/>
          <p:nvPr/>
        </p:nvSpPr>
        <p:spPr>
          <a:xfrm>
            <a:off x="2055300" y="3833701"/>
            <a:ext cx="13625985" cy="2282676"/>
          </a:xfrm>
          <a:prstGeom prst="rect">
            <a:avLst/>
          </a:prstGeom>
        </p:spPr>
        <p:txBody>
          <a:bodyPr lIns="0" tIns="0" rIns="0" bIns="0" rtlCol="0" anchor="t">
            <a:spAutoFit/>
          </a:bodyPr>
          <a:lstStyle/>
          <a:p>
            <a:pPr algn="ctr">
              <a:lnSpc>
                <a:spcPts val="8880"/>
              </a:lnSpc>
            </a:pPr>
            <a:r>
              <a:rPr lang="en-US" sz="7400" dirty="0" err="1">
                <a:solidFill>
                  <a:srgbClr val="002060"/>
                </a:solidFill>
                <a:latin typeface="Livvic Bold Bold"/>
              </a:rPr>
              <a:t>Chào</a:t>
            </a:r>
            <a:r>
              <a:rPr lang="en-US" sz="7400" dirty="0">
                <a:solidFill>
                  <a:srgbClr val="002060"/>
                </a:solidFill>
                <a:latin typeface="Livvic Bold Bold"/>
              </a:rPr>
              <a:t> </a:t>
            </a:r>
            <a:r>
              <a:rPr lang="en-US" sz="7400" dirty="0" err="1">
                <a:solidFill>
                  <a:srgbClr val="002060"/>
                </a:solidFill>
                <a:latin typeface="Livvic Bold Bold"/>
              </a:rPr>
              <a:t>đón</a:t>
            </a:r>
            <a:r>
              <a:rPr lang="en-US" sz="7400" dirty="0">
                <a:solidFill>
                  <a:srgbClr val="002060"/>
                </a:solidFill>
                <a:latin typeface="Livvic Bold Bold"/>
              </a:rPr>
              <a:t> </a:t>
            </a:r>
            <a:r>
              <a:rPr lang="en-US" sz="7400" dirty="0" err="1">
                <a:solidFill>
                  <a:srgbClr val="002060"/>
                </a:solidFill>
                <a:latin typeface="Livvic Bold Bold"/>
              </a:rPr>
              <a:t>các</a:t>
            </a:r>
            <a:r>
              <a:rPr lang="en-US" sz="7400" dirty="0">
                <a:solidFill>
                  <a:srgbClr val="002060"/>
                </a:solidFill>
                <a:latin typeface="Livvic Bold Bold"/>
              </a:rPr>
              <a:t> </a:t>
            </a:r>
            <a:r>
              <a:rPr lang="en-US" sz="7400" dirty="0" err="1">
                <a:solidFill>
                  <a:srgbClr val="002060"/>
                </a:solidFill>
                <a:latin typeface="Livvic Bold Bold"/>
              </a:rPr>
              <a:t>em</a:t>
            </a:r>
            <a:r>
              <a:rPr lang="en-US" sz="7400" dirty="0">
                <a:solidFill>
                  <a:srgbClr val="002060"/>
                </a:solidFill>
                <a:latin typeface="Livvic Bold Bold"/>
              </a:rPr>
              <a:t> </a:t>
            </a:r>
            <a:r>
              <a:rPr lang="en-US" sz="7400" dirty="0" err="1">
                <a:solidFill>
                  <a:srgbClr val="002060"/>
                </a:solidFill>
                <a:latin typeface="Livvic Bold Bold"/>
              </a:rPr>
              <a:t>học</a:t>
            </a:r>
            <a:r>
              <a:rPr lang="en-US" sz="7400" dirty="0">
                <a:solidFill>
                  <a:srgbClr val="002060"/>
                </a:solidFill>
                <a:latin typeface="Livvic Bold Bold"/>
              </a:rPr>
              <a:t> </a:t>
            </a:r>
            <a:r>
              <a:rPr lang="en-US" sz="7400" dirty="0" err="1">
                <a:solidFill>
                  <a:srgbClr val="002060"/>
                </a:solidFill>
                <a:latin typeface="Livvic Bold Bold"/>
              </a:rPr>
              <a:t>sinh</a:t>
            </a:r>
            <a:r>
              <a:rPr lang="en-US" sz="7400" dirty="0">
                <a:solidFill>
                  <a:srgbClr val="002060"/>
                </a:solidFill>
                <a:latin typeface="Livvic Bold Bold"/>
              </a:rPr>
              <a:t> 4</a:t>
            </a:r>
            <a:r>
              <a:rPr lang="vi-VN" sz="7400" dirty="0">
                <a:solidFill>
                  <a:srgbClr val="002060"/>
                </a:solidFill>
                <a:latin typeface="Livvic Bold Bold"/>
              </a:rPr>
              <a:t> </a:t>
            </a:r>
            <a:r>
              <a:rPr lang="en-US" sz="7400" dirty="0" err="1">
                <a:solidFill>
                  <a:srgbClr val="002060"/>
                </a:solidFill>
                <a:latin typeface="Livvic Bold Bold"/>
              </a:rPr>
              <a:t>đã</a:t>
            </a:r>
            <a:r>
              <a:rPr lang="en-US" sz="7400" dirty="0">
                <a:solidFill>
                  <a:srgbClr val="002060"/>
                </a:solidFill>
                <a:latin typeface="Livvic Bold Bold"/>
              </a:rPr>
              <a:t> </a:t>
            </a:r>
            <a:r>
              <a:rPr lang="en-US" sz="7400" dirty="0" err="1">
                <a:solidFill>
                  <a:srgbClr val="002060"/>
                </a:solidFill>
                <a:latin typeface="Livvic Bold Bold"/>
              </a:rPr>
              <a:t>đến</a:t>
            </a:r>
            <a:r>
              <a:rPr lang="en-US" sz="7400" dirty="0">
                <a:solidFill>
                  <a:srgbClr val="002060"/>
                </a:solidFill>
                <a:latin typeface="Livvic Bold Bold"/>
              </a:rPr>
              <a:t> </a:t>
            </a:r>
            <a:r>
              <a:rPr lang="en-US" sz="7400" dirty="0" err="1">
                <a:solidFill>
                  <a:srgbClr val="002060"/>
                </a:solidFill>
                <a:latin typeface="Livvic Bold Bold"/>
              </a:rPr>
              <a:t>với</a:t>
            </a:r>
            <a:r>
              <a:rPr lang="en-US" sz="7400" dirty="0">
                <a:solidFill>
                  <a:srgbClr val="002060"/>
                </a:solidFill>
                <a:latin typeface="Livvic Bold Bold"/>
              </a:rPr>
              <a:t> </a:t>
            </a:r>
            <a:r>
              <a:rPr lang="en-US" sz="7400" dirty="0" err="1">
                <a:solidFill>
                  <a:srgbClr val="002060"/>
                </a:solidFill>
                <a:latin typeface="Livvic Bold Bold"/>
              </a:rPr>
              <a:t>tiết</a:t>
            </a:r>
            <a:r>
              <a:rPr lang="en-US" sz="7400" dirty="0">
                <a:solidFill>
                  <a:srgbClr val="002060"/>
                </a:solidFill>
                <a:latin typeface="Livvic Bold Bold"/>
              </a:rPr>
              <a:t> </a:t>
            </a:r>
            <a:r>
              <a:rPr lang="en-US" sz="7400" dirty="0" err="1">
                <a:solidFill>
                  <a:srgbClr val="002060"/>
                </a:solidFill>
                <a:latin typeface="Livvic Bold Bold"/>
              </a:rPr>
              <a:t>Mĩ</a:t>
            </a:r>
            <a:r>
              <a:rPr lang="en-US" sz="7400" dirty="0">
                <a:solidFill>
                  <a:srgbClr val="002060"/>
                </a:solidFill>
                <a:latin typeface="Livvic Bold Bold"/>
              </a:rPr>
              <a:t> </a:t>
            </a:r>
            <a:r>
              <a:rPr lang="en-US" sz="7400" dirty="0" err="1">
                <a:solidFill>
                  <a:srgbClr val="002060"/>
                </a:solidFill>
                <a:latin typeface="Livvic Bold Bold"/>
              </a:rPr>
              <a:t>thuật</a:t>
            </a:r>
            <a:endParaRPr lang="en-US" sz="7400" dirty="0">
              <a:solidFill>
                <a:srgbClr val="002060"/>
              </a:solidFill>
              <a:latin typeface="Livvic Bold Bold"/>
            </a:endParaRPr>
          </a:p>
        </p:txBody>
      </p:sp>
      <p:sp>
        <p:nvSpPr>
          <p:cNvPr id="4" name="TextBox 7">
            <a:extLst>
              <a:ext uri="{FF2B5EF4-FFF2-40B4-BE49-F238E27FC236}">
                <a16:creationId xmlns:a16="http://schemas.microsoft.com/office/drawing/2014/main" id="{45EF5E47-D5C9-E834-9BC5-0EAFAE1336BD}"/>
              </a:ext>
            </a:extLst>
          </p:cNvPr>
          <p:cNvSpPr txBox="1"/>
          <p:nvPr/>
        </p:nvSpPr>
        <p:spPr>
          <a:xfrm>
            <a:off x="553997" y="1211694"/>
            <a:ext cx="16654282" cy="578235"/>
          </a:xfrm>
          <a:prstGeom prst="rect">
            <a:avLst/>
          </a:prstGeom>
        </p:spPr>
        <p:txBody>
          <a:bodyPr lIns="0" tIns="0" rIns="0" bIns="0" rtlCol="0" anchor="t">
            <a:spAutoFit/>
          </a:bodyPr>
          <a:lstStyle/>
          <a:p>
            <a:pPr algn="ctr">
              <a:lnSpc>
                <a:spcPts val="4857"/>
              </a:lnSpc>
            </a:pPr>
            <a:r>
              <a:rPr lang="en-US" sz="4047" dirty="0">
                <a:solidFill>
                  <a:srgbClr val="C00000"/>
                </a:solidFill>
                <a:latin typeface="Bahnschrift Condensed" panose="020B0502040204020203" pitchFamily="34" charset="0"/>
              </a:rPr>
              <a:t>PHÒNG GIÁO DỤC VÀ ĐÀO TẠO QUẬN LONG BIÊN</a:t>
            </a:r>
          </a:p>
        </p:txBody>
      </p:sp>
    </p:spTree>
    <p:extLst>
      <p:ext uri="{BB962C8B-B14F-4D97-AF65-F5344CB8AC3E}">
        <p14:creationId xmlns:p14="http://schemas.microsoft.com/office/powerpoint/2010/main" val="363700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5908783" y="800100"/>
            <a:ext cx="5900519" cy="8534400"/>
          </a:xfrm>
          <a:prstGeom prst="rect">
            <a:avLst/>
          </a:prstGeom>
        </p:spPr>
      </p:pic>
    </p:spTree>
    <p:custDataLst>
      <p:tags r:id="rId1"/>
    </p:custDataLst>
    <p:extLst>
      <p:ext uri="{BB962C8B-B14F-4D97-AF65-F5344CB8AC3E}">
        <p14:creationId xmlns:p14="http://schemas.microsoft.com/office/powerpoint/2010/main" val="1927651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6098366" y="1028700"/>
            <a:ext cx="5922066" cy="8001000"/>
          </a:xfrm>
          <a:prstGeom prst="rect">
            <a:avLst/>
          </a:prstGeom>
        </p:spPr>
      </p:pic>
    </p:spTree>
    <p:custDataLst>
      <p:tags r:id="rId1"/>
    </p:custDataLst>
    <p:extLst>
      <p:ext uri="{BB962C8B-B14F-4D97-AF65-F5344CB8AC3E}">
        <p14:creationId xmlns:p14="http://schemas.microsoft.com/office/powerpoint/2010/main" val="3956485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00+ hình nền PowerPoint cute siêu dễ thương đầy phong cách, ấn tượng -  Thegioididong.com">
            <a:extLst>
              <a:ext uri="{FF2B5EF4-FFF2-40B4-BE49-F238E27FC236}">
                <a16:creationId xmlns:a16="http://schemas.microsoft.com/office/drawing/2014/main" id="{B8AE0020-7032-4B63-AA73-EF5275D31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E3EB5F-8215-46B5-AF0A-CD50FC4DEF39}"/>
              </a:ext>
            </a:extLst>
          </p:cNvPr>
          <p:cNvSpPr txBox="1"/>
          <p:nvPr/>
        </p:nvSpPr>
        <p:spPr>
          <a:xfrm>
            <a:off x="3505200" y="3619500"/>
            <a:ext cx="11353800" cy="2987997"/>
          </a:xfrm>
          <a:prstGeom prst="rect">
            <a:avLst/>
          </a:prstGeom>
        </p:spPr>
        <p:txBody>
          <a:bodyPr wrap="square" lIns="0" tIns="0" rIns="0" bIns="0" rtlCol="0" anchor="t">
            <a:spAutoFit/>
          </a:bodyPr>
          <a:lstStyle/>
          <a:p>
            <a:pPr marL="518163" lvl="1" algn="just">
              <a:lnSpc>
                <a:spcPts val="5760"/>
              </a:lnSpc>
            </a:pPr>
            <a:r>
              <a:rPr lang="en-US" sz="6000" dirty="0" err="1">
                <a:solidFill>
                  <a:srgbClr val="0070C0"/>
                </a:solidFill>
                <a:latin typeface="Times New Roman" panose="02020603050405020304" pitchFamily="18" charset="0"/>
                <a:cs typeface="Times New Roman" panose="02020603050405020304" pitchFamily="18" charset="0"/>
              </a:rPr>
              <a:t>Tranh</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chân</a:t>
            </a:r>
            <a:r>
              <a:rPr lang="en-US" sz="6000" dirty="0">
                <a:solidFill>
                  <a:srgbClr val="0070C0"/>
                </a:solidFill>
                <a:latin typeface="Times New Roman" panose="02020603050405020304" pitchFamily="18" charset="0"/>
                <a:cs typeface="Times New Roman" panose="02020603050405020304" pitchFamily="18" charset="0"/>
              </a:rPr>
              <a:t> dung </a:t>
            </a:r>
            <a:r>
              <a:rPr lang="en-US" sz="6000" dirty="0" err="1">
                <a:solidFill>
                  <a:srgbClr val="0070C0"/>
                </a:solidFill>
                <a:latin typeface="Times New Roman" panose="02020603050405020304" pitchFamily="18" charset="0"/>
                <a:cs typeface="Times New Roman" panose="02020603050405020304" pitchFamily="18" charset="0"/>
              </a:rPr>
              <a:t>có</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thể</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diễn</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tả</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được</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đặc</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điểm</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về</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hoạt</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động</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và</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nghề</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nghiệp</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của</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nhân</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vật</a:t>
            </a:r>
            <a:r>
              <a:rPr lang="en-US" sz="6000" dirty="0">
                <a:solidFill>
                  <a:srgbClr val="0070C0"/>
                </a:solidFill>
                <a:latin typeface="Times New Roman" panose="02020603050405020304" pitchFamily="18" charset="0"/>
                <a:cs typeface="Times New Roman" panose="02020603050405020304" pitchFamily="18" charset="0"/>
              </a:rPr>
              <a:t>.</a:t>
            </a:r>
          </a:p>
          <a:p>
            <a:pPr marL="1057914" lvl="1" indent="-528957">
              <a:lnSpc>
                <a:spcPts val="5880"/>
              </a:lnSpc>
              <a:buFont typeface="Arial"/>
              <a:buChar char="•"/>
            </a:pPr>
            <a:endParaRPr lang="en-US" sz="4900" dirty="0">
              <a:solidFill>
                <a:srgbClr val="000000"/>
              </a:solidFill>
              <a:latin typeface="Now"/>
            </a:endParaRPr>
          </a:p>
        </p:txBody>
      </p:sp>
      <p:sp>
        <p:nvSpPr>
          <p:cNvPr id="6" name="TextBox 9">
            <a:extLst>
              <a:ext uri="{FF2B5EF4-FFF2-40B4-BE49-F238E27FC236}">
                <a16:creationId xmlns:a16="http://schemas.microsoft.com/office/drawing/2014/main" id="{94E152BC-FB49-4F91-8648-EBF569F2FDC5}"/>
              </a:ext>
            </a:extLst>
          </p:cNvPr>
          <p:cNvSpPr txBox="1"/>
          <p:nvPr/>
        </p:nvSpPr>
        <p:spPr>
          <a:xfrm rot="47337">
            <a:off x="6323565" y="1759118"/>
            <a:ext cx="6489219" cy="1240917"/>
          </a:xfrm>
          <a:prstGeom prst="rect">
            <a:avLst/>
          </a:prstGeom>
        </p:spPr>
        <p:txBody>
          <a:bodyPr wrap="square" lIns="0" tIns="0" rIns="0" bIns="0" rtlCol="0" anchor="t">
            <a:spAutoFit/>
          </a:bodyPr>
          <a:lstStyle/>
          <a:p>
            <a:pPr marL="915208" lvl="1">
              <a:lnSpc>
                <a:spcPts val="10173"/>
              </a:lnSpc>
            </a:pPr>
            <a:r>
              <a:rPr lang="vi-VN" sz="8478" b="1" dirty="0">
                <a:solidFill>
                  <a:srgbClr val="FF0000"/>
                </a:solidFill>
                <a:latin typeface="Livvic Bold" panose="020B0604020202020204" charset="0"/>
              </a:rPr>
              <a:t>Ghi </a:t>
            </a:r>
            <a:r>
              <a:rPr lang="vi-VN" sz="8478" b="1" dirty="0" err="1">
                <a:solidFill>
                  <a:srgbClr val="FF0000"/>
                </a:solidFill>
                <a:latin typeface="Livvic Bold" panose="020B0604020202020204" charset="0"/>
              </a:rPr>
              <a:t>nhớ</a:t>
            </a:r>
            <a:endParaRPr lang="en-US" sz="8478" b="1" dirty="0">
              <a:solidFill>
                <a:srgbClr val="FF0000"/>
              </a:solidFill>
              <a:latin typeface="Livvic Bold" panose="020B0604020202020204" charset="0"/>
            </a:endParaRPr>
          </a:p>
        </p:txBody>
      </p:sp>
    </p:spTree>
    <p:extLst>
      <p:ext uri="{BB962C8B-B14F-4D97-AF65-F5344CB8AC3E}">
        <p14:creationId xmlns:p14="http://schemas.microsoft.com/office/powerpoint/2010/main" val="123807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ải Hình Nền Động Đẹp Cho Powerpoint - Hình nền Laptop đẹp nhất">
            <a:extLst>
              <a:ext uri="{FF2B5EF4-FFF2-40B4-BE49-F238E27FC236}">
                <a16:creationId xmlns:a16="http://schemas.microsoft.com/office/drawing/2014/main" id="{05B91A1C-7AA3-43C4-8BB6-D93D25C97B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212" y="-2242"/>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8">
            <a:extLst>
              <a:ext uri="{FF2B5EF4-FFF2-40B4-BE49-F238E27FC236}">
                <a16:creationId xmlns:a16="http://schemas.microsoft.com/office/drawing/2014/main" id="{2C841B48-46D9-42A0-9FDE-47D63DD5A7FF}"/>
              </a:ext>
            </a:extLst>
          </p:cNvPr>
          <p:cNvSpPr txBox="1"/>
          <p:nvPr/>
        </p:nvSpPr>
        <p:spPr>
          <a:xfrm>
            <a:off x="152400" y="460279"/>
            <a:ext cx="10016701" cy="1000595"/>
          </a:xfrm>
          <a:prstGeom prst="rect">
            <a:avLst/>
          </a:prstGeom>
        </p:spPr>
        <p:txBody>
          <a:bodyPr lIns="0" tIns="0" rIns="0" bIns="0" rtlCol="0" anchor="t">
            <a:spAutoFit/>
          </a:bodyPr>
          <a:lstStyle/>
          <a:p>
            <a:pPr algn="ctr">
              <a:lnSpc>
                <a:spcPts val="8341"/>
              </a:lnSpc>
            </a:pPr>
            <a:r>
              <a:rPr lang="en-US" sz="6000" dirty="0">
                <a:solidFill>
                  <a:srgbClr val="FF0000"/>
                </a:solidFill>
                <a:latin typeface="Livvic Bold Bold"/>
              </a:rPr>
              <a:t>3. </a:t>
            </a:r>
            <a:r>
              <a:rPr lang="en-US" sz="6000" dirty="0" err="1">
                <a:solidFill>
                  <a:srgbClr val="FF0000"/>
                </a:solidFill>
                <a:latin typeface="Livvic Bold Bold"/>
              </a:rPr>
              <a:t>Luyện</a:t>
            </a:r>
            <a:r>
              <a:rPr lang="en-US" sz="6000" dirty="0">
                <a:solidFill>
                  <a:srgbClr val="FF0000"/>
                </a:solidFill>
                <a:latin typeface="Livvic Bold Bold"/>
              </a:rPr>
              <a:t> </a:t>
            </a:r>
            <a:r>
              <a:rPr lang="en-US" sz="6000" dirty="0" err="1">
                <a:solidFill>
                  <a:srgbClr val="FF0000"/>
                </a:solidFill>
                <a:latin typeface="Livvic Bold Bold"/>
              </a:rPr>
              <a:t>tập</a:t>
            </a:r>
            <a:r>
              <a:rPr lang="en-US" sz="6000" dirty="0">
                <a:solidFill>
                  <a:srgbClr val="FF0000"/>
                </a:solidFill>
                <a:latin typeface="Livvic Bold Bold"/>
              </a:rPr>
              <a:t> – </a:t>
            </a:r>
            <a:r>
              <a:rPr lang="en-US" sz="6000" dirty="0" err="1">
                <a:solidFill>
                  <a:srgbClr val="FF0000"/>
                </a:solidFill>
                <a:latin typeface="Livvic Bold Bold"/>
              </a:rPr>
              <a:t>Sáng</a:t>
            </a:r>
            <a:r>
              <a:rPr lang="en-US" sz="6000" dirty="0">
                <a:solidFill>
                  <a:srgbClr val="FF0000"/>
                </a:solidFill>
                <a:latin typeface="Livvic Bold Bold"/>
              </a:rPr>
              <a:t> </a:t>
            </a:r>
            <a:r>
              <a:rPr lang="en-US" sz="6000" dirty="0" err="1">
                <a:solidFill>
                  <a:srgbClr val="FF0000"/>
                </a:solidFill>
                <a:latin typeface="Livvic Bold Bold"/>
              </a:rPr>
              <a:t>tạo</a:t>
            </a:r>
            <a:endParaRPr lang="en-US" sz="6000" dirty="0">
              <a:solidFill>
                <a:srgbClr val="FF0000"/>
              </a:solidFill>
              <a:latin typeface="Livvic Bold Bold"/>
            </a:endParaRPr>
          </a:p>
        </p:txBody>
      </p:sp>
      <p:sp>
        <p:nvSpPr>
          <p:cNvPr id="5" name="TextBox 9">
            <a:extLst>
              <a:ext uri="{FF2B5EF4-FFF2-40B4-BE49-F238E27FC236}">
                <a16:creationId xmlns:a16="http://schemas.microsoft.com/office/drawing/2014/main" id="{A55CA22C-A248-4BC0-8DAF-5A96331E1EB8}"/>
              </a:ext>
            </a:extLst>
          </p:cNvPr>
          <p:cNvSpPr txBox="1"/>
          <p:nvPr/>
        </p:nvSpPr>
        <p:spPr>
          <a:xfrm>
            <a:off x="1447800" y="1460874"/>
            <a:ext cx="10515601" cy="729880"/>
          </a:xfrm>
          <a:prstGeom prst="rect">
            <a:avLst/>
          </a:prstGeom>
        </p:spPr>
        <p:txBody>
          <a:bodyPr wrap="square" lIns="0" tIns="0" rIns="0" bIns="0" rtlCol="0" anchor="t">
            <a:spAutoFit/>
          </a:bodyPr>
          <a:lstStyle/>
          <a:p>
            <a:pPr>
              <a:lnSpc>
                <a:spcPts val="5981"/>
              </a:lnSpc>
            </a:pPr>
            <a:r>
              <a:rPr lang="vi-VN" sz="4984" dirty="0">
                <a:solidFill>
                  <a:srgbClr val="00B0F0"/>
                </a:solidFill>
                <a:latin typeface="Livvic Bold"/>
              </a:rPr>
              <a:t>Vẽ </a:t>
            </a:r>
            <a:r>
              <a:rPr lang="en-US" sz="4984" dirty="0" err="1">
                <a:solidFill>
                  <a:srgbClr val="00B0F0"/>
                </a:solidFill>
                <a:latin typeface="Livvic Bold"/>
              </a:rPr>
              <a:t>tranh</a:t>
            </a:r>
            <a:r>
              <a:rPr lang="en-US" sz="4984" dirty="0">
                <a:solidFill>
                  <a:srgbClr val="00B0F0"/>
                </a:solidFill>
                <a:latin typeface="Livvic Bold"/>
              </a:rPr>
              <a:t> </a:t>
            </a:r>
            <a:r>
              <a:rPr lang="en-US" sz="4984" dirty="0" err="1">
                <a:solidFill>
                  <a:srgbClr val="00B0F0"/>
                </a:solidFill>
                <a:latin typeface="Livvic Bold"/>
              </a:rPr>
              <a:t>chân</a:t>
            </a:r>
            <a:r>
              <a:rPr lang="en-US" sz="4984" dirty="0">
                <a:solidFill>
                  <a:srgbClr val="00B0F0"/>
                </a:solidFill>
                <a:latin typeface="Livvic Bold"/>
              </a:rPr>
              <a:t> dung </a:t>
            </a:r>
            <a:r>
              <a:rPr lang="en-US" sz="4984" dirty="0" err="1">
                <a:solidFill>
                  <a:srgbClr val="00B0F0"/>
                </a:solidFill>
                <a:latin typeface="Livvic Bold"/>
              </a:rPr>
              <a:t>nhân</a:t>
            </a:r>
            <a:r>
              <a:rPr lang="en-US" sz="4984" dirty="0">
                <a:solidFill>
                  <a:srgbClr val="00B0F0"/>
                </a:solidFill>
                <a:latin typeface="Livvic Bold"/>
              </a:rPr>
              <a:t> </a:t>
            </a:r>
            <a:r>
              <a:rPr lang="en-US" sz="4984" dirty="0" err="1">
                <a:solidFill>
                  <a:srgbClr val="00B0F0"/>
                </a:solidFill>
                <a:latin typeface="Livvic Bold"/>
              </a:rPr>
              <a:t>vật</a:t>
            </a:r>
            <a:r>
              <a:rPr lang="en-US" sz="4984" dirty="0">
                <a:solidFill>
                  <a:srgbClr val="00B0F0"/>
                </a:solidFill>
                <a:latin typeface="Livvic Bold"/>
              </a:rPr>
              <a:t> </a:t>
            </a:r>
            <a:r>
              <a:rPr lang="vi-VN" sz="4984" dirty="0">
                <a:solidFill>
                  <a:srgbClr val="00B0F0"/>
                </a:solidFill>
                <a:latin typeface="Livvic Bold"/>
              </a:rPr>
              <a:t>!</a:t>
            </a:r>
            <a:endParaRPr lang="en-US" sz="4984" dirty="0">
              <a:solidFill>
                <a:srgbClr val="00B0F0"/>
              </a:solidFill>
              <a:latin typeface="Livvic Bold"/>
            </a:endParaRPr>
          </a:p>
        </p:txBody>
      </p:sp>
      <p:sp>
        <p:nvSpPr>
          <p:cNvPr id="7" name="TextBox 6">
            <a:extLst>
              <a:ext uri="{FF2B5EF4-FFF2-40B4-BE49-F238E27FC236}">
                <a16:creationId xmlns:a16="http://schemas.microsoft.com/office/drawing/2014/main" id="{99E37460-6975-8AE2-171B-A279474DEB09}"/>
              </a:ext>
            </a:extLst>
          </p:cNvPr>
          <p:cNvSpPr txBox="1"/>
          <p:nvPr/>
        </p:nvSpPr>
        <p:spPr>
          <a:xfrm>
            <a:off x="838201" y="2761119"/>
            <a:ext cx="11125200" cy="476027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1209869" marR="0" lvl="1" indent="-742950" algn="l" defTabSz="914400" rtl="0" eaLnBrk="1" fontAlgn="auto" latinLnBrk="0" hangingPunct="1">
              <a:lnSpc>
                <a:spcPts val="5190"/>
              </a:lnSpc>
              <a:spcBef>
                <a:spcPts val="0"/>
              </a:spcBef>
              <a:spcAft>
                <a:spcPts val="0"/>
              </a:spcAft>
              <a:buClrTx/>
              <a:buSzTx/>
              <a:buFontTx/>
              <a:buAutoNum type="arabicPeriod"/>
              <a:tabLst/>
              <a:defRPr/>
            </a:pPr>
            <a:r>
              <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Em thích vẽ chân dung tới ngang vai hay nửa người?</a:t>
            </a:r>
          </a:p>
          <a:p>
            <a:pPr marL="1209869" marR="0" lvl="1" indent="-742950" algn="l" defTabSz="914400" rtl="0" eaLnBrk="1" fontAlgn="auto" latinLnBrk="0" hangingPunct="1">
              <a:lnSpc>
                <a:spcPts val="5190"/>
              </a:lnSpc>
              <a:spcBef>
                <a:spcPts val="0"/>
              </a:spcBef>
              <a:spcAft>
                <a:spcPts val="0"/>
              </a:spcAft>
              <a:buClrTx/>
              <a:buSzTx/>
              <a:buFontTx/>
              <a:buAutoNum type="arabicPeriod"/>
              <a:tabLst/>
              <a:defRPr/>
            </a:pPr>
            <a:r>
              <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Màu sắc em sử dụng để thể hiện chân dung  như thế nào</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a:t>
            </a:r>
            <a:endPar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a:p>
            <a:pPr marL="1209869" marR="0" lvl="1" indent="-742950" algn="l" defTabSz="914400" rtl="0" eaLnBrk="1" fontAlgn="auto" latinLnBrk="0" hangingPunct="1">
              <a:lnSpc>
                <a:spcPts val="5190"/>
              </a:lnSpc>
              <a:spcBef>
                <a:spcPts val="0"/>
              </a:spcBef>
              <a:spcAft>
                <a:spcPts val="0"/>
              </a:spcAft>
              <a:buClrTx/>
              <a:buSzTx/>
              <a:buFontTx/>
              <a:buAutoNum type="arabicPeriod"/>
              <a:tabLst/>
              <a:defRPr/>
            </a:pPr>
            <a:r>
              <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Em sẽ vẽ chân dung của ai? Đặc điểm đáng nhớ của người đó là gì?</a:t>
            </a:r>
          </a:p>
          <a:p>
            <a:pPr marL="1209869" marR="0" lvl="1" indent="-742950" algn="l" defTabSz="914400" rtl="0" eaLnBrk="1" fontAlgn="auto" latinLnBrk="0" hangingPunct="1">
              <a:lnSpc>
                <a:spcPts val="5190"/>
              </a:lnSpc>
              <a:spcBef>
                <a:spcPts val="0"/>
              </a:spcBef>
              <a:spcAft>
                <a:spcPts val="0"/>
              </a:spcAft>
              <a:buClrTx/>
              <a:buSzTx/>
              <a:buFontTx/>
              <a:buAutoNum type="arabicPeriod"/>
              <a:tabLst/>
              <a:defRPr/>
            </a:pPr>
            <a:r>
              <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Cần vẽ thêm gì để bài vẽ sinh động hơn?</a:t>
            </a:r>
          </a:p>
        </p:txBody>
      </p:sp>
    </p:spTree>
    <p:extLst>
      <p:ext uri="{BB962C8B-B14F-4D97-AF65-F5344CB8AC3E}">
        <p14:creationId xmlns:p14="http://schemas.microsoft.com/office/powerpoint/2010/main" val="82328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4.19753E-6 L -4.86111E-6 -0.07206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par>
                          <p:cTn id="11" fill="hold">
                            <p:stCondLst>
                              <p:cond delay="1350"/>
                            </p:stCondLst>
                            <p:childTnLst>
                              <p:par>
                                <p:cTn id="12" presetID="16" presetClass="emph" presetSubtype="0" fill="hold" grpId="0" nodeType="afterEffect">
                                  <p:stCondLst>
                                    <p:cond delay="0"/>
                                  </p:stCondLst>
                                  <p:iterate type="lt">
                                    <p:tmPct val="4000"/>
                                  </p:iterate>
                                  <p:childTnLst>
                                    <p:set>
                                      <p:cBhvr override="childStyle">
                                        <p:cTn id="13" dur="500" fill="hold"/>
                                        <p:tgtEl>
                                          <p:spTgt spid="5"/>
                                        </p:tgtEl>
                                        <p:attrNameLst>
                                          <p:attrName>style.color</p:attrName>
                                        </p:attrNameLst>
                                      </p:cBhvr>
                                      <p:to>
                                        <p:clrVal>
                                          <a:schemeClr val="accent2"/>
                                        </p:clrVal>
                                      </p:to>
                                    </p:set>
                                    <p:set>
                                      <p:cBhvr>
                                        <p:cTn id="14" dur="500" fill="hold"/>
                                        <p:tgtEl>
                                          <p:spTgt spid="5"/>
                                        </p:tgtEl>
                                        <p:attrNameLst>
                                          <p:attrName>fillcolor</p:attrName>
                                        </p:attrNameLst>
                                      </p:cBhvr>
                                      <p:to>
                                        <p:clrVal>
                                          <a:schemeClr val="accent2"/>
                                        </p:clrVal>
                                      </p:to>
                                    </p:set>
                                    <p:set>
                                      <p:cBhvr>
                                        <p:cTn id="15"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8">
            <a:extLst>
              <a:ext uri="{FF2B5EF4-FFF2-40B4-BE49-F238E27FC236}">
                <a16:creationId xmlns:a16="http://schemas.microsoft.com/office/drawing/2014/main" id="{0B29EAF4-F015-4EA4-8F0A-1B68450E222B}"/>
              </a:ext>
            </a:extLst>
          </p:cNvPr>
          <p:cNvSpPr txBox="1"/>
          <p:nvPr/>
        </p:nvSpPr>
        <p:spPr>
          <a:xfrm>
            <a:off x="4267200" y="447717"/>
            <a:ext cx="10016701" cy="1000595"/>
          </a:xfrm>
          <a:prstGeom prst="rect">
            <a:avLst/>
          </a:prstGeom>
        </p:spPr>
        <p:txBody>
          <a:bodyPr lIns="0" tIns="0" rIns="0" bIns="0" rtlCol="0" anchor="t">
            <a:spAutoFit/>
          </a:bodyPr>
          <a:lstStyle/>
          <a:p>
            <a:pPr algn="ctr">
              <a:lnSpc>
                <a:spcPts val="8341"/>
              </a:lnSpc>
            </a:pPr>
            <a:r>
              <a:rPr lang="en-US" sz="6000" dirty="0" err="1">
                <a:solidFill>
                  <a:srgbClr val="035457"/>
                </a:solidFill>
                <a:latin typeface="Livvic Bold Bold"/>
              </a:rPr>
              <a:t>Sản</a:t>
            </a:r>
            <a:r>
              <a:rPr lang="en-US" sz="6000" dirty="0">
                <a:solidFill>
                  <a:srgbClr val="035457"/>
                </a:solidFill>
                <a:latin typeface="Livvic Bold Bold"/>
              </a:rPr>
              <a:t> </a:t>
            </a:r>
            <a:r>
              <a:rPr lang="en-US" sz="6000" dirty="0" err="1">
                <a:solidFill>
                  <a:srgbClr val="035457"/>
                </a:solidFill>
                <a:latin typeface="Livvic Bold Bold"/>
              </a:rPr>
              <a:t>phẩm</a:t>
            </a:r>
            <a:r>
              <a:rPr lang="en-US" sz="6000" dirty="0">
                <a:solidFill>
                  <a:srgbClr val="035457"/>
                </a:solidFill>
                <a:latin typeface="Livvic Bold Bold"/>
              </a:rPr>
              <a:t> </a:t>
            </a:r>
            <a:r>
              <a:rPr lang="en-US" sz="6000" dirty="0" err="1">
                <a:solidFill>
                  <a:srgbClr val="035457"/>
                </a:solidFill>
                <a:latin typeface="Livvic Bold Bold"/>
              </a:rPr>
              <a:t>tham</a:t>
            </a:r>
            <a:r>
              <a:rPr lang="en-US" sz="6000" dirty="0">
                <a:solidFill>
                  <a:srgbClr val="035457"/>
                </a:solidFill>
                <a:latin typeface="Livvic Bold Bold"/>
              </a:rPr>
              <a:t> </a:t>
            </a:r>
            <a:r>
              <a:rPr lang="en-US" sz="6000" dirty="0" err="1">
                <a:solidFill>
                  <a:srgbClr val="035457"/>
                </a:solidFill>
                <a:latin typeface="Livvic Bold Bold"/>
              </a:rPr>
              <a:t>khảo</a:t>
            </a:r>
            <a:endParaRPr lang="en-US" sz="6000" dirty="0">
              <a:solidFill>
                <a:srgbClr val="035457"/>
              </a:solidFill>
              <a:latin typeface="Livvic Bold Bold"/>
            </a:endParaRPr>
          </a:p>
        </p:txBody>
      </p:sp>
      <p:pic>
        <p:nvPicPr>
          <p:cNvPr id="2" name="Picture 1"/>
          <p:cNvPicPr>
            <a:picLocks noChangeAspect="1"/>
          </p:cNvPicPr>
          <p:nvPr/>
        </p:nvPicPr>
        <p:blipFill>
          <a:blip r:embed="rId3"/>
          <a:stretch>
            <a:fillRect/>
          </a:stretch>
        </p:blipFill>
        <p:spPr>
          <a:xfrm>
            <a:off x="6705600" y="1494283"/>
            <a:ext cx="5410200" cy="7588464"/>
          </a:xfrm>
          <a:prstGeom prst="rect">
            <a:avLst/>
          </a:prstGeom>
        </p:spPr>
      </p:pic>
    </p:spTree>
    <p:extLst>
      <p:ext uri="{BB962C8B-B14F-4D97-AF65-F5344CB8AC3E}">
        <p14:creationId xmlns:p14="http://schemas.microsoft.com/office/powerpoint/2010/main" val="3874744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3.7037E-7 L -4.86111E-6 -0.07207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5634037" y="414337"/>
            <a:ext cx="6224617" cy="8386763"/>
          </a:xfrm>
          <a:prstGeom prst="rect">
            <a:avLst/>
          </a:prstGeom>
        </p:spPr>
      </p:pic>
    </p:spTree>
    <p:extLst>
      <p:ext uri="{BB962C8B-B14F-4D97-AF65-F5344CB8AC3E}">
        <p14:creationId xmlns:p14="http://schemas.microsoft.com/office/powerpoint/2010/main" val="6515925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6096000" y="571500"/>
            <a:ext cx="6505629" cy="8239194"/>
          </a:xfrm>
          <a:prstGeom prst="rect">
            <a:avLst/>
          </a:prstGeom>
        </p:spPr>
      </p:pic>
    </p:spTree>
    <p:extLst>
      <p:ext uri="{BB962C8B-B14F-4D97-AF65-F5344CB8AC3E}">
        <p14:creationId xmlns:p14="http://schemas.microsoft.com/office/powerpoint/2010/main" val="1421560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Background trẻ em đẹp">
            <a:extLst>
              <a:ext uri="{FF2B5EF4-FFF2-40B4-BE49-F238E27FC236}">
                <a16:creationId xmlns:a16="http://schemas.microsoft.com/office/drawing/2014/main" id="{5FD0A140-F558-4F14-8666-BC798577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41"/>
            <a:ext cx="18257196" cy="1037819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8">
            <a:extLst>
              <a:ext uri="{FF2B5EF4-FFF2-40B4-BE49-F238E27FC236}">
                <a16:creationId xmlns:a16="http://schemas.microsoft.com/office/drawing/2014/main" id="{79559C8E-72AF-413E-A113-017E3F4E4423}"/>
              </a:ext>
            </a:extLst>
          </p:cNvPr>
          <p:cNvGrpSpPr/>
          <p:nvPr/>
        </p:nvGrpSpPr>
        <p:grpSpPr>
          <a:xfrm>
            <a:off x="4343400" y="941809"/>
            <a:ext cx="11658600" cy="7936240"/>
            <a:chOff x="0" y="0"/>
            <a:chExt cx="11747283" cy="10581643"/>
          </a:xfrm>
        </p:grpSpPr>
        <p:sp>
          <p:nvSpPr>
            <p:cNvPr id="10" name="TextBox 9">
              <a:extLst>
                <a:ext uri="{FF2B5EF4-FFF2-40B4-BE49-F238E27FC236}">
                  <a16:creationId xmlns:a16="http://schemas.microsoft.com/office/drawing/2014/main" id="{2E9AE2EB-4293-42F5-9D85-24EEE48766EC}"/>
                </a:ext>
              </a:extLst>
            </p:cNvPr>
            <p:cNvSpPr txBox="1"/>
            <p:nvPr/>
          </p:nvSpPr>
          <p:spPr>
            <a:xfrm>
              <a:off x="317865" y="1485145"/>
              <a:ext cx="11429418" cy="9096498"/>
            </a:xfrm>
            <a:prstGeom prst="rect">
              <a:avLst/>
            </a:prstGeom>
          </p:spPr>
          <p:txBody>
            <a:bodyPr wrap="square" lIns="0" tIns="0" rIns="0" bIns="0" rtlCol="0" anchor="t">
              <a:spAutoFit/>
            </a:bodyPr>
            <a:lstStyle/>
            <a:p>
              <a:pPr algn="ctr">
                <a:lnSpc>
                  <a:spcPts val="3817"/>
                </a:lnSpc>
              </a:pPr>
              <a:endParaRPr lang="en-US" sz="4000" b="1" dirty="0">
                <a:solidFill>
                  <a:srgbClr val="0070C0"/>
                </a:solidFill>
                <a:latin typeface="+mj-lt"/>
              </a:endParaRPr>
            </a:p>
            <a:p>
              <a:pPr algn="ctr">
                <a:lnSpc>
                  <a:spcPts val="3817"/>
                </a:lnSpc>
              </a:pPr>
              <a:r>
                <a:rPr lang="vi-VN" sz="4000" b="1" dirty="0">
                  <a:solidFill>
                    <a:srgbClr val="0070C0"/>
                  </a:solidFill>
                  <a:latin typeface="+mj-lt"/>
                </a:rPr>
                <a:t>*Trưng bày, thảo luận và chia sẻ</a:t>
              </a:r>
            </a:p>
            <a:p>
              <a:pPr>
                <a:lnSpc>
                  <a:spcPts val="3817"/>
                </a:lnSpc>
              </a:pPr>
              <a:endParaRPr lang="vi-VN" sz="4000" b="1" dirty="0">
                <a:solidFill>
                  <a:srgbClr val="0070C0"/>
                </a:solidFill>
                <a:latin typeface="+mj-lt"/>
              </a:endParaRPr>
            </a:p>
            <a:p>
              <a:pPr marL="514350" indent="-514350">
                <a:lnSpc>
                  <a:spcPts val="3817"/>
                </a:lnSpc>
                <a:buAutoNum type="arabicPeriod"/>
              </a:pPr>
              <a:r>
                <a:rPr lang="vi-VN" sz="4000" b="1" dirty="0">
                  <a:solidFill>
                    <a:srgbClr val="0070C0"/>
                  </a:solidFill>
                  <a:latin typeface="+mj-lt"/>
                </a:rPr>
                <a:t>Em thích bài vẽ nào?</a:t>
              </a:r>
            </a:p>
            <a:p>
              <a:pPr marL="514350" indent="-514350">
                <a:lnSpc>
                  <a:spcPts val="3817"/>
                </a:lnSpc>
                <a:buFontTx/>
                <a:buAutoNum type="arabicPeriod"/>
              </a:pPr>
              <a:r>
                <a:rPr lang="vi-VN" sz="4000" b="1" dirty="0">
                  <a:solidFill>
                    <a:srgbClr val="0070C0"/>
                  </a:solidFill>
                  <a:latin typeface="+mj-lt"/>
                </a:rPr>
                <a:t>Nhân vật trong bài vẽ gây ấn tượng gì cho em? </a:t>
              </a:r>
            </a:p>
            <a:p>
              <a:pPr marL="514350" indent="-514350">
                <a:lnSpc>
                  <a:spcPts val="3817"/>
                </a:lnSpc>
                <a:buFontTx/>
                <a:buAutoNum type="arabicPeriod"/>
              </a:pPr>
              <a:r>
                <a:rPr lang="vi-VN" sz="4000" b="1" dirty="0">
                  <a:solidFill>
                    <a:srgbClr val="0070C0"/>
                  </a:solidFill>
                  <a:latin typeface="+mj-lt"/>
                </a:rPr>
                <a:t>Nét và hình thể hiện trong bài vẽ có gì ấn tượng?</a:t>
              </a:r>
            </a:p>
            <a:p>
              <a:pPr marL="514350" indent="-514350">
                <a:lnSpc>
                  <a:spcPts val="3817"/>
                </a:lnSpc>
                <a:buFontTx/>
                <a:buAutoNum type="arabicPeriod"/>
              </a:pPr>
              <a:r>
                <a:rPr lang="vi-VN" sz="4000" b="1" dirty="0">
                  <a:solidFill>
                    <a:srgbClr val="0070C0"/>
                  </a:solidFill>
                  <a:latin typeface="+mj-lt"/>
                </a:rPr>
                <a:t>Màu thứ cấp trong bài được pha trộn từ những màu cơ bản nào?</a:t>
              </a:r>
            </a:p>
            <a:p>
              <a:pPr marL="514350" indent="-514350">
                <a:lnSpc>
                  <a:spcPts val="3817"/>
                </a:lnSpc>
                <a:buFontTx/>
                <a:buAutoNum type="arabicPeriod"/>
              </a:pPr>
              <a:r>
                <a:rPr lang="vi-VN" sz="4000" b="1" dirty="0">
                  <a:solidFill>
                    <a:srgbClr val="0070C0"/>
                  </a:solidFill>
                  <a:latin typeface="+mj-lt"/>
                </a:rPr>
                <a:t>Nêu cảm nhận của em khi hoàn thành bài vẽ?</a:t>
              </a:r>
            </a:p>
            <a:p>
              <a:pPr marL="514350" indent="-514350">
                <a:lnSpc>
                  <a:spcPts val="3817"/>
                </a:lnSpc>
                <a:buFontTx/>
                <a:buAutoNum type="arabicPeriod"/>
              </a:pPr>
              <a:r>
                <a:rPr lang="vi-VN" sz="4000" b="1" dirty="0">
                  <a:solidFill>
                    <a:srgbClr val="0070C0"/>
                  </a:solidFill>
                  <a:latin typeface="+mj-lt"/>
                </a:rPr>
                <a:t>Em có ý tưởng gì để điều chỉnh bài vẽ hoàn thiện hơn</a:t>
              </a:r>
              <a:r>
                <a:rPr lang="vi-VN" sz="3181" dirty="0">
                  <a:solidFill>
                    <a:schemeClr val="accent3">
                      <a:lumMod val="50000"/>
                    </a:schemeClr>
                  </a:solidFill>
                  <a:latin typeface="+mj-lt"/>
                </a:rPr>
                <a:t>?</a:t>
              </a:r>
            </a:p>
            <a:p>
              <a:pPr marL="514350" indent="-514350">
                <a:lnSpc>
                  <a:spcPts val="3817"/>
                </a:lnSpc>
                <a:buAutoNum type="arabicPeriod"/>
              </a:pPr>
              <a:endParaRPr lang="vi-VN" sz="3181" dirty="0">
                <a:solidFill>
                  <a:schemeClr val="accent3">
                    <a:lumMod val="50000"/>
                  </a:schemeClr>
                </a:solidFill>
                <a:latin typeface="Livvic Bold"/>
              </a:endParaRPr>
            </a:p>
            <a:p>
              <a:pPr marL="514350" indent="-514350">
                <a:lnSpc>
                  <a:spcPts val="3817"/>
                </a:lnSpc>
                <a:buAutoNum type="arabicPeriod"/>
              </a:pPr>
              <a:endParaRPr lang="en-US" sz="3181" dirty="0">
                <a:solidFill>
                  <a:schemeClr val="accent3">
                    <a:lumMod val="50000"/>
                  </a:schemeClr>
                </a:solidFill>
                <a:latin typeface="Livvic Bold"/>
              </a:endParaRPr>
            </a:p>
            <a:p>
              <a:pPr algn="ctr">
                <a:lnSpc>
                  <a:spcPts val="3817"/>
                </a:lnSpc>
              </a:pPr>
              <a:endParaRPr lang="en-US" sz="3181" dirty="0">
                <a:solidFill>
                  <a:srgbClr val="000000"/>
                </a:solidFill>
                <a:latin typeface="Livvic Bold"/>
              </a:endParaRPr>
            </a:p>
          </p:txBody>
        </p:sp>
        <p:sp>
          <p:nvSpPr>
            <p:cNvPr id="11" name="TextBox 10">
              <a:extLst>
                <a:ext uri="{FF2B5EF4-FFF2-40B4-BE49-F238E27FC236}">
                  <a16:creationId xmlns:a16="http://schemas.microsoft.com/office/drawing/2014/main" id="{F76DB242-4109-4BF2-852D-3BA99DE16661}"/>
                </a:ext>
              </a:extLst>
            </p:cNvPr>
            <p:cNvSpPr txBox="1"/>
            <p:nvPr/>
          </p:nvSpPr>
          <p:spPr>
            <a:xfrm>
              <a:off x="0" y="0"/>
              <a:ext cx="11747283" cy="1295654"/>
            </a:xfrm>
            <a:prstGeom prst="rect">
              <a:avLst/>
            </a:prstGeom>
          </p:spPr>
          <p:txBody>
            <a:bodyPr lIns="0" tIns="0" rIns="0" bIns="0" rtlCol="0" anchor="t">
              <a:spAutoFit/>
            </a:bodyPr>
            <a:lstStyle/>
            <a:p>
              <a:pPr algn="ctr">
                <a:lnSpc>
                  <a:spcPts val="7952"/>
                </a:lnSpc>
              </a:pPr>
              <a:r>
                <a:rPr lang="en-US" sz="6000" dirty="0">
                  <a:solidFill>
                    <a:srgbClr val="C00000"/>
                  </a:solidFill>
                  <a:latin typeface="Livvic Bold Bold"/>
                </a:rPr>
                <a:t>4.Phân </a:t>
              </a:r>
              <a:r>
                <a:rPr lang="en-US" sz="6000" dirty="0" err="1">
                  <a:solidFill>
                    <a:srgbClr val="C00000"/>
                  </a:solidFill>
                  <a:latin typeface="Livvic Bold Bold"/>
                </a:rPr>
                <a:t>tích</a:t>
              </a:r>
              <a:r>
                <a:rPr lang="en-US" sz="6000" dirty="0">
                  <a:solidFill>
                    <a:srgbClr val="C00000"/>
                  </a:solidFill>
                  <a:latin typeface="Livvic Bold Bold"/>
                </a:rPr>
                <a:t> </a:t>
              </a:r>
              <a:r>
                <a:rPr lang="en-US" sz="6000" dirty="0" err="1">
                  <a:solidFill>
                    <a:srgbClr val="C00000"/>
                  </a:solidFill>
                  <a:latin typeface="Livvic Bold Bold"/>
                </a:rPr>
                <a:t>đánh</a:t>
              </a:r>
              <a:r>
                <a:rPr lang="en-US" sz="6000" dirty="0">
                  <a:solidFill>
                    <a:srgbClr val="C00000"/>
                  </a:solidFill>
                  <a:latin typeface="Livvic Bold Bold"/>
                </a:rPr>
                <a:t> </a:t>
              </a:r>
              <a:r>
                <a:rPr lang="en-US" sz="6000" dirty="0" err="1">
                  <a:solidFill>
                    <a:srgbClr val="C00000"/>
                  </a:solidFill>
                  <a:latin typeface="Livvic Bold Bold"/>
                </a:rPr>
                <a:t>giá</a:t>
              </a:r>
              <a:endParaRPr lang="en-US" sz="6000" dirty="0">
                <a:solidFill>
                  <a:srgbClr val="C00000"/>
                </a:solidFill>
                <a:latin typeface="Livvic Bold Bold"/>
              </a:endParaRPr>
            </a:p>
          </p:txBody>
        </p:sp>
      </p:grpSp>
    </p:spTree>
    <p:extLst>
      <p:ext uri="{BB962C8B-B14F-4D97-AF65-F5344CB8AC3E}">
        <p14:creationId xmlns:p14="http://schemas.microsoft.com/office/powerpoint/2010/main" val="262960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739AE7-34AC-B029-5ED3-D0E69118F337}"/>
              </a:ext>
            </a:extLst>
          </p:cNvPr>
          <p:cNvSpPr/>
          <p:nvPr/>
        </p:nvSpPr>
        <p:spPr>
          <a:xfrm>
            <a:off x="0" y="0"/>
            <a:ext cx="18279765" cy="10286999"/>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AECF7C4-1F23-36EF-AFA7-F09C0B875EEC}"/>
              </a:ext>
            </a:extLst>
          </p:cNvPr>
          <p:cNvPicPr>
            <a:picLocks noChangeAspect="1"/>
          </p:cNvPicPr>
          <p:nvPr/>
        </p:nvPicPr>
        <p:blipFill rotWithShape="1">
          <a:blip r:embed="rId2">
            <a:extLst>
              <a:ext uri="{28A0092B-C50C-407E-A947-70E740481C1C}">
                <a14:useLocalDpi xmlns:a14="http://schemas.microsoft.com/office/drawing/2010/main" val="0"/>
              </a:ext>
            </a:extLst>
          </a:blip>
          <a:srcRect l="87302"/>
          <a:stretch/>
        </p:blipFill>
        <p:spPr>
          <a:xfrm>
            <a:off x="0" y="34556"/>
            <a:ext cx="1828802" cy="10287000"/>
          </a:xfrm>
          <a:prstGeom prst="rect">
            <a:avLst/>
          </a:prstGeom>
        </p:spPr>
      </p:pic>
      <p:pic>
        <p:nvPicPr>
          <p:cNvPr id="3" name="Picture 2">
            <a:extLst>
              <a:ext uri="{FF2B5EF4-FFF2-40B4-BE49-F238E27FC236}">
                <a16:creationId xmlns:a16="http://schemas.microsoft.com/office/drawing/2014/main" id="{12D55C89-C248-6BB2-3EB7-BB038DF913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3448" y="1"/>
            <a:ext cx="15344553" cy="10287000"/>
          </a:xfrm>
          <a:prstGeom prst="rect">
            <a:avLst/>
          </a:prstGeom>
        </p:spPr>
      </p:pic>
      <p:sp>
        <p:nvSpPr>
          <p:cNvPr id="5" name="TextBox 4">
            <a:extLst>
              <a:ext uri="{FF2B5EF4-FFF2-40B4-BE49-F238E27FC236}">
                <a16:creationId xmlns:a16="http://schemas.microsoft.com/office/drawing/2014/main" id="{F3E3EB5F-8215-46B5-AF0A-CD50FC4DEF39}"/>
              </a:ext>
            </a:extLst>
          </p:cNvPr>
          <p:cNvSpPr txBox="1"/>
          <p:nvPr/>
        </p:nvSpPr>
        <p:spPr>
          <a:xfrm>
            <a:off x="1143000" y="2798777"/>
            <a:ext cx="15496953" cy="4471865"/>
          </a:xfrm>
          <a:prstGeom prst="rect">
            <a:avLst/>
          </a:prstGeom>
        </p:spPr>
        <p:txBody>
          <a:bodyPr wrap="square" lIns="0" tIns="0" rIns="0" bIns="0" rtlCol="0" anchor="t">
            <a:spAutoFit/>
          </a:bodyPr>
          <a:lstStyle/>
          <a:p>
            <a:pPr marL="518163" lvl="1" algn="just">
              <a:lnSpc>
                <a:spcPts val="5760"/>
              </a:lnSpc>
            </a:pPr>
            <a:r>
              <a:rPr lang="en-US" sz="6000" b="1" dirty="0">
                <a:solidFill>
                  <a:srgbClr val="002060"/>
                </a:solidFill>
                <a:latin typeface="Times New Roman" panose="02020603050405020304" pitchFamily="18" charset="0"/>
                <a:cs typeface="Times New Roman" panose="02020603050405020304" pitchFamily="18" charset="0"/>
              </a:rPr>
              <a:t>      Trong </a:t>
            </a:r>
            <a:r>
              <a:rPr lang="en-US" sz="6000" b="1" dirty="0" err="1">
                <a:solidFill>
                  <a:srgbClr val="002060"/>
                </a:solidFill>
                <a:latin typeface="Times New Roman" panose="02020603050405020304" pitchFamily="18" charset="0"/>
                <a:cs typeface="Times New Roman" panose="02020603050405020304" pitchFamily="18" charset="0"/>
              </a:rPr>
              <a:t>trường</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học</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có</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rất</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nhiều</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cô</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bác</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tận</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tụy</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với</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công</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việc</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để</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đem</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đến</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cho</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các</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em</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một</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môi</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trường</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học</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tập</a:t>
            </a:r>
            <a:r>
              <a:rPr lang="en-US" sz="6000" b="1" dirty="0">
                <a:solidFill>
                  <a:srgbClr val="002060"/>
                </a:solidFill>
                <a:latin typeface="Times New Roman" panose="02020603050405020304" pitchFamily="18" charset="0"/>
                <a:cs typeface="Times New Roman" panose="02020603050405020304" pitchFamily="18" charset="0"/>
              </a:rPr>
              <a:t> an </a:t>
            </a:r>
            <a:r>
              <a:rPr lang="en-US" sz="6000" b="1" dirty="0" err="1">
                <a:solidFill>
                  <a:srgbClr val="002060"/>
                </a:solidFill>
                <a:latin typeface="Times New Roman" panose="02020603050405020304" pitchFamily="18" charset="0"/>
                <a:cs typeface="Times New Roman" panose="02020603050405020304" pitchFamily="18" charset="0"/>
              </a:rPr>
              <a:t>toàn</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Chúng</a:t>
            </a:r>
            <a:r>
              <a:rPr lang="en-US" sz="6000" b="1" dirty="0">
                <a:solidFill>
                  <a:srgbClr val="002060"/>
                </a:solidFill>
                <a:latin typeface="Times New Roman" panose="02020603050405020304" pitchFamily="18" charset="0"/>
                <a:cs typeface="Times New Roman" panose="02020603050405020304" pitchFamily="18" charset="0"/>
              </a:rPr>
              <a:t> ta </a:t>
            </a:r>
            <a:r>
              <a:rPr lang="en-US" sz="6000" b="1" dirty="0" err="1">
                <a:solidFill>
                  <a:srgbClr val="002060"/>
                </a:solidFill>
                <a:latin typeface="Times New Roman" panose="02020603050405020304" pitchFamily="18" charset="0"/>
                <a:cs typeface="Times New Roman" panose="02020603050405020304" pitchFamily="18" charset="0"/>
              </a:rPr>
              <a:t>cần</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trân</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trọng</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biết</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ơn</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những</a:t>
            </a:r>
            <a:r>
              <a:rPr lang="en-US" sz="6000" b="1" dirty="0">
                <a:solidFill>
                  <a:srgbClr val="002060"/>
                </a:solidFill>
                <a:latin typeface="Times New Roman" panose="02020603050405020304" pitchFamily="18" charset="0"/>
                <a:cs typeface="Times New Roman" panose="02020603050405020304" pitchFamily="18" charset="0"/>
              </a:rPr>
              <a:t> con </a:t>
            </a:r>
            <a:r>
              <a:rPr lang="en-US" sz="6000" b="1" dirty="0" err="1">
                <a:solidFill>
                  <a:srgbClr val="002060"/>
                </a:solidFill>
                <a:latin typeface="Times New Roman" panose="02020603050405020304" pitchFamily="18" charset="0"/>
                <a:cs typeface="Times New Roman" panose="02020603050405020304" pitchFamily="18" charset="0"/>
              </a:rPr>
              <a:t>người</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đáng</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quý</a:t>
            </a:r>
            <a:r>
              <a:rPr lang="en-US" sz="6000" b="1" dirty="0">
                <a:solidFill>
                  <a:srgbClr val="002060"/>
                </a:solidFill>
                <a:latin typeface="Times New Roman" panose="02020603050405020304" pitchFamily="18" charset="0"/>
                <a:cs typeface="Times New Roman" panose="02020603050405020304" pitchFamily="18" charset="0"/>
              </a:rPr>
              <a:t> </a:t>
            </a:r>
            <a:r>
              <a:rPr lang="en-US" sz="6000" b="1" dirty="0" err="1">
                <a:solidFill>
                  <a:srgbClr val="002060"/>
                </a:solidFill>
                <a:latin typeface="Times New Roman" panose="02020603050405020304" pitchFamily="18" charset="0"/>
                <a:cs typeface="Times New Roman" panose="02020603050405020304" pitchFamily="18" charset="0"/>
              </a:rPr>
              <a:t>ấy</a:t>
            </a:r>
            <a:r>
              <a:rPr lang="en-US" sz="6000" b="1" dirty="0">
                <a:solidFill>
                  <a:srgbClr val="002060"/>
                </a:solidFill>
                <a:latin typeface="Times New Roman" panose="02020603050405020304" pitchFamily="18" charset="0"/>
                <a:cs typeface="Times New Roman" panose="02020603050405020304" pitchFamily="18" charset="0"/>
              </a:rPr>
              <a:t>…</a:t>
            </a:r>
          </a:p>
          <a:p>
            <a:pPr marL="1057914" lvl="1" indent="-528957">
              <a:lnSpc>
                <a:spcPts val="5880"/>
              </a:lnSpc>
              <a:buFont typeface="Arial"/>
              <a:buChar char="•"/>
            </a:pPr>
            <a:endParaRPr lang="en-US" sz="4900" dirty="0">
              <a:solidFill>
                <a:srgbClr val="002060"/>
              </a:solidFill>
              <a:latin typeface="Now"/>
            </a:endParaRPr>
          </a:p>
        </p:txBody>
      </p:sp>
      <p:sp>
        <p:nvSpPr>
          <p:cNvPr id="6" name="TextBox 9">
            <a:extLst>
              <a:ext uri="{FF2B5EF4-FFF2-40B4-BE49-F238E27FC236}">
                <a16:creationId xmlns:a16="http://schemas.microsoft.com/office/drawing/2014/main" id="{94E152BC-FB49-4F91-8648-EBF569F2FDC5}"/>
              </a:ext>
            </a:extLst>
          </p:cNvPr>
          <p:cNvSpPr txBox="1"/>
          <p:nvPr/>
        </p:nvSpPr>
        <p:spPr>
          <a:xfrm>
            <a:off x="8235" y="790892"/>
            <a:ext cx="6489219" cy="1240917"/>
          </a:xfrm>
          <a:prstGeom prst="rect">
            <a:avLst/>
          </a:prstGeom>
        </p:spPr>
        <p:txBody>
          <a:bodyPr wrap="square" lIns="0" tIns="0" rIns="0" bIns="0" rtlCol="0" anchor="t">
            <a:spAutoFit/>
          </a:bodyPr>
          <a:lstStyle/>
          <a:p>
            <a:pPr marL="915208" lvl="1">
              <a:lnSpc>
                <a:spcPts val="10173"/>
              </a:lnSpc>
            </a:pPr>
            <a:r>
              <a:rPr lang="vi-VN" sz="8478" b="1" dirty="0">
                <a:solidFill>
                  <a:srgbClr val="FF0000"/>
                </a:solidFill>
                <a:latin typeface="Livvic Bold" panose="020B0604020202020204" charset="0"/>
              </a:rPr>
              <a:t>Ghi </a:t>
            </a:r>
            <a:r>
              <a:rPr lang="vi-VN" sz="8478" b="1" dirty="0" err="1">
                <a:solidFill>
                  <a:srgbClr val="FF0000"/>
                </a:solidFill>
                <a:latin typeface="Livvic Bold" panose="020B0604020202020204" charset="0"/>
              </a:rPr>
              <a:t>nhớ</a:t>
            </a:r>
            <a:endParaRPr lang="en-US" sz="8478" b="1" dirty="0">
              <a:solidFill>
                <a:srgbClr val="FF0000"/>
              </a:solidFill>
              <a:latin typeface="Livvic Bold" panose="020B0604020202020204" charset="0"/>
            </a:endParaRPr>
          </a:p>
        </p:txBody>
      </p:sp>
    </p:spTree>
    <p:extLst>
      <p:ext uri="{BB962C8B-B14F-4D97-AF65-F5344CB8AC3E}">
        <p14:creationId xmlns:p14="http://schemas.microsoft.com/office/powerpoint/2010/main" val="150265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95B9AA-10CE-0186-9404-2BC4CB5A4B03}"/>
              </a:ext>
            </a:extLst>
          </p:cNvPr>
          <p:cNvSpPr/>
          <p:nvPr/>
        </p:nvSpPr>
        <p:spPr>
          <a:xfrm>
            <a:off x="0" y="0"/>
            <a:ext cx="18279765" cy="10286999"/>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D5826E5-FE01-DC01-6503-77FAD1D81617}"/>
              </a:ext>
            </a:extLst>
          </p:cNvPr>
          <p:cNvPicPr>
            <a:picLocks noChangeAspect="1"/>
          </p:cNvPicPr>
          <p:nvPr/>
        </p:nvPicPr>
        <p:blipFill rotWithShape="1">
          <a:blip r:embed="rId2">
            <a:extLst>
              <a:ext uri="{28A0092B-C50C-407E-A947-70E740481C1C}">
                <a14:useLocalDpi xmlns:a14="http://schemas.microsoft.com/office/drawing/2010/main" val="0"/>
              </a:ext>
            </a:extLst>
          </a:blip>
          <a:srcRect l="87302"/>
          <a:stretch/>
        </p:blipFill>
        <p:spPr>
          <a:xfrm>
            <a:off x="0" y="34556"/>
            <a:ext cx="1828802" cy="10287000"/>
          </a:xfrm>
          <a:prstGeom prst="rect">
            <a:avLst/>
          </a:prstGeom>
        </p:spPr>
      </p:pic>
      <p:pic>
        <p:nvPicPr>
          <p:cNvPr id="4" name="Picture 3">
            <a:extLst>
              <a:ext uri="{FF2B5EF4-FFF2-40B4-BE49-F238E27FC236}">
                <a16:creationId xmlns:a16="http://schemas.microsoft.com/office/drawing/2014/main" id="{BFFA5EA3-2637-EE8F-8DE3-ADF9E161C7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3448" y="1"/>
            <a:ext cx="15344553" cy="10287000"/>
          </a:xfrm>
          <a:prstGeom prst="rect">
            <a:avLst/>
          </a:prstGeom>
        </p:spPr>
      </p:pic>
      <p:sp>
        <p:nvSpPr>
          <p:cNvPr id="6" name="Rectangle 5">
            <a:extLst>
              <a:ext uri="{FF2B5EF4-FFF2-40B4-BE49-F238E27FC236}">
                <a16:creationId xmlns:a16="http://schemas.microsoft.com/office/drawing/2014/main" id="{8D7694F5-B494-07AD-E245-DE8A7662809F}"/>
              </a:ext>
            </a:extLst>
          </p:cNvPr>
          <p:cNvSpPr/>
          <p:nvPr/>
        </p:nvSpPr>
        <p:spPr>
          <a:xfrm rot="177899">
            <a:off x="5713981" y="2247900"/>
            <a:ext cx="9878795" cy="12001500"/>
          </a:xfrm>
          <a:prstGeom prst="rect">
            <a:avLst/>
          </a:prstGeom>
          <a:noFill/>
        </p:spPr>
        <p:txBody>
          <a:bodyPr wrap="none" lIns="91440" tIns="45720" rIns="91440" bIns="45720">
            <a:prstTxWarp prst="textArchUp">
              <a:avLst/>
            </a:prstTxWarp>
            <a:spAutoFit/>
          </a:bodyPr>
          <a:lstStyle/>
          <a:p>
            <a:pPr algn="ctr"/>
            <a:r>
              <a:rPr lang="en-US" sz="10000" b="1" cap="none" spc="0" dirty="0">
                <a:ln w="22225">
                  <a:solidFill>
                    <a:schemeClr val="accent2"/>
                  </a:solidFill>
                  <a:prstDash val="solid"/>
                </a:ln>
                <a:solidFill>
                  <a:srgbClr val="FF0000"/>
                </a:solidFill>
                <a:effectLst/>
              </a:rPr>
              <a:t>LỜI EM MUỐN NÓI</a:t>
            </a:r>
          </a:p>
        </p:txBody>
      </p:sp>
      <p:pic>
        <p:nvPicPr>
          <p:cNvPr id="9" name="Picture 8">
            <a:extLst>
              <a:ext uri="{FF2B5EF4-FFF2-40B4-BE49-F238E27FC236}">
                <a16:creationId xmlns:a16="http://schemas.microsoft.com/office/drawing/2014/main" id="{0DEB4D5A-DBC0-38B1-AF02-28A0DCCA3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81164" y="-58480"/>
            <a:ext cx="3962402" cy="3962402"/>
          </a:xfrm>
          <a:prstGeom prst="rect">
            <a:avLst/>
          </a:prstGeom>
        </p:spPr>
      </p:pic>
      <p:pic>
        <p:nvPicPr>
          <p:cNvPr id="12" name="Picture 11">
            <a:extLst>
              <a:ext uri="{FF2B5EF4-FFF2-40B4-BE49-F238E27FC236}">
                <a16:creationId xmlns:a16="http://schemas.microsoft.com/office/drawing/2014/main" id="{7076DD5F-BC85-E64B-D5F8-7E8CC9F076D8}"/>
              </a:ext>
            </a:extLst>
          </p:cNvPr>
          <p:cNvPicPr>
            <a:picLocks noChangeAspect="1"/>
          </p:cNvPicPr>
          <p:nvPr/>
        </p:nvPicPr>
        <p:blipFill rotWithShape="1">
          <a:blip r:embed="rId4">
            <a:extLst>
              <a:ext uri="{28A0092B-C50C-407E-A947-70E740481C1C}">
                <a14:useLocalDpi xmlns:a14="http://schemas.microsoft.com/office/drawing/2010/main" val="0"/>
              </a:ext>
            </a:extLst>
          </a:blip>
          <a:srcRect l="7444" t="50343" r="50969" b="5880"/>
          <a:stretch/>
        </p:blipFill>
        <p:spPr>
          <a:xfrm rot="20250798">
            <a:off x="14109954" y="5230881"/>
            <a:ext cx="2731260" cy="3423089"/>
          </a:xfrm>
          <a:prstGeom prst="rect">
            <a:avLst/>
          </a:prstGeom>
        </p:spPr>
      </p:pic>
      <p:pic>
        <p:nvPicPr>
          <p:cNvPr id="1030" name="Picture 6" descr="Tải miễn phí 30+ file nốt nhạc vector - Tạp chí 247">
            <a:extLst>
              <a:ext uri="{FF2B5EF4-FFF2-40B4-BE49-F238E27FC236}">
                <a16:creationId xmlns:a16="http://schemas.microsoft.com/office/drawing/2014/main" id="{9568A992-CECE-E7E5-0482-5F788075FD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223294">
            <a:off x="-1306309" y="2868505"/>
            <a:ext cx="11441512" cy="542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915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hong Cách Hàn Quốc Tươi Hạnh Phúc Gia đình Gia đình đoàn Tụ áp  Phích Nền, Hàn Quốc, Tươi, Gia đình Hạnh Phúc Vector để tải xuống miễn phí">
            <a:extLst>
              <a:ext uri="{FF2B5EF4-FFF2-40B4-BE49-F238E27FC236}">
                <a16:creationId xmlns:a16="http://schemas.microsoft.com/office/drawing/2014/main" id="{916DE8F9-E967-A83B-4694-56C076D2D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90500"/>
            <a:ext cx="18206720" cy="1047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8088FF40-A8D8-CAA9-EF6B-B95A740E5B0D}"/>
              </a:ext>
            </a:extLst>
          </p:cNvPr>
          <p:cNvSpPr txBox="1"/>
          <p:nvPr/>
        </p:nvSpPr>
        <p:spPr>
          <a:xfrm>
            <a:off x="4961759" y="342900"/>
            <a:ext cx="7940251" cy="1074420"/>
          </a:xfrm>
          <a:prstGeom prst="rect">
            <a:avLst/>
          </a:prstGeom>
        </p:spPr>
        <p:txBody>
          <a:bodyPr lIns="0" tIns="0" rIns="0" bIns="0" rtlCol="0" anchor="t">
            <a:spAutoFit/>
          </a:bodyPr>
          <a:lstStyle/>
          <a:p>
            <a:pPr algn="ctr">
              <a:lnSpc>
                <a:spcPts val="8461"/>
              </a:lnSpc>
            </a:pPr>
            <a:r>
              <a:rPr lang="vi-VN" sz="7051" dirty="0">
                <a:solidFill>
                  <a:srgbClr val="FF0000"/>
                </a:solidFill>
                <a:latin typeface="Livvic Bold Bold"/>
              </a:rPr>
              <a:t>KHỞI ĐỘNG</a:t>
            </a:r>
            <a:endParaRPr lang="en-US" sz="7051" dirty="0">
              <a:solidFill>
                <a:srgbClr val="FF0000"/>
              </a:solidFill>
              <a:latin typeface="Livvic Bold Bold"/>
            </a:endParaRPr>
          </a:p>
        </p:txBody>
      </p:sp>
      <p:sp>
        <p:nvSpPr>
          <p:cNvPr id="4" name="TextBox 8">
            <a:extLst>
              <a:ext uri="{FF2B5EF4-FFF2-40B4-BE49-F238E27FC236}">
                <a16:creationId xmlns:a16="http://schemas.microsoft.com/office/drawing/2014/main" id="{03FEFC56-EE2A-E7A8-BE03-5E3557BC11B8}"/>
              </a:ext>
            </a:extLst>
          </p:cNvPr>
          <p:cNvSpPr txBox="1"/>
          <p:nvPr/>
        </p:nvSpPr>
        <p:spPr>
          <a:xfrm>
            <a:off x="2721584" y="1562100"/>
            <a:ext cx="12420600" cy="1487587"/>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rtlCol="0" anchor="t">
            <a:spAutoFit/>
          </a:bodyPr>
          <a:lstStyle/>
          <a:p>
            <a:pPr>
              <a:lnSpc>
                <a:spcPts val="5817"/>
              </a:lnSpc>
            </a:pPr>
            <a:r>
              <a:rPr lang="vi-VN" sz="4847" dirty="0">
                <a:solidFill>
                  <a:srgbClr val="0070C0"/>
                </a:solidFill>
                <a:latin typeface="Livvic Bold" panose="020B0604020202020204" charset="0"/>
              </a:rPr>
              <a:t>- Kể về </a:t>
            </a:r>
            <a:r>
              <a:rPr lang="en-US" sz="4847" dirty="0" err="1">
                <a:solidFill>
                  <a:srgbClr val="0070C0"/>
                </a:solidFill>
                <a:latin typeface="Livvic Bold" panose="020B0604020202020204" charset="0"/>
              </a:rPr>
              <a:t>nhân</a:t>
            </a:r>
            <a:r>
              <a:rPr lang="en-US" sz="4847" dirty="0">
                <a:solidFill>
                  <a:srgbClr val="0070C0"/>
                </a:solidFill>
                <a:latin typeface="Livvic Bold" panose="020B0604020202020204" charset="0"/>
              </a:rPr>
              <a:t> </a:t>
            </a:r>
            <a:r>
              <a:rPr lang="en-US" sz="4847" dirty="0" err="1">
                <a:solidFill>
                  <a:srgbClr val="0070C0"/>
                </a:solidFill>
                <a:latin typeface="Livvic Bold" panose="020B0604020202020204" charset="0"/>
              </a:rPr>
              <a:t>vật</a:t>
            </a:r>
            <a:r>
              <a:rPr lang="en-US" sz="4847" dirty="0">
                <a:solidFill>
                  <a:srgbClr val="0070C0"/>
                </a:solidFill>
                <a:latin typeface="Livvic Bold" panose="020B0604020202020204" charset="0"/>
              </a:rPr>
              <a:t> </a:t>
            </a:r>
            <a:r>
              <a:rPr lang="en-US" sz="4847" dirty="0" err="1">
                <a:solidFill>
                  <a:srgbClr val="0070C0"/>
                </a:solidFill>
                <a:latin typeface="Livvic Bold" panose="020B0604020202020204" charset="0"/>
              </a:rPr>
              <a:t>em</a:t>
            </a:r>
            <a:r>
              <a:rPr lang="en-US" sz="4847" dirty="0">
                <a:solidFill>
                  <a:srgbClr val="0070C0"/>
                </a:solidFill>
                <a:latin typeface="Livvic Bold" panose="020B0604020202020204" charset="0"/>
              </a:rPr>
              <a:t> </a:t>
            </a:r>
            <a:r>
              <a:rPr lang="en-US" sz="4847" dirty="0" err="1">
                <a:solidFill>
                  <a:srgbClr val="0070C0"/>
                </a:solidFill>
                <a:latin typeface="Livvic Bold" panose="020B0604020202020204" charset="0"/>
              </a:rPr>
              <a:t>yêu</a:t>
            </a:r>
            <a:r>
              <a:rPr lang="en-US" sz="4847" dirty="0">
                <a:solidFill>
                  <a:srgbClr val="0070C0"/>
                </a:solidFill>
                <a:latin typeface="Livvic Bold" panose="020B0604020202020204" charset="0"/>
              </a:rPr>
              <a:t> </a:t>
            </a:r>
            <a:r>
              <a:rPr lang="en-US" sz="4847" dirty="0" err="1">
                <a:solidFill>
                  <a:srgbClr val="0070C0"/>
                </a:solidFill>
                <a:latin typeface="Livvic Bold" panose="020B0604020202020204" charset="0"/>
              </a:rPr>
              <a:t>quý</a:t>
            </a:r>
            <a:r>
              <a:rPr lang="en-US" sz="4847" dirty="0">
                <a:solidFill>
                  <a:srgbClr val="0070C0"/>
                </a:solidFill>
                <a:latin typeface="Livvic Bold" panose="020B0604020202020204" charset="0"/>
              </a:rPr>
              <a:t> </a:t>
            </a:r>
            <a:r>
              <a:rPr lang="en-US" sz="4847" dirty="0" err="1">
                <a:solidFill>
                  <a:srgbClr val="0070C0"/>
                </a:solidFill>
                <a:latin typeface="Livvic Bold" panose="020B0604020202020204" charset="0"/>
              </a:rPr>
              <a:t>nhất</a:t>
            </a:r>
            <a:r>
              <a:rPr lang="vi-VN" sz="4847" dirty="0">
                <a:solidFill>
                  <a:srgbClr val="0070C0"/>
                </a:solidFill>
                <a:latin typeface="Livvic Bold" panose="020B0604020202020204" charset="0"/>
              </a:rPr>
              <a:t> ?</a:t>
            </a:r>
          </a:p>
          <a:p>
            <a:pPr>
              <a:lnSpc>
                <a:spcPts val="5817"/>
              </a:lnSpc>
            </a:pPr>
            <a:r>
              <a:rPr lang="vi-VN" sz="4847" dirty="0">
                <a:solidFill>
                  <a:srgbClr val="0070C0"/>
                </a:solidFill>
                <a:latin typeface="Livvic Bold" panose="020B0604020202020204" charset="0"/>
              </a:rPr>
              <a:t>- Vì sao em yêu quý n</a:t>
            </a:r>
            <a:r>
              <a:rPr lang="en-US" sz="4847" dirty="0" err="1">
                <a:solidFill>
                  <a:srgbClr val="0070C0"/>
                </a:solidFill>
                <a:latin typeface="Livvic Bold" panose="020B0604020202020204" charset="0"/>
              </a:rPr>
              <a:t>hân</a:t>
            </a:r>
            <a:r>
              <a:rPr lang="en-US" sz="4847" dirty="0">
                <a:solidFill>
                  <a:srgbClr val="0070C0"/>
                </a:solidFill>
                <a:latin typeface="Livvic Bold" panose="020B0604020202020204" charset="0"/>
              </a:rPr>
              <a:t> </a:t>
            </a:r>
            <a:r>
              <a:rPr lang="en-US" sz="4847" dirty="0" err="1">
                <a:solidFill>
                  <a:srgbClr val="0070C0"/>
                </a:solidFill>
                <a:latin typeface="Livvic Bold" panose="020B0604020202020204" charset="0"/>
              </a:rPr>
              <a:t>vật</a:t>
            </a:r>
            <a:r>
              <a:rPr lang="vi-VN" sz="4847" dirty="0">
                <a:solidFill>
                  <a:srgbClr val="0070C0"/>
                </a:solidFill>
                <a:latin typeface="Livvic Bold" panose="020B0604020202020204" charset="0"/>
              </a:rPr>
              <a:t> đó nhất?</a:t>
            </a:r>
            <a:endParaRPr lang="en-US" sz="4847" dirty="0">
              <a:solidFill>
                <a:srgbClr val="0070C0"/>
              </a:solidFill>
              <a:latin typeface="Livvic Bold" panose="020B0604020202020204" charset="0"/>
            </a:endParaRPr>
          </a:p>
        </p:txBody>
      </p:sp>
    </p:spTree>
    <p:extLst>
      <p:ext uri="{BB962C8B-B14F-4D97-AF65-F5344CB8AC3E}">
        <p14:creationId xmlns:p14="http://schemas.microsoft.com/office/powerpoint/2010/main" val="256911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ownload file vector mầm non – download menu file vector">
            <a:extLst>
              <a:ext uri="{FF2B5EF4-FFF2-40B4-BE49-F238E27FC236}">
                <a16:creationId xmlns:a16="http://schemas.microsoft.com/office/drawing/2014/main" id="{2810C98E-8D85-4655-A0FE-4C2A074AE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70" y="38100"/>
            <a:ext cx="1830097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8">
            <a:extLst>
              <a:ext uri="{FF2B5EF4-FFF2-40B4-BE49-F238E27FC236}">
                <a16:creationId xmlns:a16="http://schemas.microsoft.com/office/drawing/2014/main" id="{0A74E434-0C9D-4092-820C-C3F8E3776929}"/>
              </a:ext>
            </a:extLst>
          </p:cNvPr>
          <p:cNvSpPr txBox="1"/>
          <p:nvPr/>
        </p:nvSpPr>
        <p:spPr>
          <a:xfrm>
            <a:off x="1363185" y="1866900"/>
            <a:ext cx="9076215" cy="1760221"/>
          </a:xfrm>
          <a:prstGeom prst="rect">
            <a:avLst/>
          </a:prstGeom>
        </p:spPr>
        <p:txBody>
          <a:bodyPr lIns="0" tIns="0" rIns="0" bIns="0" rtlCol="0" anchor="t">
            <a:spAutoFit/>
          </a:bodyPr>
          <a:lstStyle/>
          <a:p>
            <a:pPr algn="ctr">
              <a:lnSpc>
                <a:spcPts val="13880"/>
              </a:lnSpc>
            </a:pPr>
            <a:r>
              <a:rPr lang="en-US" sz="11567" dirty="0" err="1">
                <a:solidFill>
                  <a:srgbClr val="035457"/>
                </a:solidFill>
                <a:latin typeface="Livvic Bold Bold"/>
              </a:rPr>
              <a:t>Dặn</a:t>
            </a:r>
            <a:r>
              <a:rPr lang="en-US" sz="11567" dirty="0">
                <a:solidFill>
                  <a:srgbClr val="035457"/>
                </a:solidFill>
                <a:latin typeface="Livvic Bold Bold"/>
              </a:rPr>
              <a:t> </a:t>
            </a:r>
            <a:r>
              <a:rPr lang="en-US" sz="11567" dirty="0" err="1">
                <a:solidFill>
                  <a:srgbClr val="035457"/>
                </a:solidFill>
                <a:latin typeface="Livvic Bold Bold"/>
              </a:rPr>
              <a:t>dò</a:t>
            </a:r>
            <a:endParaRPr lang="en-US" sz="11567" dirty="0">
              <a:solidFill>
                <a:srgbClr val="035457"/>
              </a:solidFill>
              <a:latin typeface="Livvic Bold Bold"/>
            </a:endParaRPr>
          </a:p>
        </p:txBody>
      </p:sp>
      <p:sp>
        <p:nvSpPr>
          <p:cNvPr id="7" name="TextBox 7">
            <a:extLst>
              <a:ext uri="{FF2B5EF4-FFF2-40B4-BE49-F238E27FC236}">
                <a16:creationId xmlns:a16="http://schemas.microsoft.com/office/drawing/2014/main" id="{348013EE-038B-4954-9651-C16AA9F138CA}"/>
              </a:ext>
            </a:extLst>
          </p:cNvPr>
          <p:cNvSpPr txBox="1"/>
          <p:nvPr/>
        </p:nvSpPr>
        <p:spPr>
          <a:xfrm>
            <a:off x="8908641" y="3199457"/>
            <a:ext cx="9760359" cy="651589"/>
          </a:xfrm>
          <a:prstGeom prst="rect">
            <a:avLst/>
          </a:prstGeom>
        </p:spPr>
        <p:txBody>
          <a:bodyPr lIns="0" tIns="0" rIns="0" bIns="0" rtlCol="0" anchor="t">
            <a:spAutoFit/>
          </a:bodyPr>
          <a:lstStyle/>
          <a:p>
            <a:pPr marL="995938" lvl="1" indent="-497969">
              <a:lnSpc>
                <a:spcPts val="5535"/>
              </a:lnSpc>
              <a:buFont typeface="Arial"/>
              <a:buChar char="•"/>
            </a:pPr>
            <a:r>
              <a:rPr lang="vi-VN" sz="4000" b="1" dirty="0" err="1">
                <a:solidFill>
                  <a:srgbClr val="002060"/>
                </a:solidFill>
                <a:latin typeface="Livvic" panose="020B0604020202020204" charset="0"/>
              </a:rPr>
              <a:t>Chuẩn</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bị</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đồ</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dùng</a:t>
            </a:r>
            <a:r>
              <a:rPr lang="vi-VN" sz="4000" b="1" dirty="0">
                <a:solidFill>
                  <a:srgbClr val="002060"/>
                </a:solidFill>
                <a:latin typeface="Livvic" panose="020B0604020202020204" charset="0"/>
              </a:rPr>
              <a:t> cho </a:t>
            </a:r>
            <a:r>
              <a:rPr lang="vi-VN" sz="4000" b="1" dirty="0" err="1">
                <a:solidFill>
                  <a:srgbClr val="002060"/>
                </a:solidFill>
                <a:latin typeface="Livvic" panose="020B0604020202020204" charset="0"/>
              </a:rPr>
              <a:t>bài</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học</a:t>
            </a:r>
            <a:r>
              <a:rPr lang="vi-VN" sz="4000" b="1" dirty="0">
                <a:solidFill>
                  <a:srgbClr val="002060"/>
                </a:solidFill>
                <a:latin typeface="Livvic" panose="020B0604020202020204" charset="0"/>
              </a:rPr>
              <a:t> sau</a:t>
            </a:r>
            <a:r>
              <a:rPr lang="en-US" sz="4000" b="1" dirty="0">
                <a:solidFill>
                  <a:srgbClr val="002060"/>
                </a:solidFill>
                <a:latin typeface="Livvic" panose="020B0604020202020204" charset="0"/>
              </a:rPr>
              <a:t> </a:t>
            </a:r>
          </a:p>
        </p:txBody>
      </p:sp>
    </p:spTree>
    <p:extLst>
      <p:ext uri="{BB962C8B-B14F-4D97-AF65-F5344CB8AC3E}">
        <p14:creationId xmlns:p14="http://schemas.microsoft.com/office/powerpoint/2010/main" val="38532751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5EACA2BE-7E28-4E50-BB65-3408931DBC0C}"/>
              </a:ext>
            </a:extLst>
          </p:cNvPr>
          <p:cNvSpPr txBox="1"/>
          <p:nvPr/>
        </p:nvSpPr>
        <p:spPr>
          <a:xfrm>
            <a:off x="5698130" y="2324100"/>
            <a:ext cx="8856070" cy="2626995"/>
          </a:xfrm>
          <a:prstGeom prst="rect">
            <a:avLst/>
          </a:prstGeom>
        </p:spPr>
        <p:txBody>
          <a:bodyPr lIns="0" tIns="0" rIns="0" bIns="0" rtlCol="0" anchor="t">
            <a:spAutoFit/>
          </a:bodyPr>
          <a:lstStyle/>
          <a:p>
            <a:pPr algn="ctr">
              <a:lnSpc>
                <a:spcPts val="10393"/>
              </a:lnSpc>
            </a:pPr>
            <a:r>
              <a:rPr lang="en-US" sz="8661" dirty="0">
                <a:solidFill>
                  <a:srgbClr val="C00000"/>
                </a:solidFill>
                <a:latin typeface="Livvic Bold Bold"/>
              </a:rPr>
              <a:t>Xin </a:t>
            </a:r>
            <a:r>
              <a:rPr lang="en-US" sz="8661" dirty="0" err="1">
                <a:solidFill>
                  <a:srgbClr val="C00000"/>
                </a:solidFill>
                <a:latin typeface="Livvic Bold Bold"/>
              </a:rPr>
              <a:t>chào</a:t>
            </a:r>
            <a:r>
              <a:rPr lang="en-US" sz="8661" dirty="0">
                <a:solidFill>
                  <a:srgbClr val="C00000"/>
                </a:solidFill>
                <a:latin typeface="Livvic Bold Bold"/>
              </a:rPr>
              <a:t> </a:t>
            </a:r>
            <a:r>
              <a:rPr lang="en-US" sz="8661" dirty="0" err="1">
                <a:solidFill>
                  <a:srgbClr val="C00000"/>
                </a:solidFill>
                <a:latin typeface="Livvic Bold Bold"/>
              </a:rPr>
              <a:t>và</a:t>
            </a:r>
            <a:r>
              <a:rPr lang="en-US" sz="8661" dirty="0">
                <a:solidFill>
                  <a:srgbClr val="C00000"/>
                </a:solidFill>
                <a:latin typeface="Livvic Bold Bold"/>
              </a:rPr>
              <a:t> </a:t>
            </a:r>
            <a:r>
              <a:rPr lang="en-US" sz="8661" dirty="0" err="1">
                <a:solidFill>
                  <a:srgbClr val="C00000"/>
                </a:solidFill>
                <a:latin typeface="Livvic Bold Bold"/>
              </a:rPr>
              <a:t>hẹn</a:t>
            </a:r>
            <a:r>
              <a:rPr lang="en-US" sz="8661" dirty="0">
                <a:solidFill>
                  <a:srgbClr val="C00000"/>
                </a:solidFill>
                <a:latin typeface="Livvic Bold Bold"/>
              </a:rPr>
              <a:t> </a:t>
            </a:r>
            <a:r>
              <a:rPr lang="en-US" sz="8661" dirty="0" err="1">
                <a:solidFill>
                  <a:srgbClr val="C00000"/>
                </a:solidFill>
                <a:latin typeface="Livvic Bold Bold"/>
              </a:rPr>
              <a:t>gặp</a:t>
            </a:r>
            <a:r>
              <a:rPr lang="en-US" sz="8661" dirty="0">
                <a:solidFill>
                  <a:srgbClr val="C00000"/>
                </a:solidFill>
                <a:latin typeface="Livvic Bold Bold"/>
              </a:rPr>
              <a:t> </a:t>
            </a:r>
            <a:r>
              <a:rPr lang="en-US" sz="8661" dirty="0" err="1">
                <a:solidFill>
                  <a:srgbClr val="C00000"/>
                </a:solidFill>
                <a:latin typeface="Livvic Bold Bold"/>
              </a:rPr>
              <a:t>lại</a:t>
            </a:r>
            <a:r>
              <a:rPr lang="en-US" sz="8661" dirty="0">
                <a:solidFill>
                  <a:srgbClr val="C00000"/>
                </a:solidFill>
                <a:latin typeface="Livvic Bold Bold"/>
              </a:rPr>
              <a:t> </a:t>
            </a:r>
            <a:r>
              <a:rPr lang="en-US" sz="8661" dirty="0" err="1">
                <a:solidFill>
                  <a:srgbClr val="C00000"/>
                </a:solidFill>
                <a:latin typeface="Livvic Bold Bold"/>
              </a:rPr>
              <a:t>các</a:t>
            </a:r>
            <a:r>
              <a:rPr lang="en-US" sz="8661" dirty="0">
                <a:solidFill>
                  <a:srgbClr val="C00000"/>
                </a:solidFill>
                <a:latin typeface="Livvic Bold Bold"/>
              </a:rPr>
              <a:t> </a:t>
            </a:r>
            <a:r>
              <a:rPr lang="en-US" sz="8661" dirty="0" err="1">
                <a:solidFill>
                  <a:srgbClr val="C00000"/>
                </a:solidFill>
                <a:latin typeface="Livvic Bold Bold"/>
              </a:rPr>
              <a:t>em</a:t>
            </a:r>
            <a:r>
              <a:rPr lang="en-US" sz="8661" dirty="0">
                <a:solidFill>
                  <a:srgbClr val="C00000"/>
                </a:solidFill>
                <a:latin typeface="Livvic Bold Bold"/>
              </a:rPr>
              <a:t>!</a:t>
            </a:r>
          </a:p>
        </p:txBody>
      </p:sp>
      <p:pic>
        <p:nvPicPr>
          <p:cNvPr id="4" name="Picture 2" descr="Hình nền Phong Cách Hàn Quốc Hạnh Phúc Gia đình đoàn Tụ Gia đình Tình Yêu  áp Phích Nền, Hàn Quốc, Tươi, Gia đình Hạnh Phúc Vector để tải xuống miễn  phí">
            <a:extLst>
              <a:ext uri="{FF2B5EF4-FFF2-40B4-BE49-F238E27FC236}">
                <a16:creationId xmlns:a16="http://schemas.microsoft.com/office/drawing/2014/main" id="{E7F0DC15-33E3-14BD-3560-CF2C89DCB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8409920" cy="10267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a:extLst>
              <a:ext uri="{FF2B5EF4-FFF2-40B4-BE49-F238E27FC236}">
                <a16:creationId xmlns:a16="http://schemas.microsoft.com/office/drawing/2014/main" id="{80232275-CF1B-5314-ECD1-E5AFC663A8DA}"/>
              </a:ext>
            </a:extLst>
          </p:cNvPr>
          <p:cNvSpPr txBox="1"/>
          <p:nvPr/>
        </p:nvSpPr>
        <p:spPr>
          <a:xfrm>
            <a:off x="2819400" y="2476500"/>
            <a:ext cx="11887200" cy="2626995"/>
          </a:xfrm>
          <a:prstGeom prst="rect">
            <a:avLst/>
          </a:prstGeom>
        </p:spPr>
        <p:txBody>
          <a:bodyPr wrap="square" lIns="0" tIns="0" rIns="0" bIns="0" rtlCol="0" anchor="t">
            <a:spAutoFit/>
          </a:bodyPr>
          <a:lstStyle/>
          <a:p>
            <a:pPr algn="ctr">
              <a:lnSpc>
                <a:spcPts val="10393"/>
              </a:lnSpc>
            </a:pPr>
            <a:r>
              <a:rPr lang="en-US" sz="8661" dirty="0">
                <a:solidFill>
                  <a:srgbClr val="C00000"/>
                </a:solidFill>
                <a:latin typeface="Livvic Bold Bold"/>
              </a:rPr>
              <a:t>Xin </a:t>
            </a:r>
            <a:r>
              <a:rPr lang="en-US" sz="8661" dirty="0" err="1">
                <a:solidFill>
                  <a:srgbClr val="C00000"/>
                </a:solidFill>
                <a:latin typeface="Livvic Bold Bold"/>
              </a:rPr>
              <a:t>chào</a:t>
            </a:r>
            <a:r>
              <a:rPr lang="en-US" sz="8661" dirty="0">
                <a:solidFill>
                  <a:srgbClr val="C00000"/>
                </a:solidFill>
                <a:latin typeface="Livvic Bold Bold"/>
              </a:rPr>
              <a:t> </a:t>
            </a:r>
            <a:r>
              <a:rPr lang="en-US" sz="8661" dirty="0" err="1">
                <a:solidFill>
                  <a:srgbClr val="C00000"/>
                </a:solidFill>
                <a:latin typeface="Livvic Bold Bold"/>
              </a:rPr>
              <a:t>và</a:t>
            </a:r>
            <a:r>
              <a:rPr lang="en-US" sz="8661" dirty="0">
                <a:solidFill>
                  <a:srgbClr val="C00000"/>
                </a:solidFill>
                <a:latin typeface="Livvic Bold Bold"/>
              </a:rPr>
              <a:t> </a:t>
            </a:r>
            <a:r>
              <a:rPr lang="en-US" sz="8661" dirty="0" err="1">
                <a:solidFill>
                  <a:srgbClr val="C00000"/>
                </a:solidFill>
                <a:latin typeface="Livvic Bold Bold"/>
              </a:rPr>
              <a:t>hẹn</a:t>
            </a:r>
            <a:r>
              <a:rPr lang="en-US" sz="8661" dirty="0">
                <a:solidFill>
                  <a:srgbClr val="C00000"/>
                </a:solidFill>
                <a:latin typeface="Livvic Bold Bold"/>
              </a:rPr>
              <a:t> </a:t>
            </a:r>
            <a:r>
              <a:rPr lang="en-US" sz="8661" dirty="0" err="1">
                <a:solidFill>
                  <a:srgbClr val="C00000"/>
                </a:solidFill>
                <a:latin typeface="Livvic Bold Bold"/>
              </a:rPr>
              <a:t>gặp</a:t>
            </a:r>
            <a:r>
              <a:rPr lang="en-US" sz="8661" dirty="0">
                <a:solidFill>
                  <a:srgbClr val="C00000"/>
                </a:solidFill>
                <a:latin typeface="Livvic Bold Bold"/>
              </a:rPr>
              <a:t> </a:t>
            </a:r>
            <a:r>
              <a:rPr lang="en-US" sz="8661" dirty="0" err="1">
                <a:solidFill>
                  <a:srgbClr val="C00000"/>
                </a:solidFill>
                <a:latin typeface="Livvic Bold Bold"/>
              </a:rPr>
              <a:t>lại</a:t>
            </a:r>
            <a:r>
              <a:rPr lang="en-US" sz="8661" dirty="0">
                <a:solidFill>
                  <a:srgbClr val="C00000"/>
                </a:solidFill>
                <a:latin typeface="Livvic Bold Bold"/>
              </a:rPr>
              <a:t> </a:t>
            </a:r>
            <a:r>
              <a:rPr lang="en-US" sz="8661" dirty="0" err="1">
                <a:solidFill>
                  <a:srgbClr val="C00000"/>
                </a:solidFill>
                <a:latin typeface="Livvic Bold Bold"/>
              </a:rPr>
              <a:t>các</a:t>
            </a:r>
            <a:r>
              <a:rPr lang="en-US" sz="8661" dirty="0">
                <a:solidFill>
                  <a:srgbClr val="C00000"/>
                </a:solidFill>
                <a:latin typeface="Livvic Bold Bold"/>
              </a:rPr>
              <a:t> </a:t>
            </a:r>
            <a:r>
              <a:rPr lang="en-US" sz="8661" dirty="0" err="1">
                <a:solidFill>
                  <a:srgbClr val="C00000"/>
                </a:solidFill>
                <a:latin typeface="Livvic Bold Bold"/>
              </a:rPr>
              <a:t>em</a:t>
            </a:r>
            <a:r>
              <a:rPr lang="en-US" sz="8661" dirty="0">
                <a:solidFill>
                  <a:srgbClr val="C00000"/>
                </a:solidFill>
                <a:latin typeface="Livvic Bold Bold"/>
              </a:rPr>
              <a:t>!</a:t>
            </a:r>
          </a:p>
        </p:txBody>
      </p:sp>
    </p:spTree>
    <p:extLst>
      <p:ext uri="{BB962C8B-B14F-4D97-AF65-F5344CB8AC3E}">
        <p14:creationId xmlns:p14="http://schemas.microsoft.com/office/powerpoint/2010/main" val="414367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Tranh dán tường trượt tuyết mùa đông K0001">
            <a:extLst>
              <a:ext uri="{FF2B5EF4-FFF2-40B4-BE49-F238E27FC236}">
                <a16:creationId xmlns:a16="http://schemas.microsoft.com/office/drawing/2014/main" id="{E7AF3561-9DC5-4BB2-8988-C47DD9C6EB1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7879"/>
          <a:stretch/>
        </p:blipFill>
        <p:spPr bwMode="auto">
          <a:xfrm>
            <a:off x="0" y="-2057"/>
            <a:ext cx="18288000" cy="102592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7">
            <a:extLst>
              <a:ext uri="{FF2B5EF4-FFF2-40B4-BE49-F238E27FC236}">
                <a16:creationId xmlns:a16="http://schemas.microsoft.com/office/drawing/2014/main" id="{E7D7953C-8F10-4B99-A2AE-1BFE0FAF2562}"/>
              </a:ext>
            </a:extLst>
          </p:cNvPr>
          <p:cNvSpPr txBox="1"/>
          <p:nvPr/>
        </p:nvSpPr>
        <p:spPr>
          <a:xfrm>
            <a:off x="2729753" y="6591300"/>
            <a:ext cx="12801600" cy="4715715"/>
          </a:xfrm>
          <a:prstGeom prst="rect">
            <a:avLst/>
          </a:prstGeom>
          <a:noFill/>
        </p:spPr>
        <p:style>
          <a:lnRef idx="1">
            <a:schemeClr val="accent3"/>
          </a:lnRef>
          <a:fillRef idx="2">
            <a:schemeClr val="accent3"/>
          </a:fillRef>
          <a:effectRef idx="1">
            <a:schemeClr val="accent3"/>
          </a:effectRef>
          <a:fontRef idx="minor">
            <a:schemeClr val="dk1"/>
          </a:fontRef>
        </p:style>
        <p:txBody>
          <a:bodyPr wrap="square" lIns="0" tIns="0" rIns="0" bIns="0" rtlCol="0" anchor="t">
            <a:spAutoFit/>
          </a:bodyPr>
          <a:lstStyle/>
          <a:p>
            <a:pPr algn="ctr">
              <a:lnSpc>
                <a:spcPts val="9499"/>
              </a:lnSpc>
            </a:pPr>
            <a:r>
              <a:rPr lang="vi-VN" sz="3600" dirty="0">
                <a:solidFill>
                  <a:srgbClr val="0070C0"/>
                </a:solidFill>
                <a:latin typeface="Livvic Bold Bold"/>
              </a:rPr>
              <a:t>CHỦ ĐỀ : </a:t>
            </a:r>
            <a:r>
              <a:rPr lang="en-US" sz="3600" dirty="0">
                <a:solidFill>
                  <a:srgbClr val="0070C0"/>
                </a:solidFill>
                <a:latin typeface="Livvic Bold Bold"/>
              </a:rPr>
              <a:t>NGÔI TRƯỜNG HẠNH PHÚC </a:t>
            </a:r>
            <a:endParaRPr lang="vi-VN" sz="3600" dirty="0">
              <a:solidFill>
                <a:srgbClr val="0070C0"/>
              </a:solidFill>
              <a:latin typeface="Livvic Bold Bold"/>
            </a:endParaRPr>
          </a:p>
          <a:p>
            <a:pPr algn="ctr">
              <a:lnSpc>
                <a:spcPts val="9499"/>
              </a:lnSpc>
            </a:pPr>
            <a:r>
              <a:rPr lang="vi-VN" sz="4800" dirty="0">
                <a:solidFill>
                  <a:srgbClr val="FF0000"/>
                </a:solidFill>
                <a:latin typeface="Livvic Bold Bold"/>
              </a:rPr>
              <a:t>BÀI </a:t>
            </a:r>
            <a:r>
              <a:rPr lang="en-US" sz="4800" dirty="0">
                <a:solidFill>
                  <a:srgbClr val="FF0000"/>
                </a:solidFill>
                <a:latin typeface="Livvic Bold Bold"/>
              </a:rPr>
              <a:t>3</a:t>
            </a:r>
            <a:r>
              <a:rPr lang="vi-VN" sz="4800" dirty="0">
                <a:solidFill>
                  <a:srgbClr val="FF0000"/>
                </a:solidFill>
                <a:latin typeface="Livvic Bold Bold"/>
              </a:rPr>
              <a:t>: </a:t>
            </a:r>
            <a:r>
              <a:rPr lang="en-US" sz="4800" dirty="0">
                <a:solidFill>
                  <a:srgbClr val="FF0000"/>
                </a:solidFill>
                <a:latin typeface="Livvic Bold Bold"/>
              </a:rPr>
              <a:t>Tranh </a:t>
            </a:r>
            <a:r>
              <a:rPr lang="en-US" sz="4800" dirty="0" err="1">
                <a:solidFill>
                  <a:srgbClr val="FF0000"/>
                </a:solidFill>
                <a:latin typeface="Livvic Bold Bold"/>
              </a:rPr>
              <a:t>chân</a:t>
            </a:r>
            <a:r>
              <a:rPr lang="en-US" sz="4800" dirty="0">
                <a:solidFill>
                  <a:srgbClr val="FF0000"/>
                </a:solidFill>
                <a:latin typeface="Livvic Bold Bold"/>
              </a:rPr>
              <a:t> dung </a:t>
            </a:r>
            <a:r>
              <a:rPr lang="en-US" sz="4800" dirty="0" err="1">
                <a:solidFill>
                  <a:srgbClr val="FF0000"/>
                </a:solidFill>
                <a:latin typeface="Livvic Bold Bold"/>
              </a:rPr>
              <a:t>nhân</a:t>
            </a:r>
            <a:r>
              <a:rPr lang="en-US" sz="4800" dirty="0">
                <a:solidFill>
                  <a:srgbClr val="FF0000"/>
                </a:solidFill>
                <a:latin typeface="Livvic Bold Bold"/>
              </a:rPr>
              <a:t> </a:t>
            </a:r>
            <a:r>
              <a:rPr lang="en-US" sz="4800" dirty="0" err="1">
                <a:solidFill>
                  <a:srgbClr val="FF0000"/>
                </a:solidFill>
                <a:latin typeface="Livvic Bold Bold"/>
              </a:rPr>
              <a:t>vật</a:t>
            </a:r>
            <a:endParaRPr lang="en-US" sz="4800" dirty="0">
              <a:solidFill>
                <a:srgbClr val="FF0000"/>
              </a:solidFill>
              <a:latin typeface="Livvic Bold Bold"/>
            </a:endParaRPr>
          </a:p>
          <a:p>
            <a:pPr algn="ctr">
              <a:lnSpc>
                <a:spcPts val="9499"/>
              </a:lnSpc>
            </a:pPr>
            <a:r>
              <a:rPr lang="en-US" sz="4800" dirty="0" err="1">
                <a:solidFill>
                  <a:srgbClr val="7030A0"/>
                </a:solidFill>
                <a:latin typeface="Livvic Bold"/>
              </a:rPr>
              <a:t>Tiết</a:t>
            </a:r>
            <a:r>
              <a:rPr lang="en-US" sz="4800" dirty="0">
                <a:solidFill>
                  <a:srgbClr val="7030A0"/>
                </a:solidFill>
                <a:latin typeface="Livvic Bold"/>
              </a:rPr>
              <a:t> 1: </a:t>
            </a:r>
            <a:r>
              <a:rPr lang="en-US" sz="4800" dirty="0" err="1">
                <a:solidFill>
                  <a:srgbClr val="7030A0"/>
                </a:solidFill>
                <a:latin typeface="Livvic Bold"/>
              </a:rPr>
              <a:t>Vẽ</a:t>
            </a:r>
            <a:r>
              <a:rPr lang="en-US" sz="4800" dirty="0">
                <a:solidFill>
                  <a:srgbClr val="7030A0"/>
                </a:solidFill>
                <a:latin typeface="Livvic Bold"/>
              </a:rPr>
              <a:t> </a:t>
            </a:r>
            <a:r>
              <a:rPr lang="en-US" sz="4800" dirty="0" err="1">
                <a:solidFill>
                  <a:srgbClr val="7030A0"/>
                </a:solidFill>
                <a:latin typeface="Livvic Bold"/>
              </a:rPr>
              <a:t>tranh</a:t>
            </a:r>
            <a:r>
              <a:rPr lang="en-US" sz="4800" dirty="0">
                <a:solidFill>
                  <a:srgbClr val="7030A0"/>
                </a:solidFill>
                <a:latin typeface="Livvic Bold"/>
              </a:rPr>
              <a:t> </a:t>
            </a:r>
            <a:r>
              <a:rPr lang="en-US" sz="4800" dirty="0" err="1">
                <a:solidFill>
                  <a:srgbClr val="7030A0"/>
                </a:solidFill>
                <a:latin typeface="Livvic Bold"/>
              </a:rPr>
              <a:t>chân</a:t>
            </a:r>
            <a:r>
              <a:rPr lang="en-US" sz="4800" dirty="0">
                <a:solidFill>
                  <a:srgbClr val="7030A0"/>
                </a:solidFill>
                <a:latin typeface="Livvic Bold"/>
              </a:rPr>
              <a:t> dung </a:t>
            </a:r>
            <a:r>
              <a:rPr lang="en-US" sz="4800" dirty="0" err="1">
                <a:solidFill>
                  <a:srgbClr val="7030A0"/>
                </a:solidFill>
                <a:latin typeface="Livvic Bold"/>
              </a:rPr>
              <a:t>các</a:t>
            </a:r>
            <a:r>
              <a:rPr lang="en-US" sz="4800" dirty="0">
                <a:solidFill>
                  <a:srgbClr val="7030A0"/>
                </a:solidFill>
                <a:latin typeface="Livvic Bold"/>
              </a:rPr>
              <a:t> </a:t>
            </a:r>
            <a:r>
              <a:rPr lang="en-US" sz="4800" dirty="0" err="1">
                <a:solidFill>
                  <a:srgbClr val="7030A0"/>
                </a:solidFill>
                <a:latin typeface="Livvic Bold"/>
              </a:rPr>
              <a:t>nhân</a:t>
            </a:r>
            <a:r>
              <a:rPr lang="en-US" sz="4800" dirty="0">
                <a:solidFill>
                  <a:srgbClr val="7030A0"/>
                </a:solidFill>
                <a:latin typeface="Livvic Bold"/>
              </a:rPr>
              <a:t> </a:t>
            </a:r>
            <a:r>
              <a:rPr lang="en-US" sz="4800" dirty="0" err="1">
                <a:solidFill>
                  <a:srgbClr val="7030A0"/>
                </a:solidFill>
                <a:latin typeface="Livvic Bold"/>
              </a:rPr>
              <a:t>vật</a:t>
            </a:r>
            <a:endParaRPr lang="en-US" sz="4800" dirty="0">
              <a:solidFill>
                <a:srgbClr val="7030A0"/>
              </a:solidFill>
              <a:latin typeface="Livvic Bold"/>
            </a:endParaRPr>
          </a:p>
          <a:p>
            <a:pPr algn="ctr">
              <a:lnSpc>
                <a:spcPts val="9499"/>
              </a:lnSpc>
            </a:pPr>
            <a:endParaRPr lang="en-US" sz="4800" dirty="0">
              <a:solidFill>
                <a:srgbClr val="FF0000"/>
              </a:solidFill>
              <a:latin typeface="Livvic Bold Bold"/>
            </a:endParaRPr>
          </a:p>
        </p:txBody>
      </p:sp>
      <p:sp>
        <p:nvSpPr>
          <p:cNvPr id="6" name="TextBox 8">
            <a:extLst>
              <a:ext uri="{FF2B5EF4-FFF2-40B4-BE49-F238E27FC236}">
                <a16:creationId xmlns:a16="http://schemas.microsoft.com/office/drawing/2014/main" id="{F473659D-EF80-4CE9-862F-9FE339CE0D5F}"/>
              </a:ext>
            </a:extLst>
          </p:cNvPr>
          <p:cNvSpPr txBox="1"/>
          <p:nvPr/>
        </p:nvSpPr>
        <p:spPr>
          <a:xfrm>
            <a:off x="5867400" y="1035170"/>
            <a:ext cx="5058519" cy="743793"/>
          </a:xfrm>
          <a:prstGeom prst="rect">
            <a:avLst/>
          </a:prstGeom>
        </p:spPr>
        <p:txBody>
          <a:bodyPr wrap="square" lIns="0" tIns="0" rIns="0" bIns="0" rtlCol="0" anchor="t">
            <a:spAutoFit/>
          </a:bodyPr>
          <a:lstStyle/>
          <a:p>
            <a:pPr algn="ctr">
              <a:lnSpc>
                <a:spcPts val="5817"/>
              </a:lnSpc>
            </a:pPr>
            <a:r>
              <a:rPr lang="vi-VN" sz="4847" dirty="0" err="1">
                <a:solidFill>
                  <a:srgbClr val="FF0000"/>
                </a:solidFill>
                <a:latin typeface="Livvic Bold" panose="020B0604020202020204" charset="0"/>
              </a:rPr>
              <a:t>Mĩ</a:t>
            </a:r>
            <a:r>
              <a:rPr lang="en-US" sz="4847" dirty="0">
                <a:solidFill>
                  <a:srgbClr val="FF0000"/>
                </a:solidFill>
                <a:latin typeface="Livvic Bold" panose="020B0604020202020204" charset="0"/>
              </a:rPr>
              <a:t> </a:t>
            </a:r>
            <a:r>
              <a:rPr lang="en-US" sz="4847" dirty="0" err="1">
                <a:solidFill>
                  <a:srgbClr val="FF0000"/>
                </a:solidFill>
                <a:latin typeface="Livvic Bold" panose="020B0604020202020204" charset="0"/>
              </a:rPr>
              <a:t>thuật</a:t>
            </a:r>
            <a:r>
              <a:rPr lang="en-US" sz="4847" dirty="0">
                <a:solidFill>
                  <a:srgbClr val="FF0000"/>
                </a:solidFill>
                <a:latin typeface="Livvic Bold" panose="020B0604020202020204" charset="0"/>
              </a:rPr>
              <a:t> </a:t>
            </a:r>
            <a:r>
              <a:rPr lang="en-US" sz="4847" dirty="0" err="1">
                <a:solidFill>
                  <a:srgbClr val="FF0000"/>
                </a:solidFill>
                <a:latin typeface="Livvic Bold" panose="020B0604020202020204" charset="0"/>
              </a:rPr>
              <a:t>lớp</a:t>
            </a:r>
            <a:r>
              <a:rPr lang="en-US" sz="4847" dirty="0">
                <a:solidFill>
                  <a:srgbClr val="FF0000"/>
                </a:solidFill>
                <a:latin typeface="Livvic Bold" panose="020B0604020202020204" charset="0"/>
              </a:rPr>
              <a:t> 4</a:t>
            </a:r>
          </a:p>
        </p:txBody>
      </p:sp>
      <p:sp>
        <p:nvSpPr>
          <p:cNvPr id="7" name="TextBox 9">
            <a:extLst>
              <a:ext uri="{FF2B5EF4-FFF2-40B4-BE49-F238E27FC236}">
                <a16:creationId xmlns:a16="http://schemas.microsoft.com/office/drawing/2014/main" id="{14D4B18B-049D-49D7-A76A-6FE30287B7F8}"/>
              </a:ext>
            </a:extLst>
          </p:cNvPr>
          <p:cNvSpPr txBox="1"/>
          <p:nvPr/>
        </p:nvSpPr>
        <p:spPr>
          <a:xfrm>
            <a:off x="816859" y="104637"/>
            <a:ext cx="16654282" cy="581634"/>
          </a:xfrm>
          <a:prstGeom prst="rect">
            <a:avLst/>
          </a:prstGeom>
        </p:spPr>
        <p:txBody>
          <a:bodyPr lIns="0" tIns="0" rIns="0" bIns="0" rtlCol="0" anchor="t">
            <a:spAutoFit/>
          </a:bodyPr>
          <a:lstStyle/>
          <a:p>
            <a:pPr algn="ctr">
              <a:lnSpc>
                <a:spcPts val="4857"/>
              </a:lnSpc>
            </a:pPr>
            <a:r>
              <a:rPr lang="en-US" sz="3600" dirty="0">
                <a:solidFill>
                  <a:srgbClr val="0070C0"/>
                </a:solidFill>
                <a:latin typeface="Livvic Bold" panose="020B0604020202020204" charset="0"/>
              </a:rPr>
              <a:t>PHÒNG GIÁO DỤC VÀ ĐÀO TẠO QUẬN LONG BIÊN</a:t>
            </a:r>
          </a:p>
        </p:txBody>
      </p:sp>
    </p:spTree>
    <p:extLst>
      <p:ext uri="{BB962C8B-B14F-4D97-AF65-F5344CB8AC3E}">
        <p14:creationId xmlns:p14="http://schemas.microsoft.com/office/powerpoint/2010/main" val="321713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ụng Cụ Học Tập Hình ảnh | Định dạng hình ảnh PNG 400489348| vn.lovepik.com">
            <a:extLst>
              <a:ext uri="{FF2B5EF4-FFF2-40B4-BE49-F238E27FC236}">
                <a16:creationId xmlns:a16="http://schemas.microsoft.com/office/drawing/2014/main" id="{65AF471D-54C6-4C85-83DB-E35359132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765BAC06-6234-4222-82CD-B99FAF803195}"/>
              </a:ext>
            </a:extLst>
          </p:cNvPr>
          <p:cNvSpPr txBox="1"/>
          <p:nvPr/>
        </p:nvSpPr>
        <p:spPr>
          <a:xfrm rot="21022780">
            <a:off x="4758346" y="2697480"/>
            <a:ext cx="7940251" cy="1074420"/>
          </a:xfrm>
          <a:prstGeom prst="rect">
            <a:avLst/>
          </a:prstGeom>
        </p:spPr>
        <p:txBody>
          <a:bodyPr lIns="0" tIns="0" rIns="0" bIns="0" rtlCol="0" anchor="t">
            <a:spAutoFit/>
          </a:bodyPr>
          <a:lstStyle/>
          <a:p>
            <a:pPr algn="ctr">
              <a:lnSpc>
                <a:spcPts val="8461"/>
              </a:lnSpc>
            </a:pPr>
            <a:r>
              <a:rPr lang="en-US" sz="7051" dirty="0">
                <a:solidFill>
                  <a:srgbClr val="035457"/>
                </a:solidFill>
                <a:latin typeface="Livvic Bold Bold"/>
              </a:rPr>
              <a:t> </a:t>
            </a:r>
            <a:r>
              <a:rPr lang="vi-VN" sz="7051" dirty="0">
                <a:solidFill>
                  <a:srgbClr val="035457"/>
                </a:solidFill>
                <a:latin typeface="Livvic Bold Bold"/>
              </a:rPr>
              <a:t>Đ</a:t>
            </a:r>
            <a:r>
              <a:rPr lang="en-US" sz="7051" dirty="0">
                <a:solidFill>
                  <a:srgbClr val="035457"/>
                </a:solidFill>
                <a:latin typeface="Livvic Bold Bold"/>
              </a:rPr>
              <a:t>ồ </a:t>
            </a:r>
            <a:r>
              <a:rPr lang="en-US" sz="7051" dirty="0" err="1">
                <a:solidFill>
                  <a:srgbClr val="035457"/>
                </a:solidFill>
                <a:latin typeface="Livvic Bold Bold"/>
              </a:rPr>
              <a:t>dùng</a:t>
            </a:r>
            <a:endParaRPr lang="en-US" sz="7051" dirty="0">
              <a:solidFill>
                <a:srgbClr val="035457"/>
              </a:solidFill>
              <a:latin typeface="Livvic Bold Bold"/>
            </a:endParaRPr>
          </a:p>
        </p:txBody>
      </p:sp>
      <p:sp>
        <p:nvSpPr>
          <p:cNvPr id="4" name="TextBox 8">
            <a:extLst>
              <a:ext uri="{FF2B5EF4-FFF2-40B4-BE49-F238E27FC236}">
                <a16:creationId xmlns:a16="http://schemas.microsoft.com/office/drawing/2014/main" id="{B70CA6AA-0CFC-4A6A-9C17-D6925465FC64}"/>
              </a:ext>
            </a:extLst>
          </p:cNvPr>
          <p:cNvSpPr txBox="1"/>
          <p:nvPr/>
        </p:nvSpPr>
        <p:spPr>
          <a:xfrm rot="21058345">
            <a:off x="3352800" y="4662529"/>
            <a:ext cx="11277600" cy="743793"/>
          </a:xfrm>
          <a:prstGeom prst="rect">
            <a:avLst/>
          </a:prstGeom>
        </p:spPr>
        <p:txBody>
          <a:bodyPr wrap="square" lIns="0" tIns="0" rIns="0" bIns="0" rtlCol="0" anchor="t">
            <a:spAutoFit/>
          </a:bodyPr>
          <a:lstStyle/>
          <a:p>
            <a:pPr algn="ctr">
              <a:lnSpc>
                <a:spcPts val="5817"/>
              </a:lnSpc>
            </a:pP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Giấy</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vẽ</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bút</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chì</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tẩy</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màu</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vẽ</a:t>
            </a:r>
            <a:r>
              <a:rPr lang="vi-VN" sz="4847" dirty="0">
                <a:solidFill>
                  <a:schemeClr val="accent3">
                    <a:lumMod val="50000"/>
                  </a:schemeClr>
                </a:solidFill>
                <a:latin typeface="Livvic Bold" panose="020B0604020202020204" charset="0"/>
              </a:rPr>
              <a:t>…</a:t>
            </a:r>
            <a:endParaRPr lang="en-US" sz="4847" dirty="0">
              <a:solidFill>
                <a:schemeClr val="accent3">
                  <a:lumMod val="50000"/>
                </a:schemeClr>
              </a:solidFill>
              <a:latin typeface="Livvic Bold" panose="020B0604020202020204" charset="0"/>
            </a:endParaRPr>
          </a:p>
        </p:txBody>
      </p:sp>
    </p:spTree>
    <p:extLst>
      <p:ext uri="{BB962C8B-B14F-4D97-AF65-F5344CB8AC3E}">
        <p14:creationId xmlns:p14="http://schemas.microsoft.com/office/powerpoint/2010/main" val="219674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Background trẻ em đẹp">
            <a:extLst>
              <a:ext uri="{FF2B5EF4-FFF2-40B4-BE49-F238E27FC236}">
                <a16:creationId xmlns:a16="http://schemas.microsoft.com/office/drawing/2014/main" id="{5FD0A140-F558-4F14-8666-BC798577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4" y="-1"/>
            <a:ext cx="18257196" cy="1037819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F2498EA-A402-4189-979C-E1471BB942E2}"/>
              </a:ext>
            </a:extLst>
          </p:cNvPr>
          <p:cNvGrpSpPr/>
          <p:nvPr/>
        </p:nvGrpSpPr>
        <p:grpSpPr>
          <a:xfrm>
            <a:off x="2590800" y="495300"/>
            <a:ext cx="15544800" cy="8181156"/>
            <a:chOff x="-139204" y="-1699321"/>
            <a:chExt cx="14198854" cy="10908206"/>
          </a:xfrm>
        </p:grpSpPr>
        <p:sp>
          <p:nvSpPr>
            <p:cNvPr id="8" name="TextBox 7">
              <a:extLst>
                <a:ext uri="{FF2B5EF4-FFF2-40B4-BE49-F238E27FC236}">
                  <a16:creationId xmlns:a16="http://schemas.microsoft.com/office/drawing/2014/main" id="{85FECCFF-52E1-4E93-91EB-9E5D77577AFA}"/>
                </a:ext>
              </a:extLst>
            </p:cNvPr>
            <p:cNvSpPr txBox="1"/>
            <p:nvPr/>
          </p:nvSpPr>
          <p:spPr>
            <a:xfrm>
              <a:off x="835227" y="129479"/>
              <a:ext cx="13139842" cy="9079406"/>
            </a:xfrm>
            <a:prstGeom prst="rect">
              <a:avLst/>
            </a:prstGeom>
          </p:spPr>
          <p:txBody>
            <a:bodyPr wrap="square" lIns="0" tIns="0" rIns="0" bIns="0" rtlCol="0" anchor="t">
              <a:spAutoFit/>
            </a:bodyPr>
            <a:lstStyle/>
            <a:p>
              <a:pPr marL="1062597" lvl="1" indent="-531299">
                <a:lnSpc>
                  <a:spcPts val="5906"/>
                </a:lnSpc>
                <a:buFont typeface="Arial"/>
                <a:buChar char="•"/>
              </a:pPr>
              <a:r>
                <a:rPr lang="en-US" sz="4921" b="1" dirty="0" err="1">
                  <a:solidFill>
                    <a:srgbClr val="0070C0"/>
                  </a:solidFill>
                  <a:latin typeface="Times New Roman" panose="02020603050405020304" pitchFamily="18" charset="0"/>
                  <a:cs typeface="Times New Roman" panose="02020603050405020304" pitchFamily="18" charset="0"/>
                </a:rPr>
                <a:t>Nêu</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được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cách</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vẽ</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chân</a:t>
              </a:r>
              <a:r>
                <a:rPr lang="en-US" sz="4921" b="1" dirty="0">
                  <a:solidFill>
                    <a:srgbClr val="0070C0"/>
                  </a:solidFill>
                  <a:latin typeface="Times New Roman" panose="02020603050405020304" pitchFamily="18" charset="0"/>
                  <a:cs typeface="Times New Roman" panose="02020603050405020304" pitchFamily="18" charset="0"/>
                </a:rPr>
                <a:t> dung </a:t>
              </a:r>
              <a:r>
                <a:rPr lang="en-US" sz="4921" b="1" dirty="0" err="1">
                  <a:solidFill>
                    <a:srgbClr val="0070C0"/>
                  </a:solidFill>
                  <a:latin typeface="Times New Roman" panose="02020603050405020304" pitchFamily="18" charset="0"/>
                  <a:cs typeface="Times New Roman" panose="02020603050405020304" pitchFamily="18" charset="0"/>
                </a:rPr>
                <a:t>để</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diễn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tả</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được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nghề</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nghiệp</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của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nhân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vật</a:t>
              </a:r>
              <a:r>
                <a:rPr lang="vi-VN" sz="4921" b="1" dirty="0">
                  <a:solidFill>
                    <a:srgbClr val="0070C0"/>
                  </a:solidFill>
                  <a:latin typeface="Times New Roman" panose="02020603050405020304" pitchFamily="18" charset="0"/>
                  <a:cs typeface="Times New Roman" panose="02020603050405020304" pitchFamily="18" charset="0"/>
                </a:rPr>
                <a:t>.</a:t>
              </a:r>
            </a:p>
            <a:p>
              <a:pPr marL="1062597" lvl="1" indent="-531299">
                <a:lnSpc>
                  <a:spcPts val="5906"/>
                </a:lnSpc>
                <a:buFont typeface="Arial"/>
                <a:buChar char="•"/>
              </a:pPr>
              <a:r>
                <a:rPr lang="en-US" sz="4921" b="1" dirty="0" err="1">
                  <a:solidFill>
                    <a:srgbClr val="0070C0"/>
                  </a:solidFill>
                  <a:latin typeface="Times New Roman" panose="02020603050405020304" pitchFamily="18" charset="0"/>
                  <a:cs typeface="Times New Roman" panose="02020603050405020304" pitchFamily="18" charset="0"/>
                </a:rPr>
                <a:t>Vẽ</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được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chân</a:t>
              </a:r>
              <a:r>
                <a:rPr lang="en-US" sz="4921" b="1" dirty="0">
                  <a:solidFill>
                    <a:srgbClr val="0070C0"/>
                  </a:solidFill>
                  <a:latin typeface="Times New Roman" panose="02020603050405020304" pitchFamily="18" charset="0"/>
                  <a:cs typeface="Times New Roman" panose="02020603050405020304" pitchFamily="18" charset="0"/>
                </a:rPr>
                <a:t> dung </a:t>
              </a:r>
              <a:r>
                <a:rPr lang="en-US" sz="4921" b="1" dirty="0" err="1">
                  <a:solidFill>
                    <a:srgbClr val="0070C0"/>
                  </a:solidFill>
                  <a:latin typeface="Times New Roman" panose="02020603050405020304" pitchFamily="18" charset="0"/>
                  <a:cs typeface="Times New Roman" panose="02020603050405020304" pitchFamily="18" charset="0"/>
                </a:rPr>
                <a:t>của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một</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nhân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viên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làm</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việc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trong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trường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học</a:t>
              </a:r>
              <a:r>
                <a:rPr lang="vi-VN" sz="4921" b="1" dirty="0">
                  <a:solidFill>
                    <a:srgbClr val="0070C0"/>
                  </a:solidFill>
                  <a:latin typeface="Times New Roman" panose="02020603050405020304" pitchFamily="18" charset="0"/>
                  <a:cs typeface="Times New Roman" panose="02020603050405020304" pitchFamily="18" charset="0"/>
                </a:rPr>
                <a:t>.</a:t>
              </a:r>
              <a:endParaRPr lang="en-US" sz="4921" b="1" dirty="0">
                <a:solidFill>
                  <a:srgbClr val="0070C0"/>
                </a:solidFill>
                <a:latin typeface="Times New Roman" panose="02020603050405020304" pitchFamily="18" charset="0"/>
                <a:cs typeface="Times New Roman" panose="02020603050405020304" pitchFamily="18" charset="0"/>
              </a:endParaRPr>
            </a:p>
            <a:p>
              <a:pPr marL="1062597" lvl="1" indent="-531299">
                <a:lnSpc>
                  <a:spcPts val="5906"/>
                </a:lnSpc>
                <a:buFont typeface="Arial"/>
                <a:buChar char="•"/>
              </a:pPr>
              <a:r>
                <a:rPr lang="en-US" sz="4921" b="1" dirty="0" err="1">
                  <a:solidFill>
                    <a:srgbClr val="0070C0"/>
                  </a:solidFill>
                  <a:latin typeface="Times New Roman" panose="02020603050405020304" pitchFamily="18" charset="0"/>
                  <a:cs typeface="Times New Roman" panose="02020603050405020304" pitchFamily="18" charset="0"/>
                </a:rPr>
                <a:t>Chỉ</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ra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được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màu</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nóng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lạnh</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và</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đặc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điểm</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nhân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vật</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trong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bài</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vẽ</a:t>
              </a:r>
              <a:r>
                <a:rPr lang="en-US" sz="4921" b="1" dirty="0">
                  <a:solidFill>
                    <a:srgbClr val="0070C0"/>
                  </a:solidFill>
                  <a:latin typeface="Times New Roman" panose="02020603050405020304" pitchFamily="18" charset="0"/>
                  <a:cs typeface="Times New Roman" panose="02020603050405020304" pitchFamily="18" charset="0"/>
                </a:rPr>
                <a:t>.</a:t>
              </a:r>
              <a:endParaRPr lang="vi-VN" sz="4921" b="1" dirty="0">
                <a:solidFill>
                  <a:srgbClr val="0070C0"/>
                </a:solidFill>
                <a:latin typeface="Times New Roman" panose="02020603050405020304" pitchFamily="18" charset="0"/>
                <a:cs typeface="Times New Roman" panose="02020603050405020304" pitchFamily="18" charset="0"/>
              </a:endParaRPr>
            </a:p>
            <a:p>
              <a:pPr marL="1062597" lvl="1" indent="-531299">
                <a:lnSpc>
                  <a:spcPts val="5906"/>
                </a:lnSpc>
                <a:buFont typeface="Arial"/>
                <a:buChar char="•"/>
              </a:pPr>
              <a:r>
                <a:rPr lang="vi-VN" sz="4921" b="1" dirty="0">
                  <a:solidFill>
                    <a:srgbClr val="0070C0"/>
                  </a:solidFill>
                  <a:latin typeface="Times New Roman" panose="02020603050405020304" pitchFamily="18" charset="0"/>
                  <a:cs typeface="Times New Roman" panose="02020603050405020304" pitchFamily="18" charset="0"/>
                </a:rPr>
                <a:t>Chia sẻ được </a:t>
              </a:r>
              <a:r>
                <a:rPr lang="en-US" sz="4921" b="1" dirty="0">
                  <a:solidFill>
                    <a:srgbClr val="0070C0"/>
                  </a:solidFill>
                  <a:latin typeface="Times New Roman" panose="02020603050405020304" pitchFamily="18" charset="0"/>
                  <a:cs typeface="Times New Roman" panose="02020603050405020304" pitchFamily="18" charset="0"/>
                </a:rPr>
                <a:t>ý </a:t>
              </a:r>
              <a:r>
                <a:rPr lang="en-US" sz="4921" b="1" dirty="0" err="1">
                  <a:solidFill>
                    <a:srgbClr val="0070C0"/>
                  </a:solidFill>
                  <a:latin typeface="Times New Roman" panose="02020603050405020304" pitchFamily="18" charset="0"/>
                  <a:cs typeface="Times New Roman" panose="02020603050405020304" pitchFamily="18" charset="0"/>
                </a:rPr>
                <a:t>nghĩa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giá</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trị</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công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việc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của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nhân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viên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trong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nhà</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trường</a:t>
              </a:r>
              <a:r>
                <a:rPr lang="en-US" sz="4921" b="1" dirty="0">
                  <a:solidFill>
                    <a:srgbClr val="0070C0"/>
                  </a:solidFill>
                  <a:latin typeface="Times New Roman" panose="02020603050405020304" pitchFamily="18" charset="0"/>
                  <a:cs typeface="Times New Roman" panose="02020603050405020304" pitchFamily="18" charset="0"/>
                </a:rPr>
                <a:t>.</a:t>
              </a:r>
              <a:endParaRPr lang="vi-VN" sz="4921" b="1" dirty="0">
                <a:solidFill>
                  <a:srgbClr val="0070C0"/>
                </a:solidFill>
                <a:latin typeface="Times New Roman" panose="02020603050405020304" pitchFamily="18" charset="0"/>
                <a:cs typeface="Times New Roman" panose="02020603050405020304" pitchFamily="18" charset="0"/>
              </a:endParaRPr>
            </a:p>
            <a:p>
              <a:pPr marL="1062597" lvl="1" indent="-531299">
                <a:lnSpc>
                  <a:spcPts val="5906"/>
                </a:lnSpc>
                <a:buFont typeface="Arial"/>
                <a:buChar char="•"/>
              </a:pPr>
              <a:endParaRPr lang="en-US" sz="4921" b="1" dirty="0">
                <a:solidFill>
                  <a:schemeClr val="accent3">
                    <a:lumMod val="50000"/>
                  </a:schemeClr>
                </a:solidFill>
                <a:latin typeface="Livvic" panose="020B0604020202020204" charset="0"/>
              </a:endParaRPr>
            </a:p>
          </p:txBody>
        </p:sp>
        <p:sp>
          <p:nvSpPr>
            <p:cNvPr id="9" name="TextBox 8">
              <a:extLst>
                <a:ext uri="{FF2B5EF4-FFF2-40B4-BE49-F238E27FC236}">
                  <a16:creationId xmlns:a16="http://schemas.microsoft.com/office/drawing/2014/main" id="{AD823483-D6EB-403D-AB3B-6D40B50A3665}"/>
                </a:ext>
              </a:extLst>
            </p:cNvPr>
            <p:cNvSpPr txBox="1"/>
            <p:nvPr/>
          </p:nvSpPr>
          <p:spPr>
            <a:xfrm>
              <a:off x="-139204" y="-1699321"/>
              <a:ext cx="14198854" cy="1627346"/>
            </a:xfrm>
            <a:prstGeom prst="rect">
              <a:avLst/>
            </a:prstGeom>
          </p:spPr>
          <p:txBody>
            <a:bodyPr lIns="0" tIns="0" rIns="0" bIns="0" rtlCol="0" anchor="t">
              <a:spAutoFit/>
            </a:bodyPr>
            <a:lstStyle/>
            <a:p>
              <a:pPr algn="ctr">
                <a:lnSpc>
                  <a:spcPts val="9610"/>
                </a:lnSpc>
              </a:pPr>
              <a:r>
                <a:rPr lang="en-US" sz="8009" dirty="0" err="1">
                  <a:solidFill>
                    <a:srgbClr val="0070C0"/>
                  </a:solidFill>
                  <a:latin typeface="Livvic Bold Bold"/>
                </a:rPr>
                <a:t>Yêu</a:t>
              </a:r>
              <a:r>
                <a:rPr lang="en-US" sz="8009" dirty="0">
                  <a:solidFill>
                    <a:srgbClr val="0070C0"/>
                  </a:solidFill>
                  <a:latin typeface="Livvic Bold Bold"/>
                </a:rPr>
                <a:t> </a:t>
              </a:r>
              <a:r>
                <a:rPr lang="en-US" sz="8009" dirty="0" err="1">
                  <a:solidFill>
                    <a:srgbClr val="0070C0"/>
                  </a:solidFill>
                  <a:latin typeface="Livvic Bold Bold"/>
                </a:rPr>
                <a:t>cầu</a:t>
              </a:r>
              <a:r>
                <a:rPr lang="en-US" sz="8009" dirty="0">
                  <a:solidFill>
                    <a:srgbClr val="0070C0"/>
                  </a:solidFill>
                  <a:latin typeface="Livvic Bold Bold"/>
                </a:rPr>
                <a:t> </a:t>
              </a:r>
              <a:r>
                <a:rPr lang="en-US" sz="8009" dirty="0" err="1">
                  <a:solidFill>
                    <a:srgbClr val="0070C0"/>
                  </a:solidFill>
                  <a:latin typeface="Livvic Bold Bold"/>
                </a:rPr>
                <a:t>cần</a:t>
              </a:r>
              <a:r>
                <a:rPr lang="en-US" sz="8009" dirty="0">
                  <a:solidFill>
                    <a:srgbClr val="0070C0"/>
                  </a:solidFill>
                  <a:latin typeface="Livvic Bold Bold"/>
                </a:rPr>
                <a:t> </a:t>
              </a:r>
              <a:r>
                <a:rPr lang="en-US" sz="8009" dirty="0" err="1">
                  <a:solidFill>
                    <a:srgbClr val="0070C0"/>
                  </a:solidFill>
                  <a:latin typeface="Livvic Bold Bold"/>
                </a:rPr>
                <a:t>đạt</a:t>
              </a:r>
              <a:endParaRPr lang="en-US" sz="8009" dirty="0">
                <a:solidFill>
                  <a:srgbClr val="0070C0"/>
                </a:solidFill>
                <a:latin typeface="Livvic Bold Bold"/>
              </a:endParaRPr>
            </a:p>
          </p:txBody>
        </p:sp>
      </p:grpSp>
    </p:spTree>
    <p:extLst>
      <p:ext uri="{BB962C8B-B14F-4D97-AF65-F5344CB8AC3E}">
        <p14:creationId xmlns:p14="http://schemas.microsoft.com/office/powerpoint/2010/main" val="216412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in em otro mio">
            <a:extLst>
              <a:ext uri="{FF2B5EF4-FFF2-40B4-BE49-F238E27FC236}">
                <a16:creationId xmlns:a16="http://schemas.microsoft.com/office/drawing/2014/main" id="{C6B2FF4B-60D8-44F8-9D27-486069678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89" y="-38100"/>
            <a:ext cx="18250711"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9">
            <a:extLst>
              <a:ext uri="{FF2B5EF4-FFF2-40B4-BE49-F238E27FC236}">
                <a16:creationId xmlns:a16="http://schemas.microsoft.com/office/drawing/2014/main" id="{86D38421-D2D0-4FB8-962F-9EA4B9A472B6}"/>
              </a:ext>
            </a:extLst>
          </p:cNvPr>
          <p:cNvSpPr txBox="1"/>
          <p:nvPr/>
        </p:nvSpPr>
        <p:spPr>
          <a:xfrm>
            <a:off x="304800" y="-38100"/>
            <a:ext cx="7481173" cy="1240917"/>
          </a:xfrm>
          <a:prstGeom prst="rect">
            <a:avLst/>
          </a:prstGeom>
        </p:spPr>
        <p:txBody>
          <a:bodyPr lIns="0" tIns="0" rIns="0" bIns="0" rtlCol="0" anchor="t">
            <a:spAutoFit/>
          </a:bodyPr>
          <a:lstStyle/>
          <a:p>
            <a:pPr marL="915208" lvl="1">
              <a:lnSpc>
                <a:spcPts val="10173"/>
              </a:lnSpc>
            </a:pPr>
            <a:r>
              <a:rPr lang="en-US" sz="8478" b="1" dirty="0" err="1">
                <a:solidFill>
                  <a:srgbClr val="FF0000"/>
                </a:solidFill>
                <a:latin typeface="Livvic Bold" panose="020B0604020202020204" charset="0"/>
              </a:rPr>
              <a:t>Khám</a:t>
            </a:r>
            <a:r>
              <a:rPr lang="en-US" sz="8478" b="1" dirty="0">
                <a:solidFill>
                  <a:srgbClr val="FF0000"/>
                </a:solidFill>
                <a:latin typeface="Livvic Bold" panose="020B0604020202020204" charset="0"/>
              </a:rPr>
              <a:t> </a:t>
            </a:r>
            <a:r>
              <a:rPr lang="en-US" sz="8478" b="1" dirty="0" err="1">
                <a:solidFill>
                  <a:srgbClr val="FF0000"/>
                </a:solidFill>
                <a:latin typeface="Livvic Bold" panose="020B0604020202020204" charset="0"/>
              </a:rPr>
              <a:t>phá</a:t>
            </a:r>
            <a:endParaRPr lang="en-US" sz="8478" b="1" dirty="0">
              <a:solidFill>
                <a:srgbClr val="FF0000"/>
              </a:solidFill>
              <a:latin typeface="Livvic Bold" panose="020B0604020202020204" charset="0"/>
            </a:endParaRPr>
          </a:p>
        </p:txBody>
      </p:sp>
      <p:sp>
        <p:nvSpPr>
          <p:cNvPr id="10" name="TextBox 8">
            <a:extLst>
              <a:ext uri="{FF2B5EF4-FFF2-40B4-BE49-F238E27FC236}">
                <a16:creationId xmlns:a16="http://schemas.microsoft.com/office/drawing/2014/main" id="{7F8BFFB9-4321-4163-805D-E1B260EEF5BB}"/>
              </a:ext>
            </a:extLst>
          </p:cNvPr>
          <p:cNvSpPr txBox="1"/>
          <p:nvPr/>
        </p:nvSpPr>
        <p:spPr>
          <a:xfrm>
            <a:off x="10346424" y="266700"/>
            <a:ext cx="7193383" cy="4599336"/>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rtlCol="0" anchor="t">
            <a:spAutoFit/>
          </a:bodyPr>
          <a:lstStyle/>
          <a:p>
            <a:pPr marL="1209869" lvl="1" indent="-742950">
              <a:lnSpc>
                <a:spcPts val="5190"/>
              </a:lnSpc>
              <a:buAutoNum type="arabicPeriod"/>
            </a:pPr>
            <a:r>
              <a:rPr lang="en-US" sz="3600" b="1" dirty="0" err="1">
                <a:solidFill>
                  <a:srgbClr val="0070C0"/>
                </a:solidFill>
                <a:latin typeface="Livvic" panose="020B0604020202020204" charset="0"/>
              </a:rPr>
              <a:t>Người</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đó</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là</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ai</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Làm</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công</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việc</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gì</a:t>
            </a:r>
            <a:r>
              <a:rPr lang="en-US" sz="3600" b="1" dirty="0">
                <a:solidFill>
                  <a:srgbClr val="0070C0"/>
                </a:solidFill>
                <a:latin typeface="Livvic" panose="020B0604020202020204" charset="0"/>
              </a:rPr>
              <a:t> ở </a:t>
            </a:r>
            <a:r>
              <a:rPr lang="en-US" sz="3600" b="1" dirty="0" err="1">
                <a:solidFill>
                  <a:srgbClr val="0070C0"/>
                </a:solidFill>
                <a:latin typeface="Livvic" panose="020B0604020202020204" charset="0"/>
              </a:rPr>
              <a:t>trường</a:t>
            </a:r>
            <a:r>
              <a:rPr lang="vi-VN" sz="3600" b="1" dirty="0">
                <a:solidFill>
                  <a:srgbClr val="0070C0"/>
                </a:solidFill>
                <a:latin typeface="Livvic" panose="020B0604020202020204" charset="0"/>
              </a:rPr>
              <a:t>?</a:t>
            </a:r>
          </a:p>
          <a:p>
            <a:pPr marL="1209869" lvl="1" indent="-742950">
              <a:lnSpc>
                <a:spcPts val="5190"/>
              </a:lnSpc>
              <a:buAutoNum type="arabicPeriod"/>
            </a:pPr>
            <a:r>
              <a:rPr lang="en-US" sz="3600" b="1" dirty="0" err="1">
                <a:solidFill>
                  <a:srgbClr val="0070C0"/>
                </a:solidFill>
                <a:latin typeface="Livvic" panose="020B0604020202020204" charset="0"/>
              </a:rPr>
              <a:t>Hình</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dáng</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trang</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phục</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của</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người</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đó</a:t>
            </a:r>
            <a:r>
              <a:rPr lang="vi-VN" sz="3600" b="1" dirty="0">
                <a:solidFill>
                  <a:srgbClr val="0070C0"/>
                </a:solidFill>
                <a:latin typeface="Livvic" panose="020B0604020202020204" charset="0"/>
              </a:rPr>
              <a:t>?</a:t>
            </a:r>
          </a:p>
          <a:p>
            <a:pPr marL="1209869" lvl="1" indent="-742950">
              <a:lnSpc>
                <a:spcPts val="5190"/>
              </a:lnSpc>
              <a:buAutoNum type="arabicPeriod"/>
            </a:pPr>
            <a:r>
              <a:rPr lang="en-US" sz="3600" b="1" dirty="0" err="1">
                <a:solidFill>
                  <a:srgbClr val="0070C0"/>
                </a:solidFill>
                <a:latin typeface="Livvic" panose="020B0604020202020204" charset="0"/>
              </a:rPr>
              <a:t>Hành</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động</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của</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người</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đó</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mà</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em</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nhớ</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nhất</a:t>
            </a:r>
            <a:r>
              <a:rPr lang="en-US" sz="3600" b="1" dirty="0">
                <a:solidFill>
                  <a:srgbClr val="0070C0"/>
                </a:solidFill>
                <a:latin typeface="Livvic" panose="020B0604020202020204" charset="0"/>
              </a:rPr>
              <a:t>?</a:t>
            </a:r>
            <a:endParaRPr lang="vi-VN" sz="3600" b="1" dirty="0">
              <a:solidFill>
                <a:srgbClr val="0070C0"/>
              </a:solidFill>
              <a:latin typeface="Livvic" panose="020B0604020202020204" charset="0"/>
            </a:endParaRPr>
          </a:p>
          <a:p>
            <a:pPr marL="466919" lvl="1">
              <a:lnSpc>
                <a:spcPts val="5190"/>
              </a:lnSpc>
            </a:pPr>
            <a:endParaRPr lang="en-US" sz="3200" b="1" dirty="0">
              <a:solidFill>
                <a:schemeClr val="accent3">
                  <a:lumMod val="50000"/>
                </a:schemeClr>
              </a:solidFill>
              <a:latin typeface="Livvic" panose="020B0604020202020204" charset="0"/>
            </a:endParaRPr>
          </a:p>
        </p:txBody>
      </p:sp>
      <p:pic>
        <p:nvPicPr>
          <p:cNvPr id="2" name="Picture 1"/>
          <p:cNvPicPr>
            <a:picLocks noChangeAspect="1"/>
          </p:cNvPicPr>
          <p:nvPr/>
        </p:nvPicPr>
        <p:blipFill>
          <a:blip r:embed="rId3"/>
          <a:stretch>
            <a:fillRect/>
          </a:stretch>
        </p:blipFill>
        <p:spPr>
          <a:xfrm>
            <a:off x="595423" y="1202817"/>
            <a:ext cx="4219575" cy="4719896"/>
          </a:xfrm>
          <a:prstGeom prst="rect">
            <a:avLst/>
          </a:prstGeom>
        </p:spPr>
      </p:pic>
      <p:pic>
        <p:nvPicPr>
          <p:cNvPr id="4" name="Picture 3"/>
          <p:cNvPicPr>
            <a:picLocks noChangeAspect="1"/>
          </p:cNvPicPr>
          <p:nvPr/>
        </p:nvPicPr>
        <p:blipFill>
          <a:blip r:embed="rId4"/>
          <a:stretch>
            <a:fillRect/>
          </a:stretch>
        </p:blipFill>
        <p:spPr>
          <a:xfrm>
            <a:off x="5267092" y="1202817"/>
            <a:ext cx="4811722" cy="4719896"/>
          </a:xfrm>
          <a:prstGeom prst="rect">
            <a:avLst/>
          </a:prstGeom>
        </p:spPr>
      </p:pic>
      <p:pic>
        <p:nvPicPr>
          <p:cNvPr id="6" name="Picture 5"/>
          <p:cNvPicPr>
            <a:picLocks noChangeAspect="1"/>
          </p:cNvPicPr>
          <p:nvPr/>
        </p:nvPicPr>
        <p:blipFill>
          <a:blip r:embed="rId5"/>
          <a:stretch>
            <a:fillRect/>
          </a:stretch>
        </p:blipFill>
        <p:spPr>
          <a:xfrm>
            <a:off x="605947" y="6210299"/>
            <a:ext cx="4209051" cy="3807561"/>
          </a:xfrm>
          <a:prstGeom prst="rect">
            <a:avLst/>
          </a:prstGeom>
        </p:spPr>
      </p:pic>
      <p:pic>
        <p:nvPicPr>
          <p:cNvPr id="7" name="Picture 6"/>
          <p:cNvPicPr>
            <a:picLocks noChangeAspect="1"/>
          </p:cNvPicPr>
          <p:nvPr/>
        </p:nvPicPr>
        <p:blipFill>
          <a:blip r:embed="rId6"/>
          <a:stretch>
            <a:fillRect/>
          </a:stretch>
        </p:blipFill>
        <p:spPr>
          <a:xfrm>
            <a:off x="5233754" y="6210299"/>
            <a:ext cx="4845060" cy="3807561"/>
          </a:xfrm>
          <a:prstGeom prst="rect">
            <a:avLst/>
          </a:prstGeom>
        </p:spPr>
      </p:pic>
      <p:sp>
        <p:nvSpPr>
          <p:cNvPr id="8" name="Oval 7"/>
          <p:cNvSpPr/>
          <p:nvPr/>
        </p:nvSpPr>
        <p:spPr>
          <a:xfrm>
            <a:off x="304800" y="5295900"/>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1</a:t>
            </a:r>
          </a:p>
        </p:txBody>
      </p:sp>
      <p:sp>
        <p:nvSpPr>
          <p:cNvPr id="11" name="Oval 10"/>
          <p:cNvSpPr/>
          <p:nvPr/>
        </p:nvSpPr>
        <p:spPr>
          <a:xfrm>
            <a:off x="4999482" y="5411420"/>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2</a:t>
            </a:r>
          </a:p>
        </p:txBody>
      </p:sp>
      <p:sp>
        <p:nvSpPr>
          <p:cNvPr id="12" name="Oval 11"/>
          <p:cNvSpPr/>
          <p:nvPr/>
        </p:nvSpPr>
        <p:spPr>
          <a:xfrm>
            <a:off x="345598" y="9528925"/>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3</a:t>
            </a:r>
          </a:p>
        </p:txBody>
      </p:sp>
      <p:sp>
        <p:nvSpPr>
          <p:cNvPr id="13" name="Oval 12"/>
          <p:cNvSpPr/>
          <p:nvPr/>
        </p:nvSpPr>
        <p:spPr>
          <a:xfrm>
            <a:off x="5040756" y="9504503"/>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24272921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19997" y="114300"/>
            <a:ext cx="5638800" cy="5540284"/>
          </a:xfrm>
          <a:prstGeom prst="rect">
            <a:avLst/>
          </a:prstGeom>
        </p:spPr>
      </p:pic>
      <p:pic>
        <p:nvPicPr>
          <p:cNvPr id="5" name="Picture 4"/>
          <p:cNvPicPr>
            <a:picLocks noChangeAspect="1"/>
          </p:cNvPicPr>
          <p:nvPr/>
        </p:nvPicPr>
        <p:blipFill>
          <a:blip r:embed="rId3"/>
          <a:stretch>
            <a:fillRect/>
          </a:stretch>
        </p:blipFill>
        <p:spPr>
          <a:xfrm>
            <a:off x="9296400" y="114300"/>
            <a:ext cx="6096000" cy="5540284"/>
          </a:xfrm>
          <a:prstGeom prst="rect">
            <a:avLst/>
          </a:prstGeom>
        </p:spPr>
      </p:pic>
      <p:pic>
        <p:nvPicPr>
          <p:cNvPr id="6" name="Picture 5"/>
          <p:cNvPicPr>
            <a:picLocks noChangeAspect="1"/>
          </p:cNvPicPr>
          <p:nvPr/>
        </p:nvPicPr>
        <p:blipFill>
          <a:blip r:embed="rId4"/>
          <a:stretch>
            <a:fillRect/>
          </a:stretch>
        </p:blipFill>
        <p:spPr>
          <a:xfrm>
            <a:off x="3605213" y="5829300"/>
            <a:ext cx="4753584" cy="4300152"/>
          </a:xfrm>
          <a:prstGeom prst="rect">
            <a:avLst/>
          </a:prstGeom>
        </p:spPr>
      </p:pic>
      <p:pic>
        <p:nvPicPr>
          <p:cNvPr id="7" name="Picture 6"/>
          <p:cNvPicPr>
            <a:picLocks noChangeAspect="1"/>
          </p:cNvPicPr>
          <p:nvPr/>
        </p:nvPicPr>
        <p:blipFill>
          <a:blip r:embed="rId5"/>
          <a:stretch>
            <a:fillRect/>
          </a:stretch>
        </p:blipFill>
        <p:spPr>
          <a:xfrm>
            <a:off x="9258299" y="5810250"/>
            <a:ext cx="5496115" cy="4319202"/>
          </a:xfrm>
          <a:prstGeom prst="rect">
            <a:avLst/>
          </a:prstGeom>
        </p:spPr>
      </p:pic>
      <p:sp>
        <p:nvSpPr>
          <p:cNvPr id="9" name="Oval 8"/>
          <p:cNvSpPr/>
          <p:nvPr/>
        </p:nvSpPr>
        <p:spPr>
          <a:xfrm>
            <a:off x="2377097" y="5183437"/>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1</a:t>
            </a:r>
          </a:p>
        </p:txBody>
      </p:sp>
      <p:sp>
        <p:nvSpPr>
          <p:cNvPr id="10" name="Oval 9"/>
          <p:cNvSpPr/>
          <p:nvPr/>
        </p:nvSpPr>
        <p:spPr>
          <a:xfrm>
            <a:off x="8953500" y="5105604"/>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2</a:t>
            </a:r>
          </a:p>
        </p:txBody>
      </p:sp>
      <p:sp>
        <p:nvSpPr>
          <p:cNvPr id="11" name="Oval 10"/>
          <p:cNvSpPr/>
          <p:nvPr/>
        </p:nvSpPr>
        <p:spPr>
          <a:xfrm>
            <a:off x="3262313" y="9527948"/>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3</a:t>
            </a:r>
          </a:p>
        </p:txBody>
      </p:sp>
      <p:sp>
        <p:nvSpPr>
          <p:cNvPr id="12" name="Oval 11"/>
          <p:cNvSpPr/>
          <p:nvPr/>
        </p:nvSpPr>
        <p:spPr>
          <a:xfrm>
            <a:off x="8915399" y="9533765"/>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35348405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9BBBD"/>
        </a:solidFill>
        <a:effectLst/>
      </p:bgPr>
    </p:bg>
    <p:spTree>
      <p:nvGrpSpPr>
        <p:cNvPr id="1" name=""/>
        <p:cNvGrpSpPr/>
        <p:nvPr/>
      </p:nvGrpSpPr>
      <p:grpSpPr>
        <a:xfrm>
          <a:off x="0" y="0"/>
          <a:ext cx="0" cy="0"/>
          <a:chOff x="0" y="0"/>
          <a:chExt cx="0" cy="0"/>
        </a:xfrm>
      </p:grpSpPr>
      <p:sp>
        <p:nvSpPr>
          <p:cNvPr id="8" name="TextBox 6"/>
          <p:cNvSpPr txBox="1"/>
          <p:nvPr/>
        </p:nvSpPr>
        <p:spPr>
          <a:xfrm>
            <a:off x="838200" y="7488477"/>
            <a:ext cx="5257800" cy="1615827"/>
          </a:xfrm>
          <a:prstGeom prst="rect">
            <a:avLst/>
          </a:prstGeom>
        </p:spPr>
        <p:txBody>
          <a:bodyPr wrap="square" lIns="0" tIns="0" rIns="0" bIns="0" rtlCol="0" anchor="t">
            <a:spAutoFit/>
          </a:bodyPr>
          <a:lstStyle/>
          <a:p>
            <a:pPr algn="ctr">
              <a:lnSpc>
                <a:spcPts val="4158"/>
              </a:lnSpc>
              <a:spcBef>
                <a:spcPct val="0"/>
              </a:spcBef>
            </a:pPr>
            <a:r>
              <a:rPr lang="vi-VN" sz="3200" b="1" dirty="0">
                <a:solidFill>
                  <a:srgbClr val="0070C0"/>
                </a:solidFill>
                <a:latin typeface="Livvic" panose="020B0604020202020204" charset="0"/>
              </a:rPr>
              <a:t>1. </a:t>
            </a:r>
            <a:r>
              <a:rPr lang="en-US" sz="3200" b="1" dirty="0" err="1">
                <a:solidFill>
                  <a:srgbClr val="0070C0"/>
                </a:solidFill>
                <a:latin typeface="Livvic" panose="020B0604020202020204" charset="0"/>
              </a:rPr>
              <a:t>Phác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hình</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để</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xác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định</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bố</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cục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của</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chân</a:t>
            </a:r>
            <a:r>
              <a:rPr lang="en-US" sz="3200" b="1" dirty="0">
                <a:solidFill>
                  <a:srgbClr val="0070C0"/>
                </a:solidFill>
                <a:latin typeface="Livvic" panose="020B0604020202020204" charset="0"/>
              </a:rPr>
              <a:t> dung </a:t>
            </a:r>
            <a:r>
              <a:rPr lang="en-US" sz="3200" b="1" dirty="0" err="1">
                <a:solidFill>
                  <a:srgbClr val="0070C0"/>
                </a:solidFill>
                <a:latin typeface="Livvic" panose="020B0604020202020204" charset="0"/>
              </a:rPr>
              <a:t>trong</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bài</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vẽ</a:t>
            </a:r>
            <a:r>
              <a:rPr lang="vi-VN" sz="3200" b="1" dirty="0">
                <a:solidFill>
                  <a:srgbClr val="0070C0"/>
                </a:solidFill>
                <a:latin typeface="Livvic" panose="020B0604020202020204" charset="0"/>
              </a:rPr>
              <a:t>.</a:t>
            </a:r>
            <a:endParaRPr lang="en-US" sz="3200" b="1" dirty="0">
              <a:solidFill>
                <a:srgbClr val="0070C0"/>
              </a:solidFill>
              <a:latin typeface="Livvic" panose="020B0604020202020204" charset="0"/>
            </a:endParaRPr>
          </a:p>
        </p:txBody>
      </p:sp>
      <p:sp>
        <p:nvSpPr>
          <p:cNvPr id="9" name="TextBox 7"/>
          <p:cNvSpPr txBox="1"/>
          <p:nvPr/>
        </p:nvSpPr>
        <p:spPr>
          <a:xfrm>
            <a:off x="6288788" y="7754129"/>
            <a:ext cx="4876799" cy="1538883"/>
          </a:xfrm>
          <a:prstGeom prst="rect">
            <a:avLst/>
          </a:prstGeom>
        </p:spPr>
        <p:txBody>
          <a:bodyPr wrap="square" lIns="0" tIns="0" rIns="0" bIns="0" rtlCol="0" anchor="t">
            <a:spAutoFit/>
          </a:bodyPr>
          <a:lstStyle/>
          <a:p>
            <a:pPr algn="ctr">
              <a:lnSpc>
                <a:spcPts val="4041"/>
              </a:lnSpc>
              <a:spcBef>
                <a:spcPct val="0"/>
              </a:spcBef>
            </a:pPr>
            <a:r>
              <a:rPr lang="vi-VN" sz="3368" b="1" dirty="0">
                <a:solidFill>
                  <a:srgbClr val="FF0000"/>
                </a:solidFill>
                <a:latin typeface="Livvic" panose="020B0604020202020204" charset="0"/>
              </a:rPr>
              <a:t>2</a:t>
            </a:r>
            <a:r>
              <a:rPr lang="vi-VN" sz="3200" b="1" dirty="0">
                <a:solidFill>
                  <a:srgbClr val="FF0000"/>
                </a:solidFill>
                <a:latin typeface="Livvic" panose="020B0604020202020204" charset="0"/>
              </a:rPr>
              <a:t>. </a:t>
            </a:r>
            <a:r>
              <a:rPr lang="en-US" sz="3200" b="1" dirty="0" err="1">
                <a:solidFill>
                  <a:srgbClr val="FF0000"/>
                </a:solidFill>
                <a:latin typeface="Livvic" panose="020B0604020202020204" charset="0"/>
              </a:rPr>
              <a:t>Vẽ</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các</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đặc</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điểm</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của</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chân</a:t>
            </a:r>
            <a:r>
              <a:rPr lang="en-US" sz="3200" b="1" dirty="0">
                <a:solidFill>
                  <a:srgbClr val="FF0000"/>
                </a:solidFill>
                <a:latin typeface="Livvic" panose="020B0604020202020204" charset="0"/>
              </a:rPr>
              <a:t> dung </a:t>
            </a:r>
            <a:r>
              <a:rPr lang="en-US" sz="3200" b="1" dirty="0" err="1">
                <a:solidFill>
                  <a:srgbClr val="FF0000"/>
                </a:solidFill>
                <a:latin typeface="Livvic" panose="020B0604020202020204" charset="0"/>
              </a:rPr>
              <a:t>và</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trang</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phục</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của</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nhân</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vật</a:t>
            </a:r>
            <a:r>
              <a:rPr lang="vi-VN" sz="3200" b="1" dirty="0">
                <a:solidFill>
                  <a:srgbClr val="FF0000"/>
                </a:solidFill>
                <a:latin typeface="Livvic" panose="020B0604020202020204" charset="0"/>
              </a:rPr>
              <a:t>.</a:t>
            </a:r>
            <a:endParaRPr lang="en-US" sz="3368" b="1" dirty="0">
              <a:solidFill>
                <a:srgbClr val="FF0000"/>
              </a:solidFill>
              <a:latin typeface="Livvic" panose="020B0604020202020204" charset="0"/>
            </a:endParaRPr>
          </a:p>
        </p:txBody>
      </p:sp>
      <p:sp>
        <p:nvSpPr>
          <p:cNvPr id="10" name="TextBox 8"/>
          <p:cNvSpPr txBox="1"/>
          <p:nvPr/>
        </p:nvSpPr>
        <p:spPr>
          <a:xfrm>
            <a:off x="3359505" y="230151"/>
            <a:ext cx="11303220" cy="795089"/>
          </a:xfrm>
          <a:prstGeom prst="rect">
            <a:avLst/>
          </a:prstGeom>
        </p:spPr>
        <p:txBody>
          <a:bodyPr lIns="0" tIns="0" rIns="0" bIns="0" rtlCol="0" anchor="t">
            <a:spAutoFit/>
          </a:bodyPr>
          <a:lstStyle/>
          <a:p>
            <a:pPr>
              <a:lnSpc>
                <a:spcPts val="6240"/>
              </a:lnSpc>
            </a:pPr>
            <a:r>
              <a:rPr lang="en-US" sz="5200" dirty="0">
                <a:solidFill>
                  <a:srgbClr val="C00000"/>
                </a:solidFill>
                <a:latin typeface="Livvic Bold Bold"/>
              </a:rPr>
              <a:t>2. KIẾN TẠO KIẾN THỨC - KĨ NĂNG</a:t>
            </a:r>
          </a:p>
        </p:txBody>
      </p:sp>
      <p:sp>
        <p:nvSpPr>
          <p:cNvPr id="11" name="TextBox 9"/>
          <p:cNvSpPr txBox="1"/>
          <p:nvPr/>
        </p:nvSpPr>
        <p:spPr>
          <a:xfrm>
            <a:off x="11658600" y="8454469"/>
            <a:ext cx="5181601" cy="1025922"/>
          </a:xfrm>
          <a:prstGeom prst="rect">
            <a:avLst/>
          </a:prstGeom>
        </p:spPr>
        <p:txBody>
          <a:bodyPr wrap="square" lIns="0" tIns="0" rIns="0" bIns="0" rtlCol="0" anchor="t">
            <a:spAutoFit/>
          </a:bodyPr>
          <a:lstStyle/>
          <a:p>
            <a:pPr algn="ctr">
              <a:lnSpc>
                <a:spcPts val="4041"/>
              </a:lnSpc>
              <a:spcBef>
                <a:spcPct val="0"/>
              </a:spcBef>
            </a:pPr>
            <a:r>
              <a:rPr lang="vi-VN" sz="3200" b="1" dirty="0">
                <a:solidFill>
                  <a:srgbClr val="C00000"/>
                </a:solidFill>
                <a:latin typeface="Livvic" panose="020B0604020202020204" charset="0"/>
              </a:rPr>
              <a:t>3. </a:t>
            </a:r>
            <a:r>
              <a:rPr lang="en-US" sz="3200" b="1" dirty="0" err="1">
                <a:solidFill>
                  <a:srgbClr val="C00000"/>
                </a:solidFill>
                <a:latin typeface="Livvic" panose="020B0604020202020204" charset="0"/>
              </a:rPr>
              <a:t>Vẽ</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màu</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và</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hoàn</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thiện</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sản</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phẩm</a:t>
            </a:r>
            <a:r>
              <a:rPr lang="en-US" sz="3200" b="1" dirty="0">
                <a:solidFill>
                  <a:srgbClr val="C00000"/>
                </a:solidFill>
                <a:latin typeface="Livvic" panose="020B0604020202020204" charset="0"/>
              </a:rPr>
              <a:t>.</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447800" y="1409700"/>
            <a:ext cx="4338131" cy="5847971"/>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6853426" y="1733929"/>
            <a:ext cx="4043174" cy="5847971"/>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11887200" y="2324100"/>
            <a:ext cx="4354950" cy="5889209"/>
          </a:xfrm>
          <a:prstGeom prst="rect">
            <a:avLst/>
          </a:prstGeom>
        </p:spPr>
      </p:pic>
    </p:spTree>
    <p:custDataLst>
      <p:tags r:id="rId1"/>
    </p:custDataLst>
    <p:extLst>
      <p:ext uri="{BB962C8B-B14F-4D97-AF65-F5344CB8AC3E}">
        <p14:creationId xmlns:p14="http://schemas.microsoft.com/office/powerpoint/2010/main" val="98502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5638801" y="683658"/>
            <a:ext cx="6705600" cy="9031841"/>
          </a:xfrm>
          <a:prstGeom prst="rect">
            <a:avLst/>
          </a:prstGeom>
        </p:spPr>
      </p:pic>
    </p:spTree>
    <p:custDataLst>
      <p:tags r:id="rId1"/>
    </p:custDataLst>
    <p:extLst>
      <p:ext uri="{BB962C8B-B14F-4D97-AF65-F5344CB8AC3E}">
        <p14:creationId xmlns:p14="http://schemas.microsoft.com/office/powerpoint/2010/main" val="2492422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1.6|3.3|3.3"/>
</p:tagLst>
</file>

<file path=ppt/tags/tag2.xml><?xml version="1.0" encoding="utf-8"?>
<p:tagLst xmlns:a="http://schemas.openxmlformats.org/drawingml/2006/main" xmlns:r="http://schemas.openxmlformats.org/officeDocument/2006/relationships" xmlns:p="http://schemas.openxmlformats.org/presentationml/2006/main">
  <p:tag name="TIMING" val="|11.6|3.3|3.3"/>
</p:tagLst>
</file>

<file path=ppt/tags/tag3.xml><?xml version="1.0" encoding="utf-8"?>
<p:tagLst xmlns:a="http://schemas.openxmlformats.org/drawingml/2006/main" xmlns:r="http://schemas.openxmlformats.org/officeDocument/2006/relationships" xmlns:p="http://schemas.openxmlformats.org/presentationml/2006/main">
  <p:tag name="TIMING" val="|11.6|3.3|3.3"/>
</p:tagLst>
</file>

<file path=ppt/tags/tag4.xml><?xml version="1.0" encoding="utf-8"?>
<p:tagLst xmlns:a="http://schemas.openxmlformats.org/drawingml/2006/main" xmlns:r="http://schemas.openxmlformats.org/officeDocument/2006/relationships" xmlns:p="http://schemas.openxmlformats.org/presentationml/2006/main">
  <p:tag name="TIMING" val="|11.6|3.3|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1657</TotalTime>
  <Words>517</Words>
  <Application>Microsoft Office PowerPoint</Application>
  <PresentationFormat>Custom</PresentationFormat>
  <Paragraphs>60</Paragraphs>
  <Slides>21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Livvic Bold Bold</vt:lpstr>
      <vt:lpstr>Livvic Bold</vt:lpstr>
      <vt:lpstr>Times New Roman</vt:lpstr>
      <vt:lpstr>Now</vt:lpstr>
      <vt:lpstr>Bahnschrift Condensed</vt:lpstr>
      <vt:lpstr>Livvic</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Chiếc bát xinh xắn (T1)</dc:title>
  <dc:subject>Chủ đề 6</dc:subject>
  <dc:creator>Tr. Trương Huyền</dc:creator>
  <cp:lastModifiedBy>Nhung Nguyễn</cp:lastModifiedBy>
  <cp:revision>317</cp:revision>
  <dcterms:created xsi:type="dcterms:W3CDTF">2006-08-16T00:00:00Z</dcterms:created>
  <dcterms:modified xsi:type="dcterms:W3CDTF">2023-10-13T06:29:09Z</dcterms:modified>
  <dc:identifier>DAEwasUvSSg</dc:identifier>
</cp:coreProperties>
</file>