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9" r:id="rId2"/>
    <p:sldId id="316" r:id="rId3"/>
    <p:sldId id="318" r:id="rId4"/>
    <p:sldId id="271" r:id="rId5"/>
    <p:sldId id="257" r:id="rId6"/>
    <p:sldId id="276" r:id="rId7"/>
    <p:sldId id="312" r:id="rId8"/>
    <p:sldId id="280" r:id="rId9"/>
    <p:sldId id="303" r:id="rId10"/>
    <p:sldId id="313" r:id="rId11"/>
    <p:sldId id="258" r:id="rId12"/>
    <p:sldId id="317" r:id="rId13"/>
    <p:sldId id="274" r:id="rId14"/>
    <p:sldId id="275" r:id="rId15"/>
    <p:sldId id="256" r:id="rId16"/>
    <p:sldId id="319" r:id="rId17"/>
  </p:sldIdLst>
  <p:sldSz cx="16846550" cy="9475788"/>
  <p:notesSz cx="6858000" cy="9144000"/>
  <p:custDataLst>
    <p:tags r:id="rId19"/>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FE00"/>
    <a:srgbClr val="EB2A18"/>
    <a:srgbClr val="2E9376"/>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922" autoAdjust="0"/>
  </p:normalViewPr>
  <p:slideViewPr>
    <p:cSldViewPr>
      <p:cViewPr varScale="1">
        <p:scale>
          <a:sx n="46" d="100"/>
          <a:sy n="46" d="100"/>
        </p:scale>
        <p:origin x="984" y="48"/>
      </p:cViewPr>
      <p:guideLst>
        <p:guide orient="horz" pos="2985"/>
        <p:guide pos="530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25E29E2-3E7F-4948-9A11-355CD5EC6A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179F7565-6E80-4076-98F1-69BE7B08C97D}" type="slidenum">
              <a:rPr lang="en-US" altLang="zh-CN"/>
              <a:pPr>
                <a:spcBef>
                  <a:spcPct val="0"/>
                </a:spcBef>
              </a:pPr>
              <a:t>4</a:t>
            </a:fld>
            <a:endParaRPr lang="en-US" altLang="zh-CN"/>
          </a:p>
        </p:txBody>
      </p:sp>
      <p:sp>
        <p:nvSpPr>
          <p:cNvPr id="8195" name="Rectangle 2">
            <a:extLst>
              <a:ext uri="{FF2B5EF4-FFF2-40B4-BE49-F238E27FC236}">
                <a16:creationId xmlns:a16="http://schemas.microsoft.com/office/drawing/2014/main" id="{6479CC8F-F57E-4BAF-97B0-96ACEABC9857}"/>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A5737EEF-7DAD-4916-A78C-F8295BE766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587DA99-A89B-440F-B210-0E484E80E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6F6E5B-5565-4D2F-8177-61564DD72396}" type="slidenum">
              <a:rPr lang="en-US" altLang="zh-CN"/>
              <a:pPr>
                <a:spcBef>
                  <a:spcPct val="0"/>
                </a:spcBef>
              </a:pPr>
              <a:t>5</a:t>
            </a:fld>
            <a:endParaRPr lang="en-US" altLang="zh-CN"/>
          </a:p>
        </p:txBody>
      </p:sp>
      <p:sp>
        <p:nvSpPr>
          <p:cNvPr id="10243" name="Rectangle 2">
            <a:extLst>
              <a:ext uri="{FF2B5EF4-FFF2-40B4-BE49-F238E27FC236}">
                <a16:creationId xmlns:a16="http://schemas.microsoft.com/office/drawing/2014/main" id="{D28D8E11-A78F-455A-B6E1-2963ACCDBD3D}"/>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045E2E97-A6B9-42E0-85A9-719485614B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6</a:t>
            </a:fld>
            <a:endParaRPr lang="en-US" altLang="zh-CN"/>
          </a:p>
        </p:txBody>
      </p:sp>
      <p:sp>
        <p:nvSpPr>
          <p:cNvPr id="14339" name="Rectangle 2">
            <a:extLst>
              <a:ext uri="{FF2B5EF4-FFF2-40B4-BE49-F238E27FC236}">
                <a16:creationId xmlns:a16="http://schemas.microsoft.com/office/drawing/2014/main"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8</a:t>
            </a:fld>
            <a:endParaRPr lang="en-US" altLang="zh-CN"/>
          </a:p>
        </p:txBody>
      </p:sp>
      <p:sp>
        <p:nvSpPr>
          <p:cNvPr id="28675" name="Rectangle 2">
            <a:extLst>
              <a:ext uri="{FF2B5EF4-FFF2-40B4-BE49-F238E27FC236}">
                <a16:creationId xmlns:a16="http://schemas.microsoft.com/office/drawing/2014/main"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9A75AE4-4F3B-4E7E-B1A3-2D7F90901D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954062B-0917-4B47-915A-5A4EA182E1BE}" type="slidenum">
              <a:rPr lang="en-US" altLang="zh-CN"/>
              <a:pPr>
                <a:spcBef>
                  <a:spcPct val="0"/>
                </a:spcBef>
              </a:pPr>
              <a:t>9</a:t>
            </a:fld>
            <a:endParaRPr lang="en-US" altLang="zh-CN"/>
          </a:p>
        </p:txBody>
      </p:sp>
      <p:sp>
        <p:nvSpPr>
          <p:cNvPr id="20483" name="Rectangle 2">
            <a:extLst>
              <a:ext uri="{FF2B5EF4-FFF2-40B4-BE49-F238E27FC236}">
                <a16:creationId xmlns:a16="http://schemas.microsoft.com/office/drawing/2014/main" id="{3F684649-EE9F-4E29-8673-5DBDD31E08F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CC9447D1-3F60-48F7-98DE-A72A460663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637292C-EEFD-49DE-B3F1-2DEF0F4F1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E188759-4563-4C5B-AC41-3AE20C649324}" type="slidenum">
              <a:rPr lang="en-US" altLang="zh-CN"/>
              <a:pPr>
                <a:spcBef>
                  <a:spcPct val="0"/>
                </a:spcBef>
              </a:pPr>
              <a:t>11</a:t>
            </a:fld>
            <a:endParaRPr lang="en-US" altLang="zh-CN"/>
          </a:p>
        </p:txBody>
      </p:sp>
      <p:sp>
        <p:nvSpPr>
          <p:cNvPr id="18435" name="Rectangle 2">
            <a:extLst>
              <a:ext uri="{FF2B5EF4-FFF2-40B4-BE49-F238E27FC236}">
                <a16:creationId xmlns:a16="http://schemas.microsoft.com/office/drawing/2014/main" id="{83BE1430-3C7A-47BD-A23D-FA6B717F7FCA}"/>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8FADFF37-8E62-4AC3-A202-183FCB7969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Phần</a:t>
            </a:r>
            <a:r>
              <a:rPr lang="en-US" baseline="0" dirty="0"/>
              <a:t> 3 </a:t>
            </a:r>
            <a:r>
              <a:rPr lang="en-US" baseline="0" dirty="0" err="1"/>
              <a:t>Luyện</a:t>
            </a:r>
            <a:r>
              <a:rPr lang="en-US" baseline="0" dirty="0"/>
              <a:t> </a:t>
            </a:r>
            <a:r>
              <a:rPr lang="en-US" baseline="0" dirty="0" err="1"/>
              <a:t>tập</a:t>
            </a:r>
            <a:r>
              <a:rPr lang="en-US" baseline="0" dirty="0"/>
              <a:t>- </a:t>
            </a:r>
            <a:r>
              <a:rPr lang="en-US" baseline="0" dirty="0" err="1"/>
              <a:t>sáng</a:t>
            </a:r>
            <a:r>
              <a:rPr lang="en-US" baseline="0" dirty="0"/>
              <a:t> </a:t>
            </a:r>
            <a:r>
              <a:rPr lang="en-US" baseline="0" dirty="0" err="1"/>
              <a:t>tạo</a:t>
            </a:r>
            <a:endParaRPr lang="en-US" baseline="0" dirty="0"/>
          </a:p>
          <a:p>
            <a:r>
              <a:rPr lang="en-US" baseline="0" dirty="0" err="1"/>
              <a:t>Các</a:t>
            </a:r>
            <a:r>
              <a:rPr lang="en-US" baseline="0" dirty="0"/>
              <a:t> </a:t>
            </a:r>
            <a:r>
              <a:rPr lang="en-US" baseline="0" dirty="0" err="1"/>
              <a:t>em</a:t>
            </a:r>
            <a:r>
              <a:rPr lang="en-US" baseline="0" dirty="0"/>
              <a:t> </a:t>
            </a:r>
            <a:r>
              <a:rPr lang="en-US" baseline="0" dirty="0" err="1"/>
              <a:t>hãy</a:t>
            </a:r>
            <a:r>
              <a:rPr lang="en-US" baseline="0" dirty="0"/>
              <a:t> </a:t>
            </a:r>
            <a:r>
              <a:rPr lang="en-US" baseline="0" dirty="0" err="1"/>
              <a:t>vẽ</a:t>
            </a:r>
            <a:r>
              <a:rPr lang="en-US" baseline="0" dirty="0"/>
              <a:t> </a:t>
            </a:r>
            <a:r>
              <a:rPr lang="en-US" baseline="0" dirty="0" err="1"/>
              <a:t>hình</a:t>
            </a:r>
            <a:r>
              <a:rPr lang="en-US" baseline="0" dirty="0"/>
              <a:t> </a:t>
            </a:r>
            <a:r>
              <a:rPr lang="en-US" baseline="0" dirty="0" err="1"/>
              <a:t>sự</a:t>
            </a:r>
            <a:r>
              <a:rPr lang="en-US" baseline="0" dirty="0"/>
              <a:t> </a:t>
            </a:r>
            <a:r>
              <a:rPr lang="en-US" baseline="0" dirty="0" err="1"/>
              <a:t>vật</a:t>
            </a:r>
            <a:r>
              <a:rPr lang="en-US" baseline="0" dirty="0"/>
              <a:t>/</a:t>
            </a:r>
            <a:r>
              <a:rPr lang="en-US" baseline="0" dirty="0" err="1"/>
              <a:t>hình</a:t>
            </a:r>
            <a:r>
              <a:rPr lang="en-US" baseline="0" dirty="0"/>
              <a:t> </a:t>
            </a:r>
            <a:r>
              <a:rPr lang="en-US" baseline="0" dirty="0" err="1"/>
              <a:t>ảnh</a:t>
            </a:r>
            <a:r>
              <a:rPr lang="en-US" baseline="0" dirty="0"/>
              <a:t> </a:t>
            </a:r>
            <a:r>
              <a:rPr lang="en-US" baseline="0" dirty="0" err="1"/>
              <a:t>bất</a:t>
            </a:r>
            <a:r>
              <a:rPr lang="en-US" baseline="0" dirty="0"/>
              <a:t> </a:t>
            </a:r>
            <a:r>
              <a:rPr lang="en-US" baseline="0" dirty="0" err="1"/>
              <a:t>kỳ</a:t>
            </a:r>
            <a:r>
              <a:rPr lang="en-US" baseline="0" dirty="0"/>
              <a:t> </a:t>
            </a:r>
            <a:r>
              <a:rPr lang="en-US" baseline="0" dirty="0" err="1"/>
              <a:t>từ</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cơ</a:t>
            </a:r>
            <a:r>
              <a:rPr lang="en-US" baseline="0" dirty="0"/>
              <a:t> </a:t>
            </a:r>
            <a:r>
              <a:rPr lang="en-US" baseline="0" dirty="0" err="1"/>
              <a:t>bản</a:t>
            </a:r>
            <a:r>
              <a:rPr lang="en-US" baseline="0" dirty="0"/>
              <a:t> </a:t>
            </a:r>
            <a:r>
              <a:rPr lang="en-US" baseline="0" dirty="0" err="1"/>
              <a:t>theo</a:t>
            </a:r>
            <a:r>
              <a:rPr lang="en-US" baseline="0" dirty="0"/>
              <a:t> ý </a:t>
            </a:r>
            <a:r>
              <a:rPr lang="en-US" baseline="0" dirty="0" err="1"/>
              <a:t>thích</a:t>
            </a:r>
            <a:r>
              <a:rPr lang="en-US" baseline="0" dirty="0"/>
              <a:t> </a:t>
            </a:r>
            <a:r>
              <a:rPr lang="en-US" baseline="0" dirty="0" err="1"/>
              <a:t>nhé</a:t>
            </a:r>
            <a:r>
              <a:rPr lang="en-US" baseline="0" dirty="0"/>
              <a:t> !</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13</a:t>
            </a:fld>
            <a:endParaRPr lang="en-US"/>
          </a:p>
        </p:txBody>
      </p:sp>
    </p:spTree>
    <p:extLst>
      <p:ext uri="{BB962C8B-B14F-4D97-AF65-F5344CB8AC3E}">
        <p14:creationId xmlns:p14="http://schemas.microsoft.com/office/powerpoint/2010/main" val="118300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0162C78A-322A-4572-8133-B1810C705359}" type="slidenum">
              <a:rPr lang="en-US" smtClean="0"/>
              <a:t>14</a:t>
            </a:fld>
            <a:endParaRPr lang="en-US"/>
          </a:p>
        </p:txBody>
      </p:sp>
    </p:spTree>
    <p:extLst>
      <p:ext uri="{BB962C8B-B14F-4D97-AF65-F5344CB8AC3E}">
        <p14:creationId xmlns:p14="http://schemas.microsoft.com/office/powerpoint/2010/main" val="9298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mỹ</a:t>
            </a:r>
            <a:r>
              <a:rPr lang="en-US" baseline="0" dirty="0"/>
              <a:t> </a:t>
            </a:r>
            <a:r>
              <a:rPr lang="en-US" baseline="0" dirty="0" err="1"/>
              <a:t>thuật</a:t>
            </a:r>
            <a:r>
              <a:rPr lang="en-US" baseline="0" dirty="0"/>
              <a:t> </a:t>
            </a:r>
            <a:r>
              <a:rPr lang="en-US" baseline="0" dirty="0" err="1"/>
              <a:t>lớp</a:t>
            </a:r>
            <a:r>
              <a:rPr lang="en-US" baseline="0" dirty="0"/>
              <a:t> 1, CDD5: </a:t>
            </a:r>
            <a:r>
              <a:rPr lang="en-US" baseline="0" dirty="0" err="1"/>
              <a:t>Ngôi</a:t>
            </a:r>
            <a:r>
              <a:rPr lang="en-US" baseline="0" dirty="0"/>
              <a:t> </a:t>
            </a:r>
            <a:r>
              <a:rPr lang="en-US" baseline="0" dirty="0" err="1"/>
              <a:t>nhà</a:t>
            </a:r>
            <a:r>
              <a:rPr lang="en-US" baseline="0" dirty="0"/>
              <a:t> </a:t>
            </a:r>
            <a:r>
              <a:rPr lang="en-US" baseline="0" dirty="0" err="1"/>
              <a:t>của</a:t>
            </a:r>
            <a:r>
              <a:rPr lang="en-US" baseline="0" dirty="0"/>
              <a:t> </a:t>
            </a:r>
            <a:r>
              <a:rPr lang="en-US" baseline="0" dirty="0" err="1"/>
              <a:t>em</a:t>
            </a:r>
            <a:r>
              <a:rPr lang="en-US" baseline="0" dirty="0"/>
              <a:t> – </a:t>
            </a:r>
            <a:r>
              <a:rPr lang="en-US" baseline="0" dirty="0" err="1"/>
              <a:t>Tiết</a:t>
            </a:r>
            <a:r>
              <a:rPr lang="en-US" baseline="0" dirty="0"/>
              <a:t> 1</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15</a:t>
            </a:fld>
            <a:endParaRPr lang="en-US"/>
          </a:p>
        </p:txBody>
      </p:sp>
    </p:spTree>
    <p:extLst>
      <p:ext uri="{BB962C8B-B14F-4D97-AF65-F5344CB8AC3E}">
        <p14:creationId xmlns:p14="http://schemas.microsoft.com/office/powerpoint/2010/main" val="4789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advTm="1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advTm="1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advTm="1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1000">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9.gif"/><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notesSlide" Target="../notesSlides/notesSlide6.xml"/><Relationship Id="rId7"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1.png"/><Relationship Id="rId18" Type="http://schemas.openxmlformats.org/officeDocument/2006/relationships/image" Target="../media/image44.png"/><Relationship Id="rId3" Type="http://schemas.openxmlformats.org/officeDocument/2006/relationships/image" Target="../media/image35.svg"/><Relationship Id="rId7" Type="http://schemas.openxmlformats.org/officeDocument/2006/relationships/image" Target="../media/image38.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image" Target="../media/image34.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9.gif"/><Relationship Id="rId11" Type="http://schemas.openxmlformats.org/officeDocument/2006/relationships/image" Target="../media/image40.png"/><Relationship Id="rId5" Type="http://schemas.openxmlformats.org/officeDocument/2006/relationships/image" Target="../media/image37.svg"/><Relationship Id="rId15" Type="http://schemas.openxmlformats.org/officeDocument/2006/relationships/image" Target="../media/image42.jpg"/><Relationship Id="rId10" Type="http://schemas.microsoft.com/office/2007/relationships/hdphoto" Target="../media/hdphoto4.wdp"/><Relationship Id="rId19" Type="http://schemas.microsoft.com/office/2007/relationships/hdphoto" Target="../media/hdphoto8.wdp"/><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svg"/><Relationship Id="rId9" Type="http://schemas.openxmlformats.org/officeDocument/2006/relationships/image" Target="../media/image51.svg"/><Relationship Id="rId14" Type="http://schemas.openxmlformats.org/officeDocument/2006/relationships/image" Target="../media/image9.gif"/></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4.gif"/><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4.gif"/><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9.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4.png"/><Relationship Id="rId12"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9.gif"/><Relationship Id="rId4" Type="http://schemas.openxmlformats.org/officeDocument/2006/relationships/image" Target="../media/image11.png"/><Relationship Id="rId9" Type="http://schemas.microsoft.com/office/2007/relationships/hdphoto" Target="../media/hdphoto1.wdp"/><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21.png"/><Relationship Id="rId10" Type="http://schemas.openxmlformats.org/officeDocument/2006/relationships/image" Target="../media/image4.gif"/><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4.gi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4.gif"/><Relationship Id="rId5" Type="http://schemas.openxmlformats.org/officeDocument/2006/relationships/image" Target="../media/image3.png"/><Relationship Id="rId10" Type="http://schemas.openxmlformats.org/officeDocument/2006/relationships/image" Target="../media/image29.jpeg"/><Relationship Id="rId4" Type="http://schemas.openxmlformats.org/officeDocument/2006/relationships/image" Target="../media/image11.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45395" y="3581020"/>
            <a:ext cx="10266737" cy="3133422"/>
          </a:xfrm>
          <a:prstGeom prst="rect">
            <a:avLst/>
          </a:prstGeom>
          <a:scene3d>
            <a:camera prst="orthographicFront"/>
            <a:lightRig rig="threePt" dir="t"/>
          </a:scene3d>
          <a:sp3d>
            <a:bevelT w="114300" prst="artDeco"/>
          </a:sp3d>
        </p:spPr>
        <p:txBody>
          <a:bodyPr wrap="square">
            <a:spAutoFit/>
          </a:bodyPr>
          <a:lstStyle/>
          <a:p>
            <a:pPr algn="ctr" eaLnBrk="1" hangingPunct="1">
              <a:defRPr/>
            </a:pPr>
            <a:r>
              <a:rPr lang="vi-VN" sz="7200" b="1">
                <a:solidFill>
                  <a:srgbClr val="FF0000"/>
                </a:solidFill>
                <a:latin typeface="Times New Roman" panose="02020603050405020304" pitchFamily="18" charset="0"/>
                <a:cs typeface="Times New Roman" panose="02020603050405020304" pitchFamily="18" charset="0"/>
              </a:rPr>
              <a:t>MÔN MĨ THUẬT LỚP 3</a:t>
            </a:r>
          </a:p>
          <a:p>
            <a:pPr algn="ctr" eaLnBrk="1" hangingPunct="1">
              <a:defRPr/>
            </a:pPr>
            <a:endParaRPr lang="vi-VN" sz="9600" b="1">
              <a:solidFill>
                <a:schemeClr val="tx2">
                  <a:lumMod val="75000"/>
                </a:schemeClr>
              </a:solidFill>
              <a:latin typeface="Times New Roman" panose="02020603050405020304" pitchFamily="18" charset="0"/>
              <a:cs typeface="Times New Roman" panose="02020603050405020304" pitchFamily="18" charset="0"/>
            </a:endParaRPr>
          </a:p>
          <a:p>
            <a:pPr algn="ctr">
              <a:lnSpc>
                <a:spcPct val="115000"/>
              </a:lnSpc>
              <a:spcAft>
                <a:spcPts val="1382"/>
              </a:spcAft>
              <a:tabLst>
                <a:tab pos="4185100" algn="ctr"/>
                <a:tab pos="6647904" algn="l"/>
              </a:tabLst>
            </a:pPr>
            <a:endParaRPr lang="en-US" sz="280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186055" y="4737895"/>
            <a:ext cx="13828821" cy="772571"/>
          </a:xfrm>
          <a:prstGeom prst="rect">
            <a:avLst/>
          </a:prstGeom>
          <a:noFill/>
        </p:spPr>
        <p:txBody>
          <a:bodyPr wrap="square" rtlCol="0">
            <a:spAutoFit/>
          </a:bodyPr>
          <a:lstStyle/>
          <a:p>
            <a:pPr algn="ctr"/>
            <a:endParaRPr lang="en-US" sz="4418"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012916" y="1988694"/>
            <a:ext cx="14749397" cy="927087"/>
          </a:xfrm>
          <a:prstGeom prst="rect">
            <a:avLst/>
          </a:prstGeom>
        </p:spPr>
        <p:txBody>
          <a:bodyPr wrap="square">
            <a:spAutoFit/>
          </a:bodyPr>
          <a:lstStyle/>
          <a:p>
            <a:pPr algn="ctr"/>
            <a:endParaRPr lang="vi-VN" sz="5422"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1EEC4C-A04F-40A1-B025-A944A465AB66}"/>
              </a:ext>
            </a:extLst>
          </p:cNvPr>
          <p:cNvSpPr txBox="1"/>
          <p:nvPr/>
        </p:nvSpPr>
        <p:spPr>
          <a:xfrm>
            <a:off x="3651411" y="1339749"/>
            <a:ext cx="12074261" cy="556252"/>
          </a:xfrm>
          <a:prstGeom prst="rect">
            <a:avLst/>
          </a:prstGeom>
          <a:noFill/>
        </p:spPr>
        <p:txBody>
          <a:bodyPr wrap="square" rtlCol="0">
            <a:spAutoFit/>
          </a:bodyPr>
          <a:lstStyle/>
          <a:p>
            <a:endParaRPr lang="en-US" sz="3012" dirty="0"/>
          </a:p>
        </p:txBody>
      </p:sp>
      <p:sp>
        <p:nvSpPr>
          <p:cNvPr id="9" name="TextBox 8">
            <a:extLst>
              <a:ext uri="{FF2B5EF4-FFF2-40B4-BE49-F238E27FC236}">
                <a16:creationId xmlns:a16="http://schemas.microsoft.com/office/drawing/2014/main" id="{C29B35B8-29D1-4006-870B-7456006AC678}"/>
              </a:ext>
            </a:extLst>
          </p:cNvPr>
          <p:cNvSpPr txBox="1"/>
          <p:nvPr/>
        </p:nvSpPr>
        <p:spPr>
          <a:xfrm>
            <a:off x="1097029" y="1086850"/>
            <a:ext cx="15022686" cy="772571"/>
          </a:xfrm>
          <a:prstGeom prst="rect">
            <a:avLst/>
          </a:prstGeom>
          <a:noFill/>
        </p:spPr>
        <p:txBody>
          <a:bodyPr wrap="square">
            <a:spAutoFit/>
          </a:bodyPr>
          <a:lstStyle/>
          <a:p>
            <a:pPr algn="ctr"/>
            <a:r>
              <a:rPr lang="en-US" sz="4418" b="1" dirty="0">
                <a:solidFill>
                  <a:srgbClr val="002060"/>
                </a:solidFill>
                <a:latin typeface="Times New Roman" panose="02020603050405020304" pitchFamily="18" charset="0"/>
                <a:cs typeface="Times New Roman" panose="02020603050405020304" pitchFamily="18" charset="0"/>
              </a:rPr>
              <a:t>PHÒNG GIÁO DỤC &amp; ĐÀO TẠO QUẬN LONG BIÊN</a:t>
            </a:r>
            <a:endParaRPr lang="vi-VN" sz="4418"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157864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9E79A1-4C7B-5C34-3A64-6319EC3A9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76" y="1641550"/>
            <a:ext cx="5637449" cy="5544960"/>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47261BFC-043B-CEAD-F168-2959515E94AD}"/>
              </a:ext>
            </a:extLst>
          </p:cNvPr>
          <p:cNvSpPr>
            <a:spLocks noGrp="1"/>
          </p:cNvSpPr>
          <p:nvPr>
            <p:ph type="title"/>
          </p:nvPr>
        </p:nvSpPr>
        <p:spPr>
          <a:xfrm>
            <a:off x="1654523" y="2560608"/>
            <a:ext cx="5637449" cy="4192128"/>
          </a:xfrm>
        </p:spPr>
        <p:txBody>
          <a:bodyPr/>
          <a:lstStyle/>
          <a:p>
            <a:pPr algn="l">
              <a:lnSpc>
                <a:spcPct val="115000"/>
              </a:lnSpc>
              <a:spcAft>
                <a:spcPts val="1000"/>
              </a:spcAft>
            </a:pPr>
            <a:br>
              <a:rPr lang="vi-VN" sz="2800" b="1">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Để đan và tạo ống đựng bút cần bao nhiêu bước?</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Làm thế nào để có các màu xen kẽ nhau trên sản phẩm?</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Hình tròn để làm đáy ống bút được cắt khi nào?</a:t>
            </a:r>
            <a:br>
              <a:rPr lang="en-US" sz="18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a:solidFill>
                <a:schemeClr val="accent2">
                  <a:lumMod val="75000"/>
                </a:schemeClr>
              </a:solidFill>
            </a:endParaRPr>
          </a:p>
        </p:txBody>
      </p:sp>
      <p:sp>
        <p:nvSpPr>
          <p:cNvPr id="23" name="TextBox 22">
            <a:extLst>
              <a:ext uri="{FF2B5EF4-FFF2-40B4-BE49-F238E27FC236}">
                <a16:creationId xmlns:a16="http://schemas.microsoft.com/office/drawing/2014/main" id="{216FAAE2-3569-FB1F-0187-5A47C74DA962}"/>
              </a:ext>
            </a:extLst>
          </p:cNvPr>
          <p:cNvSpPr txBox="1"/>
          <p:nvPr/>
        </p:nvSpPr>
        <p:spPr>
          <a:xfrm>
            <a:off x="7775203" y="7249463"/>
            <a:ext cx="8565266"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HS quan sát (trang 47 SGK)</a:t>
            </a:r>
            <a:endParaRPr lang="en-US"/>
          </a:p>
        </p:txBody>
      </p:sp>
    </p:spTree>
    <p:extLst>
      <p:ext uri="{BB962C8B-B14F-4D97-AF65-F5344CB8AC3E}">
        <p14:creationId xmlns:p14="http://schemas.microsoft.com/office/powerpoint/2010/main" val="2129506182"/>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a:extLst>
              <a:ext uri="{FF2B5EF4-FFF2-40B4-BE49-F238E27FC236}">
                <a16:creationId xmlns:a16="http://schemas.microsoft.com/office/drawing/2014/main" id="{6FFAE009-6F89-4612-BB57-3443EA0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003119"/>
            <a:ext cx="16846551" cy="14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a:extLst>
              <a:ext uri="{FF2B5EF4-FFF2-40B4-BE49-F238E27FC236}">
                <a16:creationId xmlns:a16="http://schemas.microsoft.com/office/drawing/2014/main" id="{19411389-F770-43FE-802D-1219B906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899" y="266913"/>
            <a:ext cx="11568953"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id="{D8F9D52E-8061-441F-A0CA-79154D8906C6}"/>
              </a:ext>
            </a:extLst>
          </p:cNvPr>
          <p:cNvSpPr txBox="1">
            <a:spLocks noChangeArrowheads="1"/>
          </p:cNvSpPr>
          <p:nvPr/>
        </p:nvSpPr>
        <p:spPr bwMode="auto">
          <a:xfrm>
            <a:off x="5704830" y="2688512"/>
            <a:ext cx="8609060" cy="455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ác bước</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thực hiện</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1: Gấp đôi giấy bìa hình chữ nhật. Từ nếp gấp, kẻ và cắt các khe đan.</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2: Đan nan vào khe cắt trên hình chữ nhật tạo mảng hình trang trí.</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3: Cuộn và dán mảng đan thành ống tròn. Cắt bớt phần nan và gấp làm đáy.</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4: Đặt ống bút lên giấy bìa, vẽ và cắt hình tròn dán vào đáy ống hoàn thiện sản phẩm.</a:t>
            </a:r>
          </a:p>
          <a:p>
            <a:pPr>
              <a:buFont typeface="Wingdings" panose="05000000000000000000" pitchFamily="2" charset="2"/>
              <a:buChar char="v"/>
            </a:pP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798CB6C-D708-4CEE-B188-3FBA819A10B9}"/>
              </a:ext>
            </a:extLst>
          </p:cNvPr>
          <p:cNvGrpSpPr>
            <a:grpSpLocks/>
          </p:cNvGrpSpPr>
          <p:nvPr/>
        </p:nvGrpSpPr>
        <p:grpSpPr bwMode="auto">
          <a:xfrm>
            <a:off x="-469743" y="905943"/>
            <a:ext cx="6769543" cy="8779525"/>
            <a:chOff x="-743522" y="919890"/>
            <a:chExt cx="6743257" cy="8743522"/>
          </a:xfrm>
        </p:grpSpPr>
        <p:pic>
          <p:nvPicPr>
            <p:cNvPr id="17415" name="Picture 7" descr="1-35">
              <a:extLst>
                <a:ext uri="{FF2B5EF4-FFF2-40B4-BE49-F238E27FC236}">
                  <a16:creationId xmlns:a16="http://schemas.microsoft.com/office/drawing/2014/main" id="{99A4489B-EBA5-4CC1-BA3A-C7C7802E0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22" y="919890"/>
              <a:ext cx="6743257" cy="87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
              <a:extLst>
                <a:ext uri="{FF2B5EF4-FFF2-40B4-BE49-F238E27FC236}">
                  <a16:creationId xmlns:a16="http://schemas.microsoft.com/office/drawing/2014/main" id="{362F7DCA-751D-4B23-8C53-3C8678470F74}"/>
                </a:ext>
              </a:extLst>
            </p:cNvPr>
            <p:cNvSpPr txBox="1">
              <a:spLocks noChangeArrowheads="1"/>
            </p:cNvSpPr>
            <p:nvPr/>
          </p:nvSpPr>
          <p:spPr bwMode="auto">
            <a:xfrm>
              <a:off x="1299368" y="4533852"/>
              <a:ext cx="2828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4418" b="1" dirty="0">
                  <a:solidFill>
                    <a:srgbClr val="FF0000"/>
                  </a:solidFill>
                  <a:latin typeface="Times New Roman" panose="02020603050405020304" pitchFamily="18" charset="0"/>
                  <a:cs typeface="Times New Roman" panose="02020603050405020304" pitchFamily="18" charset="0"/>
                </a:rPr>
                <a:t>GHI NHỚ</a:t>
              </a:r>
              <a:endParaRPr lang="en-US" altLang="en-US" sz="4016" b="1" dirty="0">
                <a:solidFill>
                  <a:srgbClr val="FF0000"/>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7A96B6-C499-4183-8547-64E07B193F55}"/>
              </a:ext>
            </a:extLst>
          </p:cNvPr>
          <p:cNvPicPr>
            <a:picLocks noChangeAspect="1"/>
          </p:cNvPicPr>
          <p:nvPr/>
        </p:nvPicPr>
        <p:blipFill>
          <a:blip r:embed="rId7"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1725743" y="333756"/>
            <a:ext cx="5463542" cy="3404206"/>
          </a:xfrm>
          <a:prstGeom prst="rect">
            <a:avLst/>
          </a:prstGeom>
        </p:spPr>
      </p:pic>
      <p:pic>
        <p:nvPicPr>
          <p:cNvPr id="10" name="Picture 8" descr="New Years Yes Sticker by Nora Fikse">
            <a:extLst>
              <a:ext uri="{FF2B5EF4-FFF2-40B4-BE49-F238E27FC236}">
                <a16:creationId xmlns:a16="http://schemas.microsoft.com/office/drawing/2014/main" id="{2F4B0E5D-214B-4016-B57B-4528935C0E9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0275" y="1365890"/>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E0F6B-BFC6-3D0E-D7AA-FEFF3EA42553}"/>
              </a:ext>
            </a:extLst>
          </p:cNvPr>
          <p:cNvSpPr txBox="1"/>
          <p:nvPr/>
        </p:nvSpPr>
        <p:spPr>
          <a:xfrm>
            <a:off x="5986667" y="6769096"/>
            <a:ext cx="8653668" cy="1043619"/>
          </a:xfrm>
          <a:prstGeom prst="rect">
            <a:avLst/>
          </a:prstGeom>
          <a:noFill/>
        </p:spPr>
        <p:txBody>
          <a:bodyPr wrap="square">
            <a:spAutoFit/>
          </a:bodyPr>
          <a:lstStyle/>
          <a:p>
            <a:pPr>
              <a:lnSpc>
                <a:spcPct val="115000"/>
              </a:lnSpc>
              <a:spcAft>
                <a:spcPts val="1000"/>
              </a:spcAft>
            </a:pP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Đan nan bằng giấy bìa màu có thể tạo được hình trang trí và làm sản phẩm mĩ thuật.</a:t>
            </a:r>
          </a:p>
        </p:txBody>
      </p:sp>
    </p:spTree>
    <p:custDataLst>
      <p:tags r:id="rId1"/>
    </p:custData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D63E80AB-AC1E-4EA3-A553-3888CA8367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3348" y="325553"/>
            <a:ext cx="4243995" cy="1323737"/>
          </a:xfrm>
          <a:prstGeom prst="rect">
            <a:avLst/>
          </a:prstGeom>
        </p:spPr>
      </p:pic>
      <p:pic>
        <p:nvPicPr>
          <p:cNvPr id="14" name="Picture 8">
            <a:extLst>
              <a:ext uri="{FF2B5EF4-FFF2-40B4-BE49-F238E27FC236}">
                <a16:creationId xmlns:a16="http://schemas.microsoft.com/office/drawing/2014/main" id="{CA110A56-FD3D-4EE7-B92A-61CDCA2188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1410">
            <a:off x="701960" y="-294395"/>
            <a:ext cx="1201702" cy="2217907"/>
          </a:xfrm>
          <a:prstGeom prst="rect">
            <a:avLst/>
          </a:prstGeom>
        </p:spPr>
      </p:pic>
      <p:sp>
        <p:nvSpPr>
          <p:cNvPr id="16" name="TextBox 15">
            <a:extLst>
              <a:ext uri="{FF2B5EF4-FFF2-40B4-BE49-F238E27FC236}">
                <a16:creationId xmlns:a16="http://schemas.microsoft.com/office/drawing/2014/main" id="{5EDD944C-1184-4BD6-94BD-36D7E02E90B5}"/>
              </a:ext>
            </a:extLst>
          </p:cNvPr>
          <p:cNvSpPr txBox="1"/>
          <p:nvPr/>
        </p:nvSpPr>
        <p:spPr>
          <a:xfrm>
            <a:off x="-372364" y="583372"/>
            <a:ext cx="8426304" cy="810235"/>
          </a:xfrm>
          <a:prstGeom prst="rect">
            <a:avLst/>
          </a:prstGeom>
          <a:noFill/>
        </p:spPr>
        <p:txBody>
          <a:bodyPr wrap="square">
            <a:spAutoFit/>
          </a:bodyPr>
          <a:lstStyle/>
          <a:p>
            <a:pPr algn="ctr">
              <a:lnSpc>
                <a:spcPts val="6265"/>
              </a:lnSpc>
            </a:pPr>
            <a:r>
              <a:rPr lang="en-US" sz="3615" b="1" dirty="0">
                <a:solidFill>
                  <a:srgbClr val="FF0000"/>
                </a:solidFill>
                <a:latin typeface="Times New Roman" panose="02020603050405020304" pitchFamily="18" charset="0"/>
              </a:rPr>
              <a:t>BÀI THAM KHẢO</a:t>
            </a:r>
          </a:p>
        </p:txBody>
      </p:sp>
      <p:pic>
        <p:nvPicPr>
          <p:cNvPr id="15" name="Picture 8" descr="New Years Yes Sticker by Nora Fikse">
            <a:extLst>
              <a:ext uri="{FF2B5EF4-FFF2-40B4-BE49-F238E27FC236}">
                <a16:creationId xmlns:a16="http://schemas.microsoft.com/office/drawing/2014/main" id="{050F834B-4D38-4732-B439-01DBAEA6DD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85088" y="211419"/>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New Years Yes Sticker by Nora Fikse">
            <a:extLst>
              <a:ext uri="{FF2B5EF4-FFF2-40B4-BE49-F238E27FC236}">
                <a16:creationId xmlns:a16="http://schemas.microsoft.com/office/drawing/2014/main" id="{5FF7ED9D-4E76-491A-9FA3-562987FCA97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92287" y="63442"/>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12EC68-5242-6A1D-EA0D-385195DF3B2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1883" t="18688" r="14823" b="8087"/>
          <a:stretch/>
        </p:blipFill>
        <p:spPr>
          <a:xfrm>
            <a:off x="245332" y="1921365"/>
            <a:ext cx="2440950"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C3C10CC-4B52-D4CB-C4FF-619FB67AED8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4224" t="4566" r="5134" b="388"/>
          <a:stretch/>
        </p:blipFill>
        <p:spPr>
          <a:xfrm>
            <a:off x="3056707" y="1912041"/>
            <a:ext cx="2682144"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25658C-BEFE-A8C9-4830-B1A53271B5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2820" t="28805" b="388"/>
          <a:stretch/>
        </p:blipFill>
        <p:spPr>
          <a:xfrm>
            <a:off x="272224" y="5993958"/>
            <a:ext cx="2414057" cy="3291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B14BB89-1FCD-9084-1EB6-C50DDDE117F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l="12847" t="28192" r="8852" b="4566"/>
          <a:stretch/>
        </p:blipFill>
        <p:spPr>
          <a:xfrm>
            <a:off x="3056706" y="6014273"/>
            <a:ext cx="2682145" cy="329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8BAA435-FE6F-4387-2A9C-BCA4FB068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7156" y="1940737"/>
            <a:ext cx="7091183" cy="7373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A205F63-6954-0240-910A-736FC96CE191}"/>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57976" y="1940737"/>
            <a:ext cx="2961237" cy="380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794F394-C159-EB64-C2CA-057394B33C2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t="10626" b="4565"/>
          <a:stretch/>
        </p:blipFill>
        <p:spPr>
          <a:xfrm>
            <a:off x="13457975" y="5975482"/>
            <a:ext cx="2961237" cy="3310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5421304"/>
      </p:ext>
    </p:extLst>
  </p:cSld>
  <p:clrMapOvr>
    <a:masterClrMapping/>
  </p:clrMapOvr>
  <p:transition spd="slow" advTm="1000">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81150" y="3987259"/>
            <a:ext cx="8742302" cy="485733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18318" y="3873386"/>
            <a:ext cx="8529649" cy="4878501"/>
          </a:xfrm>
          <a:prstGeom prst="rect">
            <a:avLst/>
          </a:prstGeom>
        </p:spPr>
      </p:pic>
      <p:grpSp>
        <p:nvGrpSpPr>
          <p:cNvPr id="4" name="Group 4"/>
          <p:cNvGrpSpPr>
            <a:grpSpLocks noChangeAspect="1"/>
          </p:cNvGrpSpPr>
          <p:nvPr/>
        </p:nvGrpSpPr>
        <p:grpSpPr>
          <a:xfrm>
            <a:off x="947619" y="4048873"/>
            <a:ext cx="4909356" cy="4795725"/>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2659" t="26" r="-52705" b="-26"/>
              </a:stretch>
            </a:blipFill>
          </p:spPr>
        </p:sp>
      </p:gr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5410">
            <a:off x="393477" y="7612426"/>
            <a:ext cx="2621812" cy="92955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93505" y="7181293"/>
            <a:ext cx="812793" cy="102063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30214" y="2042447"/>
            <a:ext cx="4139374" cy="3215587"/>
          </a:xfrm>
          <a:prstGeom prst="rect">
            <a:avLst/>
          </a:prstGeom>
        </p:spPr>
      </p:pic>
      <p:sp>
        <p:nvSpPr>
          <p:cNvPr id="9" name="TextBox 9"/>
          <p:cNvSpPr txBox="1"/>
          <p:nvPr/>
        </p:nvSpPr>
        <p:spPr>
          <a:xfrm>
            <a:off x="1998549" y="1087808"/>
            <a:ext cx="12807749" cy="853692"/>
          </a:xfrm>
          <a:prstGeom prst="rect">
            <a:avLst/>
          </a:prstGeom>
        </p:spPr>
        <p:txBody>
          <a:bodyPr lIns="0" tIns="0" rIns="0" bIns="0" rtlCol="0" anchor="t">
            <a:spAutoFit/>
          </a:bodyPr>
          <a:lstStyle/>
          <a:p>
            <a:pPr algn="ctr">
              <a:lnSpc>
                <a:spcPts val="7185"/>
              </a:lnSpc>
            </a:pPr>
            <a:r>
              <a:rPr lang="en-US" sz="5422" dirty="0">
                <a:solidFill>
                  <a:srgbClr val="FF0000"/>
                </a:solidFill>
                <a:latin typeface="Times New Roman" panose="02020603050405020304" pitchFamily="18" charset="0"/>
              </a:rPr>
              <a:t>HOẠT ĐỘNG 3. LUYỆN TẬP-SÁNG TẠO</a:t>
            </a:r>
          </a:p>
        </p:txBody>
      </p:sp>
      <p:sp>
        <p:nvSpPr>
          <p:cNvPr id="10" name="TextBox 10"/>
          <p:cNvSpPr txBox="1"/>
          <p:nvPr/>
        </p:nvSpPr>
        <p:spPr>
          <a:xfrm>
            <a:off x="7502549" y="5082550"/>
            <a:ext cx="6897353" cy="1466748"/>
          </a:xfrm>
          <a:prstGeom prst="rect">
            <a:avLst/>
          </a:prstGeom>
        </p:spPr>
        <p:txBody>
          <a:bodyPr lIns="0" tIns="0" rIns="0" bIns="0" rtlCol="0" anchor="t">
            <a:spAutoFit/>
          </a:bodyPr>
          <a:lstStyle/>
          <a:p>
            <a:pPr algn="ctr">
              <a:lnSpc>
                <a:spcPts val="6021"/>
              </a:lnSpc>
            </a:pPr>
            <a:r>
              <a:rPr lang="vi-VN" sz="4000" b="1">
                <a:solidFill>
                  <a:schemeClr val="accent6"/>
                </a:solidFill>
                <a:latin typeface="Times New Roman" panose="02020603050405020304" pitchFamily="18" charset="0"/>
              </a:rPr>
              <a:t>Em hãy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tạo hình và trang trí ống đựng bút</a:t>
            </a:r>
            <a:r>
              <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schemeClr val="accent6"/>
                </a:solidFill>
                <a:latin typeface="Times New Roman" panose="02020603050405020304" pitchFamily="18" charset="0"/>
              </a:rPr>
              <a:t>theo ý thích </a:t>
            </a:r>
            <a:r>
              <a:rPr lang="en-US" sz="4000" b="1">
                <a:solidFill>
                  <a:schemeClr val="accent6"/>
                </a:solidFill>
                <a:latin typeface="Times New Roman" panose="02020603050405020304" pitchFamily="18" charset="0"/>
              </a:rPr>
              <a:t>!</a:t>
            </a:r>
            <a:endParaRPr lang="en-US" sz="4000" b="1" dirty="0">
              <a:solidFill>
                <a:schemeClr val="accent6"/>
              </a:solidFill>
              <a:latin typeface="Times New Roman" panose="02020603050405020304" pitchFamily="18" charset="0"/>
            </a:endParaRPr>
          </a:p>
        </p:txBody>
      </p:sp>
      <p:pic>
        <p:nvPicPr>
          <p:cNvPr id="11" name="Picture 8" descr="New Years Yes Sticker by Nora Fikse">
            <a:extLst>
              <a:ext uri="{FF2B5EF4-FFF2-40B4-BE49-F238E27FC236}">
                <a16:creationId xmlns:a16="http://schemas.microsoft.com/office/drawing/2014/main" id="{12FFD901-1733-4BEB-81E4-9F06F279264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98583" y="161521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45BAE661-166A-44DB-9D49-5CB58FE875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25">
            <a:off x="-66052" y="8039134"/>
            <a:ext cx="3889065" cy="147784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3538">
            <a:off x="1110203" y="4406146"/>
            <a:ext cx="4203853" cy="379047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730" y="3339344"/>
            <a:ext cx="1451777" cy="141746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15986" y="808064"/>
            <a:ext cx="4382947" cy="3983002"/>
          </a:xfrm>
          <a:prstGeom prst="rect">
            <a:avLst/>
          </a:prstGeom>
        </p:spPr>
      </p:pic>
      <p:sp>
        <p:nvSpPr>
          <p:cNvPr id="9" name="TextBox 9"/>
          <p:cNvSpPr txBox="1"/>
          <p:nvPr/>
        </p:nvSpPr>
        <p:spPr>
          <a:xfrm>
            <a:off x="1110202" y="1717174"/>
            <a:ext cx="9932067" cy="709801"/>
          </a:xfrm>
          <a:prstGeom prst="rect">
            <a:avLst/>
          </a:prstGeom>
        </p:spPr>
        <p:txBody>
          <a:bodyPr lIns="0" tIns="0" rIns="0" bIns="0" rtlCol="0" anchor="t">
            <a:spAutoFit/>
          </a:bodyPr>
          <a:lstStyle/>
          <a:p>
            <a:pPr>
              <a:lnSpc>
                <a:spcPts val="6080"/>
              </a:lnSpc>
            </a:pPr>
            <a:r>
              <a:rPr lang="en-US" sz="4016" b="1" dirty="0">
                <a:solidFill>
                  <a:srgbClr val="FF0000"/>
                </a:solidFill>
                <a:latin typeface="Times New Roman" panose="02020603050405020304" pitchFamily="18" charset="0"/>
              </a:rPr>
              <a:t>HOẠT ĐỘNG 4. PHÂN TÍCH- ĐÁNH GIÁ</a:t>
            </a:r>
          </a:p>
        </p:txBody>
      </p:sp>
      <p:sp>
        <p:nvSpPr>
          <p:cNvPr id="11" name="TextBox 11"/>
          <p:cNvSpPr txBox="1"/>
          <p:nvPr/>
        </p:nvSpPr>
        <p:spPr>
          <a:xfrm>
            <a:off x="5758979" y="5029776"/>
            <a:ext cx="9577064" cy="2116670"/>
          </a:xfrm>
          <a:prstGeom prst="rect">
            <a:avLst/>
          </a:prstGeom>
        </p:spPr>
        <p:txBody>
          <a:bodyPr wrap="square" lIns="0" tIns="0" rIns="0" bIns="0" rtlCol="0" anchor="t">
            <a:spAutoFit/>
          </a:bodyPr>
          <a:lstStyle/>
          <a:p>
            <a:pPr>
              <a:lnSpc>
                <a:spcPct val="115000"/>
              </a:lnSpc>
              <a:spcAft>
                <a:spcPts val="1000"/>
              </a:spcAft>
            </a:pP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thích nhất sản phẩm nào? Vì sao?</a:t>
            </a: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đã sử dụng những màu gì làm nan đan?</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Bước nào là khó nhất khi tạo hình sản phẩm?</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D80124F-9DD3-4866-96EE-9185D0067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0366" y="296501"/>
            <a:ext cx="2197129" cy="1822266"/>
          </a:xfrm>
          <a:prstGeom prst="rect">
            <a:avLst/>
          </a:prstGeom>
        </p:spPr>
      </p:pic>
      <p:pic>
        <p:nvPicPr>
          <p:cNvPr id="14" name="Picture 8" descr="New Years Yes Sticker by Nora Fikse">
            <a:extLst>
              <a:ext uri="{FF2B5EF4-FFF2-40B4-BE49-F238E27FC236}">
                <a16:creationId xmlns:a16="http://schemas.microsoft.com/office/drawing/2014/main" id="{76C58D71-6B4A-4702-B825-E7B0723B4B8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522" y="0"/>
            <a:ext cx="17014720" cy="95657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1240">
            <a:off x="13607146" y="4431845"/>
            <a:ext cx="4582944" cy="62237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27299" y="1560052"/>
            <a:ext cx="11942908" cy="670664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4070" y="1585793"/>
            <a:ext cx="11942908" cy="6706640"/>
          </a:xfrm>
          <a:prstGeom prst="rect">
            <a:avLst/>
          </a:prstGeom>
        </p:spPr>
      </p:pic>
      <p:sp>
        <p:nvSpPr>
          <p:cNvPr id="9" name="TextBox 9"/>
          <p:cNvSpPr txBox="1"/>
          <p:nvPr/>
        </p:nvSpPr>
        <p:spPr>
          <a:xfrm>
            <a:off x="4356369" y="2416673"/>
            <a:ext cx="8133811" cy="1260794"/>
          </a:xfrm>
          <a:prstGeom prst="rect">
            <a:avLst/>
          </a:prstGeom>
        </p:spPr>
        <p:txBody>
          <a:bodyPr wrap="square" lIns="0" tIns="0" rIns="0" bIns="0" rtlCol="0" anchor="t">
            <a:spAutoFit/>
          </a:bodyPr>
          <a:lstStyle/>
          <a:p>
            <a:pPr algn="ctr">
              <a:lnSpc>
                <a:spcPts val="3224"/>
              </a:lnSpc>
            </a:pPr>
            <a:r>
              <a:rPr lang="en-US" sz="4400" dirty="0">
                <a:solidFill>
                  <a:srgbClr val="FF0000"/>
                </a:solidFill>
                <a:latin typeface="Times New Roman" panose="02020603050405020304" pitchFamily="18" charset="0"/>
              </a:rPr>
              <a:t>HOẠT ĐỘNG 5</a:t>
            </a:r>
          </a:p>
          <a:p>
            <a:pPr algn="ctr">
              <a:lnSpc>
                <a:spcPts val="3224"/>
              </a:lnSpc>
            </a:pPr>
            <a:endParaRPr lang="en-US" sz="4400" dirty="0">
              <a:solidFill>
                <a:srgbClr val="FF0000"/>
              </a:solidFill>
              <a:latin typeface="Times New Roman" panose="02020603050405020304" pitchFamily="18" charset="0"/>
            </a:endParaRPr>
          </a:p>
          <a:p>
            <a:pPr algn="ctr">
              <a:lnSpc>
                <a:spcPts val="3224"/>
              </a:lnSpc>
            </a:pPr>
            <a:r>
              <a:rPr lang="en-US" sz="4400" dirty="0">
                <a:solidFill>
                  <a:srgbClr val="FF0000"/>
                </a:solidFill>
                <a:latin typeface="Times New Roman" panose="02020603050405020304" pitchFamily="18" charset="0"/>
              </a:rPr>
              <a:t> VẬN DỤNG- PHÁT TRIỂN</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817">
            <a:off x="7153949" y="978390"/>
            <a:ext cx="2538652" cy="81236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54227">
            <a:off x="1815987" y="-278225"/>
            <a:ext cx="3371536" cy="3371536"/>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570207" y="978390"/>
            <a:ext cx="1637208" cy="1378232"/>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8507">
            <a:off x="-849233" y="7164169"/>
            <a:ext cx="2510956" cy="844594"/>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57470">
            <a:off x="-910398" y="6118453"/>
            <a:ext cx="2548719" cy="787785"/>
          </a:xfrm>
          <a:prstGeom prst="rect">
            <a:avLst/>
          </a:prstGeom>
        </p:spPr>
      </p:pic>
      <p:sp>
        <p:nvSpPr>
          <p:cNvPr id="16" name="TextBox 15">
            <a:extLst>
              <a:ext uri="{FF2B5EF4-FFF2-40B4-BE49-F238E27FC236}">
                <a16:creationId xmlns:a16="http://schemas.microsoft.com/office/drawing/2014/main" id="{BE7F6653-83F5-48D1-B962-678CF62D1D54}"/>
              </a:ext>
            </a:extLst>
          </p:cNvPr>
          <p:cNvSpPr txBox="1"/>
          <p:nvPr/>
        </p:nvSpPr>
        <p:spPr>
          <a:xfrm>
            <a:off x="3443456" y="3927424"/>
            <a:ext cx="10299923" cy="2308324"/>
          </a:xfrm>
          <a:prstGeom prst="rect">
            <a:avLst/>
          </a:prstGeom>
          <a:noFill/>
        </p:spPr>
        <p:txBody>
          <a:bodyPr wrap="square">
            <a:spAutoFit/>
          </a:bodyPr>
          <a:lstStyle/>
          <a:p>
            <a:pPr algn="ct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Yêu cầu HS quan sát hình ảnh về các sản phẩm và hoạt động đan mây, tre của cha ông ta để nhận biết thêm nét đẹp của một ngành nghề thủ công rất cần được duy trì và phát triển ở Việt Nam</a:t>
            </a:r>
            <a:r>
              <a:rPr lang="en-US" sz="3600" b="1" spc="-339">
                <a:solidFill>
                  <a:schemeClr val="accent6"/>
                </a:solidFill>
                <a:latin typeface="Times New Roman" panose="02020603050405020304" pitchFamily="18" charset="0"/>
                <a:cs typeface="Times New Roman" panose="02020603050405020304" pitchFamily="18" charset="0"/>
              </a:rPr>
              <a:t>!</a:t>
            </a:r>
            <a:endParaRPr lang="en-US" sz="3600" b="1" spc="-339" dirty="0">
              <a:solidFill>
                <a:schemeClr val="accent6"/>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D99EAEC0-6BE5-4086-809D-BED5F37910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03705" y="-25741"/>
            <a:ext cx="3493273" cy="2897268"/>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ẫu lời cảm ơn trong slide PowerPoint 2016, 2019, 2013, 2010, 2007">
            <a:extLst>
              <a:ext uri="{FF2B5EF4-FFF2-40B4-BE49-F238E27FC236}">
                <a16:creationId xmlns:a16="http://schemas.microsoft.com/office/drawing/2014/main" id="{D33BBA1D-FB02-44EA-974E-AA915D66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89"/>
            <a:ext cx="16846550" cy="9458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435D28-4A23-481A-9E9F-FBC9649D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563" y="849462"/>
            <a:ext cx="3493273" cy="2897268"/>
          </a:xfrm>
          <a:prstGeom prst="rect">
            <a:avLst/>
          </a:prstGeom>
        </p:spPr>
      </p:pic>
      <p:pic>
        <p:nvPicPr>
          <p:cNvPr id="4" name="Picture 8" descr="New Years Yes Sticker by Nora Fikse">
            <a:extLst>
              <a:ext uri="{FF2B5EF4-FFF2-40B4-BE49-F238E27FC236}">
                <a16:creationId xmlns:a16="http://schemas.microsoft.com/office/drawing/2014/main" id="{22635E39-3A8F-4C4A-86C8-8E77176B42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3235" y="345406"/>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44422"/>
      </p:ext>
    </p:extLst>
  </p:cSld>
  <p:clrMapOvr>
    <a:masterClrMapping/>
  </p:clrMapOvr>
  <p:transition spd="slow" advTm="1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1-31">
            <a:extLst>
              <a:ext uri="{FF2B5EF4-FFF2-40B4-BE49-F238E27FC236}">
                <a16:creationId xmlns:a16="http://schemas.microsoft.com/office/drawing/2014/main" id="{C4F64352-1B49-FECE-B32F-865419638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978" y="345406"/>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4">
            <a:extLst>
              <a:ext uri="{FF2B5EF4-FFF2-40B4-BE49-F238E27FC236}">
                <a16:creationId xmlns:a16="http://schemas.microsoft.com/office/drawing/2014/main" id="{AEF978DD-C572-A9BE-25A3-025BDED92FC2}"/>
              </a:ext>
            </a:extLst>
          </p:cNvPr>
          <p:cNvSpPr/>
          <p:nvPr/>
        </p:nvSpPr>
        <p:spPr bwMode="auto">
          <a:xfrm>
            <a:off x="4966011" y="2433638"/>
            <a:ext cx="4174390" cy="7794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12" tIns="45906" rIns="91812" bIns="45906" numCol="1" rtlCol="0" anchor="t" anchorCtr="0" compatLnSpc="1">
            <a:prstTxWarp prst="textNoShape">
              <a:avLst/>
            </a:prstTxWarp>
          </a:bodyPr>
          <a:lstStyle/>
          <a:p>
            <a:pPr algn="ctr" defTabSz="1506339" eaLnBrk="1" hangingPunct="1"/>
            <a:r>
              <a:rPr lang="en-US" sz="4016" b="1" dirty="0">
                <a:solidFill>
                  <a:srgbClr val="FF0000"/>
                </a:solidFill>
                <a:latin typeface="Times New Roman" pitchFamily="18" charset="0"/>
                <a:cs typeface="Times New Roman" pitchFamily="18" charset="0"/>
              </a:rPr>
              <a:t>KHỞI ĐỘNG</a:t>
            </a:r>
          </a:p>
        </p:txBody>
      </p:sp>
      <p:pic>
        <p:nvPicPr>
          <p:cNvPr id="8" name="Picture 7" descr="1-26">
            <a:extLst>
              <a:ext uri="{FF2B5EF4-FFF2-40B4-BE49-F238E27FC236}">
                <a16:creationId xmlns:a16="http://schemas.microsoft.com/office/drawing/2014/main" id="{04E1C1D7-9095-14F9-90F9-7A6419C89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8401">
            <a:off x="10721939" y="271547"/>
            <a:ext cx="5498655" cy="432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C26FD62-788B-5336-A25A-3E0B881B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5250">
            <a:off x="13825655" y="2804166"/>
            <a:ext cx="3055967" cy="2534573"/>
          </a:xfrm>
          <a:prstGeom prst="rect">
            <a:avLst/>
          </a:prstGeom>
        </p:spPr>
      </p:pic>
      <p:pic>
        <p:nvPicPr>
          <p:cNvPr id="10" name="Picture 9" descr="1-16">
            <a:extLst>
              <a:ext uri="{FF2B5EF4-FFF2-40B4-BE49-F238E27FC236}">
                <a16:creationId xmlns:a16="http://schemas.microsoft.com/office/drawing/2014/main" id="{1D155928-F299-279C-EAAB-A1AAB3726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3475">
            <a:off x="8690490" y="1638574"/>
            <a:ext cx="3783172" cy="17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6">
            <a:extLst>
              <a:ext uri="{FF2B5EF4-FFF2-40B4-BE49-F238E27FC236}">
                <a16:creationId xmlns:a16="http://schemas.microsoft.com/office/drawing/2014/main" id="{8A214A73-4652-B29D-954D-C8E5262D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6790" y="4648298"/>
            <a:ext cx="7839760" cy="481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7">
            <a:extLst>
              <a:ext uri="{FF2B5EF4-FFF2-40B4-BE49-F238E27FC236}">
                <a16:creationId xmlns:a16="http://schemas.microsoft.com/office/drawing/2014/main" id="{6BF32E30-1831-608D-B7C2-AF4D6D36A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4198" y="3179808"/>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37">
            <a:extLst>
              <a:ext uri="{FF2B5EF4-FFF2-40B4-BE49-F238E27FC236}">
                <a16:creationId xmlns:a16="http://schemas.microsoft.com/office/drawing/2014/main" id="{CB851EC5-56EB-8F2E-4004-5F7ED66096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164" y="3585766"/>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16">
            <a:extLst>
              <a:ext uri="{FF2B5EF4-FFF2-40B4-BE49-F238E27FC236}">
                <a16:creationId xmlns:a16="http://schemas.microsoft.com/office/drawing/2014/main" id="{DC535496-B0BC-44CD-8FC5-1C9B1F579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4713">
            <a:off x="-12041" y="124299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New Years Yes Sticker by Nora Fikse">
            <a:extLst>
              <a:ext uri="{FF2B5EF4-FFF2-40B4-BE49-F238E27FC236}">
                <a16:creationId xmlns:a16="http://schemas.microsoft.com/office/drawing/2014/main" id="{23022CC2-4E8C-00BC-AD08-E97015F407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84186" y="1251449"/>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370D25-2C14-C43B-C768-B50F1977DAE5}"/>
              </a:ext>
            </a:extLst>
          </p:cNvPr>
          <p:cNvSpPr txBox="1"/>
          <p:nvPr/>
        </p:nvSpPr>
        <p:spPr>
          <a:xfrm>
            <a:off x="4437055" y="4568840"/>
            <a:ext cx="8028661" cy="1579600"/>
          </a:xfrm>
          <a:prstGeom prst="rect">
            <a:avLst/>
          </a:prstGeom>
          <a:noFill/>
        </p:spPr>
        <p:txBody>
          <a:bodyPr wrap="square">
            <a:spAutoFit/>
          </a:bodyPr>
          <a:lstStyle/>
          <a:p>
            <a:pPr algn="ctr">
              <a:lnSpc>
                <a:spcPct val="115000"/>
              </a:lnSpc>
              <a:spcAft>
                <a:spcPts val="10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HS chơi trò chơi: </a:t>
            </a:r>
            <a:endPar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“Thi kể tên các đồ dùng học tập”.</a:t>
            </a:r>
          </a:p>
        </p:txBody>
      </p:sp>
    </p:spTree>
    <p:extLst>
      <p:ext uri="{BB962C8B-B14F-4D97-AF65-F5344CB8AC3E}">
        <p14:creationId xmlns:p14="http://schemas.microsoft.com/office/powerpoint/2010/main" val="3172746620"/>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1"/>
                                        </p:tgtEl>
                                      </p:cBhvr>
                                      <p:by x="150000" y="150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par>
                          <p:cTn id="22" fill="hold">
                            <p:stCondLst>
                              <p:cond delay="4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414C6B-C91F-479F-97E8-30605C70AC8F}"/>
              </a:ext>
            </a:extLst>
          </p:cNvPr>
          <p:cNvSpPr txBox="1"/>
          <p:nvPr/>
        </p:nvSpPr>
        <p:spPr>
          <a:xfrm>
            <a:off x="2093664" y="2841275"/>
            <a:ext cx="12659220" cy="1902700"/>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tiết 1 )</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 y="5626526"/>
            <a:ext cx="16843233"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a:extLst>
              <a:ext uri="{FF2B5EF4-FFF2-40B4-BE49-F238E27FC236}">
                <a16:creationId xmlns:a16="http://schemas.microsoft.com/office/drawing/2014/main" id="{C38A3814-6C6C-4F1C-AA57-5CC49FE4E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31" y="5740830"/>
            <a:ext cx="4071302" cy="377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3396BF8-0407-47ED-A459-188EF78A9137}"/>
              </a:ext>
            </a:extLst>
          </p:cNvPr>
          <p:cNvGrpSpPr>
            <a:grpSpLocks/>
          </p:cNvGrpSpPr>
          <p:nvPr/>
        </p:nvGrpSpPr>
        <p:grpSpPr bwMode="auto">
          <a:xfrm>
            <a:off x="10109585" y="-364720"/>
            <a:ext cx="5233295" cy="3303684"/>
            <a:chOff x="12841954" y="-337836"/>
            <a:chExt cx="3997762" cy="3397093"/>
          </a:xfrm>
        </p:grpSpPr>
        <p:pic>
          <p:nvPicPr>
            <p:cNvPr id="7178" name="Picture 6" descr="1-42">
              <a:extLst>
                <a:ext uri="{FF2B5EF4-FFF2-40B4-BE49-F238E27FC236}">
                  <a16:creationId xmlns:a16="http://schemas.microsoft.com/office/drawing/2014/main" id="{5959FDC9-C74C-4316-B7BE-5A48A1110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727">
              <a:off x="12841954" y="-337836"/>
              <a:ext cx="3997762" cy="339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4">
              <a:extLst>
                <a:ext uri="{FF2B5EF4-FFF2-40B4-BE49-F238E27FC236}">
                  <a16:creationId xmlns:a16="http://schemas.microsoft.com/office/drawing/2014/main" id="{FCBBE08E-6C66-446E-88AC-40B8F8C9C58E}"/>
                </a:ext>
              </a:extLst>
            </p:cNvPr>
            <p:cNvSpPr txBox="1">
              <a:spLocks noChangeArrowheads="1"/>
            </p:cNvSpPr>
            <p:nvPr/>
          </p:nvSpPr>
          <p:spPr bwMode="auto">
            <a:xfrm rot="322917">
              <a:off x="13396234" y="1147417"/>
              <a:ext cx="2775521" cy="9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5422" b="1" dirty="0">
                  <a:solidFill>
                    <a:srgbClr val="FF0000"/>
                  </a:solidFill>
                  <a:latin typeface="Times New Roman" panose="02020603050405020304" pitchFamily="18" charset="0"/>
                  <a:cs typeface="Times New Roman" panose="02020603050405020304" pitchFamily="18" charset="0"/>
                </a:rPr>
                <a:t>ĐỒ DÙNG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pic>
        <p:nvPicPr>
          <p:cNvPr id="17" name="Picture 14">
            <a:extLst>
              <a:ext uri="{FF2B5EF4-FFF2-40B4-BE49-F238E27FC236}">
                <a16:creationId xmlns:a16="http://schemas.microsoft.com/office/drawing/2014/main" id="{0EA719C9-6D7F-4E81-BE00-01A1F7F415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7265" y="3137851"/>
            <a:ext cx="7065307" cy="406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bia-mau-dac-biet-dep-34590.jpg">
            <a:extLst>
              <a:ext uri="{FF2B5EF4-FFF2-40B4-BE49-F238E27FC236}">
                <a16:creationId xmlns:a16="http://schemas.microsoft.com/office/drawing/2014/main" id="{995CCF9D-D382-405E-A55B-DE795F0229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0" b="89535" l="3101" r="95736">
                        <a14:foregroundMark x1="10078" y1="31008" x2="1550" y2="46899"/>
                        <a14:foregroundMark x1="1550" y1="46899" x2="8915" y2="63953"/>
                        <a14:foregroundMark x1="8915" y1="63953" x2="10078" y2="69380"/>
                        <a14:foregroundMark x1="4264" y1="39535" x2="6977" y2="55039"/>
                        <a14:foregroundMark x1="3101" y1="42636" x2="6977" y2="59302"/>
                        <a14:foregroundMark x1="83721" y1="31783" x2="91103" y2="36803"/>
                        <a14:foregroundMark x1="93774" y1="40370" x2="95736" y2="51163"/>
                        <a14:foregroundMark x1="95736" y1="51163" x2="87597" y2="61628"/>
                        <a14:foregroundMark x1="87597" y1="61628" x2="87597" y2="61628"/>
                        <a14:backgroundMark x1="91085" y1="36822" x2="94961" y2="39147"/>
                      </a14:backgroundRemoval>
                    </a14:imgEffect>
                  </a14:imgLayer>
                </a14:imgProps>
              </a:ext>
              <a:ext uri="{28A0092B-C50C-407E-A947-70E740481C1C}">
                <a14:useLocalDpi xmlns:a14="http://schemas.microsoft.com/office/drawing/2010/main" val="0"/>
              </a:ext>
            </a:extLst>
          </a:blip>
          <a:srcRect/>
          <a:stretch>
            <a:fillRect/>
          </a:stretch>
        </p:blipFill>
        <p:spPr bwMode="auto">
          <a:xfrm>
            <a:off x="4392424" y="2562625"/>
            <a:ext cx="4873429" cy="42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ew Years Yes Sticker by Nora Fikse">
            <a:extLst>
              <a:ext uri="{FF2B5EF4-FFF2-40B4-BE49-F238E27FC236}">
                <a16:creationId xmlns:a16="http://schemas.microsoft.com/office/drawing/2014/main" id="{56EDBE0E-A225-4631-A48B-E24053BA700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853720" y="50159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1-16">
            <a:extLst>
              <a:ext uri="{FF2B5EF4-FFF2-40B4-BE49-F238E27FC236}">
                <a16:creationId xmlns:a16="http://schemas.microsoft.com/office/drawing/2014/main" id="{6A18AA8B-BC5E-425B-BF71-24C5A7CB1F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099" y="18227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F055F52-9BF6-4324-92EC-0820ACB127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1069" y="186027"/>
            <a:ext cx="2469918" cy="2048513"/>
          </a:xfrm>
          <a:prstGeom prst="rect">
            <a:avLst/>
          </a:prstGeom>
        </p:spPr>
      </p:pic>
      <p:pic>
        <p:nvPicPr>
          <p:cNvPr id="2" name="Picture 1">
            <a:extLst>
              <a:ext uri="{FF2B5EF4-FFF2-40B4-BE49-F238E27FC236}">
                <a16:creationId xmlns:a16="http://schemas.microsoft.com/office/drawing/2014/main" id="{0F736313-7219-31DB-1B96-D4BF771012E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250" b="96875" l="10000" r="94167">
                        <a14:foregroundMark x1="32031" y1="19336" x2="27500" y2="37031"/>
                        <a14:foregroundMark x1="27500" y1="37031" x2="45000" y2="15391"/>
                        <a14:foregroundMark x1="45000" y1="15391" x2="40469" y2="47305"/>
                        <a14:foregroundMark x1="50469" y1="41875" x2="50469" y2="41875"/>
                        <a14:foregroundMark x1="59688" y1="6406" x2="59688" y2="6406"/>
                        <a14:foregroundMark x1="20263" y1="8426" x2="43698" y2="6289"/>
                        <a14:foregroundMark x1="9427" y1="9414" x2="14140" y2="8984"/>
                        <a14:foregroundMark x1="43698" y1="6289" x2="58731" y2="8867"/>
                        <a14:foregroundMark x1="62430" y1="9904" x2="78750" y2="9414"/>
                        <a14:foregroundMark x1="78750" y1="9414" x2="86146" y2="9414"/>
                        <a14:foregroundMark x1="86146" y1="9414" x2="92708" y2="92305"/>
                        <a14:foregroundMark x1="92708" y1="92305" x2="93021" y2="93281"/>
                        <a14:foregroundMark x1="93021" y1="93281" x2="93021" y2="93281"/>
                        <a14:foregroundMark x1="9427" y1="10039" x2="10000" y2="96797"/>
                        <a14:foregroundMark x1="10000" y1="96797" x2="10156" y2="96875"/>
                        <a14:foregroundMark x1="10156" y1="92969" x2="65573" y2="91055"/>
                        <a14:foregroundMark x1="65573" y1="91055" x2="94167" y2="92656"/>
                        <a14:backgroundMark x1="64271" y1="10039" x2="14010" y2="8828"/>
                        <a14:backgroundMark x1="58490" y1="9141" x2="64271" y2="9414"/>
                      </a14:backgroundRemoval>
                    </a14:imgEffect>
                  </a14:imgLayer>
                </a14:imgProps>
              </a:ext>
              <a:ext uri="{28A0092B-C50C-407E-A947-70E740481C1C}">
                <a14:useLocalDpi xmlns:a14="http://schemas.microsoft.com/office/drawing/2010/main" val="0"/>
              </a:ext>
            </a:extLst>
          </a:blip>
          <a:srcRect l="9309" t="10230" r="6916" b="7390"/>
          <a:stretch/>
        </p:blipFill>
        <p:spPr>
          <a:xfrm>
            <a:off x="986103" y="3016771"/>
            <a:ext cx="2729399" cy="34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New Years Yes Sticker by Nora Fikse">
            <a:extLst>
              <a:ext uri="{FF2B5EF4-FFF2-40B4-BE49-F238E27FC236}">
                <a16:creationId xmlns:a16="http://schemas.microsoft.com/office/drawing/2014/main" id="{C542315D-7998-C152-3742-BE09E419A30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006120" y="51683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ew Years Yes Sticker by Nora Fikse">
            <a:extLst>
              <a:ext uri="{FF2B5EF4-FFF2-40B4-BE49-F238E27FC236}">
                <a16:creationId xmlns:a16="http://schemas.microsoft.com/office/drawing/2014/main" id="{3353207F-D827-4E69-BFF9-C9EC0E0F95C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877" y="41852"/>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799"/>
                                        </p:tgtEl>
                                        <p:attrNameLst>
                                          <p:attrName>r</p:attrName>
                                        </p:attrNameLst>
                                      </p:cBhvr>
                                    </p:animRot>
                                    <p:animRot by="-240000">
                                      <p:cBhvr>
                                        <p:cTn id="7" dur="200" fill="hold">
                                          <p:stCondLst>
                                            <p:cond delay="200"/>
                                          </p:stCondLst>
                                        </p:cTn>
                                        <p:tgtEl>
                                          <p:spTgt spid="33799"/>
                                        </p:tgtEl>
                                        <p:attrNameLst>
                                          <p:attrName>r</p:attrName>
                                        </p:attrNameLst>
                                      </p:cBhvr>
                                    </p:animRot>
                                    <p:animRot by="240000">
                                      <p:cBhvr>
                                        <p:cTn id="8" dur="200" fill="hold">
                                          <p:stCondLst>
                                            <p:cond delay="400"/>
                                          </p:stCondLst>
                                        </p:cTn>
                                        <p:tgtEl>
                                          <p:spTgt spid="33799"/>
                                        </p:tgtEl>
                                        <p:attrNameLst>
                                          <p:attrName>r</p:attrName>
                                        </p:attrNameLst>
                                      </p:cBhvr>
                                    </p:animRot>
                                    <p:animRot by="-240000">
                                      <p:cBhvr>
                                        <p:cTn id="9" dur="200" fill="hold">
                                          <p:stCondLst>
                                            <p:cond delay="600"/>
                                          </p:stCondLst>
                                        </p:cTn>
                                        <p:tgtEl>
                                          <p:spTgt spid="33799"/>
                                        </p:tgtEl>
                                        <p:attrNameLst>
                                          <p:attrName>r</p:attrName>
                                        </p:attrNameLst>
                                      </p:cBhvr>
                                    </p:animRot>
                                    <p:animRot by="120000">
                                      <p:cBhvr>
                                        <p:cTn id="10" dur="200" fill="hold">
                                          <p:stCondLst>
                                            <p:cond delay="800"/>
                                          </p:stCondLst>
                                        </p:cTn>
                                        <p:tgtEl>
                                          <p:spTgt spid="33799"/>
                                        </p:tgtEl>
                                        <p:attrNameLst>
                                          <p:attrName>r</p:attrName>
                                        </p:attrNameLst>
                                      </p:cBhvr>
                                    </p:animRo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id="{393E8C53-2D45-4C7C-9275-FBC59628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03" y="254885"/>
            <a:ext cx="15039001" cy="90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a:extLst>
              <a:ext uri="{FF2B5EF4-FFF2-40B4-BE49-F238E27FC236}">
                <a16:creationId xmlns:a16="http://schemas.microsoft.com/office/drawing/2014/main" id="{FE9D9066-A08F-4028-B8E4-6AC49C41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52" y="1123593"/>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1">
            <a:extLst>
              <a:ext uri="{FF2B5EF4-FFF2-40B4-BE49-F238E27FC236}">
                <a16:creationId xmlns:a16="http://schemas.microsoft.com/office/drawing/2014/main" id="{4A69CB54-676F-4B74-98CC-898287FCD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994" y="6401643"/>
            <a:ext cx="9544625" cy="24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a:extLst>
              <a:ext uri="{FF2B5EF4-FFF2-40B4-BE49-F238E27FC236}">
                <a16:creationId xmlns:a16="http://schemas.microsoft.com/office/drawing/2014/main" id="{7935FF19-A23B-436A-9010-26E74DC8B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860" y="2547741"/>
            <a:ext cx="9544625" cy="18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a:extLst>
              <a:ext uri="{FF2B5EF4-FFF2-40B4-BE49-F238E27FC236}">
                <a16:creationId xmlns:a16="http://schemas.microsoft.com/office/drawing/2014/main" id="{AA1C3F99-1F58-4A8D-B39F-09436BE7A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860" y="4289195"/>
            <a:ext cx="9544625"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a:extLst>
              <a:ext uri="{FF2B5EF4-FFF2-40B4-BE49-F238E27FC236}">
                <a16:creationId xmlns:a16="http://schemas.microsoft.com/office/drawing/2014/main" id="{E6DE039B-892A-4553-91DA-71F0AB6A0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73" y="4125017"/>
            <a:ext cx="8420885" cy="51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id="{52CEDD91-73D3-4767-9C6D-C180CEEDFFC8}"/>
              </a:ext>
            </a:extLst>
          </p:cNvPr>
          <p:cNvSpPr txBox="1">
            <a:spLocks noChangeArrowheads="1"/>
          </p:cNvSpPr>
          <p:nvPr/>
        </p:nvSpPr>
        <p:spPr bwMode="auto">
          <a:xfrm>
            <a:off x="4630775" y="2713467"/>
            <a:ext cx="8457545" cy="10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a:solidFill>
                  <a:srgbClr val="0070C0"/>
                </a:solidFill>
                <a:latin typeface="Times New Roman" panose="02020603050405020304" pitchFamily="18" charset="0"/>
                <a:cs typeface="Times New Roman" panose="02020603050405020304" pitchFamily="18" charset="0"/>
              </a:rPr>
              <a:t>1</a:t>
            </a:r>
            <a:r>
              <a:rPr lang="vi-VN" altLang="en-US" sz="3213">
                <a:latin typeface="Times New Roman" panose="02020603050405020304" pitchFamily="18" charset="0"/>
                <a:cs typeface="Times New Roman" panose="02020603050405020304" pitchFamily="18" charset="0"/>
              </a:rPr>
              <a:t>.</a:t>
            </a:r>
            <a:r>
              <a:rPr lang="en-US"/>
              <a:t> Nêu được cách cắt và đan nan giấy bìa màu; giấy thủ công tạo sản phẩm mỹ thuật.</a:t>
            </a:r>
            <a:endParaRPr lang="en-US" sz="3213" dirty="0">
              <a:latin typeface="Times New Roman" panose="02020603050405020304" pitchFamily="18" charset="0"/>
              <a:cs typeface="Times New Roman" panose="02020603050405020304" pitchFamily="18" charset="0"/>
            </a:endParaRPr>
          </a:p>
        </p:txBody>
      </p:sp>
      <p:sp>
        <p:nvSpPr>
          <p:cNvPr id="3086" name="Text Box 14">
            <a:extLst>
              <a:ext uri="{FF2B5EF4-FFF2-40B4-BE49-F238E27FC236}">
                <a16:creationId xmlns:a16="http://schemas.microsoft.com/office/drawing/2014/main" id="{8833B83F-4821-4E85-9323-9BEF000050B9}"/>
              </a:ext>
            </a:extLst>
          </p:cNvPr>
          <p:cNvSpPr txBox="1">
            <a:spLocks noChangeArrowheads="1"/>
          </p:cNvSpPr>
          <p:nvPr/>
        </p:nvSpPr>
        <p:spPr bwMode="auto">
          <a:xfrm>
            <a:off x="4587737" y="4594218"/>
            <a:ext cx="8543619" cy="20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dirty="0">
                <a:solidFill>
                  <a:srgbClr val="0070C0"/>
                </a:solidFill>
                <a:latin typeface="Times New Roman" panose="02020603050405020304" pitchFamily="18" charset="0"/>
                <a:cs typeface="Times New Roman" panose="02020603050405020304" pitchFamily="18" charset="0"/>
              </a:rPr>
              <a:t>2</a:t>
            </a:r>
            <a:r>
              <a:rPr lang="en-US" altLang="en-US" sz="3213" b="1">
                <a:solidFill>
                  <a:srgbClr val="0070C0"/>
                </a:solidFill>
                <a:latin typeface="Times New Roman" panose="02020603050405020304" pitchFamily="18" charset="0"/>
                <a:cs typeface="Times New Roman" panose="02020603050405020304" pitchFamily="18" charset="0"/>
              </a:rPr>
              <a:t>. </a:t>
            </a:r>
            <a:r>
              <a:rPr lang="en-US" sz="2800"/>
              <a:t>Tạo được ống đựng bút bằng cách đan nan từ giấy bìa màu, giấy thủ công. Chỉ ra được cách kết hợp các nan màu trong sản phẩm mỹ thuật. </a:t>
            </a:r>
          </a:p>
          <a:p>
            <a:pPr algn="just"/>
            <a:endParaRPr lang="en-US" sz="3213" dirty="0">
              <a:latin typeface="Times New Roman" panose="02020603050405020304" pitchFamily="18" charset="0"/>
              <a:cs typeface="Times New Roman" panose="02020603050405020304" pitchFamily="18" charset="0"/>
            </a:endParaRPr>
          </a:p>
        </p:txBody>
      </p:sp>
      <p:sp>
        <p:nvSpPr>
          <p:cNvPr id="3087" name="Text Box 15">
            <a:extLst>
              <a:ext uri="{FF2B5EF4-FFF2-40B4-BE49-F238E27FC236}">
                <a16:creationId xmlns:a16="http://schemas.microsoft.com/office/drawing/2014/main" id="{7472266E-722F-458B-BBFB-F552874C23E9}"/>
              </a:ext>
            </a:extLst>
          </p:cNvPr>
          <p:cNvSpPr txBox="1">
            <a:spLocks noChangeArrowheads="1"/>
          </p:cNvSpPr>
          <p:nvPr/>
        </p:nvSpPr>
        <p:spPr bwMode="auto">
          <a:xfrm>
            <a:off x="4630775" y="6725237"/>
            <a:ext cx="8666353" cy="225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z="3213" b="1" dirty="0">
                <a:solidFill>
                  <a:srgbClr val="0070C0"/>
                </a:solidFill>
                <a:latin typeface="Times New Roman" panose="02020603050405020304" pitchFamily="18" charset="0"/>
                <a:cs typeface="Times New Roman" panose="02020603050405020304" pitchFamily="18" charset="0"/>
              </a:rPr>
              <a:t>3</a:t>
            </a:r>
            <a:r>
              <a:rPr lang="en-US" altLang="en-US" sz="3213" b="1">
                <a:solidFill>
                  <a:srgbClr val="0070C0"/>
                </a:solidFill>
                <a:latin typeface="Times New Roman" panose="02020603050405020304" pitchFamily="18" charset="0"/>
                <a:cs typeface="Times New Roman" panose="02020603050405020304" pitchFamily="18" charset="0"/>
              </a:rPr>
              <a:t>. </a:t>
            </a:r>
            <a:r>
              <a:rPr lang="en-US"/>
              <a:t>Nhận biết được vẻ đẹp của sản phẩm mây tre đan truyền thống và giá trị của sản phẩm đan với việc bảo vệ môi trường. </a:t>
            </a:r>
          </a:p>
          <a:p>
            <a:pPr eaLnBrk="1" hangingPunct="1">
              <a:spcBef>
                <a:spcPct val="50000"/>
              </a:spcBef>
            </a:pPr>
            <a:endParaRPr lang="zh-CN" altLang="en-US" sz="3213" dirty="0">
              <a:solidFill>
                <a:schemeClr val="bg1"/>
              </a:solidFill>
              <a:latin typeface="黑体" panose="02010609060101010101" pitchFamily="49" charset="-122"/>
              <a:ea typeface="黑体" panose="02010609060101010101" pitchFamily="49" charset="-122"/>
            </a:endParaRPr>
          </a:p>
        </p:txBody>
      </p:sp>
      <p:sp>
        <p:nvSpPr>
          <p:cNvPr id="2" name="Rectangle: Rounded Corners 1">
            <a:extLst>
              <a:ext uri="{FF2B5EF4-FFF2-40B4-BE49-F238E27FC236}">
                <a16:creationId xmlns:a16="http://schemas.microsoft.com/office/drawing/2014/main" id="{0DBC0BC0-19E2-4F3D-95BC-C4B9915EEF1F}"/>
              </a:ext>
            </a:extLst>
          </p:cNvPr>
          <p:cNvSpPr/>
          <p:nvPr/>
        </p:nvSpPr>
        <p:spPr bwMode="auto">
          <a:xfrm>
            <a:off x="5875332" y="1298928"/>
            <a:ext cx="5239343" cy="1056794"/>
          </a:xfrm>
          <a:prstGeom prst="roundRect">
            <a:avLst>
              <a:gd name="adj" fmla="val 48452"/>
            </a:avLst>
          </a:prstGeom>
          <a:solidFill>
            <a:srgbClr val="FFC000"/>
          </a:solidFill>
          <a:ln w="9525" cap="flat" cmpd="sng" algn="ctr">
            <a:noFill/>
            <a:prstDash val="solid"/>
            <a:round/>
            <a:headEnd type="none" w="med" len="med"/>
            <a:tailEnd type="none" w="med" len="med"/>
          </a:ln>
          <a:effectLst/>
        </p:spPr>
        <p:txBody>
          <a:bodyPr/>
          <a:lstStyle/>
          <a:p>
            <a:pPr algn="ctr" defTabSz="1506339" eaLnBrk="1" hangingPunct="1">
              <a:defRPr/>
            </a:pPr>
            <a:r>
              <a:rPr lang="en-US" sz="3615" b="1">
                <a:solidFill>
                  <a:schemeClr val="accent2">
                    <a:lumMod val="75000"/>
                  </a:schemeClr>
                </a:solidFill>
                <a:latin typeface="Times New Roman" panose="02020603050405020304" pitchFamily="18" charset="0"/>
                <a:cs typeface="Times New Roman" panose="02020603050405020304" pitchFamily="18" charset="0"/>
              </a:rPr>
              <a:t>YÊU CẦU CẦN ĐẠT</a:t>
            </a:r>
            <a:endParaRPr lang="en-US" sz="3012"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2" name="Picture 8" descr="1-16">
            <a:extLst>
              <a:ext uri="{FF2B5EF4-FFF2-40B4-BE49-F238E27FC236}">
                <a16:creationId xmlns:a16="http://schemas.microsoft.com/office/drawing/2014/main" id="{95E7407E-CBA3-4DB5-BDE1-781D3A2FB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25" y="-14998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6" presetClass="emph" presetSubtype="0" fill="hold" nodeType="clickEffect">
                                  <p:stCondLst>
                                    <p:cond delay="0"/>
                                  </p:stCondLst>
                                  <p:childTnLst>
                                    <p:animScale>
                                      <p:cBhvr>
                                        <p:cTn id="12" dur="2000" fill="hold"/>
                                        <p:tgtEl>
                                          <p:spTgt spid="3077"/>
                                        </p:tgtEl>
                                      </p:cBhvr>
                                      <p:by x="150000" y="15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childTnLst>
                                </p:cTn>
                              </p:par>
                            </p:childTnLst>
                          </p:cTn>
                        </p:par>
                        <p:par>
                          <p:cTn id="17" fill="hold" nodeType="afterGroup">
                            <p:stCondLst>
                              <p:cond delay="4000"/>
                            </p:stCondLst>
                            <p:childTnLst>
                              <p:par>
                                <p:cTn id="18" presetID="2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nodeType="afterGroup">
                            <p:stCondLst>
                              <p:cond delay="5000"/>
                            </p:stCondLst>
                            <p:childTnLst>
                              <p:par>
                                <p:cTn id="24" presetID="29" presetClass="entr" presetSubtype="0" fill="hold" nodeType="after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p:cTn id="26" dur="1000" fill="hold"/>
                                        <p:tgtEl>
                                          <p:spTgt spid="3080"/>
                                        </p:tgtEl>
                                        <p:attrNameLst>
                                          <p:attrName>ppt_x</p:attrName>
                                        </p:attrNameLst>
                                      </p:cBhvr>
                                      <p:tavLst>
                                        <p:tav tm="0">
                                          <p:val>
                                            <p:strVal val="#ppt_x-.2"/>
                                          </p:val>
                                        </p:tav>
                                        <p:tav tm="100000">
                                          <p:val>
                                            <p:strVal val="#ppt_x"/>
                                          </p:val>
                                        </p:tav>
                                      </p:tavLst>
                                    </p:anim>
                                    <p:anim calcmode="lin" valueType="num">
                                      <p:cBhvr>
                                        <p:cTn id="27"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1000"/>
                            </p:stCondLst>
                            <p:childTnLst>
                              <p:par>
                                <p:cTn id="37" presetID="29"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 calcmode="lin" valueType="num">
                                      <p:cBhvr>
                                        <p:cTn id="39" dur="1000" fill="hold"/>
                                        <p:tgtEl>
                                          <p:spTgt spid="3082"/>
                                        </p:tgtEl>
                                        <p:attrNameLst>
                                          <p:attrName>ppt_x</p:attrName>
                                        </p:attrNameLst>
                                      </p:cBhvr>
                                      <p:tavLst>
                                        <p:tav tm="0">
                                          <p:val>
                                            <p:strVal val="#ppt_x-.2"/>
                                          </p:val>
                                        </p:tav>
                                        <p:tav tm="100000">
                                          <p:val>
                                            <p:strVal val="#ppt_x"/>
                                          </p:val>
                                        </p:tav>
                                      </p:tavLst>
                                    </p:anim>
                                    <p:anim calcmode="lin" valueType="num">
                                      <p:cBhvr>
                                        <p:cTn id="4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3086"/>
                                        </p:tgtEl>
                                        <p:attrNameLst>
                                          <p:attrName>style.visibility</p:attrName>
                                        </p:attrNameLst>
                                      </p:cBhvr>
                                      <p:to>
                                        <p:strVal val="visible"/>
                                      </p:to>
                                    </p:set>
                                    <p:anim calcmode="lin" valueType="num">
                                      <p:cBhvr>
                                        <p:cTn id="46" dur="1000" fill="hold"/>
                                        <p:tgtEl>
                                          <p:spTgt spid="3086"/>
                                        </p:tgtEl>
                                        <p:attrNameLst>
                                          <p:attrName>ppt_x</p:attrName>
                                        </p:attrNameLst>
                                      </p:cBhvr>
                                      <p:tavLst>
                                        <p:tav tm="0">
                                          <p:val>
                                            <p:strVal val="#ppt_x-.2"/>
                                          </p:val>
                                        </p:tav>
                                        <p:tav tm="100000">
                                          <p:val>
                                            <p:strVal val="#ppt_x"/>
                                          </p:val>
                                        </p:tav>
                                      </p:tavLst>
                                    </p:anim>
                                    <p:anim calcmode="lin" valueType="num">
                                      <p:cBhvr>
                                        <p:cTn id="47"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086"/>
                                        </p:tgtEl>
                                      </p:cBhvr>
                                    </p:animEffect>
                                  </p:childTnLst>
                                </p:cTn>
                              </p:par>
                            </p:childTnLst>
                          </p:cTn>
                        </p:par>
                        <p:par>
                          <p:cTn id="49" fill="hold" nodeType="afterGroup">
                            <p:stCondLst>
                              <p:cond delay="1000"/>
                            </p:stCondLst>
                            <p:childTnLst>
                              <p:par>
                                <p:cTn id="50" presetID="29" presetClass="entr" presetSubtype="0" fill="hold" nodeType="afterEffect">
                                  <p:stCondLst>
                                    <p:cond delay="0"/>
                                  </p:stCondLst>
                                  <p:childTnLst>
                                    <p:set>
                                      <p:cBhvr>
                                        <p:cTn id="51" dur="1" fill="hold">
                                          <p:stCondLst>
                                            <p:cond delay="0"/>
                                          </p:stCondLst>
                                        </p:cTn>
                                        <p:tgtEl>
                                          <p:spTgt spid="3079"/>
                                        </p:tgtEl>
                                        <p:attrNameLst>
                                          <p:attrName>style.visibility</p:attrName>
                                        </p:attrNameLst>
                                      </p:cBhvr>
                                      <p:to>
                                        <p:strVal val="visible"/>
                                      </p:to>
                                    </p:set>
                                    <p:anim calcmode="lin" valueType="num">
                                      <p:cBhvr>
                                        <p:cTn id="52" dur="1000" fill="hold"/>
                                        <p:tgtEl>
                                          <p:spTgt spid="3079"/>
                                        </p:tgtEl>
                                        <p:attrNameLst>
                                          <p:attrName>ppt_x</p:attrName>
                                        </p:attrNameLst>
                                      </p:cBhvr>
                                      <p:tavLst>
                                        <p:tav tm="0">
                                          <p:val>
                                            <p:strVal val="#ppt_x-.2"/>
                                          </p:val>
                                        </p:tav>
                                        <p:tav tm="100000">
                                          <p:val>
                                            <p:strVal val="#ppt_x"/>
                                          </p:val>
                                        </p:tav>
                                      </p:tavLst>
                                    </p:anim>
                                    <p:anim calcmode="lin" valueType="num">
                                      <p:cBhvr>
                                        <p:cTn id="53"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87"/>
                                        </p:tgtEl>
                                        <p:attrNameLst>
                                          <p:attrName>style.visibility</p:attrName>
                                        </p:attrNameLst>
                                      </p:cBhvr>
                                      <p:to>
                                        <p:strVal val="visible"/>
                                      </p:to>
                                    </p:set>
                                    <p:anim calcmode="lin" valueType="num">
                                      <p:cBhvr>
                                        <p:cTn id="59" dur="1000" fill="hold"/>
                                        <p:tgtEl>
                                          <p:spTgt spid="3087"/>
                                        </p:tgtEl>
                                        <p:attrNameLst>
                                          <p:attrName>ppt_x</p:attrName>
                                        </p:attrNameLst>
                                      </p:cBhvr>
                                      <p:tavLst>
                                        <p:tav tm="0">
                                          <p:val>
                                            <p:strVal val="#ppt_x-.2"/>
                                          </p:val>
                                        </p:tav>
                                        <p:tav tm="100000">
                                          <p:val>
                                            <p:strVal val="#ppt_x"/>
                                          </p:val>
                                        </p:tav>
                                      </p:tavLst>
                                    </p:anim>
                                    <p:anim calcmode="lin" valueType="num">
                                      <p:cBhvr>
                                        <p:cTn id="6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87"/>
                                        </p:tgtEl>
                                      </p:cBhvr>
                                    </p:animEffect>
                                  </p:childTnLst>
                                </p:cTn>
                              </p:par>
                            </p:childTnLst>
                          </p:cTn>
                        </p:par>
                        <p:par>
                          <p:cTn id="62" fill="hold">
                            <p:stCondLst>
                              <p:cond delay="1000"/>
                            </p:stCondLst>
                            <p:childTnLst>
                              <p:par>
                                <p:cTn id="63" presetID="47"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id="{47D63C0F-EB1F-4F71-902F-4D186CB00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id="{01A141A3-2E51-46BC-8A42-616B8460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id="{41E072B2-56BE-4400-BF34-D040F3023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id="{FEADDA7A-5E17-421A-A7B6-EC6A301D6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017692" y="8666206"/>
            <a:ext cx="612080" cy="612080"/>
          </a:xfrm>
          <a:prstGeom prst="rect">
            <a:avLst/>
          </a:prstGeom>
        </p:spPr>
      </p:pic>
      <p:pic>
        <p:nvPicPr>
          <p:cNvPr id="8" name="Picture 7">
            <a:extLst>
              <a:ext uri="{FF2B5EF4-FFF2-40B4-BE49-F238E27FC236}">
                <a16:creationId xmlns:a16="http://schemas.microsoft.com/office/drawing/2014/main" id="{150A1CF3-54A4-4993-B651-F0AC4A752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id="{B7EA43FE-D00F-4487-92E9-48171C3964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7"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CCD3528-507F-43EE-9AA5-3B1BA666DB3B}"/>
              </a:ext>
            </a:extLst>
          </p:cNvPr>
          <p:cNvSpPr txBox="1"/>
          <p:nvPr/>
        </p:nvSpPr>
        <p:spPr>
          <a:xfrm>
            <a:off x="4388169" y="524548"/>
            <a:ext cx="8436505" cy="772571"/>
          </a:xfrm>
          <a:prstGeom prst="rect">
            <a:avLst/>
          </a:prstGeom>
          <a:noFill/>
        </p:spPr>
        <p:txBody>
          <a:bodyPr wrap="square">
            <a:spAutoFit/>
          </a:body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sp>
        <p:nvSpPr>
          <p:cNvPr id="10" name="TextBox 9">
            <a:extLst>
              <a:ext uri="{FF2B5EF4-FFF2-40B4-BE49-F238E27FC236}">
                <a16:creationId xmlns:a16="http://schemas.microsoft.com/office/drawing/2014/main" id="{158ECCF2-8469-4D5C-A268-0A70BD8411CC}"/>
              </a:ext>
            </a:extLst>
          </p:cNvPr>
          <p:cNvSpPr txBox="1"/>
          <p:nvPr/>
        </p:nvSpPr>
        <p:spPr>
          <a:xfrm>
            <a:off x="1732291" y="2976430"/>
            <a:ext cx="7146490" cy="3418180"/>
          </a:xfrm>
          <a:prstGeom prst="rect">
            <a:avLst/>
          </a:prstGeom>
          <a:noFill/>
        </p:spPr>
        <p:txBody>
          <a:bodyPr wrap="square" rtlCol="0">
            <a:spAutoFit/>
          </a:bodyPr>
          <a:lstStyle/>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chọn giấy bìa màu nào để tạo nan đan? Vì sao?</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Các nan giấy của em có một hay nhiều khích thước?</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cắt màu nào trước, màu nào cắt sau?</a:t>
            </a:r>
          </a:p>
          <a:p>
            <a:endParaRPr lang="en-US" sz="3012" dirty="0"/>
          </a:p>
        </p:txBody>
      </p:sp>
      <p:sp>
        <p:nvSpPr>
          <p:cNvPr id="14" name="TextBox 13">
            <a:extLst>
              <a:ext uri="{FF2B5EF4-FFF2-40B4-BE49-F238E27FC236}">
                <a16:creationId xmlns:a16="http://schemas.microsoft.com/office/drawing/2014/main" id="{F5FCA755-E7C9-46BC-8F1D-2449E238B28E}"/>
              </a:ext>
            </a:extLst>
          </p:cNvPr>
          <p:cNvSpPr txBox="1"/>
          <p:nvPr/>
        </p:nvSpPr>
        <p:spPr>
          <a:xfrm>
            <a:off x="10007451" y="7446814"/>
            <a:ext cx="6553921" cy="400110"/>
          </a:xfrm>
          <a:prstGeom prst="rect">
            <a:avLst/>
          </a:prstGeom>
          <a:noFill/>
        </p:spPr>
        <p:txBody>
          <a:bodyPr wrap="square" rtlCol="0">
            <a:spAutoFit/>
          </a:bodyPr>
          <a:lstStyle/>
          <a:p>
            <a:r>
              <a:rPr lang="en-US" sz="2000" b="1">
                <a:solidFill>
                  <a:schemeClr val="accent2">
                    <a:lumMod val="75000"/>
                  </a:schemeClr>
                </a:solidFill>
                <a:effectLst/>
                <a:latin typeface="Times New Roman" panose="02020603050405020304" pitchFamily="18" charset="0"/>
                <a:ea typeface="Calibri" panose="020F0502020204030204" pitchFamily="34" charset="0"/>
              </a:rPr>
              <a:t>HS quan sát trên màn hình (tranh trang 46 SGK)</a:t>
            </a:r>
            <a:endParaRPr lang="en-US" sz="2000" b="1" dirty="0">
              <a:solidFill>
                <a:schemeClr val="accent2">
                  <a:lumMod val="75000"/>
                </a:schemeClr>
              </a:solidFill>
              <a:latin typeface="Times New Roman" panose="02020603050405020304" pitchFamily="18" charset="0"/>
            </a:endParaRPr>
          </a:p>
        </p:txBody>
      </p:sp>
      <p:pic>
        <p:nvPicPr>
          <p:cNvPr id="15" name="Picture 8" descr="1-16">
            <a:extLst>
              <a:ext uri="{FF2B5EF4-FFF2-40B4-BE49-F238E27FC236}">
                <a16:creationId xmlns:a16="http://schemas.microsoft.com/office/drawing/2014/main"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2737" y="-85191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077" y="245506"/>
            <a:ext cx="2241108" cy="1858741"/>
          </a:xfrm>
          <a:prstGeom prst="rect">
            <a:avLst/>
          </a:prstGeom>
        </p:spPr>
      </p:pic>
      <p:pic>
        <p:nvPicPr>
          <p:cNvPr id="3" name="Picture 2">
            <a:extLst>
              <a:ext uri="{FF2B5EF4-FFF2-40B4-BE49-F238E27FC236}">
                <a16:creationId xmlns:a16="http://schemas.microsoft.com/office/drawing/2014/main" id="{71987308-E42C-E901-E1A4-1C334C374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649" y="2182852"/>
            <a:ext cx="7146491" cy="51532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1-26">
            <a:extLst>
              <a:ext uri="{FF2B5EF4-FFF2-40B4-BE49-F238E27FC236}">
                <a16:creationId xmlns:a16="http://schemas.microsoft.com/office/drawing/2014/main" id="{75E89DFA-DB73-41D5-9398-DCBC00144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1-31">
            <a:extLst>
              <a:ext uri="{FF2B5EF4-FFF2-40B4-BE49-F238E27FC236}">
                <a16:creationId xmlns:a16="http://schemas.microsoft.com/office/drawing/2014/main" id="{D3DE41E9-8739-416C-929C-4D3AB2E9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1-17">
            <a:extLst>
              <a:ext uri="{FF2B5EF4-FFF2-40B4-BE49-F238E27FC236}">
                <a16:creationId xmlns:a16="http://schemas.microsoft.com/office/drawing/2014/main" id="{46D76131-E950-441D-9ED7-41C2642A4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1-37">
            <a:extLst>
              <a:ext uri="{FF2B5EF4-FFF2-40B4-BE49-F238E27FC236}">
                <a16:creationId xmlns:a16="http://schemas.microsoft.com/office/drawing/2014/main" id="{F8165E14-9DFE-4837-ABB5-6BD5573EC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id="{3A186908-7721-40F4-94F7-2227043DAE52}"/>
              </a:ext>
            </a:extLst>
          </p:cNvPr>
          <p:cNvSpPr txBox="1">
            <a:spLocks noChangeArrowheads="1"/>
          </p:cNvSpPr>
          <p:nvPr/>
        </p:nvSpPr>
        <p:spPr bwMode="auto">
          <a:xfrm>
            <a:off x="4699588" y="2797249"/>
            <a:ext cx="7265663" cy="126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002060"/>
                </a:solidFill>
                <a:latin typeface="Times New Roman" panose="02020603050405020304" pitchFamily="18" charset="0"/>
                <a:cs typeface="Times New Roman" panose="02020603050405020304" pitchFamily="18" charset="0"/>
              </a:rPr>
              <a:t>KIẾN TẠO KIẾN THỨC - KỸ NĂNG</a:t>
            </a:r>
            <a:endParaRPr lang="en-US" altLang="en-US" sz="3012" b="1" dirty="0">
              <a:solidFill>
                <a:srgbClr val="002060"/>
              </a:solidFill>
              <a:latin typeface="Times New Roman" panose="02020603050405020304" pitchFamily="18" charset="0"/>
              <a:cs typeface="Times New Roman" panose="02020603050405020304" pitchFamily="18" charset="0"/>
            </a:endParaRPr>
          </a:p>
        </p:txBody>
      </p:sp>
      <p:pic>
        <p:nvPicPr>
          <p:cNvPr id="7" name="Picture 8" descr="1-16">
            <a:extLst>
              <a:ext uri="{FF2B5EF4-FFF2-40B4-BE49-F238E27FC236}">
                <a16:creationId xmlns:a16="http://schemas.microsoft.com/office/drawing/2014/main" id="{CCC3C5BD-D17A-4AAC-B6CB-2D6E52AE2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436" y="-23286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E755AA3C-BBD7-4B44-AA37-2B79A8010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3" y="1182408"/>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78E8F8-D8C4-4278-BAD9-25E7DFC85D67}"/>
              </a:ext>
            </a:extLst>
          </p:cNvPr>
          <p:cNvPicPr>
            <a:picLocks noChangeAspect="1"/>
          </p:cNvPicPr>
          <p:nvPr/>
        </p:nvPicPr>
        <p:blipFill>
          <a:blip r:embed="rId8"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395609" y="4935916"/>
            <a:ext cx="5706053" cy="3555309"/>
          </a:xfrm>
          <a:prstGeom prst="rect">
            <a:avLst/>
          </a:prstGeom>
        </p:spPr>
      </p:pic>
      <p:pic>
        <p:nvPicPr>
          <p:cNvPr id="10" name="Picture 9">
            <a:extLst>
              <a:ext uri="{FF2B5EF4-FFF2-40B4-BE49-F238E27FC236}">
                <a16:creationId xmlns:a16="http://schemas.microsoft.com/office/drawing/2014/main" id="{12A0EE52-F941-42E7-A80B-7A2D67E2E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455" y="-287849"/>
            <a:ext cx="3493273" cy="28972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10.4|3.1|2.9|2.7"/>
</p:tagLst>
</file>

<file path=ppt/tags/tag3.xml><?xml version="1.0" encoding="utf-8"?>
<p:tagLst xmlns:a="http://schemas.openxmlformats.org/drawingml/2006/main" xmlns:r="http://schemas.openxmlformats.org/officeDocument/2006/relationships" xmlns:p="http://schemas.openxmlformats.org/presentationml/2006/main">
  <p:tag name="TIMING" val="|0.6|2.2|1.7"/>
</p:tagLst>
</file>

<file path=ppt/tags/tag4.xml><?xml version="1.0" encoding="utf-8"?>
<p:tagLst xmlns:a="http://schemas.openxmlformats.org/drawingml/2006/main" xmlns:r="http://schemas.openxmlformats.org/officeDocument/2006/relationships" xmlns:p="http://schemas.openxmlformats.org/presentationml/2006/main">
  <p:tag name="TIMING" val="|10.6|9.9"/>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2009</TotalTime>
  <Words>619</Words>
  <Application>Microsoft Office PowerPoint</Application>
  <PresentationFormat>Custom</PresentationFormat>
  <Paragraphs>57</Paragraphs>
  <Slides>16</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黑体</vt:lpstr>
      <vt:lpstr>Arial</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Để đan và tạo ống đựng bút cần bao nhiêu bước? 2. Làm thế nào để có các màu xen kẽ nhau trên sản phẩm? 3. Hình tròn để làm đáy ống bút được cắt khi nào? </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Nhung Nguyễn</cp:lastModifiedBy>
  <cp:revision>156</cp:revision>
  <dcterms:created xsi:type="dcterms:W3CDTF">2015-09-14T06:10:05Z</dcterms:created>
  <dcterms:modified xsi:type="dcterms:W3CDTF">2023-02-03T08:33:06Z</dcterms:modified>
</cp:coreProperties>
</file>