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83" r:id="rId2"/>
    <p:sldId id="287" r:id="rId3"/>
    <p:sldId id="309" r:id="rId4"/>
    <p:sldId id="302" r:id="rId5"/>
    <p:sldId id="282" r:id="rId6"/>
    <p:sldId id="286" r:id="rId7"/>
    <p:sldId id="289" r:id="rId8"/>
    <p:sldId id="304" r:id="rId9"/>
    <p:sldId id="310" r:id="rId10"/>
    <p:sldId id="311" r:id="rId11"/>
    <p:sldId id="291" r:id="rId12"/>
    <p:sldId id="312" r:id="rId13"/>
    <p:sldId id="307" r:id="rId14"/>
    <p:sldId id="313" r:id="rId15"/>
    <p:sldId id="314" r:id="rId16"/>
    <p:sldId id="297" r:id="rId17"/>
    <p:sldId id="300" r:id="rId18"/>
  </p:sldIdLst>
  <p:sldSz cx="12192000" cy="6858000"/>
  <p:notesSz cx="6858000" cy="9144000"/>
  <p:embeddedFontLst>
    <p:embeddedFont>
      <p:font typeface="等线" panose="02010600030101010101" pitchFamily="2" charset="-122"/>
      <p:regular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宋体" panose="02010600030101010101" pitchFamily="2" charset="-122"/>
      <p:regular r:id="rId23"/>
    </p:embeddedFont>
    <p:embeddedFont>
      <p:font typeface="华文细黑" panose="02010600040101010101" pitchFamily="2" charset="-122"/>
      <p:regular r:id="rId24"/>
    </p:embeddedFont>
    <p:embeddedFont>
      <p:font typeface="汉仪夏日体W" panose="020B0604020202020204" charset="-122"/>
      <p:regular r:id="rId25"/>
    </p:embeddedFont>
    <p:embeddedFont>
      <p:font typeface="汉仪黑荔枝体简" panose="020B0604020202020204" charset="-122"/>
      <p:regular r:id="rId26"/>
    </p:embeddedFont>
    <p:embeddedFont>
      <p:font typeface="Impact" panose="020B0806030902050204" pitchFamily="34" charset="0"/>
      <p:regular r:id="rId27"/>
    </p:embeddedFont>
    <p:embeddedFont>
      <p:font typeface="Yu Gothic UI Semibold" panose="020B0700000000000000" pitchFamily="34" charset="-128"/>
      <p:bold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010"/>
    <a:srgbClr val="EEAD1B"/>
    <a:srgbClr val="08ACB6"/>
    <a:srgbClr val="A1BF24"/>
    <a:srgbClr val="DF3427"/>
    <a:srgbClr val="F7D294"/>
    <a:srgbClr val="DBFBFD"/>
    <a:srgbClr val="BAC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2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F8FA-4E2B-4AE8-995E-3CD42975F7E6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0DCD1-95AB-4626-ABD9-D3784FCC6B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16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5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6354413" y="1651001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6354413" y="3829713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509918" y="1651001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1509918" y="3829713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394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33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52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Grp="1"/>
          </p:cNvSpPr>
          <p:nvPr>
            <p:ph type="pic" sz="quarter" idx="10"/>
          </p:nvPr>
        </p:nvSpPr>
        <p:spPr>
          <a:xfrm>
            <a:off x="4015586" y="1363664"/>
            <a:ext cx="1945478" cy="1945478"/>
          </a:xfrm>
          <a:custGeom>
            <a:avLst/>
            <a:gdLst>
              <a:gd name="connsiteX0" fmla="*/ 972739 w 1945478"/>
              <a:gd name="connsiteY0" fmla="*/ 0 h 1945478"/>
              <a:gd name="connsiteX1" fmla="*/ 1945478 w 1945478"/>
              <a:gd name="connsiteY1" fmla="*/ 972739 h 1945478"/>
              <a:gd name="connsiteX2" fmla="*/ 972739 w 1945478"/>
              <a:gd name="connsiteY2" fmla="*/ 1945478 h 1945478"/>
              <a:gd name="connsiteX3" fmla="*/ 0 w 1945478"/>
              <a:gd name="connsiteY3" fmla="*/ 972739 h 1945478"/>
              <a:gd name="connsiteX4" fmla="*/ 972739 w 1945478"/>
              <a:gd name="connsiteY4" fmla="*/ 0 h 19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478" h="1945478">
                <a:moveTo>
                  <a:pt x="972739" y="0"/>
                </a:moveTo>
                <a:cubicBezTo>
                  <a:pt x="1509968" y="0"/>
                  <a:pt x="1945478" y="435510"/>
                  <a:pt x="1945478" y="972739"/>
                </a:cubicBezTo>
                <a:cubicBezTo>
                  <a:pt x="1945478" y="1509968"/>
                  <a:pt x="1509968" y="1945478"/>
                  <a:pt x="972739" y="1945478"/>
                </a:cubicBezTo>
                <a:cubicBezTo>
                  <a:pt x="435510" y="1945478"/>
                  <a:pt x="0" y="1509968"/>
                  <a:pt x="0" y="972739"/>
                </a:cubicBezTo>
                <a:cubicBezTo>
                  <a:pt x="0" y="435510"/>
                  <a:pt x="435510" y="0"/>
                  <a:pt x="972739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1"/>
          </p:nvPr>
        </p:nvSpPr>
        <p:spPr>
          <a:xfrm>
            <a:off x="3228973" y="3834823"/>
            <a:ext cx="2022476" cy="2022476"/>
          </a:xfrm>
          <a:custGeom>
            <a:avLst/>
            <a:gdLst>
              <a:gd name="connsiteX0" fmla="*/ 1011238 w 2022476"/>
              <a:gd name="connsiteY0" fmla="*/ 0 h 2022476"/>
              <a:gd name="connsiteX1" fmla="*/ 2022476 w 2022476"/>
              <a:gd name="connsiteY1" fmla="*/ 1011238 h 2022476"/>
              <a:gd name="connsiteX2" fmla="*/ 1011238 w 2022476"/>
              <a:gd name="connsiteY2" fmla="*/ 2022476 h 2022476"/>
              <a:gd name="connsiteX3" fmla="*/ 0 w 2022476"/>
              <a:gd name="connsiteY3" fmla="*/ 1011238 h 2022476"/>
              <a:gd name="connsiteX4" fmla="*/ 1011238 w 2022476"/>
              <a:gd name="connsiteY4" fmla="*/ 0 h 202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2476" h="2022476">
                <a:moveTo>
                  <a:pt x="1011238" y="0"/>
                </a:moveTo>
                <a:cubicBezTo>
                  <a:pt x="1569729" y="0"/>
                  <a:pt x="2022476" y="452747"/>
                  <a:pt x="2022476" y="1011238"/>
                </a:cubicBezTo>
                <a:cubicBezTo>
                  <a:pt x="2022476" y="1569729"/>
                  <a:pt x="1569729" y="2022476"/>
                  <a:pt x="1011238" y="2022476"/>
                </a:cubicBezTo>
                <a:cubicBezTo>
                  <a:pt x="452747" y="2022476"/>
                  <a:pt x="0" y="1569729"/>
                  <a:pt x="0" y="1011238"/>
                </a:cubicBezTo>
                <a:cubicBezTo>
                  <a:pt x="0" y="452747"/>
                  <a:pt x="452747" y="0"/>
                  <a:pt x="1011238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6453187" y="3045619"/>
            <a:ext cx="2590800" cy="2592388"/>
          </a:xfrm>
          <a:custGeom>
            <a:avLst/>
            <a:gdLst>
              <a:gd name="connsiteX0" fmla="*/ 1295400 w 2590800"/>
              <a:gd name="connsiteY0" fmla="*/ 0 h 2592388"/>
              <a:gd name="connsiteX1" fmla="*/ 2590800 w 2590800"/>
              <a:gd name="connsiteY1" fmla="*/ 1296194 h 2592388"/>
              <a:gd name="connsiteX2" fmla="*/ 1295400 w 2590800"/>
              <a:gd name="connsiteY2" fmla="*/ 2592388 h 2592388"/>
              <a:gd name="connsiteX3" fmla="*/ 0 w 2590800"/>
              <a:gd name="connsiteY3" fmla="*/ 1296194 h 2592388"/>
              <a:gd name="connsiteX4" fmla="*/ 1295400 w 2590800"/>
              <a:gd name="connsiteY4" fmla="*/ 0 h 25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92388">
                <a:moveTo>
                  <a:pt x="1295400" y="0"/>
                </a:moveTo>
                <a:cubicBezTo>
                  <a:pt x="2010830" y="0"/>
                  <a:pt x="2590800" y="580326"/>
                  <a:pt x="2590800" y="1296194"/>
                </a:cubicBezTo>
                <a:cubicBezTo>
                  <a:pt x="2590800" y="2012062"/>
                  <a:pt x="2010830" y="2592388"/>
                  <a:pt x="1295400" y="2592388"/>
                </a:cubicBezTo>
                <a:cubicBezTo>
                  <a:pt x="579970" y="2592388"/>
                  <a:pt x="0" y="2012062"/>
                  <a:pt x="0" y="1296194"/>
                </a:cubicBezTo>
                <a:cubicBezTo>
                  <a:pt x="0" y="580326"/>
                  <a:pt x="579970" y="0"/>
                  <a:pt x="1295400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38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2100746" y="2119783"/>
            <a:ext cx="2866542" cy="2720034"/>
          </a:xfrm>
          <a:custGeom>
            <a:avLst/>
            <a:gdLst>
              <a:gd name="connsiteX0" fmla="*/ 1433271 w 2866542"/>
              <a:gd name="connsiteY0" fmla="*/ 0 h 2720034"/>
              <a:gd name="connsiteX1" fmla="*/ 2866542 w 2866542"/>
              <a:gd name="connsiteY1" fmla="*/ 1360017 h 2720034"/>
              <a:gd name="connsiteX2" fmla="*/ 1433271 w 2866542"/>
              <a:gd name="connsiteY2" fmla="*/ 2720034 h 2720034"/>
              <a:gd name="connsiteX3" fmla="*/ 0 w 2866542"/>
              <a:gd name="connsiteY3" fmla="*/ 1360017 h 2720034"/>
              <a:gd name="connsiteX4" fmla="*/ 1433271 w 2866542"/>
              <a:gd name="connsiteY4" fmla="*/ 0 h 272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542" h="2720034">
                <a:moveTo>
                  <a:pt x="1433271" y="0"/>
                </a:moveTo>
                <a:cubicBezTo>
                  <a:pt x="2224845" y="0"/>
                  <a:pt x="2866542" y="608900"/>
                  <a:pt x="2866542" y="1360017"/>
                </a:cubicBezTo>
                <a:cubicBezTo>
                  <a:pt x="2866542" y="2111134"/>
                  <a:pt x="2224845" y="2720034"/>
                  <a:pt x="1433271" y="2720034"/>
                </a:cubicBezTo>
                <a:cubicBezTo>
                  <a:pt x="641697" y="2720034"/>
                  <a:pt x="0" y="2111134"/>
                  <a:pt x="0" y="1360017"/>
                </a:cubicBezTo>
                <a:cubicBezTo>
                  <a:pt x="0" y="608900"/>
                  <a:pt x="641697" y="0"/>
                  <a:pt x="14332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60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1534380" y="1823178"/>
            <a:ext cx="1712665" cy="1744767"/>
          </a:xfrm>
          <a:custGeom>
            <a:avLst/>
            <a:gdLst>
              <a:gd name="connsiteX0" fmla="*/ 0 w 1712665"/>
              <a:gd name="connsiteY0" fmla="*/ 0 h 1744767"/>
              <a:gd name="connsiteX1" fmla="*/ 1712665 w 1712665"/>
              <a:gd name="connsiteY1" fmla="*/ 0 h 1744767"/>
              <a:gd name="connsiteX2" fmla="*/ 1712665 w 1712665"/>
              <a:gd name="connsiteY2" fmla="*/ 1744767 h 1744767"/>
              <a:gd name="connsiteX3" fmla="*/ 0 w 1712665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5" h="1744767">
                <a:moveTo>
                  <a:pt x="0" y="0"/>
                </a:moveTo>
                <a:lnTo>
                  <a:pt x="1712665" y="0"/>
                </a:lnTo>
                <a:lnTo>
                  <a:pt x="1712665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1"/>
          </p:nvPr>
        </p:nvSpPr>
        <p:spPr>
          <a:xfrm>
            <a:off x="4002357" y="1823178"/>
            <a:ext cx="1712667" cy="1744767"/>
          </a:xfrm>
          <a:custGeom>
            <a:avLst/>
            <a:gdLst>
              <a:gd name="connsiteX0" fmla="*/ 0 w 1712667"/>
              <a:gd name="connsiteY0" fmla="*/ 0 h 1744767"/>
              <a:gd name="connsiteX1" fmla="*/ 1712667 w 1712667"/>
              <a:gd name="connsiteY1" fmla="*/ 0 h 1744767"/>
              <a:gd name="connsiteX2" fmla="*/ 1712667 w 1712667"/>
              <a:gd name="connsiteY2" fmla="*/ 1744767 h 1744767"/>
              <a:gd name="connsiteX3" fmla="*/ 0 w 1712667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7" h="1744767">
                <a:moveTo>
                  <a:pt x="0" y="0"/>
                </a:moveTo>
                <a:lnTo>
                  <a:pt x="1712667" y="0"/>
                </a:lnTo>
                <a:lnTo>
                  <a:pt x="1712667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2"/>
          </p:nvPr>
        </p:nvSpPr>
        <p:spPr>
          <a:xfrm>
            <a:off x="6472221" y="1823178"/>
            <a:ext cx="1712667" cy="1744767"/>
          </a:xfrm>
          <a:custGeom>
            <a:avLst/>
            <a:gdLst>
              <a:gd name="connsiteX0" fmla="*/ 0 w 1712667"/>
              <a:gd name="connsiteY0" fmla="*/ 0 h 1744767"/>
              <a:gd name="connsiteX1" fmla="*/ 1712667 w 1712667"/>
              <a:gd name="connsiteY1" fmla="*/ 0 h 1744767"/>
              <a:gd name="connsiteX2" fmla="*/ 1712667 w 1712667"/>
              <a:gd name="connsiteY2" fmla="*/ 1744767 h 1744767"/>
              <a:gd name="connsiteX3" fmla="*/ 0 w 1712667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7" h="1744767">
                <a:moveTo>
                  <a:pt x="0" y="0"/>
                </a:moveTo>
                <a:lnTo>
                  <a:pt x="1712667" y="0"/>
                </a:lnTo>
                <a:lnTo>
                  <a:pt x="1712667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8940197" y="1823178"/>
            <a:ext cx="1712665" cy="1744767"/>
          </a:xfrm>
          <a:custGeom>
            <a:avLst/>
            <a:gdLst>
              <a:gd name="connsiteX0" fmla="*/ 0 w 1712665"/>
              <a:gd name="connsiteY0" fmla="*/ 0 h 1744767"/>
              <a:gd name="connsiteX1" fmla="*/ 1712665 w 1712665"/>
              <a:gd name="connsiteY1" fmla="*/ 0 h 1744767"/>
              <a:gd name="connsiteX2" fmla="*/ 1712665 w 1712665"/>
              <a:gd name="connsiteY2" fmla="*/ 1744767 h 1744767"/>
              <a:gd name="connsiteX3" fmla="*/ 0 w 1712665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5" h="1744767">
                <a:moveTo>
                  <a:pt x="0" y="0"/>
                </a:moveTo>
                <a:lnTo>
                  <a:pt x="1712665" y="0"/>
                </a:lnTo>
                <a:lnTo>
                  <a:pt x="1712665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59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1714502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4941904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8171341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122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>
            <a:spLocks noGrp="1"/>
          </p:cNvSpPr>
          <p:nvPr>
            <p:ph type="pic" sz="quarter" idx="10"/>
          </p:nvPr>
        </p:nvSpPr>
        <p:spPr>
          <a:xfrm>
            <a:off x="8070368" y="1879100"/>
            <a:ext cx="2008714" cy="2313642"/>
          </a:xfrm>
          <a:custGeom>
            <a:avLst/>
            <a:gdLst>
              <a:gd name="connsiteX0" fmla="*/ 298238 w 2008714"/>
              <a:gd name="connsiteY0" fmla="*/ 0 h 2313642"/>
              <a:gd name="connsiteX1" fmla="*/ 2008714 w 2008714"/>
              <a:gd name="connsiteY1" fmla="*/ 246817 h 2313642"/>
              <a:gd name="connsiteX2" fmla="*/ 1710476 w 2008714"/>
              <a:gd name="connsiteY2" fmla="*/ 2313642 h 2313642"/>
              <a:gd name="connsiteX3" fmla="*/ 0 w 2008714"/>
              <a:gd name="connsiteY3" fmla="*/ 2066825 h 231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714" h="2313642">
                <a:moveTo>
                  <a:pt x="298238" y="0"/>
                </a:moveTo>
                <a:lnTo>
                  <a:pt x="2008714" y="246817"/>
                </a:lnTo>
                <a:lnTo>
                  <a:pt x="1710476" y="2313642"/>
                </a:lnTo>
                <a:lnTo>
                  <a:pt x="0" y="2066825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任意多边形: 形状 18"/>
          <p:cNvSpPr>
            <a:spLocks noGrp="1"/>
          </p:cNvSpPr>
          <p:nvPr>
            <p:ph type="pic" sz="quarter" idx="11"/>
          </p:nvPr>
        </p:nvSpPr>
        <p:spPr>
          <a:xfrm>
            <a:off x="2057063" y="1637557"/>
            <a:ext cx="2301505" cy="2528693"/>
          </a:xfrm>
          <a:custGeom>
            <a:avLst/>
            <a:gdLst>
              <a:gd name="connsiteX0" fmla="*/ 1638879 w 2301505"/>
              <a:gd name="connsiteY0" fmla="*/ 0 h 2528693"/>
              <a:gd name="connsiteX1" fmla="*/ 2301505 w 2301505"/>
              <a:gd name="connsiteY1" fmla="*/ 1980313 h 2528693"/>
              <a:gd name="connsiteX2" fmla="*/ 662625 w 2301505"/>
              <a:gd name="connsiteY2" fmla="*/ 2528693 h 2528693"/>
              <a:gd name="connsiteX3" fmla="*/ 0 w 2301505"/>
              <a:gd name="connsiteY3" fmla="*/ 548379 h 252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1505" h="2528693">
                <a:moveTo>
                  <a:pt x="1638879" y="0"/>
                </a:moveTo>
                <a:lnTo>
                  <a:pt x="2301505" y="1980313"/>
                </a:lnTo>
                <a:lnTo>
                  <a:pt x="662625" y="2528693"/>
                </a:lnTo>
                <a:lnTo>
                  <a:pt x="0" y="548379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任意多边形: 形状 17"/>
          <p:cNvSpPr>
            <a:spLocks noGrp="1"/>
          </p:cNvSpPr>
          <p:nvPr>
            <p:ph type="pic" sz="quarter" idx="12"/>
          </p:nvPr>
        </p:nvSpPr>
        <p:spPr>
          <a:xfrm>
            <a:off x="3563550" y="1782257"/>
            <a:ext cx="2270491" cy="2507331"/>
          </a:xfrm>
          <a:custGeom>
            <a:avLst/>
            <a:gdLst>
              <a:gd name="connsiteX0" fmla="*/ 620305 w 2270491"/>
              <a:gd name="connsiteY0" fmla="*/ 0 h 2507331"/>
              <a:gd name="connsiteX1" fmla="*/ 2270491 w 2270491"/>
              <a:gd name="connsiteY1" fmla="*/ 513356 h 2507331"/>
              <a:gd name="connsiteX2" fmla="*/ 1650185 w 2270491"/>
              <a:gd name="connsiteY2" fmla="*/ 2507331 h 2507331"/>
              <a:gd name="connsiteX3" fmla="*/ 0 w 2270491"/>
              <a:gd name="connsiteY3" fmla="*/ 1993974 h 250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0491" h="2507331">
                <a:moveTo>
                  <a:pt x="620305" y="0"/>
                </a:moveTo>
                <a:lnTo>
                  <a:pt x="2270491" y="513356"/>
                </a:lnTo>
                <a:lnTo>
                  <a:pt x="1650185" y="2507331"/>
                </a:lnTo>
                <a:lnTo>
                  <a:pt x="0" y="199397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任意多边形: 形状 16"/>
          <p:cNvSpPr>
            <a:spLocks noGrp="1"/>
          </p:cNvSpPr>
          <p:nvPr>
            <p:ph type="pic" sz="quarter" idx="13"/>
          </p:nvPr>
        </p:nvSpPr>
        <p:spPr>
          <a:xfrm>
            <a:off x="5197693" y="1637556"/>
            <a:ext cx="2041268" cy="2298056"/>
          </a:xfrm>
          <a:custGeom>
            <a:avLst/>
            <a:gdLst>
              <a:gd name="connsiteX0" fmla="*/ 1777147 w 2041268"/>
              <a:gd name="connsiteY0" fmla="*/ 0 h 2298056"/>
              <a:gd name="connsiteX1" fmla="*/ 2041268 w 2041268"/>
              <a:gd name="connsiteY1" fmla="*/ 2071462 h 2298056"/>
              <a:gd name="connsiteX2" fmla="*/ 264121 w 2041268"/>
              <a:gd name="connsiteY2" fmla="*/ 2298056 h 2298056"/>
              <a:gd name="connsiteX3" fmla="*/ 0 w 2041268"/>
              <a:gd name="connsiteY3" fmla="*/ 226594 h 2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268" h="2298056">
                <a:moveTo>
                  <a:pt x="1777147" y="0"/>
                </a:moveTo>
                <a:lnTo>
                  <a:pt x="2041268" y="2071462"/>
                </a:lnTo>
                <a:lnTo>
                  <a:pt x="264121" y="2298056"/>
                </a:lnTo>
                <a:lnTo>
                  <a:pt x="0" y="22659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4"/>
          </p:nvPr>
        </p:nvSpPr>
        <p:spPr>
          <a:xfrm>
            <a:off x="6407555" y="1932934"/>
            <a:ext cx="2226294" cy="2476193"/>
          </a:xfrm>
          <a:custGeom>
            <a:avLst/>
            <a:gdLst>
              <a:gd name="connsiteX0" fmla="*/ 1664471 w 2226294"/>
              <a:gd name="connsiteY0" fmla="*/ 0 h 2476193"/>
              <a:gd name="connsiteX1" fmla="*/ 2226294 w 2226294"/>
              <a:gd name="connsiteY1" fmla="*/ 2011235 h 2476193"/>
              <a:gd name="connsiteX2" fmla="*/ 561824 w 2226294"/>
              <a:gd name="connsiteY2" fmla="*/ 2476193 h 2476193"/>
              <a:gd name="connsiteX3" fmla="*/ 0 w 2226294"/>
              <a:gd name="connsiteY3" fmla="*/ 464957 h 247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294" h="2476193">
                <a:moveTo>
                  <a:pt x="1664471" y="0"/>
                </a:moveTo>
                <a:lnTo>
                  <a:pt x="2226294" y="2011235"/>
                </a:lnTo>
                <a:lnTo>
                  <a:pt x="561824" y="2476193"/>
                </a:lnTo>
                <a:lnTo>
                  <a:pt x="0" y="464957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9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1671835" y="1651705"/>
            <a:ext cx="2624866" cy="2660977"/>
          </a:xfrm>
          <a:custGeom>
            <a:avLst/>
            <a:gdLst>
              <a:gd name="connsiteX0" fmla="*/ 2438996 w 2624866"/>
              <a:gd name="connsiteY0" fmla="*/ 0 h 2660977"/>
              <a:gd name="connsiteX1" fmla="*/ 2624866 w 2624866"/>
              <a:gd name="connsiteY1" fmla="*/ 2478035 h 2660977"/>
              <a:gd name="connsiteX2" fmla="*/ 185870 w 2624866"/>
              <a:gd name="connsiteY2" fmla="*/ 2660977 h 2660977"/>
              <a:gd name="connsiteX3" fmla="*/ 0 w 2624866"/>
              <a:gd name="connsiteY3" fmla="*/ 182941 h 266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4866" h="2660977">
                <a:moveTo>
                  <a:pt x="2438996" y="0"/>
                </a:moveTo>
                <a:lnTo>
                  <a:pt x="2624866" y="2478035"/>
                </a:lnTo>
                <a:lnTo>
                  <a:pt x="185870" y="2660977"/>
                </a:lnTo>
                <a:lnTo>
                  <a:pt x="0" y="1829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1"/>
          </p:nvPr>
        </p:nvSpPr>
        <p:spPr>
          <a:xfrm>
            <a:off x="3388628" y="3444460"/>
            <a:ext cx="2056679" cy="2079556"/>
          </a:xfrm>
          <a:custGeom>
            <a:avLst/>
            <a:gdLst>
              <a:gd name="connsiteX0" fmla="*/ 316250 w 2056679"/>
              <a:gd name="connsiteY0" fmla="*/ 0 h 2079556"/>
              <a:gd name="connsiteX1" fmla="*/ 2056679 w 2056679"/>
              <a:gd name="connsiteY1" fmla="*/ 311268 h 2079556"/>
              <a:gd name="connsiteX2" fmla="*/ 1740428 w 2056679"/>
              <a:gd name="connsiteY2" fmla="*/ 2079556 h 2079556"/>
              <a:gd name="connsiteX3" fmla="*/ 0 w 2056679"/>
              <a:gd name="connsiteY3" fmla="*/ 1768287 h 207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6679" h="2079556">
                <a:moveTo>
                  <a:pt x="316250" y="0"/>
                </a:moveTo>
                <a:lnTo>
                  <a:pt x="2056679" y="311268"/>
                </a:lnTo>
                <a:lnTo>
                  <a:pt x="1740428" y="2079556"/>
                </a:lnTo>
                <a:lnTo>
                  <a:pt x="0" y="17682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5408084" y="1555682"/>
            <a:ext cx="1906122" cy="1974317"/>
          </a:xfrm>
          <a:custGeom>
            <a:avLst/>
            <a:gdLst>
              <a:gd name="connsiteX0" fmla="*/ 1210675 w 1906122"/>
              <a:gd name="connsiteY0" fmla="*/ 0 h 1974317"/>
              <a:gd name="connsiteX1" fmla="*/ 1906122 w 1906122"/>
              <a:gd name="connsiteY1" fmla="*/ 1351193 h 1974317"/>
              <a:gd name="connsiteX2" fmla="*/ 695447 w 1906122"/>
              <a:gd name="connsiteY2" fmla="*/ 1974317 h 1974317"/>
              <a:gd name="connsiteX3" fmla="*/ 0 w 1906122"/>
              <a:gd name="connsiteY3" fmla="*/ 623124 h 197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22" h="1974317">
                <a:moveTo>
                  <a:pt x="1210675" y="0"/>
                </a:moveTo>
                <a:lnTo>
                  <a:pt x="1906122" y="1351193"/>
                </a:lnTo>
                <a:lnTo>
                  <a:pt x="695447" y="1974317"/>
                </a:lnTo>
                <a:lnTo>
                  <a:pt x="0" y="6231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3"/>
          </p:nvPr>
        </p:nvSpPr>
        <p:spPr>
          <a:xfrm>
            <a:off x="8084639" y="1499621"/>
            <a:ext cx="2192282" cy="2297047"/>
          </a:xfrm>
          <a:custGeom>
            <a:avLst/>
            <a:gdLst>
              <a:gd name="connsiteX0" fmla="*/ 810445 w 2192282"/>
              <a:gd name="connsiteY0" fmla="*/ 0 h 2297047"/>
              <a:gd name="connsiteX1" fmla="*/ 2192282 w 2192282"/>
              <a:gd name="connsiteY1" fmla="*/ 702202 h 2297047"/>
              <a:gd name="connsiteX2" fmla="*/ 1381837 w 2192282"/>
              <a:gd name="connsiteY2" fmla="*/ 2297047 h 2297047"/>
              <a:gd name="connsiteX3" fmla="*/ 0 w 2192282"/>
              <a:gd name="connsiteY3" fmla="*/ 1594845 h 229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282" h="2297047">
                <a:moveTo>
                  <a:pt x="810445" y="0"/>
                </a:moveTo>
                <a:lnTo>
                  <a:pt x="2192282" y="702202"/>
                </a:lnTo>
                <a:lnTo>
                  <a:pt x="1381837" y="2297047"/>
                </a:lnTo>
                <a:lnTo>
                  <a:pt x="0" y="15948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17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BFBF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A1B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093200" y="5970960"/>
            <a:ext cx="2815661" cy="7473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90533" y="216861"/>
            <a:ext cx="1425567" cy="6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5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0.emf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vi.wikipedia.org/wiki/Chim_m%C3%A0o_v%C3%A0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3"/>
          <p:cNvSpPr txBox="1"/>
          <p:nvPr/>
        </p:nvSpPr>
        <p:spPr>
          <a:xfrm>
            <a:off x="2212023" y="2125548"/>
            <a:ext cx="7435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altLang="zh-CN" sz="48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vi-VN" altLang="zh-CN" sz="48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5: Sử dụng câu lệnh lặp</a:t>
            </a:r>
            <a:endParaRPr lang="zh-CN" altLang="en-US" sz="4800" b="1" dirty="0">
              <a:solidFill>
                <a:srgbClr val="DF3427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4" name="直接连接符 8"/>
          <p:cNvCxnSpPr>
            <a:cxnSpLocks/>
          </p:cNvCxnSpPr>
          <p:nvPr/>
        </p:nvCxnSpPr>
        <p:spPr>
          <a:xfrm>
            <a:off x="3457575" y="3211896"/>
            <a:ext cx="52768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929159" y="3210691"/>
            <a:ext cx="366544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Tin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lớp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vi-VN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en-US" sz="3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矩形: 圆角 10"/>
          <p:cNvSpPr/>
          <p:nvPr/>
        </p:nvSpPr>
        <p:spPr>
          <a:xfrm>
            <a:off x="5528467" y="4018835"/>
            <a:ext cx="3262313" cy="422136"/>
          </a:xfrm>
          <a:prstGeom prst="roundRect">
            <a:avLst>
              <a:gd name="adj" fmla="val 50000"/>
            </a:avLst>
          </a:prstGeom>
          <a:solidFill>
            <a:srgbClr val="08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1"/>
          <p:cNvSpPr txBox="1"/>
          <p:nvPr/>
        </p:nvSpPr>
        <p:spPr>
          <a:xfrm>
            <a:off x="5528467" y="3999071"/>
            <a:ext cx="330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GV: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Nguyễn</a:t>
            </a: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Hải</a:t>
            </a: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Yến</a:t>
            </a:r>
            <a:endParaRPr lang="en-US" altLang="zh-CN" sz="2000" dirty="0">
              <a:solidFill>
                <a:schemeClr val="bg1"/>
              </a:solidFill>
              <a:ea typeface="汉仪黑荔枝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62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1">
            <a:extLst>
              <a:ext uri="{FF2B5EF4-FFF2-40B4-BE49-F238E27FC236}">
                <a16:creationId xmlns:a16="http://schemas.microsoft.com/office/drawing/2014/main" id="{A59D5B57-B66C-41DE-92CC-4A413A733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565" y="275544"/>
            <a:ext cx="101300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Viết câu lệnh lặp thay thế 6 cặp lệnh sau vào chỗ chấm(...). Thực hiện lệnh trên máy tính và kiểm tra kết quả.</a:t>
            </a:r>
            <a:endParaRPr lang="en-US" altLang="en-US"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Box 106">
            <a:extLst>
              <a:ext uri="{FF2B5EF4-FFF2-40B4-BE49-F238E27FC236}">
                <a16:creationId xmlns:a16="http://schemas.microsoft.com/office/drawing/2014/main" id="{0D353D2C-2C41-4F50-BB66-65E2988F0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806" y="1528603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33CC"/>
                </a:solidFill>
                <a:latin typeface="Times New Roman" panose="02020603050405020304" pitchFamily="18" charset="0"/>
              </a:rPr>
              <a:t>FD </a:t>
            </a:r>
            <a:r>
              <a:rPr lang="vi-VN" altLang="en-US" sz="2400" dirty="0">
                <a:solidFill>
                  <a:srgbClr val="FF33CC"/>
                </a:solidFill>
                <a:latin typeface="Times New Roman" panose="02020603050405020304" pitchFamily="18" charset="0"/>
              </a:rPr>
              <a:t>50</a:t>
            </a:r>
            <a:endParaRPr lang="en-US" altLang="en-US" sz="2400" dirty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107">
            <a:extLst>
              <a:ext uri="{FF2B5EF4-FFF2-40B4-BE49-F238E27FC236}">
                <a16:creationId xmlns:a16="http://schemas.microsoft.com/office/drawing/2014/main" id="{C594DADA-E535-4DDA-9A2E-CC4A6ADA9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806" y="1868854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9966"/>
                </a:solidFill>
                <a:latin typeface="Times New Roman" panose="02020603050405020304" pitchFamily="18" charset="0"/>
              </a:rPr>
              <a:t>RT </a:t>
            </a:r>
            <a:r>
              <a:rPr lang="vi-VN" altLang="en-US" sz="2400" dirty="0">
                <a:solidFill>
                  <a:srgbClr val="FF9966"/>
                </a:solidFill>
                <a:latin typeface="Times New Roman" panose="02020603050405020304" pitchFamily="18" charset="0"/>
              </a:rPr>
              <a:t>60</a:t>
            </a:r>
            <a:endParaRPr lang="en-US" altLang="en-US" sz="2400" dirty="0">
              <a:solidFill>
                <a:srgbClr val="FF99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12">
            <a:extLst>
              <a:ext uri="{FF2B5EF4-FFF2-40B4-BE49-F238E27FC236}">
                <a16:creationId xmlns:a16="http://schemas.microsoft.com/office/drawing/2014/main" id="{22AC8BC2-EBA7-489D-9CC6-F571A6338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946" y="1095467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400" dirty="0">
                <a:solidFill>
                  <a:srgbClr val="FF33CC"/>
                </a:solidFill>
                <a:latin typeface="Times New Roman" panose="02020603050405020304" pitchFamily="18" charset="0"/>
              </a:rPr>
              <a:t>CS</a:t>
            </a:r>
            <a:endParaRPr lang="en-US" altLang="en-US" sz="2400" dirty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106">
            <a:extLst>
              <a:ext uri="{FF2B5EF4-FFF2-40B4-BE49-F238E27FC236}">
                <a16:creationId xmlns:a16="http://schemas.microsoft.com/office/drawing/2014/main" id="{AA9D0D42-0A98-4588-BB7C-31E490666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641" y="2233022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33CC"/>
                </a:solidFill>
                <a:latin typeface="Times New Roman" panose="02020603050405020304" pitchFamily="18" charset="0"/>
              </a:rPr>
              <a:t>FD </a:t>
            </a:r>
            <a:r>
              <a:rPr lang="vi-VN" altLang="en-US" sz="2400" dirty="0">
                <a:solidFill>
                  <a:srgbClr val="FF33CC"/>
                </a:solidFill>
                <a:latin typeface="Times New Roman" panose="02020603050405020304" pitchFamily="18" charset="0"/>
              </a:rPr>
              <a:t>50</a:t>
            </a:r>
            <a:endParaRPr lang="en-US" altLang="en-US" sz="2400" dirty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107">
            <a:extLst>
              <a:ext uri="{FF2B5EF4-FFF2-40B4-BE49-F238E27FC236}">
                <a16:creationId xmlns:a16="http://schemas.microsoft.com/office/drawing/2014/main" id="{A76CC857-C6CB-40C6-BD09-608FA1ED1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641" y="2573273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9966"/>
                </a:solidFill>
                <a:latin typeface="Times New Roman" panose="02020603050405020304" pitchFamily="18" charset="0"/>
              </a:rPr>
              <a:t>RT </a:t>
            </a:r>
            <a:r>
              <a:rPr lang="vi-VN" altLang="en-US" sz="2400" dirty="0">
                <a:solidFill>
                  <a:srgbClr val="FF9966"/>
                </a:solidFill>
                <a:latin typeface="Times New Roman" panose="02020603050405020304" pitchFamily="18" charset="0"/>
              </a:rPr>
              <a:t>60</a:t>
            </a:r>
            <a:endParaRPr lang="en-US" altLang="en-US" sz="2400" dirty="0">
              <a:solidFill>
                <a:srgbClr val="FF99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106">
            <a:extLst>
              <a:ext uri="{FF2B5EF4-FFF2-40B4-BE49-F238E27FC236}">
                <a16:creationId xmlns:a16="http://schemas.microsoft.com/office/drawing/2014/main" id="{70149020-854B-4904-AD23-83978CEC5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641" y="2908912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33CC"/>
                </a:solidFill>
                <a:latin typeface="Times New Roman" panose="02020603050405020304" pitchFamily="18" charset="0"/>
              </a:rPr>
              <a:t>FD </a:t>
            </a:r>
            <a:r>
              <a:rPr lang="vi-VN" altLang="en-US" sz="2400" dirty="0">
                <a:solidFill>
                  <a:srgbClr val="FF33CC"/>
                </a:solidFill>
                <a:latin typeface="Times New Roman" panose="02020603050405020304" pitchFamily="18" charset="0"/>
              </a:rPr>
              <a:t>50</a:t>
            </a:r>
            <a:endParaRPr lang="en-US" altLang="en-US" sz="2400" dirty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107">
            <a:extLst>
              <a:ext uri="{FF2B5EF4-FFF2-40B4-BE49-F238E27FC236}">
                <a16:creationId xmlns:a16="http://schemas.microsoft.com/office/drawing/2014/main" id="{D910461C-50C3-4AAA-8D66-25E759E19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641" y="3249163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9966"/>
                </a:solidFill>
                <a:latin typeface="Times New Roman" panose="02020603050405020304" pitchFamily="18" charset="0"/>
              </a:rPr>
              <a:t>RT </a:t>
            </a:r>
            <a:r>
              <a:rPr lang="vi-VN" altLang="en-US" sz="2400" dirty="0">
                <a:solidFill>
                  <a:srgbClr val="FF9966"/>
                </a:solidFill>
                <a:latin typeface="Times New Roman" panose="02020603050405020304" pitchFamily="18" charset="0"/>
              </a:rPr>
              <a:t>60</a:t>
            </a:r>
            <a:endParaRPr lang="en-US" altLang="en-US" sz="2400" dirty="0">
              <a:solidFill>
                <a:srgbClr val="FF99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06">
            <a:extLst>
              <a:ext uri="{FF2B5EF4-FFF2-40B4-BE49-F238E27FC236}">
                <a16:creationId xmlns:a16="http://schemas.microsoft.com/office/drawing/2014/main" id="{E8DABA9E-3D7D-40C7-A5A4-A9390D05E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806" y="3592230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33CC"/>
                </a:solidFill>
                <a:latin typeface="Times New Roman" panose="02020603050405020304" pitchFamily="18" charset="0"/>
              </a:rPr>
              <a:t>FD </a:t>
            </a:r>
            <a:r>
              <a:rPr lang="vi-VN" altLang="en-US" sz="2400" dirty="0">
                <a:solidFill>
                  <a:srgbClr val="FF33CC"/>
                </a:solidFill>
                <a:latin typeface="Times New Roman" panose="02020603050405020304" pitchFamily="18" charset="0"/>
              </a:rPr>
              <a:t>50</a:t>
            </a:r>
            <a:endParaRPr lang="en-US" altLang="en-US" sz="2400" dirty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107">
            <a:extLst>
              <a:ext uri="{FF2B5EF4-FFF2-40B4-BE49-F238E27FC236}">
                <a16:creationId xmlns:a16="http://schemas.microsoft.com/office/drawing/2014/main" id="{03A2879F-E5C0-4B00-A92D-091A64CEC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806" y="3932481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9966"/>
                </a:solidFill>
                <a:latin typeface="Times New Roman" panose="02020603050405020304" pitchFamily="18" charset="0"/>
              </a:rPr>
              <a:t>RT </a:t>
            </a:r>
            <a:r>
              <a:rPr lang="vi-VN" altLang="en-US" sz="2400" dirty="0">
                <a:solidFill>
                  <a:srgbClr val="FF9966"/>
                </a:solidFill>
                <a:latin typeface="Times New Roman" panose="02020603050405020304" pitchFamily="18" charset="0"/>
              </a:rPr>
              <a:t>60</a:t>
            </a:r>
            <a:endParaRPr lang="en-US" altLang="en-US" sz="2400" dirty="0">
              <a:solidFill>
                <a:srgbClr val="FF99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 Box 106">
            <a:extLst>
              <a:ext uri="{FF2B5EF4-FFF2-40B4-BE49-F238E27FC236}">
                <a16:creationId xmlns:a16="http://schemas.microsoft.com/office/drawing/2014/main" id="{2A4E6C3C-DECA-40D8-9F34-482F8B627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641" y="4281113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33CC"/>
                </a:solidFill>
                <a:latin typeface="Times New Roman" panose="02020603050405020304" pitchFamily="18" charset="0"/>
              </a:rPr>
              <a:t>FD </a:t>
            </a:r>
            <a:r>
              <a:rPr lang="vi-VN" altLang="en-US" sz="2400" dirty="0">
                <a:solidFill>
                  <a:srgbClr val="FF33CC"/>
                </a:solidFill>
                <a:latin typeface="Times New Roman" panose="02020603050405020304" pitchFamily="18" charset="0"/>
              </a:rPr>
              <a:t>50</a:t>
            </a:r>
            <a:endParaRPr lang="en-US" altLang="en-US" sz="2400" dirty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Text Box 107">
            <a:extLst>
              <a:ext uri="{FF2B5EF4-FFF2-40B4-BE49-F238E27FC236}">
                <a16:creationId xmlns:a16="http://schemas.microsoft.com/office/drawing/2014/main" id="{DF3A1469-5DA2-4398-95CF-2300F90FE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641" y="4621364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9966"/>
                </a:solidFill>
                <a:latin typeface="Times New Roman" panose="02020603050405020304" pitchFamily="18" charset="0"/>
              </a:rPr>
              <a:t>RT </a:t>
            </a:r>
            <a:r>
              <a:rPr lang="vi-VN" altLang="en-US" sz="2400" dirty="0">
                <a:solidFill>
                  <a:srgbClr val="FF9966"/>
                </a:solidFill>
                <a:latin typeface="Times New Roman" panose="02020603050405020304" pitchFamily="18" charset="0"/>
              </a:rPr>
              <a:t>60</a:t>
            </a:r>
            <a:endParaRPr lang="en-US" altLang="en-US" sz="2400" dirty="0">
              <a:solidFill>
                <a:srgbClr val="FF99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106">
            <a:extLst>
              <a:ext uri="{FF2B5EF4-FFF2-40B4-BE49-F238E27FC236}">
                <a16:creationId xmlns:a16="http://schemas.microsoft.com/office/drawing/2014/main" id="{36BA7F18-9D03-4281-8DEF-71AD13506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155" y="4972539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33CC"/>
                </a:solidFill>
                <a:latin typeface="Times New Roman" panose="02020603050405020304" pitchFamily="18" charset="0"/>
              </a:rPr>
              <a:t>FD </a:t>
            </a:r>
            <a:r>
              <a:rPr lang="vi-VN" altLang="en-US" sz="2400" dirty="0">
                <a:solidFill>
                  <a:srgbClr val="FF33CC"/>
                </a:solidFill>
                <a:latin typeface="Times New Roman" panose="02020603050405020304" pitchFamily="18" charset="0"/>
              </a:rPr>
              <a:t>50</a:t>
            </a:r>
            <a:endParaRPr lang="en-US" altLang="en-US" sz="2400" dirty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107">
            <a:extLst>
              <a:ext uri="{FF2B5EF4-FFF2-40B4-BE49-F238E27FC236}">
                <a16:creationId xmlns:a16="http://schemas.microsoft.com/office/drawing/2014/main" id="{1BBFAC03-207D-483B-8516-AEF9CAAAE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155" y="5312790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9966"/>
                </a:solidFill>
                <a:latin typeface="Times New Roman" panose="02020603050405020304" pitchFamily="18" charset="0"/>
              </a:rPr>
              <a:t>RT </a:t>
            </a:r>
            <a:r>
              <a:rPr lang="vi-VN" altLang="en-US" sz="2400" dirty="0">
                <a:solidFill>
                  <a:srgbClr val="FF9966"/>
                </a:solidFill>
                <a:latin typeface="Times New Roman" panose="02020603050405020304" pitchFamily="18" charset="0"/>
              </a:rPr>
              <a:t>60</a:t>
            </a:r>
            <a:endParaRPr lang="en-US" altLang="en-US" sz="2400" dirty="0">
              <a:solidFill>
                <a:srgbClr val="FF99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A5E29C74-F3F3-4BE5-B5F9-DE09CD117032}"/>
              </a:ext>
            </a:extLst>
          </p:cNvPr>
          <p:cNvSpPr/>
          <p:nvPr/>
        </p:nvSpPr>
        <p:spPr>
          <a:xfrm>
            <a:off x="1868666" y="1601789"/>
            <a:ext cx="63161" cy="63123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D56D2CFA-CE80-4F06-B65E-281E877E9120}"/>
              </a:ext>
            </a:extLst>
          </p:cNvPr>
          <p:cNvSpPr/>
          <p:nvPr/>
        </p:nvSpPr>
        <p:spPr>
          <a:xfrm>
            <a:off x="1868665" y="2292559"/>
            <a:ext cx="63161" cy="63123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DE4D7030-8072-44F1-AA82-E54EF87D8EB5}"/>
              </a:ext>
            </a:extLst>
          </p:cNvPr>
          <p:cNvSpPr/>
          <p:nvPr/>
        </p:nvSpPr>
        <p:spPr>
          <a:xfrm>
            <a:off x="1878371" y="2980313"/>
            <a:ext cx="63161" cy="63123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C1E1EF7B-3C74-443A-9C6C-CB4DF5843819}"/>
              </a:ext>
            </a:extLst>
          </p:cNvPr>
          <p:cNvSpPr/>
          <p:nvPr/>
        </p:nvSpPr>
        <p:spPr>
          <a:xfrm>
            <a:off x="1877510" y="3676146"/>
            <a:ext cx="63161" cy="63123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>
            <a:extLst>
              <a:ext uri="{FF2B5EF4-FFF2-40B4-BE49-F238E27FC236}">
                <a16:creationId xmlns:a16="http://schemas.microsoft.com/office/drawing/2014/main" id="{1299856E-09AC-4281-9321-B082A5637247}"/>
              </a:ext>
            </a:extLst>
          </p:cNvPr>
          <p:cNvSpPr/>
          <p:nvPr/>
        </p:nvSpPr>
        <p:spPr>
          <a:xfrm>
            <a:off x="1892886" y="4394511"/>
            <a:ext cx="63161" cy="63123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8E0DC697-7D8B-4511-A57A-1B95F4410949}"/>
              </a:ext>
            </a:extLst>
          </p:cNvPr>
          <p:cNvSpPr/>
          <p:nvPr/>
        </p:nvSpPr>
        <p:spPr>
          <a:xfrm>
            <a:off x="1892885" y="5118587"/>
            <a:ext cx="63161" cy="63123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BD320424-5A68-480D-9ED4-11D01AE40C76}"/>
              </a:ext>
            </a:extLst>
          </p:cNvPr>
          <p:cNvSpPr/>
          <p:nvPr/>
        </p:nvSpPr>
        <p:spPr>
          <a:xfrm>
            <a:off x="3537806" y="1601789"/>
            <a:ext cx="145140" cy="417266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74634BF-397B-4BDC-9F80-7F96260F66C8}"/>
              </a:ext>
            </a:extLst>
          </p:cNvPr>
          <p:cNvSpPr/>
          <p:nvPr/>
        </p:nvSpPr>
        <p:spPr>
          <a:xfrm>
            <a:off x="3934184" y="3370577"/>
            <a:ext cx="671930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vi-VN" sz="2800" dirty="0">
                <a:solidFill>
                  <a:schemeClr val="tx1"/>
                </a:solidFill>
              </a:rPr>
              <a:t>= ..............................................................</a:t>
            </a:r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2DACD3E-BAE5-4A15-A19E-5DB296D271A3}"/>
              </a:ext>
            </a:extLst>
          </p:cNvPr>
          <p:cNvSpPr/>
          <p:nvPr/>
        </p:nvSpPr>
        <p:spPr>
          <a:xfrm>
            <a:off x="2920946" y="3365266"/>
            <a:ext cx="671930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vi-VN" sz="2800" dirty="0">
                <a:solidFill>
                  <a:schemeClr val="tx1"/>
                </a:solidFill>
              </a:rPr>
              <a:t>= REPEAT 6 [FD 50 RT 60]</a:t>
            </a:r>
            <a:endParaRPr lang="en-US" dirty="0"/>
          </a:p>
        </p:txBody>
      </p:sp>
      <p:sp>
        <p:nvSpPr>
          <p:cNvPr id="45" name="AutoShape 40">
            <a:extLst>
              <a:ext uri="{FF2B5EF4-FFF2-40B4-BE49-F238E27FC236}">
                <a16:creationId xmlns:a16="http://schemas.microsoft.com/office/drawing/2014/main" id="{5F7509B6-D62C-40A4-B3AF-A70A5306D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514876"/>
            <a:ext cx="5500106" cy="86573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3200" b="0" dirty="0">
                <a:solidFill>
                  <a:srgbClr val="CC3300"/>
                </a:solidFill>
                <a:latin typeface="Arial" panose="020B0604020202020204" pitchFamily="34" charset="0"/>
              </a:rPr>
              <a:t>Repeat n [ </a:t>
            </a:r>
            <a:r>
              <a:rPr lang="vi-VN" altLang="en-US" sz="3200" b="0" dirty="0">
                <a:solidFill>
                  <a:srgbClr val="CC3300"/>
                </a:solidFill>
                <a:latin typeface="Arial" panose="020B0604020202020204" pitchFamily="34" charset="0"/>
              </a:rPr>
              <a:t>&lt;các lệnh lặp&gt;</a:t>
            </a:r>
            <a:r>
              <a:rPr lang="en-US" altLang="en-US" sz="3200" b="0" dirty="0">
                <a:solidFill>
                  <a:srgbClr val="CC3300"/>
                </a:solidFill>
                <a:latin typeface="Arial" panose="020B0604020202020204" pitchFamily="34" charset="0"/>
              </a:rPr>
              <a:t> ]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0CD3CAC-D1CA-4671-B746-3234C014A248}"/>
              </a:ext>
            </a:extLst>
          </p:cNvPr>
          <p:cNvSpPr/>
          <p:nvPr/>
        </p:nvSpPr>
        <p:spPr>
          <a:xfrm>
            <a:off x="1099579" y="5118587"/>
            <a:ext cx="584981" cy="609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0CD3CAC-D1CA-4671-B746-3234C014A248}"/>
              </a:ext>
            </a:extLst>
          </p:cNvPr>
          <p:cNvSpPr/>
          <p:nvPr/>
        </p:nvSpPr>
        <p:spPr>
          <a:xfrm>
            <a:off x="1099584" y="2268472"/>
            <a:ext cx="584981" cy="609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0CD3CAC-D1CA-4671-B746-3234C014A248}"/>
              </a:ext>
            </a:extLst>
          </p:cNvPr>
          <p:cNvSpPr/>
          <p:nvPr/>
        </p:nvSpPr>
        <p:spPr>
          <a:xfrm>
            <a:off x="1099580" y="2980313"/>
            <a:ext cx="584981" cy="609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0CD3CAC-D1CA-4671-B746-3234C014A248}"/>
              </a:ext>
            </a:extLst>
          </p:cNvPr>
          <p:cNvSpPr/>
          <p:nvPr/>
        </p:nvSpPr>
        <p:spPr>
          <a:xfrm>
            <a:off x="1099582" y="3710828"/>
            <a:ext cx="584981" cy="609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0CD3CAC-D1CA-4671-B746-3234C014A248}"/>
              </a:ext>
            </a:extLst>
          </p:cNvPr>
          <p:cNvSpPr/>
          <p:nvPr/>
        </p:nvSpPr>
        <p:spPr>
          <a:xfrm>
            <a:off x="1099584" y="1601789"/>
            <a:ext cx="584981" cy="609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1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0CD3CAC-D1CA-4671-B746-3234C014A248}"/>
              </a:ext>
            </a:extLst>
          </p:cNvPr>
          <p:cNvSpPr/>
          <p:nvPr/>
        </p:nvSpPr>
        <p:spPr>
          <a:xfrm>
            <a:off x="1064206" y="4445451"/>
            <a:ext cx="584981" cy="609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5572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755650" y="816302"/>
            <a:ext cx="10851252" cy="1202047"/>
            <a:chOff x="3575050" y="2749242"/>
            <a:chExt cx="9982453" cy="1202047"/>
          </a:xfrm>
        </p:grpSpPr>
        <p:sp>
          <p:nvSpPr>
            <p:cNvPr id="3" name="椭圆 13"/>
            <p:cNvSpPr/>
            <p:nvPr>
              <p:custDataLst>
                <p:tags r:id="rId1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椭圆 14"/>
            <p:cNvSpPr/>
            <p:nvPr>
              <p:custDataLst>
                <p:tags r:id="rId2"/>
              </p:custDataLst>
            </p:nvPr>
          </p:nvSpPr>
          <p:spPr>
            <a:xfrm>
              <a:off x="3663950" y="2997200"/>
              <a:ext cx="865188" cy="863600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5" name="直接连接符 16"/>
            <p:cNvCxnSpPr>
              <a:cxnSpLocks noChangeShapeType="1"/>
              <a:stCxn id="3" idx="6"/>
            </p:cNvCxnSpPr>
            <p:nvPr>
              <p:custDataLst>
                <p:tags r:id="rId3"/>
              </p:custDataLst>
            </p:nvPr>
          </p:nvCxnSpPr>
          <p:spPr bwMode="auto">
            <a:xfrm flipV="1">
              <a:off x="4618038" y="3429001"/>
              <a:ext cx="8457882" cy="1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" name="组合 16"/>
            <p:cNvGrpSpPr/>
            <p:nvPr/>
          </p:nvGrpSpPr>
          <p:grpSpPr>
            <a:xfrm>
              <a:off x="4730051" y="2749242"/>
              <a:ext cx="8827452" cy="996568"/>
              <a:chOff x="8428735" y="3251443"/>
              <a:chExt cx="8827452" cy="996568"/>
            </a:xfrm>
          </p:grpSpPr>
          <p:sp>
            <p:nvSpPr>
              <p:cNvPr id="7" name="TextBox 19"/>
              <p:cNvSpPr txBox="1"/>
              <p:nvPr/>
            </p:nvSpPr>
            <p:spPr>
              <a:xfrm>
                <a:off x="8428735" y="3251443"/>
                <a:ext cx="88274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Câu lệnh Wait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文本框 18"/>
              <p:cNvSpPr txBox="1"/>
              <p:nvPr/>
            </p:nvSpPr>
            <p:spPr>
              <a:xfrm>
                <a:off x="8602473" y="3971012"/>
                <a:ext cx="3398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pic>
        <p:nvPicPr>
          <p:cNvPr id="10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88" y="5008686"/>
            <a:ext cx="792037" cy="1191736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8237" y="5008686"/>
            <a:ext cx="805874" cy="1192324"/>
          </a:xfrm>
          <a:prstGeom prst="rect">
            <a:avLst/>
          </a:prstGeom>
        </p:spPr>
      </p:pic>
      <p:sp>
        <p:nvSpPr>
          <p:cNvPr id="13" name="文本框 5"/>
          <p:cNvSpPr txBox="1"/>
          <p:nvPr/>
        </p:nvSpPr>
        <p:spPr>
          <a:xfrm>
            <a:off x="1609254" y="1896459"/>
            <a:ext cx="1013842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lần lượt các lệnh trong mỗi cột, so sánh kết quả hiển thị trên màn hình</a:t>
            </a:r>
            <a:endParaRPr lang="en-US" altLang="zh-C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C206230-5B89-4485-B36E-0327934C0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798648"/>
              </p:ext>
            </p:extLst>
          </p:nvPr>
        </p:nvGraphicFramePr>
        <p:xfrm>
          <a:off x="1029906" y="2996011"/>
          <a:ext cx="1076607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3037">
                  <a:extLst>
                    <a:ext uri="{9D8B030D-6E8A-4147-A177-3AD203B41FA5}">
                      <a16:colId xmlns:a16="http://schemas.microsoft.com/office/drawing/2014/main" val="3909798749"/>
                    </a:ext>
                  </a:extLst>
                </a:gridCol>
                <a:gridCol w="5383037">
                  <a:extLst>
                    <a:ext uri="{9D8B030D-6E8A-4147-A177-3AD203B41FA5}">
                      <a16:colId xmlns:a16="http://schemas.microsoft.com/office/drawing/2014/main" val="4074375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Cột 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 Cột 2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608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dirty="0"/>
                        <a:t>CS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dirty="0"/>
                        <a:t>CS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28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dirty="0"/>
                        <a:t>Repeat 6 [ FD 50 RT 60]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dirty="0"/>
                        <a:t>Repeat 6 [ FD 50 RT 60 Wait 60]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00889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1AE8ECC-5C7E-4BE8-91AE-73ED4F4C0F7E}"/>
              </a:ext>
            </a:extLst>
          </p:cNvPr>
          <p:cNvSpPr txBox="1"/>
          <p:nvPr/>
        </p:nvSpPr>
        <p:spPr>
          <a:xfrm>
            <a:off x="2589627" y="4414327"/>
            <a:ext cx="9602373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Nhận xét: 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70C0"/>
                </a:solidFill>
              </a:rPr>
              <a:t>Lệnh Wait 60: Rùa sẽ dừng lại 60 tích( 1 giây) trước khi thực hiện lệnh tiếp theo.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0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0">
            <a:extLst>
              <a:ext uri="{FF2B5EF4-FFF2-40B4-BE49-F238E27FC236}">
                <a16:creationId xmlns:a16="http://schemas.microsoft.com/office/drawing/2014/main" id="{FD811925-0B82-44E0-B242-B8AE5B85F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985" y="1400734"/>
            <a:ext cx="3406029" cy="7620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vi-VN" altLang="en-US" sz="5400" dirty="0">
                <a:solidFill>
                  <a:srgbClr val="CC3300"/>
                </a:solidFill>
                <a:latin typeface="Arial" panose="020B0604020202020204" pitchFamily="34" charset="0"/>
              </a:rPr>
              <a:t>Wait </a:t>
            </a:r>
            <a:r>
              <a:rPr lang="vi-VN" altLang="en-US" sz="5400" dirty="0">
                <a:solidFill>
                  <a:srgbClr val="002060"/>
                </a:solidFill>
                <a:latin typeface="Arial" panose="020B0604020202020204" pitchFamily="34" charset="0"/>
              </a:rPr>
              <a:t>n</a:t>
            </a:r>
            <a:endParaRPr lang="en-US" altLang="en-US" sz="5400" b="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Box 49">
            <a:extLst>
              <a:ext uri="{FF2B5EF4-FFF2-40B4-BE49-F238E27FC236}">
                <a16:creationId xmlns:a16="http://schemas.microsoft.com/office/drawing/2014/main" id="{280C86DE-B3A3-4E1E-86D9-1C7132006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299" y="2747633"/>
            <a:ext cx="9930005" cy="1077218"/>
          </a:xfrm>
          <a:prstGeom prst="rect">
            <a:avLst/>
          </a:prstGeom>
          <a:noFill/>
          <a:ln w="38100" cmpd="dbl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altLang="en-US" sz="3200" i="1" dirty="0">
                <a:solidFill>
                  <a:srgbClr val="CC3300"/>
                </a:solidFill>
                <a:latin typeface="Arial" panose="020B0604020202020204" pitchFamily="34" charset="0"/>
              </a:rPr>
              <a:t>- Rùa dừng lại </a:t>
            </a:r>
            <a:r>
              <a:rPr lang="vi-VN" altLang="en-US" sz="3200" i="1" dirty="0">
                <a:solidFill>
                  <a:srgbClr val="002060"/>
                </a:solidFill>
                <a:latin typeface="Arial" panose="020B0604020202020204" pitchFamily="34" charset="0"/>
              </a:rPr>
              <a:t>n</a:t>
            </a:r>
            <a:r>
              <a:rPr lang="vi-VN" altLang="en-US" sz="3200" i="1" dirty="0">
                <a:solidFill>
                  <a:srgbClr val="CC3300"/>
                </a:solidFill>
                <a:latin typeface="Arial" panose="020B0604020202020204" pitchFamily="34" charset="0"/>
              </a:rPr>
              <a:t> tích trước khi thực hiện lệnh tiếp theo</a:t>
            </a:r>
          </a:p>
          <a:p>
            <a:r>
              <a:rPr lang="vi-VN" altLang="en-US" sz="3200" b="0" i="1" dirty="0">
                <a:solidFill>
                  <a:srgbClr val="CC3300"/>
                </a:solidFill>
                <a:latin typeface="Arial" panose="020B0604020202020204" pitchFamily="34" charset="0"/>
              </a:rPr>
              <a:t>- 1 giây = 60 tích.</a:t>
            </a:r>
            <a:endParaRPr lang="en-US" altLang="en-US" sz="3200" b="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646C3F-F02E-487F-A478-7325C7C31DC2}"/>
              </a:ext>
            </a:extLst>
          </p:cNvPr>
          <p:cNvSpPr/>
          <p:nvPr/>
        </p:nvSpPr>
        <p:spPr>
          <a:xfrm>
            <a:off x="2268785" y="309185"/>
            <a:ext cx="638290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5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Cấu trúc câu lệnh Wait</a:t>
            </a:r>
            <a:endParaRPr lang="en-US" sz="4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148885-FCA7-4E31-8FC1-C4375E8A8B96}"/>
              </a:ext>
            </a:extLst>
          </p:cNvPr>
          <p:cNvSpPr/>
          <p:nvPr/>
        </p:nvSpPr>
        <p:spPr>
          <a:xfrm>
            <a:off x="1601552" y="4749380"/>
            <a:ext cx="558286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vi-VN" sz="2800" dirty="0">
                <a:solidFill>
                  <a:schemeClr val="tx1"/>
                </a:solidFill>
              </a:rPr>
              <a:t>VD:   Wait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4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B8C7B037-33CF-4C2A-B3A9-747DDE5B1B76}"/>
              </a:ext>
            </a:extLst>
          </p:cNvPr>
          <p:cNvGrpSpPr/>
          <p:nvPr/>
        </p:nvGrpSpPr>
        <p:grpSpPr>
          <a:xfrm>
            <a:off x="2169478" y="149013"/>
            <a:ext cx="5041900" cy="1230175"/>
            <a:chOff x="3575050" y="2721114"/>
            <a:chExt cx="5041900" cy="1230175"/>
          </a:xfrm>
        </p:grpSpPr>
        <p:sp>
          <p:nvSpPr>
            <p:cNvPr id="4" name="椭圆 13">
              <a:extLst>
                <a:ext uri="{FF2B5EF4-FFF2-40B4-BE49-F238E27FC236}">
                  <a16:creationId xmlns:a16="http://schemas.microsoft.com/office/drawing/2014/main" id="{36F01550-7502-4B39-9269-6DD9E2E5E38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椭圆 14">
              <a:extLst>
                <a:ext uri="{FF2B5EF4-FFF2-40B4-BE49-F238E27FC236}">
                  <a16:creationId xmlns:a16="http://schemas.microsoft.com/office/drawing/2014/main" id="{2F01A276-8831-4931-A221-65DB6C6F7FF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663950" y="2997200"/>
              <a:ext cx="865188" cy="863600"/>
            </a:xfrm>
            <a:prstGeom prst="ellipse">
              <a:avLst/>
            </a:prstGeom>
            <a:solidFill>
              <a:schemeClr val="accent3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6" name="直接连接符 16">
              <a:extLst>
                <a:ext uri="{FF2B5EF4-FFF2-40B4-BE49-F238E27FC236}">
                  <a16:creationId xmlns:a16="http://schemas.microsoft.com/office/drawing/2014/main" id="{67153311-38D7-41B6-B5A8-3A7676469B23}"/>
                </a:ext>
              </a:extLst>
            </p:cNvPr>
            <p:cNvCxnSpPr>
              <a:cxnSpLocks noChangeShapeType="1"/>
              <a:stCxn id="4" idx="6"/>
            </p:cNvCxnSpPr>
            <p:nvPr>
              <p:custDataLst>
                <p:tags r:id="rId3"/>
              </p:custDataLst>
            </p:nvPr>
          </p:nvCxnSpPr>
          <p:spPr bwMode="auto">
            <a:xfrm>
              <a:off x="4618038" y="3429000"/>
              <a:ext cx="3998912" cy="0"/>
            </a:xfrm>
            <a:prstGeom prst="line">
              <a:avLst/>
            </a:prstGeom>
            <a:noFill/>
            <a:ln w="28575" algn="ctr">
              <a:solidFill>
                <a:schemeClr val="accent3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TextBox 19">
              <a:extLst>
                <a:ext uri="{FF2B5EF4-FFF2-40B4-BE49-F238E27FC236}">
                  <a16:creationId xmlns:a16="http://schemas.microsoft.com/office/drawing/2014/main" id="{8C52C063-20AA-4A94-8841-470F0C6D09D3}"/>
                </a:ext>
              </a:extLst>
            </p:cNvPr>
            <p:cNvSpPr txBox="1"/>
            <p:nvPr/>
          </p:nvSpPr>
          <p:spPr>
            <a:xfrm>
              <a:off x="4903788" y="2721114"/>
              <a:ext cx="37131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Thực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hành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3">
            <a:extLst>
              <a:ext uri="{FF2B5EF4-FFF2-40B4-BE49-F238E27FC236}">
                <a16:creationId xmlns:a16="http://schemas.microsoft.com/office/drawing/2014/main" id="{D24BE6B1-89F0-43EB-80CC-83F9B3DC0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852287" y="947385"/>
            <a:ext cx="10669153" cy="4468672"/>
          </a:xfrm>
          <a:prstGeom prst="rect">
            <a:avLst/>
          </a:prstGeom>
        </p:spPr>
      </p:pic>
      <p:pic>
        <p:nvPicPr>
          <p:cNvPr id="10" name="图片 1">
            <a:extLst>
              <a:ext uri="{FF2B5EF4-FFF2-40B4-BE49-F238E27FC236}">
                <a16:creationId xmlns:a16="http://schemas.microsoft.com/office/drawing/2014/main" id="{A0A17203-B6FD-41BC-9A1B-5E79F1B2C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828" y="3909152"/>
            <a:ext cx="1901650" cy="2787508"/>
          </a:xfrm>
          <a:prstGeom prst="rect">
            <a:avLst/>
          </a:prstGeom>
        </p:spPr>
      </p:pic>
      <p:sp>
        <p:nvSpPr>
          <p:cNvPr id="11" name="文本框 5">
            <a:extLst>
              <a:ext uri="{FF2B5EF4-FFF2-40B4-BE49-F238E27FC236}">
                <a16:creationId xmlns:a16="http://schemas.microsoft.com/office/drawing/2014/main" id="{06555895-CDA5-4C40-9D29-D2AC5342EC81}"/>
              </a:ext>
            </a:extLst>
          </p:cNvPr>
          <p:cNvSpPr txBox="1"/>
          <p:nvPr/>
        </p:nvSpPr>
        <p:spPr>
          <a:xfrm>
            <a:off x="1969477" y="2275169"/>
            <a:ext cx="927060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câu lệnh lặp vẽ hình chữ nhật có chiều dài 100, chiều rộng 50.</a:t>
            </a:r>
          </a:p>
        </p:txBody>
      </p:sp>
      <p:sp>
        <p:nvSpPr>
          <p:cNvPr id="12" name="Line 65">
            <a:extLst>
              <a:ext uri="{FF2B5EF4-FFF2-40B4-BE49-F238E27FC236}">
                <a16:creationId xmlns:a16="http://schemas.microsoft.com/office/drawing/2014/main" id="{531F3439-4CF3-4B7E-9D56-B94EF30DDB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2336" y="3909152"/>
            <a:ext cx="2815789" cy="0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67">
            <a:extLst>
              <a:ext uri="{FF2B5EF4-FFF2-40B4-BE49-F238E27FC236}">
                <a16:creationId xmlns:a16="http://schemas.microsoft.com/office/drawing/2014/main" id="{D28E5300-5FC8-4B2D-A49D-FCAAA0F04E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2337" y="3931372"/>
            <a:ext cx="12661" cy="1341608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68">
            <a:extLst>
              <a:ext uri="{FF2B5EF4-FFF2-40B4-BE49-F238E27FC236}">
                <a16:creationId xmlns:a16="http://schemas.microsoft.com/office/drawing/2014/main" id="{438B75ED-0197-4301-A158-8EB5E6E468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68126" y="3931372"/>
            <a:ext cx="0" cy="1313450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AutoShape 77">
            <a:extLst>
              <a:ext uri="{FF2B5EF4-FFF2-40B4-BE49-F238E27FC236}">
                <a16:creationId xmlns:a16="http://schemas.microsoft.com/office/drawing/2014/main" id="{A6F2896F-AB80-4F79-AE99-D82B06F01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4773" y="5029972"/>
            <a:ext cx="457200" cy="2286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66">
            <a:extLst>
              <a:ext uri="{FF2B5EF4-FFF2-40B4-BE49-F238E27FC236}">
                <a16:creationId xmlns:a16="http://schemas.microsoft.com/office/drawing/2014/main" id="{84151560-CDB0-4598-A0F1-BFEC802AE6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9513" y="5259160"/>
            <a:ext cx="2788612" cy="13794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C8642A20-8576-406E-A2B0-FCB23CD6EF70}"/>
              </a:ext>
            </a:extLst>
          </p:cNvPr>
          <p:cNvSpPr/>
          <p:nvPr/>
        </p:nvSpPr>
        <p:spPr>
          <a:xfrm flipH="1">
            <a:off x="7859308" y="3931372"/>
            <a:ext cx="301047" cy="13134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64FBFF-9980-4754-9A3D-54F5A787104E}"/>
              </a:ext>
            </a:extLst>
          </p:cNvPr>
          <p:cNvSpPr txBox="1"/>
          <p:nvPr/>
        </p:nvSpPr>
        <p:spPr>
          <a:xfrm>
            <a:off x="8251536" y="437147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50</a:t>
            </a:r>
            <a:endParaRPr lang="en-US" sz="2800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54C7DEC9-92B5-4347-9640-726CB627E734}"/>
              </a:ext>
            </a:extLst>
          </p:cNvPr>
          <p:cNvSpPr/>
          <p:nvPr/>
        </p:nvSpPr>
        <p:spPr>
          <a:xfrm rot="5400000">
            <a:off x="6146852" y="4232577"/>
            <a:ext cx="408989" cy="27759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9FC1F0-3973-4D46-BFF8-0C65628964EE}"/>
              </a:ext>
            </a:extLst>
          </p:cNvPr>
          <p:cNvSpPr txBox="1"/>
          <p:nvPr/>
        </p:nvSpPr>
        <p:spPr>
          <a:xfrm>
            <a:off x="6058637" y="5907899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100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194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5">
            <a:extLst>
              <a:ext uri="{FF2B5EF4-FFF2-40B4-BE49-F238E27FC236}">
                <a16:creationId xmlns:a16="http://schemas.microsoft.com/office/drawing/2014/main" id="{5F60F801-6AA7-4C48-9768-46A9D53692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67329" y="540945"/>
            <a:ext cx="2815789" cy="0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67">
            <a:extLst>
              <a:ext uri="{FF2B5EF4-FFF2-40B4-BE49-F238E27FC236}">
                <a16:creationId xmlns:a16="http://schemas.microsoft.com/office/drawing/2014/main" id="{FCBAC98E-714F-4E72-A821-FF1D8D7D24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7330" y="563165"/>
            <a:ext cx="12661" cy="1341608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68">
            <a:extLst>
              <a:ext uri="{FF2B5EF4-FFF2-40B4-BE49-F238E27FC236}">
                <a16:creationId xmlns:a16="http://schemas.microsoft.com/office/drawing/2014/main" id="{56F36279-7B6E-479F-856B-D885154576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83119" y="563165"/>
            <a:ext cx="0" cy="1313450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77">
            <a:extLst>
              <a:ext uri="{FF2B5EF4-FFF2-40B4-BE49-F238E27FC236}">
                <a16:creationId xmlns:a16="http://schemas.microsoft.com/office/drawing/2014/main" id="{3A332F6A-0903-4EF5-A1DA-95E3C70B2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766" y="1661765"/>
            <a:ext cx="457200" cy="2286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66">
            <a:extLst>
              <a:ext uri="{FF2B5EF4-FFF2-40B4-BE49-F238E27FC236}">
                <a16:creationId xmlns:a16="http://schemas.microsoft.com/office/drawing/2014/main" id="{59060E0A-1404-40E5-A53D-F3558D355D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4506" y="1890953"/>
            <a:ext cx="2788612" cy="13794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B8B96EDD-E4C7-45D5-8D1C-B205411823C7}"/>
              </a:ext>
            </a:extLst>
          </p:cNvPr>
          <p:cNvSpPr/>
          <p:nvPr/>
        </p:nvSpPr>
        <p:spPr>
          <a:xfrm flipH="1">
            <a:off x="9674301" y="563165"/>
            <a:ext cx="301047" cy="13134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74CE6-EC26-415C-A177-EAADA51942D5}"/>
              </a:ext>
            </a:extLst>
          </p:cNvPr>
          <p:cNvSpPr txBox="1"/>
          <p:nvPr/>
        </p:nvSpPr>
        <p:spPr>
          <a:xfrm>
            <a:off x="10066529" y="100327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50</a:t>
            </a:r>
            <a:endParaRPr lang="en-US" sz="2800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D3C733F9-9763-4DEB-AF26-2AF50BDD987D}"/>
              </a:ext>
            </a:extLst>
          </p:cNvPr>
          <p:cNvSpPr/>
          <p:nvPr/>
        </p:nvSpPr>
        <p:spPr>
          <a:xfrm rot="5400000">
            <a:off x="7961845" y="864370"/>
            <a:ext cx="408989" cy="27759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0F6298-D599-4B28-83B9-30EF2F0E38B7}"/>
              </a:ext>
            </a:extLst>
          </p:cNvPr>
          <p:cNvSpPr txBox="1"/>
          <p:nvPr/>
        </p:nvSpPr>
        <p:spPr>
          <a:xfrm>
            <a:off x="7795915" y="2456839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100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0039DD-936D-4A39-B1CF-8788A5098CED}"/>
              </a:ext>
            </a:extLst>
          </p:cNvPr>
          <p:cNvSpPr txBox="1"/>
          <p:nvPr/>
        </p:nvSpPr>
        <p:spPr>
          <a:xfrm>
            <a:off x="1686102" y="1942228"/>
            <a:ext cx="136447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FD 50</a:t>
            </a:r>
          </a:p>
          <a:p>
            <a:r>
              <a:rPr lang="vi-VN" sz="2800" dirty="0"/>
              <a:t>RT 90</a:t>
            </a:r>
          </a:p>
          <a:p>
            <a:r>
              <a:rPr lang="vi-VN" sz="2800" dirty="0"/>
              <a:t>FD 100</a:t>
            </a:r>
          </a:p>
          <a:p>
            <a:r>
              <a:rPr lang="vi-VN" sz="2800" dirty="0"/>
              <a:t>RT 90</a:t>
            </a:r>
          </a:p>
          <a:p>
            <a:r>
              <a:rPr lang="vi-VN" sz="2800" dirty="0"/>
              <a:t>FD 50</a:t>
            </a:r>
          </a:p>
          <a:p>
            <a:r>
              <a:rPr lang="vi-VN" sz="2800" dirty="0"/>
              <a:t>RT 90</a:t>
            </a:r>
          </a:p>
          <a:p>
            <a:r>
              <a:rPr lang="vi-VN" sz="2800" dirty="0"/>
              <a:t>FD 100</a:t>
            </a:r>
          </a:p>
          <a:p>
            <a:r>
              <a:rPr lang="vi-VN" sz="2800" dirty="0"/>
              <a:t>RT 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F10420-578A-4167-92AD-13F1DD15E206}"/>
              </a:ext>
            </a:extLst>
          </p:cNvPr>
          <p:cNvSpPr txBox="1"/>
          <p:nvPr/>
        </p:nvSpPr>
        <p:spPr>
          <a:xfrm>
            <a:off x="3971985" y="3339864"/>
            <a:ext cx="45750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FD 50 RT 90 FD 100 RT 90</a:t>
            </a:r>
          </a:p>
          <a:p>
            <a:r>
              <a:rPr lang="vi-VN" sz="2800" dirty="0"/>
              <a:t>FD 50 RT 90 FD 100 RT 90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E1BD93CF-78A5-4CE6-8B3C-D1336538FEB9}"/>
              </a:ext>
            </a:extLst>
          </p:cNvPr>
          <p:cNvSpPr/>
          <p:nvPr/>
        </p:nvSpPr>
        <p:spPr>
          <a:xfrm>
            <a:off x="2902867" y="1998991"/>
            <a:ext cx="295422" cy="34259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5F624631-8B75-42B3-89C7-5B45FAB5582D}"/>
              </a:ext>
            </a:extLst>
          </p:cNvPr>
          <p:cNvSpPr/>
          <p:nvPr/>
        </p:nvSpPr>
        <p:spPr>
          <a:xfrm rot="5400000">
            <a:off x="6034044" y="2279900"/>
            <a:ext cx="351645" cy="447576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98936F-B032-4320-8EDE-3979F9081BE9}"/>
              </a:ext>
            </a:extLst>
          </p:cNvPr>
          <p:cNvSpPr txBox="1"/>
          <p:nvPr/>
        </p:nvSpPr>
        <p:spPr>
          <a:xfrm>
            <a:off x="3312470" y="5228304"/>
            <a:ext cx="64745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Repeat 2 [ FD 50 RT 90 FD 100 RT 90 ]</a:t>
            </a:r>
          </a:p>
          <a:p>
            <a:endParaRPr lang="vi-VN" sz="2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CD3CAC-D1CA-4671-B746-3234C014A248}"/>
              </a:ext>
            </a:extLst>
          </p:cNvPr>
          <p:cNvSpPr/>
          <p:nvPr/>
        </p:nvSpPr>
        <p:spPr>
          <a:xfrm>
            <a:off x="8853195" y="3512116"/>
            <a:ext cx="584981" cy="609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737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AD1E0B51-6818-4F3E-9D79-FCFD144E8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52287" y="947385"/>
            <a:ext cx="10669153" cy="4468672"/>
          </a:xfrm>
          <a:prstGeom prst="rect">
            <a:avLst/>
          </a:prstGeom>
        </p:spPr>
      </p:pic>
      <p:pic>
        <p:nvPicPr>
          <p:cNvPr id="3" name="图片 1">
            <a:extLst>
              <a:ext uri="{FF2B5EF4-FFF2-40B4-BE49-F238E27FC236}">
                <a16:creationId xmlns:a16="http://schemas.microsoft.com/office/drawing/2014/main" id="{02E1AE20-70E3-43C9-B466-B7005EF4E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28" y="3909152"/>
            <a:ext cx="1901650" cy="2787508"/>
          </a:xfrm>
          <a:prstGeom prst="rect">
            <a:avLst/>
          </a:prstGeom>
        </p:spPr>
      </p:pic>
      <p:sp>
        <p:nvSpPr>
          <p:cNvPr id="4" name="文本框 5">
            <a:extLst>
              <a:ext uri="{FF2B5EF4-FFF2-40B4-BE49-F238E27FC236}">
                <a16:creationId xmlns:a16="http://schemas.microsoft.com/office/drawing/2014/main" id="{B4D50E8F-3954-4B7A-8DBD-831A42BB6FF2}"/>
              </a:ext>
            </a:extLst>
          </p:cNvPr>
          <p:cNvSpPr txBox="1"/>
          <p:nvPr/>
        </p:nvSpPr>
        <p:spPr>
          <a:xfrm>
            <a:off x="2069105" y="2628549"/>
            <a:ext cx="927060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lệnh Wait 30 vào câu lệnh trên và quan sát.</a:t>
            </a:r>
          </a:p>
        </p:txBody>
      </p:sp>
    </p:spTree>
    <p:extLst>
      <p:ext uri="{BB962C8B-B14F-4D97-AF65-F5344CB8AC3E}">
        <p14:creationId xmlns:p14="http://schemas.microsoft.com/office/powerpoint/2010/main" val="44889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9341" y="5546495"/>
            <a:ext cx="644482" cy="953834"/>
          </a:xfrm>
          <a:prstGeom prst="rect">
            <a:avLst/>
          </a:prstGeom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6941" y="5584612"/>
            <a:ext cx="608593" cy="915717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273910" y="5622278"/>
            <a:ext cx="619224" cy="916168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878620" y="5615116"/>
            <a:ext cx="629900" cy="92333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1BA00993-B4C5-455F-9B55-53111F655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717451" y="-112543"/>
            <a:ext cx="12238892" cy="55285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35FECE-3511-498B-AF41-CEF31A61FE8C}"/>
              </a:ext>
            </a:extLst>
          </p:cNvPr>
          <p:cNvSpPr/>
          <p:nvPr/>
        </p:nvSpPr>
        <p:spPr>
          <a:xfrm>
            <a:off x="4853418" y="813894"/>
            <a:ext cx="40527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Em cần ghi nhớ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文本框 5">
            <a:extLst>
              <a:ext uri="{FF2B5EF4-FFF2-40B4-BE49-F238E27FC236}">
                <a16:creationId xmlns:a16="http://schemas.microsoft.com/office/drawing/2014/main" id="{FF661F47-DDD2-4E54-9235-0E527EA44A97}"/>
              </a:ext>
            </a:extLst>
          </p:cNvPr>
          <p:cNvSpPr txBox="1"/>
          <p:nvPr/>
        </p:nvSpPr>
        <p:spPr>
          <a:xfrm>
            <a:off x="2628204" y="1720840"/>
            <a:ext cx="9270608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♣ Câu lệnh lặp có cấu trúc:</a:t>
            </a:r>
          </a:p>
          <a:p>
            <a:pPr algn="ctr"/>
            <a:r>
              <a:rPr lang="vi-VN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n [&lt;các lệnh lặp&gt;]</a:t>
            </a:r>
          </a:p>
          <a:p>
            <a:r>
              <a:rPr lang="vi-VN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♣ Câu lệnh chờ có cấu trúc: </a:t>
            </a:r>
            <a:r>
              <a:rPr lang="vi-VN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 n</a:t>
            </a:r>
          </a:p>
          <a:p>
            <a:r>
              <a:rPr lang="vi-VN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Rùa tạm dừng lại n tích trước khi thực hiện các lệnh tiếp theo.</a:t>
            </a:r>
          </a:p>
          <a:p>
            <a:r>
              <a:rPr lang="vi-VN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giây = 60 tích.</a:t>
            </a:r>
          </a:p>
        </p:txBody>
      </p:sp>
    </p:spTree>
    <p:extLst>
      <p:ext uri="{BB962C8B-B14F-4D97-AF65-F5344CB8AC3E}">
        <p14:creationId xmlns:p14="http://schemas.microsoft.com/office/powerpoint/2010/main" val="40020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7C2DAF43-AAE7-4389-ABC4-3DC94628C246}"/>
              </a:ext>
            </a:extLst>
          </p:cNvPr>
          <p:cNvSpPr txBox="1"/>
          <p:nvPr/>
        </p:nvSpPr>
        <p:spPr>
          <a:xfrm>
            <a:off x="1659989" y="2153828"/>
            <a:ext cx="8665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vi-VN" altLang="zh-CN" sz="44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5: Sử dụng câu lệnh lặp</a:t>
            </a:r>
            <a:endParaRPr lang="zh-CN" altLang="en-US" sz="4400" b="1" dirty="0">
              <a:solidFill>
                <a:srgbClr val="DF3427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5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7482" y="668635"/>
            <a:ext cx="3801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ÔN BÀI CŨ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585" y="3009012"/>
            <a:ext cx="1799256" cy="26628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389120" y="1431336"/>
            <a:ext cx="7610622" cy="3406473"/>
          </a:xfrm>
          <a:prstGeom prst="rect">
            <a:avLst/>
          </a:prstGeom>
        </p:spPr>
      </p:pic>
      <p:sp>
        <p:nvSpPr>
          <p:cNvPr id="5" name="文本框 5"/>
          <p:cNvSpPr txBox="1"/>
          <p:nvPr/>
        </p:nvSpPr>
        <p:spPr>
          <a:xfrm>
            <a:off x="5559932" y="2593241"/>
            <a:ext cx="524776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altLang="zh-CN" sz="3200" dirty="0">
                <a:solidFill>
                  <a:srgbClr val="FF0000"/>
                </a:solidFill>
              </a:rPr>
              <a:t>Sử dụng phần mềm logo để vẽ hình vuông có độ dài cạnh là 100 bước rùa</a:t>
            </a:r>
            <a:endParaRPr lang="en-US" altLang="zh-CN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E07101-CF0B-423B-A6F4-A9F6BF6B404A}"/>
              </a:ext>
            </a:extLst>
          </p:cNvPr>
          <p:cNvSpPr txBox="1"/>
          <p:nvPr/>
        </p:nvSpPr>
        <p:spPr>
          <a:xfrm>
            <a:off x="134815" y="7255157"/>
            <a:ext cx="260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vi.wikipedia.org/wiki/Chim_m%C3%A0o_v%C3%A0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557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5">
            <a:extLst>
              <a:ext uri="{FF2B5EF4-FFF2-40B4-BE49-F238E27FC236}">
                <a16:creationId xmlns:a16="http://schemas.microsoft.com/office/drawing/2014/main" id="{68CA945F-08B7-4835-B9E5-9F09EAA80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968839" y="1848949"/>
            <a:ext cx="2286000" cy="0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66">
            <a:extLst>
              <a:ext uri="{FF2B5EF4-FFF2-40B4-BE49-F238E27FC236}">
                <a16:creationId xmlns:a16="http://schemas.microsoft.com/office/drawing/2014/main" id="{ABC74341-4272-4582-8BA9-4D43BA78F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985101" y="4363549"/>
            <a:ext cx="2269737" cy="0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7">
            <a:extLst>
              <a:ext uri="{FF2B5EF4-FFF2-40B4-BE49-F238E27FC236}">
                <a16:creationId xmlns:a16="http://schemas.microsoft.com/office/drawing/2014/main" id="{D75650FC-4776-49CC-A572-651B4F1EDB61}"/>
              </a:ext>
            </a:extLst>
          </p:cNvPr>
          <p:cNvSpPr>
            <a:spLocks noChangeShapeType="1"/>
          </p:cNvSpPr>
          <p:nvPr/>
        </p:nvSpPr>
        <p:spPr bwMode="auto">
          <a:xfrm>
            <a:off x="968838" y="1848949"/>
            <a:ext cx="12663" cy="2500312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8">
            <a:extLst>
              <a:ext uri="{FF2B5EF4-FFF2-40B4-BE49-F238E27FC236}">
                <a16:creationId xmlns:a16="http://schemas.microsoft.com/office/drawing/2014/main" id="{604DE1EC-F619-465E-80B4-503F9303EC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4839" y="1848949"/>
            <a:ext cx="0" cy="2514600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73">
            <a:extLst>
              <a:ext uri="{FF2B5EF4-FFF2-40B4-BE49-F238E27FC236}">
                <a16:creationId xmlns:a16="http://schemas.microsoft.com/office/drawing/2014/main" id="{395D65DC-70D9-496F-970C-09F5AABDD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39" y="1467949"/>
            <a:ext cx="762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0">
                <a:solidFill>
                  <a:srgbClr val="6600CC"/>
                </a:solidFill>
                <a:latin typeface="Arial" panose="020B0604020202020204" pitchFamily="34" charset="0"/>
              </a:rPr>
              <a:t>100</a:t>
            </a:r>
            <a:endParaRPr lang="vi-VN" altLang="en-US" sz="2200" b="0">
              <a:solidFill>
                <a:srgbClr val="6600CC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74">
            <a:extLst>
              <a:ext uri="{FF2B5EF4-FFF2-40B4-BE49-F238E27FC236}">
                <a16:creationId xmlns:a16="http://schemas.microsoft.com/office/drawing/2014/main" id="{74A95B28-4F6B-495B-BC0B-8A8D5AD95A1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10820" y="2992742"/>
            <a:ext cx="762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0">
                <a:solidFill>
                  <a:srgbClr val="6600CC"/>
                </a:solidFill>
                <a:latin typeface="Arial" panose="020B0604020202020204" pitchFamily="34" charset="0"/>
              </a:rPr>
              <a:t>100</a:t>
            </a:r>
            <a:endParaRPr lang="vi-VN" altLang="en-US" sz="2200" b="0">
              <a:solidFill>
                <a:srgbClr val="6600CC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75">
            <a:extLst>
              <a:ext uri="{FF2B5EF4-FFF2-40B4-BE49-F238E27FC236}">
                <a16:creationId xmlns:a16="http://schemas.microsoft.com/office/drawing/2014/main" id="{A2DC5830-784D-4349-B946-60803A779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039" y="4439749"/>
            <a:ext cx="762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0">
                <a:solidFill>
                  <a:srgbClr val="6600CC"/>
                </a:solidFill>
                <a:latin typeface="Arial" panose="020B0604020202020204" pitchFamily="34" charset="0"/>
              </a:rPr>
              <a:t>100</a:t>
            </a:r>
            <a:endParaRPr lang="vi-VN" altLang="en-US" sz="2200" b="0">
              <a:solidFill>
                <a:srgbClr val="6600CC"/>
              </a:solidFill>
              <a:latin typeface="Arial" panose="020B0604020202020204" pitchFamily="34" charset="0"/>
            </a:endParaRPr>
          </a:p>
        </p:txBody>
      </p:sp>
      <p:sp>
        <p:nvSpPr>
          <p:cNvPr id="11" name="AutoShape 77">
            <a:extLst>
              <a:ext uri="{FF2B5EF4-FFF2-40B4-BE49-F238E27FC236}">
                <a16:creationId xmlns:a16="http://schemas.microsoft.com/office/drawing/2014/main" id="{6F03DE52-DB63-461E-A964-7B0B3D624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569" y="4088913"/>
            <a:ext cx="457200" cy="2286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78">
            <a:extLst>
              <a:ext uri="{FF2B5EF4-FFF2-40B4-BE49-F238E27FC236}">
                <a16:creationId xmlns:a16="http://schemas.microsoft.com/office/drawing/2014/main" id="{0B3B8F27-95C3-403A-AAAF-0D0BCD0DF0F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9776" y="1734649"/>
            <a:ext cx="457200" cy="2286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79">
            <a:extLst>
              <a:ext uri="{FF2B5EF4-FFF2-40B4-BE49-F238E27FC236}">
                <a16:creationId xmlns:a16="http://schemas.microsoft.com/office/drawing/2014/main" id="{E5CE76FB-5AB8-42AB-AB66-DCB610B741A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98176" y="1863238"/>
            <a:ext cx="457200" cy="2286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82">
            <a:extLst>
              <a:ext uri="{FF2B5EF4-FFF2-40B4-BE49-F238E27FC236}">
                <a16:creationId xmlns:a16="http://schemas.microsoft.com/office/drawing/2014/main" id="{25D11CF5-C3CD-43EF-AB7F-4AA4FD60567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911939" y="4249249"/>
            <a:ext cx="457200" cy="2286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83">
            <a:extLst>
              <a:ext uri="{FF2B5EF4-FFF2-40B4-BE49-F238E27FC236}">
                <a16:creationId xmlns:a16="http://schemas.microsoft.com/office/drawing/2014/main" id="{60F7B07C-20D7-4916-88F7-47680FB5214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117520" y="2992742"/>
            <a:ext cx="762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0">
                <a:solidFill>
                  <a:srgbClr val="6600CC"/>
                </a:solidFill>
                <a:latin typeface="Arial" panose="020B0604020202020204" pitchFamily="34" charset="0"/>
              </a:rPr>
              <a:t>100</a:t>
            </a:r>
            <a:endParaRPr lang="vi-VN" altLang="en-US" sz="2200" b="0">
              <a:solidFill>
                <a:srgbClr val="6600CC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106">
            <a:extLst>
              <a:ext uri="{FF2B5EF4-FFF2-40B4-BE49-F238E27FC236}">
                <a16:creationId xmlns:a16="http://schemas.microsoft.com/office/drawing/2014/main" id="{D09F65F1-2188-48A0-94B8-B80D18903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501" y="1377461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33CC"/>
                </a:solidFill>
                <a:latin typeface="Times New Roman" panose="02020603050405020304" pitchFamily="18" charset="0"/>
              </a:rPr>
              <a:t>FD 100</a:t>
            </a:r>
          </a:p>
        </p:txBody>
      </p:sp>
      <p:sp>
        <p:nvSpPr>
          <p:cNvPr id="17" name="Text Box 107">
            <a:extLst>
              <a:ext uri="{FF2B5EF4-FFF2-40B4-BE49-F238E27FC236}">
                <a16:creationId xmlns:a16="http://schemas.microsoft.com/office/drawing/2014/main" id="{13630C75-0A34-47C3-90DE-5018E5857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501" y="1834661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9966"/>
                </a:solidFill>
                <a:latin typeface="Times New Roman" panose="02020603050405020304" pitchFamily="18" charset="0"/>
              </a:rPr>
              <a:t>RT 90</a:t>
            </a:r>
          </a:p>
        </p:txBody>
      </p:sp>
      <p:sp>
        <p:nvSpPr>
          <p:cNvPr id="18" name="Text Box 108">
            <a:extLst>
              <a:ext uri="{FF2B5EF4-FFF2-40B4-BE49-F238E27FC236}">
                <a16:creationId xmlns:a16="http://schemas.microsoft.com/office/drawing/2014/main" id="{68A96D41-F398-4584-8761-A43B83D5F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501" y="2291861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33CC"/>
                </a:solidFill>
                <a:latin typeface="Times New Roman" panose="02020603050405020304" pitchFamily="18" charset="0"/>
              </a:rPr>
              <a:t>FD 100</a:t>
            </a:r>
          </a:p>
        </p:txBody>
      </p:sp>
      <p:sp>
        <p:nvSpPr>
          <p:cNvPr id="19" name="Text Box 109">
            <a:extLst>
              <a:ext uri="{FF2B5EF4-FFF2-40B4-BE49-F238E27FC236}">
                <a16:creationId xmlns:a16="http://schemas.microsoft.com/office/drawing/2014/main" id="{4276E344-7E3F-46E2-BF56-155EEFB30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501" y="2825261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9966"/>
                </a:solidFill>
                <a:latin typeface="Times New Roman" panose="02020603050405020304" pitchFamily="18" charset="0"/>
              </a:rPr>
              <a:t>RT 90</a:t>
            </a:r>
          </a:p>
        </p:txBody>
      </p:sp>
      <p:sp>
        <p:nvSpPr>
          <p:cNvPr id="20" name="Text Box 110">
            <a:extLst>
              <a:ext uri="{FF2B5EF4-FFF2-40B4-BE49-F238E27FC236}">
                <a16:creationId xmlns:a16="http://schemas.microsoft.com/office/drawing/2014/main" id="{8055DE64-4475-4C1C-AE9E-C7393969D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501" y="3282461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33CC"/>
                </a:solidFill>
                <a:latin typeface="Times New Roman" panose="02020603050405020304" pitchFamily="18" charset="0"/>
              </a:rPr>
              <a:t>FD 100</a:t>
            </a:r>
          </a:p>
        </p:txBody>
      </p:sp>
      <p:sp>
        <p:nvSpPr>
          <p:cNvPr id="21" name="Text Box 111">
            <a:extLst>
              <a:ext uri="{FF2B5EF4-FFF2-40B4-BE49-F238E27FC236}">
                <a16:creationId xmlns:a16="http://schemas.microsoft.com/office/drawing/2014/main" id="{261852E8-ED17-46BF-9DB4-F3125496A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501" y="3815861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9966"/>
                </a:solidFill>
                <a:latin typeface="Times New Roman" panose="02020603050405020304" pitchFamily="18" charset="0"/>
              </a:rPr>
              <a:t>RT 90</a:t>
            </a:r>
          </a:p>
        </p:txBody>
      </p:sp>
      <p:sp>
        <p:nvSpPr>
          <p:cNvPr id="22" name="Text Box 112">
            <a:extLst>
              <a:ext uri="{FF2B5EF4-FFF2-40B4-BE49-F238E27FC236}">
                <a16:creationId xmlns:a16="http://schemas.microsoft.com/office/drawing/2014/main" id="{C536DF29-CAF1-490D-9E99-FD2709A04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501" y="4349261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33CC"/>
                </a:solidFill>
                <a:latin typeface="Times New Roman" panose="02020603050405020304" pitchFamily="18" charset="0"/>
              </a:rPr>
              <a:t>FD 100</a:t>
            </a:r>
          </a:p>
        </p:txBody>
      </p:sp>
      <p:sp>
        <p:nvSpPr>
          <p:cNvPr id="23" name="Text Box 113">
            <a:extLst>
              <a:ext uri="{FF2B5EF4-FFF2-40B4-BE49-F238E27FC236}">
                <a16:creationId xmlns:a16="http://schemas.microsoft.com/office/drawing/2014/main" id="{DBAC6B84-BB95-4A0A-9203-145DBB9EA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501" y="4882661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9966"/>
                </a:solidFill>
                <a:latin typeface="Times New Roman" panose="02020603050405020304" pitchFamily="18" charset="0"/>
              </a:rPr>
              <a:t>RT 90</a:t>
            </a:r>
          </a:p>
        </p:txBody>
      </p:sp>
      <p:sp>
        <p:nvSpPr>
          <p:cNvPr id="24" name="AutoShape 114">
            <a:extLst>
              <a:ext uri="{FF2B5EF4-FFF2-40B4-BE49-F238E27FC236}">
                <a16:creationId xmlns:a16="http://schemas.microsoft.com/office/drawing/2014/main" id="{DE41853F-003B-4E92-9F1A-7B47D7527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02" y="4118323"/>
            <a:ext cx="457200" cy="2286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35">
            <a:extLst>
              <a:ext uri="{FF2B5EF4-FFF2-40B4-BE49-F238E27FC236}">
                <a16:creationId xmlns:a16="http://schemas.microsoft.com/office/drawing/2014/main" id="{B0E27512-2B9D-4531-A3C9-F9B524C73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4186" y="2180498"/>
            <a:ext cx="3104783" cy="2647072"/>
          </a:xfrm>
          <a:prstGeom prst="irregularSeal1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vi-VN" alt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lặp</a:t>
            </a:r>
            <a:endParaRPr lang="en-US" altLang="en-US" sz="40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D5226E6E-0EE7-489E-8A41-BA1945DE363F}"/>
              </a:ext>
            </a:extLst>
          </p:cNvPr>
          <p:cNvSpPr/>
          <p:nvPr/>
        </p:nvSpPr>
        <p:spPr>
          <a:xfrm>
            <a:off x="5725551" y="1467949"/>
            <a:ext cx="162950" cy="74770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F82EA85-C957-4A6B-B3C8-6E9DFE8D5552}"/>
              </a:ext>
            </a:extLst>
          </p:cNvPr>
          <p:cNvSpPr/>
          <p:nvPr/>
        </p:nvSpPr>
        <p:spPr>
          <a:xfrm>
            <a:off x="6217920" y="1467949"/>
            <a:ext cx="584981" cy="609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1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53F78E90-02A9-4EC4-AA90-1D1827B76D06}"/>
              </a:ext>
            </a:extLst>
          </p:cNvPr>
          <p:cNvSpPr/>
          <p:nvPr/>
        </p:nvSpPr>
        <p:spPr>
          <a:xfrm>
            <a:off x="5725551" y="2520452"/>
            <a:ext cx="162950" cy="74770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97CDD03-59CB-4C1D-B516-84CCA71534E7}"/>
              </a:ext>
            </a:extLst>
          </p:cNvPr>
          <p:cNvSpPr/>
          <p:nvPr/>
        </p:nvSpPr>
        <p:spPr>
          <a:xfrm>
            <a:off x="6217920" y="2520452"/>
            <a:ext cx="584981" cy="609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2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2" name="Right Brace 51">
            <a:extLst>
              <a:ext uri="{FF2B5EF4-FFF2-40B4-BE49-F238E27FC236}">
                <a16:creationId xmlns:a16="http://schemas.microsoft.com/office/drawing/2014/main" id="{0AE1A452-FF08-4F4B-8B4D-FD73F589BCE2}"/>
              </a:ext>
            </a:extLst>
          </p:cNvPr>
          <p:cNvSpPr/>
          <p:nvPr/>
        </p:nvSpPr>
        <p:spPr>
          <a:xfrm>
            <a:off x="5756102" y="3493618"/>
            <a:ext cx="162950" cy="74770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9500E1F-B11E-4CB2-8E26-3BE940227B3F}"/>
              </a:ext>
            </a:extLst>
          </p:cNvPr>
          <p:cNvSpPr/>
          <p:nvPr/>
        </p:nvSpPr>
        <p:spPr>
          <a:xfrm>
            <a:off x="6248471" y="3493618"/>
            <a:ext cx="584981" cy="609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65B45447-7392-4997-A501-0BBA3FB827DA}"/>
              </a:ext>
            </a:extLst>
          </p:cNvPr>
          <p:cNvSpPr/>
          <p:nvPr/>
        </p:nvSpPr>
        <p:spPr>
          <a:xfrm>
            <a:off x="5756102" y="4486007"/>
            <a:ext cx="162950" cy="74770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8003A21-D694-4C3C-AFB9-330CA23CA987}"/>
              </a:ext>
            </a:extLst>
          </p:cNvPr>
          <p:cNvSpPr/>
          <p:nvPr/>
        </p:nvSpPr>
        <p:spPr>
          <a:xfrm>
            <a:off x="6248471" y="4486007"/>
            <a:ext cx="584981" cy="609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4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id="{4D73FD54-BB30-4104-B866-018C799B8589}"/>
              </a:ext>
            </a:extLst>
          </p:cNvPr>
          <p:cNvSpPr/>
          <p:nvPr/>
        </p:nvSpPr>
        <p:spPr>
          <a:xfrm>
            <a:off x="7126629" y="1391528"/>
            <a:ext cx="1216828" cy="3962400"/>
          </a:xfrm>
          <a:prstGeom prst="rightBrac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-0.00209 -0.3631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817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22 -0.00209 L 0.18972 -0.0025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-2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1968 L -3.54167E-6 0.3421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079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833 L -0.18633 -0.00301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255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5" grpId="0"/>
      <p:bldP spid="15" grpId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45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3"/>
          <p:cNvSpPr txBox="1"/>
          <p:nvPr/>
        </p:nvSpPr>
        <p:spPr>
          <a:xfrm>
            <a:off x="1659989" y="2153828"/>
            <a:ext cx="8665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vi-VN" altLang="zh-CN" sz="44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5: Sử dụng câu lệnh lặp</a:t>
            </a:r>
            <a:endParaRPr lang="zh-CN" altLang="en-US" sz="4400" b="1" dirty="0">
              <a:solidFill>
                <a:srgbClr val="DF3427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4" name="直接连接符 8"/>
          <p:cNvCxnSpPr>
            <a:cxnSpLocks/>
          </p:cNvCxnSpPr>
          <p:nvPr/>
        </p:nvCxnSpPr>
        <p:spPr>
          <a:xfrm>
            <a:off x="3288762" y="2923269"/>
            <a:ext cx="52768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661330" y="3269960"/>
            <a:ext cx="366544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Tin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lớp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vi-VN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en-US" sz="3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582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Entry_1">
            <a:hlinkClick r:id="" action="ppaction://noaction"/>
          </p:cNvPr>
          <p:cNvSpPr/>
          <p:nvPr>
            <p:custDataLst>
              <p:tags r:id="rId1"/>
            </p:custDataLst>
          </p:nvPr>
        </p:nvSpPr>
        <p:spPr>
          <a:xfrm>
            <a:off x="1439444" y="1914845"/>
            <a:ext cx="10504026" cy="1218293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altLang="zh-CN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câu lệnh lặp thay thế các câu lệnh lặp lại nhiều lần.</a:t>
            </a:r>
            <a:endParaRPr lang="zh-CN" alt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1581175" y="1915908"/>
            <a:ext cx="1246497" cy="1215349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6000" dirty="0">
                <a:solidFill>
                  <a:srgbClr val="FFFFFF"/>
                </a:solidFill>
                <a:ea typeface="华文细黑" panose="02010600040101010101" pitchFamily="2" charset="-122"/>
              </a:rPr>
              <a:t>1</a:t>
            </a:r>
            <a:endParaRPr lang="zh-CN" altLang="en-US" sz="6000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5" name="MH_Entry_2">
            <a:hlinkClick r:id="" action="ppaction://noaction"/>
          </p:cNvPr>
          <p:cNvSpPr/>
          <p:nvPr>
            <p:custDataLst>
              <p:tags r:id="rId3"/>
            </p:custDataLst>
          </p:nvPr>
        </p:nvSpPr>
        <p:spPr>
          <a:xfrm>
            <a:off x="1439443" y="3495108"/>
            <a:ext cx="10504027" cy="1140392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b="1" dirty="0">
                <a:solidFill>
                  <a:srgbClr val="FFFFFF"/>
                </a:solidFill>
                <a:latin typeface="+mn-ea"/>
              </a:rPr>
              <a:t> </a:t>
            </a:r>
            <a:r>
              <a:rPr lang="vi-VN" altLang="zh-CN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được câu lệnh Wait để làm chậm tốc độ di chuyển của rùa</a:t>
            </a:r>
            <a:endParaRPr lang="zh-CN" alt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H_Number_2">
            <a:hlinkClick r:id="" action="ppaction://noaction"/>
          </p:cNvPr>
          <p:cNvSpPr/>
          <p:nvPr>
            <p:custDataLst>
              <p:tags r:id="rId4"/>
            </p:custDataLst>
          </p:nvPr>
        </p:nvSpPr>
        <p:spPr>
          <a:xfrm>
            <a:off x="1581176" y="3496171"/>
            <a:ext cx="1246496" cy="1139329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6000" dirty="0">
                <a:solidFill>
                  <a:srgbClr val="FFFFFF"/>
                </a:solidFill>
                <a:ea typeface="华文细黑" panose="02010600040101010101" pitchFamily="2" charset="-122"/>
              </a:rPr>
              <a:t>2</a:t>
            </a:r>
            <a:endParaRPr lang="zh-CN" altLang="en-US" sz="6000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3355" y="554335"/>
            <a:ext cx="297389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30202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"/>
          <p:cNvSpPr txBox="1"/>
          <p:nvPr/>
        </p:nvSpPr>
        <p:spPr>
          <a:xfrm>
            <a:off x="1930275" y="253207"/>
            <a:ext cx="25346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NỘI DUNG</a:t>
            </a:r>
            <a:endParaRPr lang="zh-CN" altLang="en-US" sz="3500" b="1" dirty="0">
              <a:solidFill>
                <a:schemeClr val="tx1">
                  <a:lumMod val="85000"/>
                  <a:lumOff val="1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3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83" y="3960758"/>
            <a:ext cx="1134263" cy="1290373"/>
          </a:xfrm>
          <a:prstGeom prst="rect">
            <a:avLst/>
          </a:prstGeom>
        </p:spPr>
      </p:pic>
      <p:pic>
        <p:nvPicPr>
          <p:cNvPr id="4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858" y="1723697"/>
            <a:ext cx="962268" cy="1269368"/>
          </a:xfrm>
          <a:prstGeom prst="rect">
            <a:avLst/>
          </a:prstGeom>
        </p:spPr>
      </p:pic>
      <p:sp>
        <p:nvSpPr>
          <p:cNvPr id="5" name="任意多边形: 形状 19"/>
          <p:cNvSpPr/>
          <p:nvPr/>
        </p:nvSpPr>
        <p:spPr>
          <a:xfrm>
            <a:off x="3232297" y="2479432"/>
            <a:ext cx="6081824" cy="2126512"/>
          </a:xfrm>
          <a:custGeom>
            <a:avLst/>
            <a:gdLst>
              <a:gd name="connsiteX0" fmla="*/ 0 w 6081824"/>
              <a:gd name="connsiteY0" fmla="*/ 2126512 h 2126512"/>
              <a:gd name="connsiteX1" fmla="*/ 1244010 w 6081824"/>
              <a:gd name="connsiteY1" fmla="*/ 1073889 h 2126512"/>
              <a:gd name="connsiteX2" fmla="*/ 2573079 w 6081824"/>
              <a:gd name="connsiteY2" fmla="*/ 1531089 h 2126512"/>
              <a:gd name="connsiteX3" fmla="*/ 3817089 w 6081824"/>
              <a:gd name="connsiteY3" fmla="*/ 372140 h 2126512"/>
              <a:gd name="connsiteX4" fmla="*/ 5039833 w 6081824"/>
              <a:gd name="connsiteY4" fmla="*/ 786810 h 2126512"/>
              <a:gd name="connsiteX5" fmla="*/ 6081824 w 6081824"/>
              <a:gd name="connsiteY5" fmla="*/ 0 h 212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1824" h="2126512">
                <a:moveTo>
                  <a:pt x="0" y="2126512"/>
                </a:moveTo>
                <a:cubicBezTo>
                  <a:pt x="407582" y="1649819"/>
                  <a:pt x="815164" y="1173126"/>
                  <a:pt x="1244010" y="1073889"/>
                </a:cubicBezTo>
                <a:cubicBezTo>
                  <a:pt x="1672856" y="974652"/>
                  <a:pt x="2144233" y="1648047"/>
                  <a:pt x="2573079" y="1531089"/>
                </a:cubicBezTo>
                <a:cubicBezTo>
                  <a:pt x="3001926" y="1414131"/>
                  <a:pt x="3405963" y="496186"/>
                  <a:pt x="3817089" y="372140"/>
                </a:cubicBezTo>
                <a:cubicBezTo>
                  <a:pt x="4228215" y="248094"/>
                  <a:pt x="4662377" y="848833"/>
                  <a:pt x="5039833" y="786810"/>
                </a:cubicBezTo>
                <a:cubicBezTo>
                  <a:pt x="5417289" y="724787"/>
                  <a:pt x="5749556" y="362393"/>
                  <a:pt x="6081824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20"/>
          <p:cNvSpPr/>
          <p:nvPr/>
        </p:nvSpPr>
        <p:spPr>
          <a:xfrm>
            <a:off x="4281123" y="3250588"/>
            <a:ext cx="584200" cy="584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1</a:t>
            </a:r>
            <a:endParaRPr lang="zh-CN" altLang="en-US" sz="4000" dirty="0"/>
          </a:p>
        </p:txBody>
      </p:sp>
      <p:sp>
        <p:nvSpPr>
          <p:cNvPr id="7" name="椭圆 21"/>
          <p:cNvSpPr/>
          <p:nvPr/>
        </p:nvSpPr>
        <p:spPr>
          <a:xfrm>
            <a:off x="5981109" y="3429000"/>
            <a:ext cx="584200" cy="58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2</a:t>
            </a:r>
            <a:endParaRPr lang="zh-CN" altLang="en-US" sz="4000" dirty="0"/>
          </a:p>
        </p:txBody>
      </p:sp>
      <p:sp>
        <p:nvSpPr>
          <p:cNvPr id="8" name="椭圆 22"/>
          <p:cNvSpPr/>
          <p:nvPr/>
        </p:nvSpPr>
        <p:spPr>
          <a:xfrm>
            <a:off x="7531100" y="2700965"/>
            <a:ext cx="584200" cy="584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3</a:t>
            </a:r>
            <a:endParaRPr lang="zh-CN" altLang="en-US" sz="4000" dirty="0"/>
          </a:p>
        </p:txBody>
      </p:sp>
      <p:grpSp>
        <p:nvGrpSpPr>
          <p:cNvPr id="9" name="组合 23"/>
          <p:cNvGrpSpPr/>
          <p:nvPr/>
        </p:nvGrpSpPr>
        <p:grpSpPr>
          <a:xfrm>
            <a:off x="624430" y="1782108"/>
            <a:ext cx="4433204" cy="712850"/>
            <a:chOff x="8019204" y="3535161"/>
            <a:chExt cx="3417388" cy="712850"/>
          </a:xfrm>
        </p:grpSpPr>
        <p:sp>
          <p:nvSpPr>
            <p:cNvPr id="10" name="TextBox 19"/>
            <p:cNvSpPr txBox="1"/>
            <p:nvPr/>
          </p:nvSpPr>
          <p:spPr>
            <a:xfrm>
              <a:off x="8019204" y="3535161"/>
              <a:ext cx="33412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lệnh lặp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25"/>
            <p:cNvSpPr txBox="1"/>
            <p:nvPr/>
          </p:nvSpPr>
          <p:spPr>
            <a:xfrm>
              <a:off x="8602473" y="3971012"/>
              <a:ext cx="2834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en-US" altLang="zh-CN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组合 26"/>
          <p:cNvGrpSpPr/>
          <p:nvPr/>
        </p:nvGrpSpPr>
        <p:grpSpPr>
          <a:xfrm>
            <a:off x="5884086" y="4235468"/>
            <a:ext cx="5448478" cy="707886"/>
            <a:chOff x="8602472" y="3626462"/>
            <a:chExt cx="3404963" cy="707886"/>
          </a:xfrm>
        </p:grpSpPr>
        <p:sp>
          <p:nvSpPr>
            <p:cNvPr id="13" name="TextBox 19"/>
            <p:cNvSpPr txBox="1"/>
            <p:nvPr/>
          </p:nvSpPr>
          <p:spPr>
            <a:xfrm>
              <a:off x="8602472" y="3626462"/>
              <a:ext cx="34049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lệnh Wait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28"/>
            <p:cNvSpPr txBox="1"/>
            <p:nvPr/>
          </p:nvSpPr>
          <p:spPr>
            <a:xfrm>
              <a:off x="8602473" y="3971012"/>
              <a:ext cx="2834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en-US" altLang="zh-CN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组合 29"/>
          <p:cNvGrpSpPr/>
          <p:nvPr/>
        </p:nvGrpSpPr>
        <p:grpSpPr>
          <a:xfrm>
            <a:off x="5189359" y="1913179"/>
            <a:ext cx="3334005" cy="789751"/>
            <a:chOff x="8102587" y="3458260"/>
            <a:chExt cx="3334005" cy="789751"/>
          </a:xfrm>
        </p:grpSpPr>
        <p:sp>
          <p:nvSpPr>
            <p:cNvPr id="16" name="TextBox 19"/>
            <p:cNvSpPr txBox="1"/>
            <p:nvPr/>
          </p:nvSpPr>
          <p:spPr>
            <a:xfrm>
              <a:off x="8102587" y="3458260"/>
              <a:ext cx="32414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r"/>
              <a:r>
                <a:rPr lang="en-US" altLang="zh-CN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31"/>
            <p:cNvSpPr txBox="1"/>
            <p:nvPr/>
          </p:nvSpPr>
          <p:spPr>
            <a:xfrm>
              <a:off x="8602473" y="3971012"/>
              <a:ext cx="2834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endParaRPr lang="en-US" altLang="zh-CN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096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30275" y="253207"/>
            <a:ext cx="25346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NỘI DUNG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41858" y="1080746"/>
            <a:ext cx="11421190" cy="1190364"/>
            <a:chOff x="3575050" y="2760925"/>
            <a:chExt cx="11657996" cy="1190364"/>
          </a:xfrm>
        </p:grpSpPr>
        <p:sp>
          <p:nvSpPr>
            <p:cNvPr id="4" name="椭圆 13"/>
            <p:cNvSpPr/>
            <p:nvPr>
              <p:custDataLst>
                <p:tags r:id="rId1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椭圆 14"/>
            <p:cNvSpPr/>
            <p:nvPr>
              <p:custDataLst>
                <p:tags r:id="rId2"/>
              </p:custDataLst>
            </p:nvPr>
          </p:nvSpPr>
          <p:spPr>
            <a:xfrm>
              <a:off x="3663950" y="2997201"/>
              <a:ext cx="865188" cy="86360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4400" kern="0" dirty="0">
                  <a:solidFill>
                    <a:prstClr val="white"/>
                  </a:solidFill>
                  <a:latin typeface="Impact" pitchFamily="34" charset="0"/>
                  <a:ea typeface="宋体" panose="02010600030101010101" pitchFamily="2" charset="-122"/>
                </a:rPr>
                <a:t>1</a:t>
              </a:r>
              <a:endParaRPr lang="zh-CN" altLang="en-US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6" name="直接连接符 16"/>
            <p:cNvCxnSpPr>
              <a:cxnSpLocks noChangeShapeType="1"/>
              <a:stCxn id="4" idx="6"/>
            </p:cNvCxnSpPr>
            <p:nvPr>
              <p:custDataLst>
                <p:tags r:id="rId3"/>
              </p:custDataLst>
            </p:nvPr>
          </p:nvCxnSpPr>
          <p:spPr bwMode="auto">
            <a:xfrm>
              <a:off x="4618038" y="3429002"/>
              <a:ext cx="7313737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" name="组合 16"/>
            <p:cNvGrpSpPr/>
            <p:nvPr/>
          </p:nvGrpSpPr>
          <p:grpSpPr>
            <a:xfrm>
              <a:off x="4576032" y="2760925"/>
              <a:ext cx="10657014" cy="984885"/>
              <a:chOff x="8274716" y="3263126"/>
              <a:chExt cx="10657014" cy="984885"/>
            </a:xfrm>
          </p:grpSpPr>
          <p:sp>
            <p:nvSpPr>
              <p:cNvPr id="8" name="TextBox 19"/>
              <p:cNvSpPr txBox="1"/>
              <p:nvPr/>
            </p:nvSpPr>
            <p:spPr>
              <a:xfrm>
                <a:off x="8274716" y="3263126"/>
                <a:ext cx="106570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lệnh lặp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文本框 18"/>
              <p:cNvSpPr txBox="1"/>
              <p:nvPr/>
            </p:nvSpPr>
            <p:spPr>
              <a:xfrm>
                <a:off x="8602473" y="3971012"/>
                <a:ext cx="3398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en-US" altLang="zh-CN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13" name="Text Box 106">
            <a:extLst>
              <a:ext uri="{FF2B5EF4-FFF2-40B4-BE49-F238E27FC236}">
                <a16:creationId xmlns:a16="http://schemas.microsoft.com/office/drawing/2014/main" id="{EACE6B80-BDC0-4E50-8363-0A5B44945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120" y="2065631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33CC"/>
                </a:solidFill>
                <a:latin typeface="Times New Roman" panose="02020603050405020304" pitchFamily="18" charset="0"/>
              </a:rPr>
              <a:t>FD 100</a:t>
            </a:r>
          </a:p>
        </p:txBody>
      </p:sp>
      <p:sp>
        <p:nvSpPr>
          <p:cNvPr id="15" name="Text Box 107">
            <a:extLst>
              <a:ext uri="{FF2B5EF4-FFF2-40B4-BE49-F238E27FC236}">
                <a16:creationId xmlns:a16="http://schemas.microsoft.com/office/drawing/2014/main" id="{8FC75F2E-946B-4CB3-9AE6-40F628576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120" y="2522831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9966"/>
                </a:solidFill>
                <a:latin typeface="Times New Roman" panose="02020603050405020304" pitchFamily="18" charset="0"/>
              </a:rPr>
              <a:t>RT 90</a:t>
            </a:r>
          </a:p>
        </p:txBody>
      </p:sp>
      <p:sp>
        <p:nvSpPr>
          <p:cNvPr id="16" name="Text Box 108">
            <a:extLst>
              <a:ext uri="{FF2B5EF4-FFF2-40B4-BE49-F238E27FC236}">
                <a16:creationId xmlns:a16="http://schemas.microsoft.com/office/drawing/2014/main" id="{6C57BB4E-A170-442E-8581-188E3BD04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120" y="2980031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33CC"/>
                </a:solidFill>
                <a:latin typeface="Times New Roman" panose="02020603050405020304" pitchFamily="18" charset="0"/>
              </a:rPr>
              <a:t>FD 100</a:t>
            </a:r>
          </a:p>
        </p:txBody>
      </p:sp>
      <p:sp>
        <p:nvSpPr>
          <p:cNvPr id="17" name="Text Box 109">
            <a:extLst>
              <a:ext uri="{FF2B5EF4-FFF2-40B4-BE49-F238E27FC236}">
                <a16:creationId xmlns:a16="http://schemas.microsoft.com/office/drawing/2014/main" id="{3A445108-1E5C-48F2-AFB6-FC74B8828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120" y="3513431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9966"/>
                </a:solidFill>
                <a:latin typeface="Times New Roman" panose="02020603050405020304" pitchFamily="18" charset="0"/>
              </a:rPr>
              <a:t>RT 90</a:t>
            </a:r>
          </a:p>
        </p:txBody>
      </p:sp>
      <p:sp>
        <p:nvSpPr>
          <p:cNvPr id="18" name="Text Box 110">
            <a:extLst>
              <a:ext uri="{FF2B5EF4-FFF2-40B4-BE49-F238E27FC236}">
                <a16:creationId xmlns:a16="http://schemas.microsoft.com/office/drawing/2014/main" id="{CC0B428D-F443-47C4-8D19-8EAEF1281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120" y="3970631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33CC"/>
                </a:solidFill>
                <a:latin typeface="Times New Roman" panose="02020603050405020304" pitchFamily="18" charset="0"/>
              </a:rPr>
              <a:t>FD 100</a:t>
            </a:r>
          </a:p>
        </p:txBody>
      </p:sp>
      <p:sp>
        <p:nvSpPr>
          <p:cNvPr id="19" name="Text Box 111">
            <a:extLst>
              <a:ext uri="{FF2B5EF4-FFF2-40B4-BE49-F238E27FC236}">
                <a16:creationId xmlns:a16="http://schemas.microsoft.com/office/drawing/2014/main" id="{B2DD5EB2-19DE-4DE8-9FCB-8EFCE246F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120" y="4504031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9966"/>
                </a:solidFill>
                <a:latin typeface="Times New Roman" panose="02020603050405020304" pitchFamily="18" charset="0"/>
              </a:rPr>
              <a:t>RT 90</a:t>
            </a:r>
          </a:p>
        </p:txBody>
      </p:sp>
      <p:sp>
        <p:nvSpPr>
          <p:cNvPr id="20" name="Text Box 112">
            <a:extLst>
              <a:ext uri="{FF2B5EF4-FFF2-40B4-BE49-F238E27FC236}">
                <a16:creationId xmlns:a16="http://schemas.microsoft.com/office/drawing/2014/main" id="{F301B3E7-CB1F-4EC6-AF68-21B29D4F2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120" y="5037431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33CC"/>
                </a:solidFill>
                <a:latin typeface="Times New Roman" panose="02020603050405020304" pitchFamily="18" charset="0"/>
              </a:rPr>
              <a:t>FD 100</a:t>
            </a:r>
          </a:p>
        </p:txBody>
      </p:sp>
      <p:sp>
        <p:nvSpPr>
          <p:cNvPr id="21" name="Text Box 113">
            <a:extLst>
              <a:ext uri="{FF2B5EF4-FFF2-40B4-BE49-F238E27FC236}">
                <a16:creationId xmlns:a16="http://schemas.microsoft.com/office/drawing/2014/main" id="{64D9E9CB-B7C5-4FE1-B9BE-FC3637B78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120" y="5570831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9966"/>
                </a:solidFill>
                <a:latin typeface="Times New Roman" panose="02020603050405020304" pitchFamily="18" charset="0"/>
              </a:rPr>
              <a:t>RT 90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C095F5C0-EC3F-42DE-AB13-D66B1BEDDB7F}"/>
              </a:ext>
            </a:extLst>
          </p:cNvPr>
          <p:cNvSpPr/>
          <p:nvPr/>
        </p:nvSpPr>
        <p:spPr>
          <a:xfrm>
            <a:off x="4202170" y="2156119"/>
            <a:ext cx="162950" cy="74770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0CD3CAC-D1CA-4671-B746-3234C014A248}"/>
              </a:ext>
            </a:extLst>
          </p:cNvPr>
          <p:cNvSpPr/>
          <p:nvPr/>
        </p:nvSpPr>
        <p:spPr>
          <a:xfrm>
            <a:off x="4694539" y="2156119"/>
            <a:ext cx="584981" cy="609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1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90761BE2-078C-48D3-958A-A80B2BC4C123}"/>
              </a:ext>
            </a:extLst>
          </p:cNvPr>
          <p:cNvSpPr/>
          <p:nvPr/>
        </p:nvSpPr>
        <p:spPr>
          <a:xfrm>
            <a:off x="4202170" y="3208622"/>
            <a:ext cx="162950" cy="74770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04F014F-2DA8-48D0-906D-0FFF6BD41E1A}"/>
              </a:ext>
            </a:extLst>
          </p:cNvPr>
          <p:cNvSpPr/>
          <p:nvPr/>
        </p:nvSpPr>
        <p:spPr>
          <a:xfrm>
            <a:off x="4694539" y="3208622"/>
            <a:ext cx="584981" cy="609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2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58B54030-28AB-41D4-A52C-57403DBF1520}"/>
              </a:ext>
            </a:extLst>
          </p:cNvPr>
          <p:cNvSpPr/>
          <p:nvPr/>
        </p:nvSpPr>
        <p:spPr>
          <a:xfrm>
            <a:off x="4232721" y="4181788"/>
            <a:ext cx="162950" cy="74770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C38B273-D8C7-4B59-B683-612407A5321E}"/>
              </a:ext>
            </a:extLst>
          </p:cNvPr>
          <p:cNvSpPr/>
          <p:nvPr/>
        </p:nvSpPr>
        <p:spPr>
          <a:xfrm>
            <a:off x="4725090" y="4181788"/>
            <a:ext cx="584981" cy="609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7B422E25-9C43-48A6-B444-310423F4B516}"/>
              </a:ext>
            </a:extLst>
          </p:cNvPr>
          <p:cNvSpPr/>
          <p:nvPr/>
        </p:nvSpPr>
        <p:spPr>
          <a:xfrm>
            <a:off x="4232721" y="5174177"/>
            <a:ext cx="162950" cy="74770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2E04024-05B3-40A3-B523-EC8FA266F9DB}"/>
              </a:ext>
            </a:extLst>
          </p:cNvPr>
          <p:cNvSpPr/>
          <p:nvPr/>
        </p:nvSpPr>
        <p:spPr>
          <a:xfrm>
            <a:off x="4725090" y="5174177"/>
            <a:ext cx="584981" cy="609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4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175B5EAC-2C6E-4DDB-883A-466D68D1634D}"/>
              </a:ext>
            </a:extLst>
          </p:cNvPr>
          <p:cNvSpPr/>
          <p:nvPr/>
        </p:nvSpPr>
        <p:spPr>
          <a:xfrm>
            <a:off x="5603248" y="2079698"/>
            <a:ext cx="1216828" cy="3962400"/>
          </a:xfrm>
          <a:prstGeom prst="rightBrac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Line 65">
            <a:extLst>
              <a:ext uri="{FF2B5EF4-FFF2-40B4-BE49-F238E27FC236}">
                <a16:creationId xmlns:a16="http://schemas.microsoft.com/office/drawing/2014/main" id="{9798B95A-2009-4FD0-8B8D-C484A6FD95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1353" y="2997237"/>
            <a:ext cx="1346420" cy="0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67">
            <a:extLst>
              <a:ext uri="{FF2B5EF4-FFF2-40B4-BE49-F238E27FC236}">
                <a16:creationId xmlns:a16="http://schemas.microsoft.com/office/drawing/2014/main" id="{74BE29E9-0A71-4555-B7B3-38379DD182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354" y="3019457"/>
            <a:ext cx="6330" cy="1313132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68">
            <a:extLst>
              <a:ext uri="{FF2B5EF4-FFF2-40B4-BE49-F238E27FC236}">
                <a16:creationId xmlns:a16="http://schemas.microsoft.com/office/drawing/2014/main" id="{35378657-1267-4C3D-8D00-5E99368F1C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44102" y="3019457"/>
            <a:ext cx="0" cy="1313450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AutoShape 77">
            <a:extLst>
              <a:ext uri="{FF2B5EF4-FFF2-40B4-BE49-F238E27FC236}">
                <a16:creationId xmlns:a16="http://schemas.microsoft.com/office/drawing/2014/main" id="{776CD9B0-ECFC-4911-8B2A-D186684E6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789" y="4103989"/>
            <a:ext cx="457200" cy="2286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66">
            <a:extLst>
              <a:ext uri="{FF2B5EF4-FFF2-40B4-BE49-F238E27FC236}">
                <a16:creationId xmlns:a16="http://schemas.microsoft.com/office/drawing/2014/main" id="{F411FB94-26A8-45A1-BE8B-6FBCA14684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529" y="4332907"/>
            <a:ext cx="1303684" cy="14338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AFE43C-1794-418E-BEC4-A8C6769FC015}"/>
              </a:ext>
            </a:extLst>
          </p:cNvPr>
          <p:cNvSpPr/>
          <p:nvPr/>
        </p:nvSpPr>
        <p:spPr>
          <a:xfrm>
            <a:off x="7083784" y="3706210"/>
            <a:ext cx="487598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vi-VN" sz="2800" dirty="0">
                <a:solidFill>
                  <a:schemeClr val="tx1"/>
                </a:solidFill>
              </a:rPr>
              <a:t>= Repeat 4 [ FD 100 RT 90 ]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1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100A6114-B806-441C-AED3-110540B1C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580" y="1372599"/>
            <a:ext cx="10508552" cy="7620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0" dirty="0">
                <a:solidFill>
                  <a:srgbClr val="CC3300"/>
                </a:solidFill>
                <a:latin typeface="Arial" panose="020B0604020202020204" pitchFamily="34" charset="0"/>
              </a:rPr>
              <a:t>Repeat n [ </a:t>
            </a:r>
            <a:r>
              <a:rPr lang="vi-VN" altLang="en-US" sz="5400" b="0" dirty="0">
                <a:solidFill>
                  <a:srgbClr val="CC3300"/>
                </a:solidFill>
                <a:latin typeface="Arial" panose="020B0604020202020204" pitchFamily="34" charset="0"/>
              </a:rPr>
              <a:t>&lt;các lệnh lặp&gt;</a:t>
            </a:r>
            <a:r>
              <a:rPr lang="en-US" altLang="en-US" sz="5400" b="0" dirty="0">
                <a:solidFill>
                  <a:srgbClr val="CC3300"/>
                </a:solidFill>
                <a:latin typeface="Arial" panose="020B0604020202020204" pitchFamily="34" charset="0"/>
              </a:rPr>
              <a:t> ]</a:t>
            </a:r>
          </a:p>
        </p:txBody>
      </p:sp>
      <p:sp>
        <p:nvSpPr>
          <p:cNvPr id="5" name="Text Box 42">
            <a:extLst>
              <a:ext uri="{FF2B5EF4-FFF2-40B4-BE49-F238E27FC236}">
                <a16:creationId xmlns:a16="http://schemas.microsoft.com/office/drawing/2014/main" id="{E3AA8B98-1426-424E-A7D9-FD06A7581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011" y="236560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6" name="Text Box 45">
            <a:extLst>
              <a:ext uri="{FF2B5EF4-FFF2-40B4-BE49-F238E27FC236}">
                <a16:creationId xmlns:a16="http://schemas.microsoft.com/office/drawing/2014/main" id="{07BC28DD-36EE-4121-AA23-3301FA97E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361" y="3181181"/>
            <a:ext cx="2133600" cy="2079625"/>
          </a:xfrm>
          <a:prstGeom prst="rect">
            <a:avLst/>
          </a:prstGeom>
          <a:noFill/>
          <a:ln w="38100" cmpd="dbl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0" i="1">
                <a:solidFill>
                  <a:srgbClr val="0000FF"/>
                </a:solidFill>
                <a:latin typeface="Arial" panose="020B0604020202020204" pitchFamily="34" charset="0"/>
              </a:rPr>
              <a:t>Giữa </a:t>
            </a:r>
            <a:r>
              <a:rPr lang="en-US" altLang="en-US" sz="3200" b="0" i="1">
                <a:solidFill>
                  <a:srgbClr val="CC3300"/>
                </a:solidFill>
                <a:latin typeface="Arial" panose="020B0604020202020204" pitchFamily="34" charset="0"/>
              </a:rPr>
              <a:t>Repeat</a:t>
            </a:r>
            <a:r>
              <a:rPr lang="en-US" altLang="en-US" sz="3200" b="0" i="1">
                <a:solidFill>
                  <a:srgbClr val="0000FF"/>
                </a:solidFill>
                <a:latin typeface="Arial" panose="020B0604020202020204" pitchFamily="34" charset="0"/>
              </a:rPr>
              <a:t> và </a:t>
            </a:r>
            <a:r>
              <a:rPr lang="en-US" altLang="en-US" sz="3200" b="0" i="1">
                <a:solidFill>
                  <a:srgbClr val="CC33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3200" b="0" i="1">
                <a:solidFill>
                  <a:srgbClr val="0000FF"/>
                </a:solidFill>
                <a:latin typeface="Arial" panose="020B0604020202020204" pitchFamily="34" charset="0"/>
              </a:rPr>
              <a:t> phải có dấu cách.</a:t>
            </a:r>
          </a:p>
        </p:txBody>
      </p:sp>
      <p:sp>
        <p:nvSpPr>
          <p:cNvPr id="7" name="Text Box 47">
            <a:extLst>
              <a:ext uri="{FF2B5EF4-FFF2-40B4-BE49-F238E27FC236}">
                <a16:creationId xmlns:a16="http://schemas.microsoft.com/office/drawing/2014/main" id="{D3EBEE76-7981-4042-B80A-669B3EB90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733" y="3182225"/>
            <a:ext cx="3048000" cy="2566987"/>
          </a:xfrm>
          <a:prstGeom prst="rect">
            <a:avLst/>
          </a:prstGeom>
          <a:noFill/>
          <a:ln w="38100" cmpd="dbl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0" i="1">
                <a:solidFill>
                  <a:srgbClr val="0000FF"/>
                </a:solidFill>
                <a:latin typeface="Arial" panose="020B0604020202020204" pitchFamily="34" charset="0"/>
              </a:rPr>
              <a:t>Phần trong ngoặc </a:t>
            </a:r>
            <a:r>
              <a:rPr lang="en-US" altLang="en-US" sz="3200" b="0" i="1">
                <a:solidFill>
                  <a:srgbClr val="CC3300"/>
                </a:solidFill>
                <a:latin typeface="Arial" panose="020B0604020202020204" pitchFamily="34" charset="0"/>
              </a:rPr>
              <a:t>[</a:t>
            </a:r>
            <a:r>
              <a:rPr lang="en-US" altLang="en-US" sz="3200" b="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0" i="1">
                <a:solidFill>
                  <a:srgbClr val="CC33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3200" b="0" i="1">
                <a:solidFill>
                  <a:srgbClr val="0000FF"/>
                </a:solidFill>
                <a:latin typeface="Arial" panose="020B0604020202020204" pitchFamily="34" charset="0"/>
              </a:rPr>
              <a:t> là nơi ghi các câu lệnh được lặp lại.</a:t>
            </a:r>
          </a:p>
        </p:txBody>
      </p:sp>
      <p:sp>
        <p:nvSpPr>
          <p:cNvPr id="8" name="Text Box 49">
            <a:extLst>
              <a:ext uri="{FF2B5EF4-FFF2-40B4-BE49-F238E27FC236}">
                <a16:creationId xmlns:a16="http://schemas.microsoft.com/office/drawing/2014/main" id="{206F69D5-1003-4B63-9787-AECFF93A0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010" y="3181181"/>
            <a:ext cx="2685144" cy="584775"/>
          </a:xfrm>
          <a:prstGeom prst="rect">
            <a:avLst/>
          </a:prstGeom>
          <a:noFill/>
          <a:ln w="38100" cmpd="dbl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0" i="1" dirty="0">
                <a:solidFill>
                  <a:srgbClr val="CC3300"/>
                </a:solidFill>
                <a:latin typeface="Arial" panose="020B0604020202020204" pitchFamily="34" charset="0"/>
              </a:rPr>
              <a:t>n</a:t>
            </a:r>
            <a:r>
              <a:rPr lang="vi-VN" altLang="en-US" sz="3200" i="1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3200" b="0" i="1" dirty="0" err="1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sz="3200" b="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00FF"/>
                </a:solidFill>
                <a:latin typeface="Arial" panose="020B0604020202020204" pitchFamily="34" charset="0"/>
              </a:rPr>
              <a:t>lần</a:t>
            </a:r>
            <a:r>
              <a:rPr lang="en-US" altLang="en-US" sz="3200" b="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00FF"/>
                </a:solidFill>
                <a:latin typeface="Arial" panose="020B0604020202020204" pitchFamily="34" charset="0"/>
              </a:rPr>
              <a:t>lặp</a:t>
            </a:r>
            <a:r>
              <a:rPr lang="en-US" altLang="en-US" sz="3200" b="0" i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" name="Line 63">
            <a:extLst>
              <a:ext uri="{FF2B5EF4-FFF2-40B4-BE49-F238E27FC236}">
                <a16:creationId xmlns:a16="http://schemas.microsoft.com/office/drawing/2014/main" id="{212D8A40-3A18-43F6-A564-7AFE703A9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2964" y="2207042"/>
            <a:ext cx="254140" cy="920496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64">
            <a:extLst>
              <a:ext uri="{FF2B5EF4-FFF2-40B4-BE49-F238E27FC236}">
                <a16:creationId xmlns:a16="http://schemas.microsoft.com/office/drawing/2014/main" id="{4E65B93E-7A5A-4637-9CD7-D7A7602CC6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0305" y="2147784"/>
            <a:ext cx="41282" cy="88590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AutoShape 66">
            <a:extLst>
              <a:ext uri="{FF2B5EF4-FFF2-40B4-BE49-F238E27FC236}">
                <a16:creationId xmlns:a16="http://schemas.microsoft.com/office/drawing/2014/main" id="{520F8031-D394-4869-9920-3A6BA0715FF9}"/>
              </a:ext>
            </a:extLst>
          </p:cNvPr>
          <p:cNvSpPr>
            <a:spLocks/>
          </p:cNvSpPr>
          <p:nvPr/>
        </p:nvSpPr>
        <p:spPr bwMode="auto">
          <a:xfrm rot="5400000">
            <a:off x="4647974" y="1974925"/>
            <a:ext cx="152400" cy="3048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67">
            <a:extLst>
              <a:ext uri="{FF2B5EF4-FFF2-40B4-BE49-F238E27FC236}">
                <a16:creationId xmlns:a16="http://schemas.microsoft.com/office/drawing/2014/main" id="{7907DFCF-7272-471C-83CC-4116690E45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2418" y="2191759"/>
            <a:ext cx="1822439" cy="920496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66BD9B-DCCC-4B49-99A1-A2D1F1FCB893}"/>
              </a:ext>
            </a:extLst>
          </p:cNvPr>
          <p:cNvSpPr/>
          <p:nvPr/>
        </p:nvSpPr>
        <p:spPr>
          <a:xfrm>
            <a:off x="2450436" y="309185"/>
            <a:ext cx="601959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5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Cấu trúc câu lệnh lặp</a:t>
            </a:r>
            <a:endParaRPr lang="en-US" sz="4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98FAD1-646E-4A6C-A48F-DC56F22119FF}"/>
              </a:ext>
            </a:extLst>
          </p:cNvPr>
          <p:cNvSpPr/>
          <p:nvPr/>
        </p:nvSpPr>
        <p:spPr>
          <a:xfrm>
            <a:off x="963991" y="5730268"/>
            <a:ext cx="558286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vi-VN" sz="2800" dirty="0">
                <a:solidFill>
                  <a:schemeClr val="tx1"/>
                </a:solidFill>
              </a:rPr>
              <a:t>VD:   Repeat 4 [ FD 100 RT 90 ]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0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EE00047-FED2-48FB-8A53-3F110EB37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850571"/>
            <a:ext cx="381000" cy="381000"/>
          </a:xfrm>
          <a:prstGeom prst="rect">
            <a:avLst/>
          </a:prstGeom>
          <a:solidFill>
            <a:srgbClr val="669900"/>
          </a:solidFill>
          <a:ln w="9525">
            <a:solidFill>
              <a:srgbClr val="669900"/>
            </a:solidFill>
            <a:miter lim="800000"/>
            <a:headEnd/>
            <a:tailEnd/>
          </a:ln>
          <a:effectLst>
            <a:outerShdw dist="45791" dir="12821404" algn="ctr" rotWithShape="0">
              <a:srgbClr val="0000CC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1B47BCBA-664E-4951-92AA-7C2E8DF19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399" y="1877559"/>
            <a:ext cx="67201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Repeat 4 [FD 100 RT 90]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1BCF2C7-61D7-4C24-9BEE-2847F70E3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492830"/>
            <a:ext cx="381000" cy="381000"/>
          </a:xfrm>
          <a:prstGeom prst="rect">
            <a:avLst/>
          </a:prstGeom>
          <a:solidFill>
            <a:srgbClr val="669900"/>
          </a:solidFill>
          <a:ln w="9525">
            <a:solidFill>
              <a:srgbClr val="669900"/>
            </a:solidFill>
            <a:miter lim="800000"/>
            <a:headEnd/>
            <a:tailEnd/>
          </a:ln>
          <a:effectLst>
            <a:outerShdw dist="45791" dir="12821404" algn="ctr" rotWithShape="0">
              <a:srgbClr val="0000CC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E7871AD2-79C5-4CB4-94AE-52CFE0950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399" y="2519818"/>
            <a:ext cx="67201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REPEAT 4 [FD 100, RT 90]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412B5FB-11D1-4AAA-AABE-30AF9AD7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131462"/>
            <a:ext cx="381000" cy="381000"/>
          </a:xfrm>
          <a:prstGeom prst="rect">
            <a:avLst/>
          </a:prstGeom>
          <a:solidFill>
            <a:srgbClr val="669900"/>
          </a:solidFill>
          <a:ln w="9525">
            <a:solidFill>
              <a:srgbClr val="669900"/>
            </a:solidFill>
            <a:miter lim="800000"/>
            <a:headEnd/>
            <a:tailEnd/>
          </a:ln>
          <a:effectLst>
            <a:outerShdw dist="45791" dir="12821404" algn="ctr" rotWithShape="0">
              <a:srgbClr val="0000CC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1393DCF-F935-4F4B-895D-E81D240AF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399" y="3158450"/>
            <a:ext cx="67201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REPEAT 4 [FD 100 RT 90]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D4E7047-DE12-471C-AA88-C375E45BC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784603"/>
            <a:ext cx="381000" cy="381000"/>
          </a:xfrm>
          <a:prstGeom prst="rect">
            <a:avLst/>
          </a:prstGeom>
          <a:solidFill>
            <a:srgbClr val="669900"/>
          </a:solidFill>
          <a:ln w="9525">
            <a:solidFill>
              <a:srgbClr val="669900"/>
            </a:solidFill>
            <a:miter lim="800000"/>
            <a:headEnd/>
            <a:tailEnd/>
          </a:ln>
          <a:effectLst>
            <a:outerShdw dist="45791" dir="12821404" algn="ctr" rotWithShape="0">
              <a:srgbClr val="0000CC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49CE8F9C-75C4-436F-AE13-577F6B3A9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399" y="3811591"/>
            <a:ext cx="67201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REPEAT 4 [FD 100 RT 90].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FDC476A3-51B9-481C-96D5-48EFD322F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408718"/>
            <a:ext cx="381000" cy="381000"/>
          </a:xfrm>
          <a:prstGeom prst="rect">
            <a:avLst/>
          </a:prstGeom>
          <a:solidFill>
            <a:srgbClr val="669900"/>
          </a:solidFill>
          <a:ln w="9525">
            <a:solidFill>
              <a:srgbClr val="669900"/>
            </a:solidFill>
            <a:miter lim="800000"/>
            <a:headEnd/>
            <a:tailEnd/>
          </a:ln>
          <a:effectLst>
            <a:outerShdw dist="45791" dir="12821404" algn="ctr" rotWithShape="0">
              <a:srgbClr val="0000CC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700EAE92-99AC-4B91-B2C8-A28FE4127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399" y="4435706"/>
            <a:ext cx="67201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REPEAT 4 {FD 100 RT 90}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7BB5816D-C99B-45C0-807D-06B095D08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105402"/>
            <a:ext cx="381000" cy="381000"/>
          </a:xfrm>
          <a:prstGeom prst="rect">
            <a:avLst/>
          </a:prstGeom>
          <a:solidFill>
            <a:srgbClr val="669900"/>
          </a:solidFill>
          <a:ln w="9525">
            <a:solidFill>
              <a:srgbClr val="669900"/>
            </a:solidFill>
            <a:miter lim="800000"/>
            <a:headEnd/>
            <a:tailEnd/>
          </a:ln>
          <a:effectLst>
            <a:outerShdw dist="45791" dir="12821404" algn="ctr" rotWithShape="0">
              <a:srgbClr val="0000CC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091B4345-EEF5-47FF-801A-9CD12F321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399" y="5132390"/>
            <a:ext cx="67201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REPEAT 4[FD 100 RT 90]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6DDD2DC7-50BA-4CBB-87D4-A5707CE47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5740403"/>
            <a:ext cx="381000" cy="381000"/>
          </a:xfrm>
          <a:prstGeom prst="rect">
            <a:avLst/>
          </a:prstGeom>
          <a:solidFill>
            <a:srgbClr val="669900"/>
          </a:solidFill>
          <a:ln w="9525">
            <a:solidFill>
              <a:srgbClr val="669900"/>
            </a:solidFill>
            <a:miter lim="800000"/>
            <a:headEnd/>
            <a:tailEnd/>
          </a:ln>
          <a:effectLst>
            <a:outerShdw dist="45791" dir="12821404" algn="ctr" rotWithShape="0">
              <a:srgbClr val="0000CC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28789E66-EDC3-4ED5-858D-689E1C604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399" y="5741991"/>
            <a:ext cx="67201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REPEAT4 [FD 100 RT 90]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5707F8FD-D768-4EE6-BDEB-39CCD190D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1607684"/>
            <a:ext cx="30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HLThuphap" panose="00000400000000000000" pitchFamily="2" charset="0"/>
              </a:rPr>
              <a:t>v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EE266960-E5ED-4057-80CD-56147294C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902862"/>
            <a:ext cx="22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HLThuphap" panose="00000400000000000000" pitchFamily="2" charset="0"/>
              </a:rPr>
              <a:t>v</a:t>
            </a: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9462E202-2E64-49D2-B323-C2FEF0414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4862515"/>
            <a:ext cx="30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HLThuphap" panose="00000400000000000000" pitchFamily="2" charset="0"/>
              </a:rPr>
              <a:t>v</a:t>
            </a:r>
          </a:p>
        </p:txBody>
      </p:sp>
      <p:sp>
        <p:nvSpPr>
          <p:cNvPr id="19" name="Line 23">
            <a:extLst>
              <a:ext uri="{FF2B5EF4-FFF2-40B4-BE49-F238E27FC236}">
                <a16:creationId xmlns:a16="http://schemas.microsoft.com/office/drawing/2014/main" id="{D3A7EADB-5736-4C3F-A5A0-AC7185BF8E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2828" y="2872467"/>
            <a:ext cx="76200" cy="76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4">
            <a:extLst>
              <a:ext uri="{FF2B5EF4-FFF2-40B4-BE49-F238E27FC236}">
                <a16:creationId xmlns:a16="http://schemas.microsoft.com/office/drawing/2014/main" id="{0F71A8FE-B52C-4E40-83B5-FD623A3B6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2416" y="4154715"/>
            <a:ext cx="76200" cy="76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5">
            <a:extLst>
              <a:ext uri="{FF2B5EF4-FFF2-40B4-BE49-F238E27FC236}">
                <a16:creationId xmlns:a16="http://schemas.microsoft.com/office/drawing/2014/main" id="{00BDE3B1-E0C9-4246-B5EC-A032E6F0B2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98419" y="4518480"/>
            <a:ext cx="15404" cy="347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6">
            <a:extLst>
              <a:ext uri="{FF2B5EF4-FFF2-40B4-BE49-F238E27FC236}">
                <a16:creationId xmlns:a16="http://schemas.microsoft.com/office/drawing/2014/main" id="{B7A94927-EF00-443D-8AB0-665DF797B6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8628" y="4587651"/>
            <a:ext cx="0" cy="3356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AutoShape 27">
            <a:extLst>
              <a:ext uri="{FF2B5EF4-FFF2-40B4-BE49-F238E27FC236}">
                <a16:creationId xmlns:a16="http://schemas.microsoft.com/office/drawing/2014/main" id="{5B4DDF75-57C0-459B-AE25-35B5718592BE}"/>
              </a:ext>
            </a:extLst>
          </p:cNvPr>
          <p:cNvSpPr>
            <a:spLocks/>
          </p:cNvSpPr>
          <p:nvPr/>
        </p:nvSpPr>
        <p:spPr bwMode="auto">
          <a:xfrm>
            <a:off x="5402478" y="4539345"/>
            <a:ext cx="111879" cy="335639"/>
          </a:xfrm>
          <a:prstGeom prst="leftBracket">
            <a:avLst>
              <a:gd name="adj" fmla="val 25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28">
            <a:extLst>
              <a:ext uri="{FF2B5EF4-FFF2-40B4-BE49-F238E27FC236}">
                <a16:creationId xmlns:a16="http://schemas.microsoft.com/office/drawing/2014/main" id="{D33BEA88-7EA0-408E-A79A-18A17702512F}"/>
              </a:ext>
            </a:extLst>
          </p:cNvPr>
          <p:cNvSpPr>
            <a:spLocks/>
          </p:cNvSpPr>
          <p:nvPr/>
        </p:nvSpPr>
        <p:spPr bwMode="auto">
          <a:xfrm rot="10800000">
            <a:off x="7649034" y="4597401"/>
            <a:ext cx="108629" cy="325887"/>
          </a:xfrm>
          <a:prstGeom prst="leftBracket">
            <a:avLst>
              <a:gd name="adj" fmla="val 25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9">
            <a:extLst>
              <a:ext uri="{FF2B5EF4-FFF2-40B4-BE49-F238E27FC236}">
                <a16:creationId xmlns:a16="http://schemas.microsoft.com/office/drawing/2014/main" id="{6E789375-040F-4767-9904-D4A49DCEA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6141" y="6219371"/>
            <a:ext cx="990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31">
            <a:extLst>
              <a:ext uri="{FF2B5EF4-FFF2-40B4-BE49-F238E27FC236}">
                <a16:creationId xmlns:a16="http://schemas.microsoft.com/office/drawing/2014/main" id="{423B6386-D4F5-4363-ADAF-0E56EF7EB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764" y="928687"/>
            <a:ext cx="109437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altLang="en-US" sz="4000" dirty="0">
                <a:solidFill>
                  <a:srgbClr val="0000FF"/>
                </a:solidFill>
                <a:latin typeface="Arial" panose="020B0604020202020204" pitchFamily="34" charset="0"/>
              </a:rPr>
              <a:t>Đâu là </a:t>
            </a:r>
            <a:r>
              <a:rPr lang="en-US" altLang="en-US" sz="4000" b="0" dirty="0" err="1">
                <a:solidFill>
                  <a:srgbClr val="0000FF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4000" b="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0" dirty="0" err="1">
                <a:solidFill>
                  <a:srgbClr val="0000FF"/>
                </a:solidFill>
                <a:latin typeface="Arial" panose="020B0604020202020204" pitchFamily="34" charset="0"/>
              </a:rPr>
              <a:t>lệnh</a:t>
            </a:r>
            <a:r>
              <a:rPr lang="en-US" altLang="en-US" sz="4000" b="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0" dirty="0" err="1">
                <a:solidFill>
                  <a:srgbClr val="0000FF"/>
                </a:solidFill>
                <a:latin typeface="Arial" panose="020B0604020202020204" pitchFamily="34" charset="0"/>
              </a:rPr>
              <a:t>được</a:t>
            </a:r>
            <a:r>
              <a:rPr lang="en-US" altLang="en-US" sz="4000" b="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0" dirty="0" err="1">
                <a:solidFill>
                  <a:srgbClr val="0000FF"/>
                </a:solidFill>
                <a:latin typeface="Arial" panose="020B0604020202020204" pitchFamily="34" charset="0"/>
              </a:rPr>
              <a:t>viết</a:t>
            </a:r>
            <a:r>
              <a:rPr lang="en-US" altLang="en-US" sz="4000" b="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0" dirty="0" err="1">
                <a:solidFill>
                  <a:srgbClr val="0000FF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sz="4000" b="0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7" name="Rectangle 39">
            <a:extLst>
              <a:ext uri="{FF2B5EF4-FFF2-40B4-BE49-F238E27FC236}">
                <a16:creationId xmlns:a16="http://schemas.microsoft.com/office/drawing/2014/main" id="{62805F94-E4D7-4176-9A70-54E0700F7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774371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42">
            <a:extLst>
              <a:ext uri="{FF2B5EF4-FFF2-40B4-BE49-F238E27FC236}">
                <a16:creationId xmlns:a16="http://schemas.microsoft.com/office/drawing/2014/main" id="{D8D07FF6-0426-4BD6-8508-2FF730B53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055262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43">
            <a:extLst>
              <a:ext uri="{FF2B5EF4-FFF2-40B4-BE49-F238E27FC236}">
                <a16:creationId xmlns:a16="http://schemas.microsoft.com/office/drawing/2014/main" id="{EFA09C3D-E949-4DDB-8B79-C3B96AC83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029202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44">
            <a:extLst>
              <a:ext uri="{FF2B5EF4-FFF2-40B4-BE49-F238E27FC236}">
                <a16:creationId xmlns:a16="http://schemas.microsoft.com/office/drawing/2014/main" id="{C3B5A97B-ECDC-48E0-A88B-97635D449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1663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45">
            <a:extLst>
              <a:ext uri="{FF2B5EF4-FFF2-40B4-BE49-F238E27FC236}">
                <a16:creationId xmlns:a16="http://schemas.microsoft.com/office/drawing/2014/main" id="{E62EC8A9-6F99-4D23-99B1-B9D11FB44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708403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46">
            <a:extLst>
              <a:ext uri="{FF2B5EF4-FFF2-40B4-BE49-F238E27FC236}">
                <a16:creationId xmlns:a16="http://schemas.microsoft.com/office/drawing/2014/main" id="{B79EC16C-ACDD-46AE-837D-4B0743AA5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32518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47">
            <a:extLst>
              <a:ext uri="{FF2B5EF4-FFF2-40B4-BE49-F238E27FC236}">
                <a16:creationId xmlns:a16="http://schemas.microsoft.com/office/drawing/2014/main" id="{56CD5ED5-8583-42EA-9F52-EC2A1338B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638803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7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6" grpId="0"/>
      <p:bldP spid="17" grpId="0"/>
      <p:bldP spid="18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78"/>
  <p:tag name="MH_SECTIONID" val="279,280,281,282,"/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ENTRY"/>
  <p:tag name="ID" val="5458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NUMBER"/>
  <p:tag name="ID" val="5458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ENTRY"/>
  <p:tag name="ID" val="5458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NUMBER"/>
  <p:tag name="ID" val="5458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heme/theme1.xml><?xml version="1.0" encoding="utf-8"?>
<a:theme xmlns:a="http://schemas.openxmlformats.org/drawingml/2006/main" name="Office 主题​​">
  <a:themeElements>
    <a:clrScheme name="自定义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F3427"/>
      </a:accent1>
      <a:accent2>
        <a:srgbClr val="A1BF24"/>
      </a:accent2>
      <a:accent3>
        <a:srgbClr val="08ACB6"/>
      </a:accent3>
      <a:accent4>
        <a:srgbClr val="EEAD1B"/>
      </a:accent4>
      <a:accent5>
        <a:srgbClr val="DF3427"/>
      </a:accent5>
      <a:accent6>
        <a:srgbClr val="08ACB6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612</Words>
  <Application>Microsoft Office PowerPoint</Application>
  <PresentationFormat>Widescreen</PresentationFormat>
  <Paragraphs>136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Yu Gothic UI Semibold</vt:lpstr>
      <vt:lpstr>宋体</vt:lpstr>
      <vt:lpstr>等线</vt:lpstr>
      <vt:lpstr>汉仪夏日体W</vt:lpstr>
      <vt:lpstr>华文细黑</vt:lpstr>
      <vt:lpstr>微软雅黑</vt:lpstr>
      <vt:lpstr>Times New Roman</vt:lpstr>
      <vt:lpstr>VNI-HLThuphap</vt:lpstr>
      <vt:lpstr>Impact</vt:lpstr>
      <vt:lpstr>汉仪黑荔枝体简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Admin</cp:lastModifiedBy>
  <cp:revision>83</cp:revision>
  <dcterms:created xsi:type="dcterms:W3CDTF">2017-06-13T00:50:55Z</dcterms:created>
  <dcterms:modified xsi:type="dcterms:W3CDTF">2021-05-06T10:43:16Z</dcterms:modified>
</cp:coreProperties>
</file>