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40" r:id="rId3"/>
    <p:sldId id="299" r:id="rId5"/>
    <p:sldId id="306" r:id="rId6"/>
    <p:sldId id="301" r:id="rId7"/>
    <p:sldId id="284" r:id="rId8"/>
    <p:sldId id="302" r:id="rId9"/>
    <p:sldId id="288" r:id="rId10"/>
    <p:sldId id="314" r:id="rId11"/>
    <p:sldId id="291" r:id="rId12"/>
    <p:sldId id="315" r:id="rId13"/>
    <p:sldId id="292" r:id="rId14"/>
    <p:sldId id="295" r:id="rId15"/>
    <p:sldId id="316" r:id="rId16"/>
    <p:sldId id="309" r:id="rId17"/>
    <p:sldId id="317" r:id="rId18"/>
    <p:sldId id="305" r:id="rId19"/>
    <p:sldId id="308" r:id="rId20"/>
    <p:sldId id="339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0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0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0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0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0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0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0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0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0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CFF"/>
    <a:srgbClr val="0066FF"/>
    <a:srgbClr val="3399FF"/>
    <a:srgbClr val="FF0066"/>
    <a:srgbClr val="FF0000"/>
    <a:srgbClr val="FF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775"/>
  </p:normalViewPr>
  <p:slideViewPr>
    <p:cSldViewPr showGuides="1"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4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en-US" sz="1200" b="0" dirty="0">
                <a:latin typeface="Arial" panose="020B0604020202020204" pitchFamily="34" charset="0"/>
              </a:rPr>
            </a:fld>
            <a:endParaRPr lang="en-US" altLang="en-US" sz="1200" b="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b="0" dirty="0">
                <a:latin typeface="Arial" panose="020B0604020202020204" pitchFamily="34" charset="0"/>
              </a:rPr>
            </a:fld>
            <a:endParaRPr lang="en-US" altLang="en-US" sz="1200" b="0" dirty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b="0" dirty="0">
                <a:latin typeface="Arial" panose="020B0604020202020204" pitchFamily="34" charset="0"/>
              </a:rPr>
            </a:fld>
            <a:endParaRPr lang="en-US" altLang="en-US" sz="1200" b="0" dirty="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b="0" dirty="0">
                <a:latin typeface="Arial" panose="020B0604020202020204" pitchFamily="34" charset="0"/>
              </a:rPr>
            </a:fld>
            <a:endParaRPr lang="en-US" altLang="en-US" sz="1200" b="0" dirty="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b="0" dirty="0">
                <a:latin typeface="Arial" panose="020B0604020202020204" pitchFamily="34" charset="0"/>
              </a:rPr>
            </a:fld>
            <a:endParaRPr lang="en-US" altLang="en-US" sz="1200" b="0" dirty="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b="0" dirty="0">
                <a:latin typeface="Arial" panose="020B0604020202020204" pitchFamily="34" charset="0"/>
              </a:rPr>
            </a:fld>
            <a:endParaRPr lang="en-US" altLang="en-US" sz="1200" b="0" dirty="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 b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9.GIF"/><Relationship Id="rId1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1" Type="http://schemas.openxmlformats.org/officeDocument/2006/relationships/hyperlink" Target="Administrator/My Documents/Downloads/Documents/ketnoi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0 BACKGROUND ý tưởng | hình nền, hình ảnh, power point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40"/>
            <a:ext cx="9144000" cy="683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219717" y="1568406"/>
            <a:ext cx="6704330" cy="7143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21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sz="21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2921000" y="2702243"/>
            <a:ext cx="3302000" cy="1476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45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KHOA HỌC 5</a:t>
            </a:r>
            <a:endParaRPr lang="en-US" altLang="zh-CN" sz="45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  <a:p>
            <a:pPr algn="ctr"/>
            <a:r>
              <a:rPr lang="en-US" altLang="zh-CN" sz="45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Năng lượng</a:t>
            </a:r>
            <a:endParaRPr lang="en-US" altLang="zh-CN" sz="45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</p:txBody>
      </p:sp>
      <p:sp>
        <p:nvSpPr>
          <p:cNvPr id="3" name="Rectangle 14"/>
          <p:cNvSpPr/>
          <p:nvPr/>
        </p:nvSpPr>
        <p:spPr>
          <a:xfrm>
            <a:off x="3512702" y="5522710"/>
            <a:ext cx="2118360" cy="34544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p>
            <a:pPr algn="ctr"/>
            <a:r>
              <a:rPr lang="en-US" sz="1800" i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2022 - 2023</a:t>
            </a:r>
            <a:endParaRPr lang="en-US" sz="1800" i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9570" name="Picture 2" descr="Picture 001"/>
          <p:cNvPicPr>
            <a:picLocks noChangeAspect="1"/>
          </p:cNvPicPr>
          <p:nvPr/>
        </p:nvPicPr>
        <p:blipFill>
          <a:blip r:embed="rId1"/>
          <a:srcRect l="24530" t="23515" r="9837" b="31612"/>
          <a:stretch>
            <a:fillRect/>
          </a:stretch>
        </p:blipFill>
        <p:spPr>
          <a:xfrm>
            <a:off x="609600" y="2286000"/>
            <a:ext cx="7924800" cy="4191000"/>
          </a:xfrm>
          <a:prstGeom prst="rect">
            <a:avLst/>
          </a:prstGeom>
          <a:noFill/>
          <a:ln w="2857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9571" name="Text Box 3"/>
          <p:cNvSpPr txBox="1"/>
          <p:nvPr/>
        </p:nvSpPr>
        <p:spPr>
          <a:xfrm>
            <a:off x="609600" y="1143000"/>
            <a:ext cx="8001000" cy="94615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Hãy nói tên một số nguồn cung cấp năng lượng cho hoạt động của con người, động vật, máy móc,…?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2" name="Oval 4"/>
          <p:cNvSpPr/>
          <p:nvPr/>
        </p:nvSpPr>
        <p:spPr>
          <a:xfrm>
            <a:off x="762000" y="6019800"/>
            <a:ext cx="304800" cy="304800"/>
          </a:xfrm>
          <a:prstGeom prst="ellipse">
            <a:avLst/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2000" dirty="0">
                <a:latin typeface="Times New Roman" panose="02020603050405020304" pitchFamily="18" charset="0"/>
              </a:rPr>
              <a:t>3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nimBg="1"/>
      <p:bldP spid="1095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1" name="Text Box 3"/>
          <p:cNvSpPr txBox="1"/>
          <p:nvPr/>
        </p:nvSpPr>
        <p:spPr>
          <a:xfrm>
            <a:off x="609600" y="1644650"/>
            <a:ext cx="8001000" cy="94615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Hãy nói tên một số nguồn cung cấp năng lượng cho hoạt động của con người, động vật, máy móc,…?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8621" name="Picture 13" descr="IMG_0002"/>
          <p:cNvPicPr>
            <a:picLocks noChangeAspect="1"/>
          </p:cNvPicPr>
          <p:nvPr/>
        </p:nvPicPr>
        <p:blipFill>
          <a:blip r:embed="rId1">
            <a:clrChange>
              <a:clrFrom>
                <a:srgbClr val="908B92"/>
              </a:clrFrom>
              <a:clrTo>
                <a:srgbClr val="908B92">
                  <a:alpha val="0"/>
                </a:srgbClr>
              </a:clrTo>
            </a:clrChange>
          </a:blip>
          <a:srcRect l="15065" t="69693" r="51122" b="11894"/>
          <a:stretch>
            <a:fillRect/>
          </a:stretch>
        </p:blipFill>
        <p:spPr>
          <a:xfrm>
            <a:off x="457200" y="2990850"/>
            <a:ext cx="4038600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23" name="Picture 15" descr="IMG_0002"/>
          <p:cNvPicPr>
            <a:picLocks noChangeAspect="1"/>
          </p:cNvPicPr>
          <p:nvPr/>
        </p:nvPicPr>
        <p:blipFill>
          <a:blip r:embed="rId1"/>
          <a:srcRect l="51927" t="69414" r="8624" b="12842"/>
          <a:stretch>
            <a:fillRect/>
          </a:stretch>
        </p:blipFill>
        <p:spPr>
          <a:xfrm>
            <a:off x="4572000" y="2971800"/>
            <a:ext cx="42672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24" name="Oval 16"/>
          <p:cNvSpPr/>
          <p:nvPr/>
        </p:nvSpPr>
        <p:spPr>
          <a:xfrm>
            <a:off x="685800" y="5486400"/>
            <a:ext cx="304800" cy="304800"/>
          </a:xfrm>
          <a:prstGeom prst="ellipse">
            <a:avLst/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2000" dirty="0">
                <a:latin typeface="Times New Roman" panose="02020603050405020304" pitchFamily="18" charset="0"/>
              </a:rPr>
              <a:t>4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68625" name="Oval 17"/>
          <p:cNvSpPr/>
          <p:nvPr/>
        </p:nvSpPr>
        <p:spPr>
          <a:xfrm>
            <a:off x="4724400" y="5486400"/>
            <a:ext cx="304800" cy="304800"/>
          </a:xfrm>
          <a:prstGeom prst="ellipse">
            <a:avLst/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2000" dirty="0">
                <a:latin typeface="Times New Roman" panose="02020603050405020304" pitchFamily="18" charset="0"/>
              </a:rPr>
              <a:t>5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68624" grpId="0" animBg="1"/>
      <p:bldP spid="686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39" name="Text Box 35"/>
          <p:cNvSpPr txBox="1"/>
          <p:nvPr/>
        </p:nvSpPr>
        <p:spPr>
          <a:xfrm>
            <a:off x="457200" y="2071688"/>
            <a:ext cx="4495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altLang="en-US" sz="28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41" name="Text Box 37"/>
          <p:cNvSpPr txBox="1"/>
          <p:nvPr/>
        </p:nvSpPr>
        <p:spPr>
          <a:xfrm>
            <a:off x="304800" y="2605088"/>
            <a:ext cx="4876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nông dân c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 cấy,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800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44" name="Text Box 40"/>
          <p:cNvSpPr txBox="1"/>
          <p:nvPr/>
        </p:nvSpPr>
        <p:spPr>
          <a:xfrm>
            <a:off x="304800" y="3200400"/>
            <a:ext cx="4876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đang bay</a:t>
            </a:r>
            <a:endParaRPr lang="en-US" altLang="en-US" sz="2800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45" name="Text Box 41"/>
          <p:cNvSpPr txBox="1"/>
          <p:nvPr/>
        </p:nvSpPr>
        <p:spPr>
          <a:xfrm>
            <a:off x="228600" y="3810000"/>
            <a:ext cx="4648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c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đang c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ruộng</a:t>
            </a:r>
            <a:endParaRPr lang="en-US" altLang="en-US" sz="2800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46" name="Text Box 42"/>
          <p:cNvSpPr txBox="1"/>
          <p:nvPr/>
        </p:nvSpPr>
        <p:spPr>
          <a:xfrm>
            <a:off x="381000" y="4953000"/>
            <a:ext cx="480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học b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800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47" name="Text Box 43"/>
          <p:cNvSpPr txBox="1"/>
          <p:nvPr/>
        </p:nvSpPr>
        <p:spPr>
          <a:xfrm>
            <a:off x="5486400" y="2071688"/>
            <a:ext cx="3276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 năng lượng</a:t>
            </a:r>
            <a:endParaRPr lang="en-US" altLang="en-US" sz="28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48" name="Text Box 44"/>
          <p:cNvSpPr txBox="1"/>
          <p:nvPr/>
        </p:nvSpPr>
        <p:spPr>
          <a:xfrm>
            <a:off x="5410200" y="2641600"/>
            <a:ext cx="3429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ăn</a:t>
            </a:r>
            <a:endParaRPr lang="en-US" altLang="en-US" sz="24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49" name="Text Box 45"/>
          <p:cNvSpPr txBox="1"/>
          <p:nvPr/>
        </p:nvSpPr>
        <p:spPr>
          <a:xfrm>
            <a:off x="5473700" y="3225800"/>
            <a:ext cx="3352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ăn</a:t>
            </a:r>
            <a:endParaRPr lang="en-US" altLang="en-US" sz="24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50" name="Text Box 46"/>
          <p:cNvSpPr txBox="1"/>
          <p:nvPr/>
        </p:nvSpPr>
        <p:spPr>
          <a:xfrm>
            <a:off x="5181600" y="5029200"/>
            <a:ext cx="3810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ăn, nước, không khí</a:t>
            </a:r>
            <a:endParaRPr lang="en-US" altLang="en-US" sz="24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51" name="Text Box 47"/>
          <p:cNvSpPr txBox="1"/>
          <p:nvPr/>
        </p:nvSpPr>
        <p:spPr>
          <a:xfrm>
            <a:off x="5486400" y="4419600"/>
            <a:ext cx="3276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endParaRPr lang="en-US" altLang="en-US" sz="24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52" name="Text Box 48"/>
          <p:cNvSpPr txBox="1"/>
          <p:nvPr/>
        </p:nvSpPr>
        <p:spPr>
          <a:xfrm>
            <a:off x="5486400" y="3810000"/>
            <a:ext cx="3276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altLang="en-US" sz="28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5" name="Text Box 50"/>
          <p:cNvSpPr txBox="1"/>
          <p:nvPr/>
        </p:nvSpPr>
        <p:spPr>
          <a:xfrm>
            <a:off x="381000" y="1981200"/>
            <a:ext cx="457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55" name="Text Box 51"/>
          <p:cNvSpPr txBox="1"/>
          <p:nvPr/>
        </p:nvSpPr>
        <p:spPr>
          <a:xfrm>
            <a:off x="304800" y="609600"/>
            <a:ext cx="8839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HĐ2: Một số nguồn cung cấp năng lượng cho hoạt động của con người, động vật phương tiện.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81" name="Text Box 77"/>
          <p:cNvSpPr txBox="1"/>
          <p:nvPr/>
        </p:nvSpPr>
        <p:spPr>
          <a:xfrm>
            <a:off x="533400" y="4419600"/>
            <a:ext cx="441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máy chạy</a:t>
            </a:r>
            <a:endParaRPr lang="en-US" altLang="en-US" sz="2800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2790" name="Group 86"/>
          <p:cNvGrpSpPr/>
          <p:nvPr/>
        </p:nvGrpSpPr>
        <p:grpSpPr>
          <a:xfrm>
            <a:off x="228600" y="1981200"/>
            <a:ext cx="8763000" cy="4191000"/>
            <a:chOff x="144" y="1248"/>
            <a:chExt cx="5520" cy="2640"/>
          </a:xfrm>
        </p:grpSpPr>
        <p:grpSp>
          <p:nvGrpSpPr>
            <p:cNvPr id="13331" name="Group 85"/>
            <p:cNvGrpSpPr/>
            <p:nvPr/>
          </p:nvGrpSpPr>
          <p:grpSpPr>
            <a:xfrm>
              <a:off x="144" y="1248"/>
              <a:ext cx="5520" cy="2640"/>
              <a:chOff x="144" y="1248"/>
              <a:chExt cx="5520" cy="2640"/>
            </a:xfrm>
          </p:grpSpPr>
          <p:sp>
            <p:nvSpPr>
              <p:cNvPr id="13333" name="Rectangle 19"/>
              <p:cNvSpPr/>
              <p:nvPr/>
            </p:nvSpPr>
            <p:spPr>
              <a:xfrm>
                <a:off x="3312" y="3277"/>
                <a:ext cx="2352" cy="3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eaLnBrk="1" hangingPunct="1">
                  <a:spcBef>
                    <a:spcPct val="20000"/>
                  </a:spcBef>
                </a:pPr>
                <a:endParaRPr lang="vi-VN" altLang="en-US" sz="2800" b="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334" name="Rectangle 18"/>
              <p:cNvSpPr/>
              <p:nvPr/>
            </p:nvSpPr>
            <p:spPr>
              <a:xfrm>
                <a:off x="144" y="3277"/>
                <a:ext cx="3168" cy="3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eaLnBrk="1" hangingPunct="1">
                  <a:spcBef>
                    <a:spcPct val="20000"/>
                  </a:spcBef>
                </a:pPr>
                <a:endParaRPr lang="vi-VN" altLang="en-US" sz="2800" dirty="0">
                  <a:solidFill>
                    <a:srgbClr val="0066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335" name="Rectangle 16"/>
              <p:cNvSpPr/>
              <p:nvPr/>
            </p:nvSpPr>
            <p:spPr>
              <a:xfrm>
                <a:off x="144" y="2912"/>
                <a:ext cx="3168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eaLnBrk="1" hangingPunct="1">
                  <a:spcBef>
                    <a:spcPct val="20000"/>
                  </a:spcBef>
                </a:pPr>
                <a:endParaRPr lang="vi-VN" altLang="en-US" sz="2800" b="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336" name="Rectangle 12"/>
              <p:cNvSpPr/>
              <p:nvPr/>
            </p:nvSpPr>
            <p:spPr>
              <a:xfrm>
                <a:off x="144" y="2064"/>
                <a:ext cx="2976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eaLnBrk="1" hangingPunct="1">
                  <a:spcBef>
                    <a:spcPct val="20000"/>
                  </a:spcBef>
                </a:pPr>
                <a:endParaRPr lang="vi-VN" altLang="en-US" sz="2800" b="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337" name="Rectangle 11"/>
              <p:cNvSpPr/>
              <p:nvPr/>
            </p:nvSpPr>
            <p:spPr>
              <a:xfrm>
                <a:off x="3312" y="1620"/>
                <a:ext cx="2352" cy="4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eaLnBrk="1" hangingPunct="1">
                  <a:spcBef>
                    <a:spcPct val="20000"/>
                  </a:spcBef>
                </a:pPr>
                <a:endParaRPr lang="vi-VN" altLang="en-US" sz="2800" b="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338" name="Rectangle 10"/>
              <p:cNvSpPr/>
              <p:nvPr/>
            </p:nvSpPr>
            <p:spPr>
              <a:xfrm>
                <a:off x="144" y="1620"/>
                <a:ext cx="3168" cy="4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eaLnBrk="1" hangingPunct="1">
                  <a:spcBef>
                    <a:spcPct val="20000"/>
                  </a:spcBef>
                </a:pPr>
                <a:endParaRPr lang="vi-VN" altLang="en-US" sz="2800" b="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339" name="Rectangle 9"/>
              <p:cNvSpPr/>
              <p:nvPr/>
            </p:nvSpPr>
            <p:spPr>
              <a:xfrm>
                <a:off x="3312" y="1248"/>
                <a:ext cx="2352" cy="3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eaLnBrk="1" hangingPunct="1">
                  <a:spcBef>
                    <a:spcPct val="20000"/>
                  </a:spcBef>
                </a:pPr>
                <a:endParaRPr lang="vi-VN" altLang="en-US" sz="2800" b="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340" name="Rectangle 8"/>
              <p:cNvSpPr/>
              <p:nvPr/>
            </p:nvSpPr>
            <p:spPr>
              <a:xfrm>
                <a:off x="144" y="1248"/>
                <a:ext cx="3168" cy="3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eaLnBrk="1" hangingPunct="1">
                  <a:spcBef>
                    <a:spcPct val="20000"/>
                  </a:spcBef>
                </a:pPr>
                <a:endParaRPr lang="vi-VN" altLang="en-US" sz="2800" b="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341" name="Line 20"/>
              <p:cNvSpPr/>
              <p:nvPr/>
            </p:nvSpPr>
            <p:spPr>
              <a:xfrm>
                <a:off x="144" y="1248"/>
                <a:ext cx="5520" cy="0"/>
              </a:xfrm>
              <a:prstGeom prst="line">
                <a:avLst/>
              </a:prstGeom>
              <a:ln w="28575" cap="sq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42" name="Line 21"/>
              <p:cNvSpPr/>
              <p:nvPr/>
            </p:nvSpPr>
            <p:spPr>
              <a:xfrm>
                <a:off x="144" y="1620"/>
                <a:ext cx="5520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43" name="Line 22"/>
              <p:cNvSpPr/>
              <p:nvPr/>
            </p:nvSpPr>
            <p:spPr>
              <a:xfrm>
                <a:off x="144" y="1968"/>
                <a:ext cx="5520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44" name="Line 23"/>
              <p:cNvSpPr/>
              <p:nvPr/>
            </p:nvSpPr>
            <p:spPr>
              <a:xfrm>
                <a:off x="144" y="2352"/>
                <a:ext cx="5520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45" name="Line 24"/>
              <p:cNvSpPr/>
              <p:nvPr/>
            </p:nvSpPr>
            <p:spPr>
              <a:xfrm>
                <a:off x="144" y="2736"/>
                <a:ext cx="5520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46" name="Line 25"/>
              <p:cNvSpPr/>
              <p:nvPr/>
            </p:nvSpPr>
            <p:spPr>
              <a:xfrm>
                <a:off x="144" y="3120"/>
                <a:ext cx="5520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47" name="Line 26"/>
              <p:cNvSpPr/>
              <p:nvPr/>
            </p:nvSpPr>
            <p:spPr>
              <a:xfrm>
                <a:off x="144" y="3888"/>
                <a:ext cx="5520" cy="0"/>
              </a:xfrm>
              <a:prstGeom prst="line">
                <a:avLst/>
              </a:prstGeom>
              <a:ln w="28575" cap="sq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48" name="Line 27"/>
              <p:cNvSpPr/>
              <p:nvPr/>
            </p:nvSpPr>
            <p:spPr>
              <a:xfrm>
                <a:off x="144" y="1248"/>
                <a:ext cx="0" cy="2640"/>
              </a:xfrm>
              <a:prstGeom prst="line">
                <a:avLst/>
              </a:prstGeom>
              <a:ln w="28575" cap="sq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49" name="Line 28"/>
              <p:cNvSpPr/>
              <p:nvPr/>
            </p:nvSpPr>
            <p:spPr>
              <a:xfrm>
                <a:off x="3312" y="1248"/>
                <a:ext cx="0" cy="264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50" name="Line 29"/>
              <p:cNvSpPr/>
              <p:nvPr/>
            </p:nvSpPr>
            <p:spPr>
              <a:xfrm>
                <a:off x="5664" y="1248"/>
                <a:ext cx="0" cy="2640"/>
              </a:xfrm>
              <a:prstGeom prst="line">
                <a:avLst/>
              </a:prstGeom>
              <a:ln w="28575" cap="sq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332" name="Line 81"/>
            <p:cNvSpPr/>
            <p:nvPr/>
          </p:nvSpPr>
          <p:spPr>
            <a:xfrm>
              <a:off x="144" y="3504"/>
              <a:ext cx="5520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2786" name="Text Box 82"/>
          <p:cNvSpPr txBox="1"/>
          <p:nvPr/>
        </p:nvSpPr>
        <p:spPr>
          <a:xfrm>
            <a:off x="304800" y="5562600"/>
            <a:ext cx="480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đá bóng, chạy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800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88" name="Text Box 84"/>
          <p:cNvSpPr txBox="1"/>
          <p:nvPr/>
        </p:nvSpPr>
        <p:spPr>
          <a:xfrm>
            <a:off x="5181600" y="5638800"/>
            <a:ext cx="3810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ăn, nước, không khí</a:t>
            </a:r>
            <a:endParaRPr lang="en-US" altLang="en-US" sz="24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27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27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27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27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72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72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727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727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727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72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72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72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72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72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72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72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72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72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72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72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72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72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727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727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727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9" grpId="0"/>
      <p:bldP spid="72741" grpId="0"/>
      <p:bldP spid="72744" grpId="0"/>
      <p:bldP spid="72745" grpId="0"/>
      <p:bldP spid="72746" grpId="0"/>
      <p:bldP spid="72747" grpId="0"/>
      <p:bldP spid="72748" grpId="0"/>
      <p:bldP spid="72749" grpId="0"/>
      <p:bldP spid="72750" grpId="0"/>
      <p:bldP spid="72751" grpId="0"/>
      <p:bldP spid="72752" grpId="0"/>
      <p:bldP spid="72755" grpId="0"/>
      <p:bldP spid="72781" grpId="0"/>
      <p:bldP spid="72786" grpId="0"/>
      <p:bldP spid="727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1" name="Text Box 11"/>
          <p:cNvSpPr txBox="1"/>
          <p:nvPr/>
        </p:nvSpPr>
        <p:spPr>
          <a:xfrm>
            <a:off x="76200" y="1873250"/>
            <a:ext cx="8839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Một số nguồn cung cấp hoạt động cho hoạt động của con người, động vật, phương tiện.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53" name="Rectangle 13"/>
          <p:cNvSpPr/>
          <p:nvPr/>
        </p:nvSpPr>
        <p:spPr>
          <a:xfrm>
            <a:off x="76200" y="609600"/>
            <a:ext cx="86868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 được cung cấp năng lượng 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vật có biến đổi vị trí, hình dạng...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12659" name="Group 19"/>
          <p:cNvGrpSpPr/>
          <p:nvPr/>
        </p:nvGrpSpPr>
        <p:grpSpPr>
          <a:xfrm>
            <a:off x="0" y="3124200"/>
            <a:ext cx="9144000" cy="3810000"/>
            <a:chOff x="0" y="2016"/>
            <a:chExt cx="5760" cy="2400"/>
          </a:xfrm>
        </p:grpSpPr>
        <p:sp>
          <p:nvSpPr>
            <p:cNvPr id="14342" name="AutoShape 14"/>
            <p:cNvSpPr/>
            <p:nvPr/>
          </p:nvSpPr>
          <p:spPr>
            <a:xfrm>
              <a:off x="0" y="2016"/>
              <a:ext cx="5760" cy="2400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00FFFF"/>
                </a:gs>
                <a:gs pos="100000">
                  <a:srgbClr val="FFFF00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1" hangingPunct="1"/>
              <a:endPara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343" name="Text Box 15"/>
            <p:cNvSpPr txBox="1"/>
            <p:nvPr/>
          </p:nvSpPr>
          <p:spPr>
            <a:xfrm>
              <a:off x="336" y="2479"/>
              <a:ext cx="5376" cy="15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Trong mọi hoạt động của con người, động vật máy móc,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 có sự biến đổi. Vì vậy bất kì hoạt động n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cũng cần  dùng năng lượng.</a:t>
              </a:r>
              <a:endPara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Muốn có năng lượng để thực hiện các hoạt động như c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y, cấy, trồng trọt, học tập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người phải ăn uống v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hít thở. Thức ăn l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nguồn cung cấp năng lượng cho các hoạt động của con người.</a:t>
              </a:r>
              <a:endPara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12658" name="AutoShape 18"/>
          <p:cNvSpPr/>
          <p:nvPr/>
        </p:nvSpPr>
        <p:spPr>
          <a:xfrm>
            <a:off x="228600" y="2782888"/>
            <a:ext cx="2168525" cy="917575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76472F"/>
              </a:gs>
              <a:gs pos="50000">
                <a:srgbClr val="FF9966"/>
              </a:gs>
              <a:gs pos="100000">
                <a:srgbClr val="76472F"/>
              </a:gs>
            </a:gsLst>
            <a:lin ang="5400000" scaled="1"/>
            <a:tileRect/>
          </a:gradFill>
          <a:ln w="9525" cap="flat" cmpd="sng">
            <a:solidFill>
              <a:srgbClr val="33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 eaLnBrk="1" hangingPunct="1"/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  <a:endParaRPr lang="en-US" altLang="en-US" sz="2400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1" grpId="0"/>
      <p:bldP spid="112653" grpId="0"/>
      <p:bldP spid="1126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 Box 9"/>
          <p:cNvSpPr txBox="1"/>
          <p:nvPr/>
        </p:nvSpPr>
        <p:spPr>
          <a:xfrm>
            <a:off x="152400" y="1143000"/>
            <a:ext cx="2286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Trò chơi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Text Box 10"/>
          <p:cNvSpPr txBox="1"/>
          <p:nvPr/>
        </p:nvSpPr>
        <p:spPr>
          <a:xfrm>
            <a:off x="533400" y="2378075"/>
            <a:ext cx="8153400" cy="2528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  <a:buChar char="-"/>
            </a:pP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Đội 1 nêu hoạt động, đội kia phải nêu được nguồn năng lượng tương ứng cho hoạt động, sau đó đổi bên.Nếu đếm đến 3 mà đội nào chưa đưa ra tên hoạt động  hoặc nguồn năng lượng thì mất lượt.</a:t>
            </a:r>
            <a:endParaRPr lang="en-US" altLang="en-US" sz="3200" b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WordArt 13"/>
          <p:cNvSpPr>
            <a:spLocks noTextEdit="1"/>
          </p:cNvSpPr>
          <p:nvPr/>
        </p:nvSpPr>
        <p:spPr>
          <a:xfrm>
            <a:off x="3514725" y="1295400"/>
            <a:ext cx="2352675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 nhanh, ai đúng ?</a:t>
            </a:r>
            <a:endParaRPr lang="en-US" sz="36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386" name="Group 3"/>
          <p:cNvGrpSpPr/>
          <p:nvPr/>
        </p:nvGrpSpPr>
        <p:grpSpPr>
          <a:xfrm>
            <a:off x="141288" y="152400"/>
            <a:ext cx="9144000" cy="6858000"/>
            <a:chOff x="0" y="0"/>
            <a:chExt cx="5760" cy="4320"/>
          </a:xfrm>
        </p:grpSpPr>
        <p:pic>
          <p:nvPicPr>
            <p:cNvPr id="16450" name="Picture 4" descr="POINSET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4956" y="1"/>
              <a:ext cx="805" cy="80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51" name="Picture 5" descr="POINSET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0800000">
              <a:off x="4955" y="3518"/>
              <a:ext cx="805" cy="80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52" name="Picture 6" descr="POINSET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-1" y="3516"/>
              <a:ext cx="805" cy="80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53" name="Picture 7" descr="POINSET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05" cy="81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4696" name="Text Box 8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60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697" name="Text Box 9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58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698" name="Text Box 10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59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699" name="Text Box 11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57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00" name="Text Box 12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56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01" name="Text Box 13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55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02" name="Text Box 14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54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03" name="Text Box 15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53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04" name="Text Box 16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52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05" name="Text Box 17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51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06" name="Text Box 18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50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07" name="Text Box 19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49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08" name="Text Box 20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48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09" name="Text Box 21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47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10" name="Text Box 22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46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11" name="Text Box 23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45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12" name="Text Box 24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43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13" name="Text Box 25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42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14" name="Text Box 26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41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15" name="Text Box 27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40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16" name="Text Box 28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39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17" name="Text Box 29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38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18" name="Text Box 30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37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19" name="Text Box 31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36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20" name="Text Box 32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35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21" name="Text Box 33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34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22" name="Text Box 34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33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23" name="Text Box 35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32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24" name="Text Box 36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31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25" name="Text Box 37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30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26" name="Text Box 38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29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27" name="Text Box 39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28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28" name="Text Box 40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27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29" name="Text Box 41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26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30" name="Text Box 42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25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31" name="Text Box 43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24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32" name="Text Box 44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23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33" name="Text Box 45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22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34" name="Text Box 46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21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35" name="Text Box 47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20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36" name="Text Box 48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19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37" name="Text Box 49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18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38" name="Text Box 50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17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39" name="Text Box 51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15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40" name="Text Box 52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12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41" name="Text Box 53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13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42" name="Text Box 54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11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43" name="Text Box 55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10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44" name="Text Box 56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9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45" name="Text Box 57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8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46" name="Text Box 58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7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47" name="Text Box 59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6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48" name="Text Box 60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5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49" name="Text Box 61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4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50" name="Text Box 62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3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51" name="Text Box 63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2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52" name="Text Box 64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1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53" name="Text Box 65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0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54" name="Text Box 66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16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4755" name="Text Box 67"/>
          <p:cNvSpPr txBox="1"/>
          <p:nvPr/>
        </p:nvSpPr>
        <p:spPr>
          <a:xfrm>
            <a:off x="3516313" y="2362200"/>
            <a:ext cx="23923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3333FF"/>
                </a:solidFill>
                <a:latin typeface="VNI-Times" pitchFamily="2" charset="0"/>
              </a:rPr>
              <a:t>14</a:t>
            </a:r>
            <a:endParaRPr lang="en-US" altLang="en-US" sz="8000" dirty="0">
              <a:solidFill>
                <a:srgbClr val="3333FF"/>
              </a:solidFill>
              <a:latin typeface="VNI-Times" pitchFamily="2" charset="0"/>
            </a:endParaRPr>
          </a:p>
        </p:txBody>
      </p:sp>
      <p:pic>
        <p:nvPicPr>
          <p:cNvPr id="16447" name="Picture 68" descr="!danc_c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743325"/>
            <a:ext cx="1905000" cy="273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758" name="Text Box 70"/>
          <p:cNvSpPr txBox="1">
            <a:spLocks noChangeArrowheads="1"/>
          </p:cNvSpPr>
          <p:nvPr/>
        </p:nvSpPr>
        <p:spPr bwMode="auto">
          <a:xfrm>
            <a:off x="533400" y="0"/>
            <a:ext cx="830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i="1" kern="1200" cap="none" spc="0" normalizeH="0" baseline="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Chúc</a:t>
            </a:r>
            <a:r>
              <a:rPr kumimoji="0" lang="en-US" i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i="1" kern="1200" cap="none" spc="0" normalizeH="0" baseline="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mừng</a:t>
            </a:r>
            <a:r>
              <a:rPr kumimoji="0" lang="en-US" i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i="1" kern="1200" cap="none" spc="0" normalizeH="0" baseline="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chiến</a:t>
            </a:r>
            <a:r>
              <a:rPr kumimoji="0" lang="en-US" i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i="1" kern="1200" cap="none" spc="0" normalizeH="0" baseline="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thắng</a:t>
            </a:r>
            <a:endParaRPr kumimoji="0" lang="en-US" i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449" name="WordArt 72"/>
          <p:cNvSpPr>
            <a:spLocks noTextEdit="1"/>
          </p:cNvSpPr>
          <p:nvPr/>
        </p:nvSpPr>
        <p:spPr>
          <a:xfrm>
            <a:off x="3514725" y="1676400"/>
            <a:ext cx="2352675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 nhanh, ai đúng ?</a:t>
            </a:r>
            <a:endParaRPr lang="en-US" sz="36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4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xit" presetSubtype="16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4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4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4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4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4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4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4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4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4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4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4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4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4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4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4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4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4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4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2" dur="4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4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4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500"/>
                            </p:stCondLst>
                            <p:childTnLst>
                              <p:par>
                                <p:cTn id="93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4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500"/>
                            </p:stCondLst>
                            <p:childTnLst>
                              <p:par>
                                <p:cTn id="97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4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1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4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5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4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9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400"/>
                                        <p:tgtEl>
                                          <p:spTgt spid="11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3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400"/>
                                        <p:tgtEl>
                                          <p:spTgt spid="114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7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400"/>
                                        <p:tgtEl>
                                          <p:spTgt spid="11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2" dur="400"/>
                                        <p:tgtEl>
                                          <p:spTgt spid="114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400"/>
                                        <p:tgtEl>
                                          <p:spTgt spid="11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0" dur="400"/>
                                        <p:tgtEl>
                                          <p:spTgt spid="114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3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400"/>
                                        <p:tgtEl>
                                          <p:spTgt spid="11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7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8" dur="400"/>
                                        <p:tgtEl>
                                          <p:spTgt spid="114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1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400"/>
                                        <p:tgtEl>
                                          <p:spTgt spid="114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5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6" dur="400"/>
                                        <p:tgtEl>
                                          <p:spTgt spid="114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9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1" dur="400"/>
                                        <p:tgtEl>
                                          <p:spTgt spid="11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3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4" dur="400"/>
                                        <p:tgtEl>
                                          <p:spTgt spid="114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7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9" dur="400"/>
                                        <p:tgtEl>
                                          <p:spTgt spid="11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6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2" dur="400"/>
                                        <p:tgtEl>
                                          <p:spTgt spid="114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7" dur="400"/>
                                        <p:tgtEl>
                                          <p:spTgt spid="11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6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0" dur="400"/>
                                        <p:tgtEl>
                                          <p:spTgt spid="114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3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5" dur="400"/>
                                        <p:tgtEl>
                                          <p:spTgt spid="114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7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8" dur="400"/>
                                        <p:tgtEl>
                                          <p:spTgt spid="114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81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3" dur="400"/>
                                        <p:tgtEl>
                                          <p:spTgt spid="11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85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6" dur="400"/>
                                        <p:tgtEl>
                                          <p:spTgt spid="114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4500"/>
                            </p:stCondLst>
                            <p:childTnLst>
                              <p:par>
                                <p:cTn id="189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1" dur="400"/>
                                        <p:tgtEl>
                                          <p:spTgt spid="114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93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4" dur="400"/>
                                        <p:tgtEl>
                                          <p:spTgt spid="114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6000"/>
                            </p:stCondLst>
                            <p:childTnLst>
                              <p:par>
                                <p:cTn id="197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9" dur="400"/>
                                        <p:tgtEl>
                                          <p:spTgt spid="114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7000"/>
                            </p:stCondLst>
                            <p:childTnLst>
                              <p:par>
                                <p:cTn id="20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2" dur="400"/>
                                        <p:tgtEl>
                                          <p:spTgt spid="114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20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400"/>
                                        <p:tgtEl>
                                          <p:spTgt spid="114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8500"/>
                            </p:stCondLst>
                            <p:childTnLst>
                              <p:par>
                                <p:cTn id="20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0" dur="400"/>
                                        <p:tgtEl>
                                          <p:spTgt spid="114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9000"/>
                            </p:stCondLst>
                            <p:childTnLst>
                              <p:par>
                                <p:cTn id="213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5" dur="400"/>
                                        <p:tgtEl>
                                          <p:spTgt spid="1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0000"/>
                            </p:stCondLst>
                            <p:childTnLst>
                              <p:par>
                                <p:cTn id="217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8" dur="400"/>
                                        <p:tgtEl>
                                          <p:spTgt spid="114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0500"/>
                            </p:stCondLst>
                            <p:childTnLst>
                              <p:par>
                                <p:cTn id="221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3" dur="400"/>
                                        <p:tgtEl>
                                          <p:spTgt spid="11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1500"/>
                            </p:stCondLst>
                            <p:childTnLst>
                              <p:par>
                                <p:cTn id="225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6" dur="400"/>
                                        <p:tgtEl>
                                          <p:spTgt spid="114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2000"/>
                            </p:stCondLst>
                            <p:childTnLst>
                              <p:par>
                                <p:cTn id="229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1" dur="400"/>
                                        <p:tgtEl>
                                          <p:spTgt spid="11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33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4" dur="400"/>
                                        <p:tgtEl>
                                          <p:spTgt spid="114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43500"/>
                            </p:stCondLst>
                            <p:childTnLst>
                              <p:par>
                                <p:cTn id="237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9" dur="400"/>
                                        <p:tgtEl>
                                          <p:spTgt spid="11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24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2" dur="400"/>
                                        <p:tgtEl>
                                          <p:spTgt spid="114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4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7" dur="400"/>
                                        <p:tgtEl>
                                          <p:spTgt spid="11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6000"/>
                            </p:stCondLst>
                            <p:childTnLst>
                              <p:par>
                                <p:cTn id="24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0" dur="400"/>
                                        <p:tgtEl>
                                          <p:spTgt spid="114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6500"/>
                            </p:stCondLst>
                            <p:childTnLst>
                              <p:par>
                                <p:cTn id="253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5" dur="400"/>
                                        <p:tgtEl>
                                          <p:spTgt spid="114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7500"/>
                            </p:stCondLst>
                            <p:childTnLst>
                              <p:par>
                                <p:cTn id="257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8" dur="400"/>
                                        <p:tgtEl>
                                          <p:spTgt spid="114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48000"/>
                            </p:stCondLst>
                            <p:childTnLst>
                              <p:par>
                                <p:cTn id="261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3" dur="400"/>
                                        <p:tgtEl>
                                          <p:spTgt spid="1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9000"/>
                            </p:stCondLst>
                            <p:childTnLst>
                              <p:par>
                                <p:cTn id="265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6" dur="400"/>
                                        <p:tgtEl>
                                          <p:spTgt spid="114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9500"/>
                            </p:stCondLst>
                            <p:childTnLst>
                              <p:par>
                                <p:cTn id="269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1" dur="400"/>
                                        <p:tgtEl>
                                          <p:spTgt spid="1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500"/>
                            </p:stCondLst>
                            <p:childTnLst>
                              <p:par>
                                <p:cTn id="273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4" dur="400"/>
                                        <p:tgtEl>
                                          <p:spTgt spid="114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1000"/>
                            </p:stCondLst>
                            <p:childTnLst>
                              <p:par>
                                <p:cTn id="277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9" dur="400"/>
                                        <p:tgtEl>
                                          <p:spTgt spid="1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2000"/>
                            </p:stCondLst>
                            <p:childTnLst>
                              <p:par>
                                <p:cTn id="28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2" dur="400"/>
                                        <p:tgtEl>
                                          <p:spTgt spid="114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2500"/>
                            </p:stCondLst>
                            <p:childTnLst>
                              <p:par>
                                <p:cTn id="28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7" dur="400"/>
                                        <p:tgtEl>
                                          <p:spTgt spid="1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3500"/>
                            </p:stCondLst>
                            <p:childTnLst>
                              <p:par>
                                <p:cTn id="28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0" dur="400"/>
                                        <p:tgtEl>
                                          <p:spTgt spid="114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4000"/>
                            </p:stCondLst>
                            <p:childTnLst>
                              <p:par>
                                <p:cTn id="293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5" dur="400"/>
                                        <p:tgtEl>
                                          <p:spTgt spid="1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5000"/>
                            </p:stCondLst>
                            <p:childTnLst>
                              <p:par>
                                <p:cTn id="297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8" dur="400"/>
                                        <p:tgtEl>
                                          <p:spTgt spid="114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5500"/>
                            </p:stCondLst>
                            <p:childTnLst>
                              <p:par>
                                <p:cTn id="301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3" dur="400"/>
                                        <p:tgtEl>
                                          <p:spTgt spid="11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6500"/>
                            </p:stCondLst>
                            <p:childTnLst>
                              <p:par>
                                <p:cTn id="305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6" dur="400"/>
                                        <p:tgtEl>
                                          <p:spTgt spid="114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57000"/>
                            </p:stCondLst>
                            <p:childTnLst>
                              <p:par>
                                <p:cTn id="309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1" dur="400"/>
                                        <p:tgtEl>
                                          <p:spTgt spid="114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13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4" dur="400"/>
                                        <p:tgtEl>
                                          <p:spTgt spid="114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8500"/>
                            </p:stCondLst>
                            <p:childTnLst>
                              <p:par>
                                <p:cTn id="317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9" dur="400"/>
                                        <p:tgtEl>
                                          <p:spTgt spid="11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9500"/>
                            </p:stCondLst>
                            <p:childTnLst>
                              <p:par>
                                <p:cTn id="32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2" dur="400"/>
                                        <p:tgtEl>
                                          <p:spTgt spid="114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0000"/>
                            </p:stCondLst>
                            <p:childTnLst>
                              <p:par>
                                <p:cTn id="32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7" dur="400"/>
                                        <p:tgtEl>
                                          <p:spTgt spid="11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61000"/>
                            </p:stCondLst>
                            <p:childTnLst>
                              <p:par>
                                <p:cTn id="32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0" dur="400"/>
                                        <p:tgtEl>
                                          <p:spTgt spid="114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61500"/>
                            </p:stCondLst>
                            <p:childTnLst>
                              <p:par>
                                <p:cTn id="333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5" dur="400"/>
                                        <p:tgtEl>
                                          <p:spTgt spid="11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62500"/>
                            </p:stCondLst>
                            <p:childTnLst>
                              <p:par>
                                <p:cTn id="337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8" dur="400"/>
                                        <p:tgtEl>
                                          <p:spTgt spid="114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63000"/>
                            </p:stCondLst>
                            <p:childTnLst>
                              <p:par>
                                <p:cTn id="341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3" dur="400"/>
                                        <p:tgtEl>
                                          <p:spTgt spid="11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64000"/>
                            </p:stCondLst>
                            <p:childTnLst>
                              <p:par>
                                <p:cTn id="345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6" dur="400"/>
                                        <p:tgtEl>
                                          <p:spTgt spid="114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64500"/>
                            </p:stCondLst>
                            <p:childTnLst>
                              <p:par>
                                <p:cTn id="3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1" dur="400"/>
                                        <p:tgtEl>
                                          <p:spTgt spid="11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65000"/>
                            </p:stCondLst>
                            <p:childTnLst>
                              <p:par>
                                <p:cTn id="353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4" dur="400"/>
                                        <p:tgtEl>
                                          <p:spTgt spid="11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65500"/>
                            </p:stCondLst>
                            <p:childTnLst>
                              <p:par>
                                <p:cTn id="357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9" dur="400"/>
                                        <p:tgtEl>
                                          <p:spTgt spid="11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66500"/>
                            </p:stCondLst>
                            <p:childTnLst>
                              <p:par>
                                <p:cTn id="36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2" dur="400"/>
                                        <p:tgtEl>
                                          <p:spTgt spid="114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67000"/>
                            </p:stCondLst>
                            <p:childTnLst>
                              <p:par>
                                <p:cTn id="36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7" dur="400"/>
                                        <p:tgtEl>
                                          <p:spTgt spid="11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67500"/>
                            </p:stCondLst>
                            <p:childTnLst>
                              <p:par>
                                <p:cTn id="36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0" dur="400"/>
                                        <p:tgtEl>
                                          <p:spTgt spid="114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8000"/>
                            </p:stCondLst>
                            <p:childTnLst>
                              <p:par>
                                <p:cTn id="37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5" dur="400"/>
                                        <p:tgtEl>
                                          <p:spTgt spid="11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68500"/>
                            </p:stCondLst>
                            <p:childTnLst>
                              <p:par>
                                <p:cTn id="37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8" dur="400"/>
                                        <p:tgtEl>
                                          <p:spTgt spid="114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9000"/>
                            </p:stCondLst>
                            <p:childTnLst>
                              <p:par>
                                <p:cTn id="38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3" dur="400"/>
                                        <p:tgtEl>
                                          <p:spTgt spid="11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69500"/>
                            </p:stCondLst>
                            <p:childTnLst>
                              <p:par>
                                <p:cTn id="385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6" dur="400"/>
                                        <p:tgtEl>
                                          <p:spTgt spid="114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70000"/>
                            </p:stCondLst>
                            <p:childTnLst>
                              <p:par>
                                <p:cTn id="389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1" dur="400"/>
                                        <p:tgtEl>
                                          <p:spTgt spid="11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71000"/>
                            </p:stCondLst>
                            <p:childTnLst>
                              <p:par>
                                <p:cTn id="393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4" dur="400"/>
                                        <p:tgtEl>
                                          <p:spTgt spid="114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71500"/>
                            </p:stCondLst>
                            <p:childTnLst>
                              <p:par>
                                <p:cTn id="397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9" dur="400"/>
                                        <p:tgtEl>
                                          <p:spTgt spid="11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72500"/>
                            </p:stCondLst>
                            <p:childTnLst>
                              <p:par>
                                <p:cTn id="40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2" dur="400"/>
                                        <p:tgtEl>
                                          <p:spTgt spid="114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73000"/>
                            </p:stCondLst>
                            <p:childTnLst>
                              <p:par>
                                <p:cTn id="40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7" dur="400"/>
                                        <p:tgtEl>
                                          <p:spTgt spid="11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74000"/>
                            </p:stCondLst>
                            <p:childTnLst>
                              <p:par>
                                <p:cTn id="40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0" dur="400"/>
                                        <p:tgtEl>
                                          <p:spTgt spid="114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74500"/>
                            </p:stCondLst>
                            <p:childTnLst>
                              <p:par>
                                <p:cTn id="413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5" dur="400"/>
                                        <p:tgtEl>
                                          <p:spTgt spid="11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75500"/>
                            </p:stCondLst>
                            <p:childTnLst>
                              <p:par>
                                <p:cTn id="417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8" dur="400"/>
                                        <p:tgtEl>
                                          <p:spTgt spid="114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76000"/>
                            </p:stCondLst>
                            <p:childTnLst>
                              <p:par>
                                <p:cTn id="421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3" dur="400"/>
                                        <p:tgtEl>
                                          <p:spTgt spid="11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77000"/>
                            </p:stCondLst>
                            <p:childTnLst>
                              <p:par>
                                <p:cTn id="425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6" dur="400"/>
                                        <p:tgtEl>
                                          <p:spTgt spid="114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77500"/>
                            </p:stCondLst>
                            <p:childTnLst>
                              <p:par>
                                <p:cTn id="429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1" dur="400"/>
                                        <p:tgtEl>
                                          <p:spTgt spid="11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78500"/>
                            </p:stCondLst>
                            <p:childTnLst>
                              <p:par>
                                <p:cTn id="433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4" dur="400"/>
                                        <p:tgtEl>
                                          <p:spTgt spid="114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79000"/>
                            </p:stCondLst>
                            <p:childTnLst>
                              <p:par>
                                <p:cTn id="437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9" dur="400"/>
                                        <p:tgtEl>
                                          <p:spTgt spid="11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80000"/>
                            </p:stCondLst>
                            <p:childTnLst>
                              <p:par>
                                <p:cTn id="44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2" dur="400"/>
                                        <p:tgtEl>
                                          <p:spTgt spid="114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80500"/>
                            </p:stCondLst>
                            <p:childTnLst>
                              <p:par>
                                <p:cTn id="44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7" dur="400"/>
                                        <p:tgtEl>
                                          <p:spTgt spid="11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81500"/>
                            </p:stCondLst>
                            <p:childTnLst>
                              <p:par>
                                <p:cTn id="44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0" dur="400"/>
                                        <p:tgtEl>
                                          <p:spTgt spid="114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82000"/>
                            </p:stCondLst>
                            <p:childTnLst>
                              <p:par>
                                <p:cTn id="453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5" dur="400"/>
                                        <p:tgtEl>
                                          <p:spTgt spid="114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457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8" dur="400"/>
                                        <p:tgtEl>
                                          <p:spTgt spid="114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83500"/>
                            </p:stCondLst>
                            <p:childTnLst>
                              <p:par>
                                <p:cTn id="461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3" dur="400"/>
                                        <p:tgtEl>
                                          <p:spTgt spid="114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84500"/>
                            </p:stCondLst>
                            <p:childTnLst>
                              <p:par>
                                <p:cTn id="465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6" dur="400"/>
                                        <p:tgtEl>
                                          <p:spTgt spid="114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85000"/>
                            </p:stCondLst>
                            <p:childTnLst>
                              <p:par>
                                <p:cTn id="469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1" dur="400"/>
                                        <p:tgtEl>
                                          <p:spTgt spid="11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86000"/>
                            </p:stCondLst>
                            <p:childTnLst>
                              <p:par>
                                <p:cTn id="473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4" dur="400"/>
                                        <p:tgtEl>
                                          <p:spTgt spid="114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86500"/>
                            </p:stCondLst>
                            <p:childTnLst>
                              <p:par>
                                <p:cTn id="477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9" dur="400"/>
                                        <p:tgtEl>
                                          <p:spTgt spid="11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87500"/>
                            </p:stCondLst>
                            <p:childTnLst>
                              <p:par>
                                <p:cTn id="48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2" dur="400"/>
                                        <p:tgtEl>
                                          <p:spTgt spid="114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88000"/>
                            </p:stCondLst>
                            <p:childTnLst>
                              <p:par>
                                <p:cTn id="48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2000"/>
                                        <p:tgtEl>
                                          <p:spTgt spid="1147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6" grpId="0"/>
      <p:bldP spid="114696" grpId="1"/>
      <p:bldP spid="114697" grpId="0"/>
      <p:bldP spid="114697" grpId="1"/>
      <p:bldP spid="114698" grpId="0"/>
      <p:bldP spid="114698" grpId="1"/>
      <p:bldP spid="114699" grpId="0"/>
      <p:bldP spid="114699" grpId="1"/>
      <p:bldP spid="114700" grpId="0"/>
      <p:bldP spid="114700" grpId="1"/>
      <p:bldP spid="114701" grpId="0"/>
      <p:bldP spid="114701" grpId="1"/>
      <p:bldP spid="114702" grpId="0"/>
      <p:bldP spid="114702" grpId="1"/>
      <p:bldP spid="114703" grpId="0"/>
      <p:bldP spid="114703" grpId="1"/>
      <p:bldP spid="114704" grpId="0"/>
      <p:bldP spid="114704" grpId="1"/>
      <p:bldP spid="114705" grpId="0"/>
      <p:bldP spid="114705" grpId="1"/>
      <p:bldP spid="114706" grpId="0"/>
      <p:bldP spid="114706" grpId="1"/>
      <p:bldP spid="114707" grpId="0"/>
      <p:bldP spid="114707" grpId="1"/>
      <p:bldP spid="114708" grpId="0"/>
      <p:bldP spid="114708" grpId="1"/>
      <p:bldP spid="114709" grpId="0"/>
      <p:bldP spid="114709" grpId="1"/>
      <p:bldP spid="114710" grpId="0"/>
      <p:bldP spid="114710" grpId="1"/>
      <p:bldP spid="114711" grpId="0"/>
      <p:bldP spid="114711" grpId="1"/>
      <p:bldP spid="114712" grpId="0"/>
      <p:bldP spid="114712" grpId="1"/>
      <p:bldP spid="114713" grpId="0"/>
      <p:bldP spid="114713" grpId="1"/>
      <p:bldP spid="114714" grpId="0"/>
      <p:bldP spid="114714" grpId="1"/>
      <p:bldP spid="114715" grpId="0"/>
      <p:bldP spid="114715" grpId="1"/>
      <p:bldP spid="114716" grpId="0"/>
      <p:bldP spid="114716" grpId="1"/>
      <p:bldP spid="114717" grpId="0"/>
      <p:bldP spid="114717" grpId="1"/>
      <p:bldP spid="114718" grpId="0"/>
      <p:bldP spid="114718" grpId="1"/>
      <p:bldP spid="114719" grpId="0"/>
      <p:bldP spid="114719" grpId="1"/>
      <p:bldP spid="114720" grpId="0"/>
      <p:bldP spid="114720" grpId="1"/>
      <p:bldP spid="114721" grpId="0"/>
      <p:bldP spid="114721" grpId="1"/>
      <p:bldP spid="114722" grpId="0"/>
      <p:bldP spid="114722" grpId="1"/>
      <p:bldP spid="114723" grpId="0"/>
      <p:bldP spid="114723" grpId="1"/>
      <p:bldP spid="114724" grpId="0"/>
      <p:bldP spid="114724" grpId="1"/>
      <p:bldP spid="114725" grpId="0"/>
      <p:bldP spid="114725" grpId="1"/>
      <p:bldP spid="114726" grpId="0"/>
      <p:bldP spid="114726" grpId="1"/>
      <p:bldP spid="114727" grpId="0"/>
      <p:bldP spid="114727" grpId="1"/>
      <p:bldP spid="114728" grpId="0"/>
      <p:bldP spid="114728" grpId="1"/>
      <p:bldP spid="114729" grpId="0"/>
      <p:bldP spid="114729" grpId="1"/>
      <p:bldP spid="114730" grpId="0"/>
      <p:bldP spid="114730" grpId="1"/>
      <p:bldP spid="114731" grpId="0"/>
      <p:bldP spid="114731" grpId="1"/>
      <p:bldP spid="114732" grpId="0"/>
      <p:bldP spid="114732" grpId="1"/>
      <p:bldP spid="114733" grpId="0"/>
      <p:bldP spid="114733" grpId="1"/>
      <p:bldP spid="114734" grpId="0"/>
      <p:bldP spid="114734" grpId="1"/>
      <p:bldP spid="114735" grpId="0"/>
      <p:bldP spid="114735" grpId="1"/>
      <p:bldP spid="114736" grpId="0"/>
      <p:bldP spid="114736" grpId="1"/>
      <p:bldP spid="114737" grpId="0"/>
      <p:bldP spid="114737" grpId="1"/>
      <p:bldP spid="114738" grpId="0"/>
      <p:bldP spid="114738" grpId="1"/>
      <p:bldP spid="114739" grpId="0"/>
      <p:bldP spid="114739" grpId="1"/>
      <p:bldP spid="114740" grpId="0"/>
      <p:bldP spid="114740" grpId="1"/>
      <p:bldP spid="114742" grpId="0"/>
      <p:bldP spid="114742" grpId="1"/>
      <p:bldP spid="114743" grpId="0"/>
      <p:bldP spid="114743" grpId="1"/>
      <p:bldP spid="114744" grpId="0"/>
      <p:bldP spid="114744" grpId="1"/>
      <p:bldP spid="114745" grpId="0"/>
      <p:bldP spid="114745" grpId="1"/>
      <p:bldP spid="114746" grpId="0"/>
      <p:bldP spid="114746" grpId="1"/>
      <p:bldP spid="114747" grpId="0"/>
      <p:bldP spid="114747" grpId="1"/>
      <p:bldP spid="114748" grpId="0"/>
      <p:bldP spid="114748" grpId="1"/>
      <p:bldP spid="114749" grpId="0"/>
      <p:bldP spid="114749" grpId="1"/>
      <p:bldP spid="114750" grpId="0"/>
      <p:bldP spid="114750" grpId="1"/>
      <p:bldP spid="114751" grpId="0"/>
      <p:bldP spid="114751" grpId="1"/>
      <p:bldP spid="114752" grpId="0"/>
      <p:bldP spid="114752" grpId="1"/>
      <p:bldP spid="114753" grpId="0"/>
      <p:bldP spid="114753" grpId="1"/>
      <p:bldP spid="114754" grpId="0"/>
      <p:bldP spid="114754" grpId="1"/>
      <p:bldP spid="114755" grpId="0"/>
      <p:bldP spid="114755" grpId="1"/>
      <p:bldP spid="1147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704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55" name="Text Box 43"/>
          <p:cNvSpPr txBox="1"/>
          <p:nvPr/>
        </p:nvSpPr>
        <p:spPr>
          <a:xfrm>
            <a:off x="152400" y="1524000"/>
            <a:ext cx="2667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u="sng" dirty="0">
                <a:solidFill>
                  <a:srgbClr val="0066FF"/>
                </a:solidFill>
                <a:latin typeface="Times New Roman" panose="02020603050405020304" pitchFamily="18" charset="0"/>
              </a:rPr>
              <a:t>Củng cố:</a:t>
            </a:r>
            <a:endParaRPr lang="en-US" altLang="en-US" sz="3200" u="sng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59" name="Text Box 47"/>
          <p:cNvSpPr txBox="1"/>
          <p:nvPr/>
        </p:nvSpPr>
        <p:spPr>
          <a:xfrm>
            <a:off x="457200" y="2971800"/>
            <a:ext cx="2362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- Cho ví dụ?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56" name="Text Box 44"/>
          <p:cNvSpPr txBox="1"/>
          <p:nvPr/>
        </p:nvSpPr>
        <p:spPr>
          <a:xfrm>
            <a:off x="457200" y="1981200"/>
            <a:ext cx="81534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- Mọi vật xung quanh muốn biến đổi cần có điều kiện gì?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0164" name="Group 52"/>
          <p:cNvGrpSpPr/>
          <p:nvPr/>
        </p:nvGrpSpPr>
        <p:grpSpPr>
          <a:xfrm>
            <a:off x="381000" y="4191000"/>
            <a:ext cx="8382000" cy="2057400"/>
            <a:chOff x="240" y="2640"/>
            <a:chExt cx="5280" cy="1296"/>
          </a:xfrm>
        </p:grpSpPr>
        <p:sp>
          <p:nvSpPr>
            <p:cNvPr id="18439" name="AutoShape 48"/>
            <p:cNvSpPr/>
            <p:nvPr/>
          </p:nvSpPr>
          <p:spPr>
            <a:xfrm>
              <a:off x="240" y="2640"/>
              <a:ext cx="5280" cy="1296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00FF00"/>
                </a:gs>
              </a:gsLst>
              <a:lin ang="27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1" hangingPunct="1"/>
              <a:endParaRPr lang="vi-V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8440" name="Text Box 50"/>
            <p:cNvSpPr txBox="1"/>
            <p:nvPr/>
          </p:nvSpPr>
          <p:spPr>
            <a:xfrm>
              <a:off x="432" y="2880"/>
              <a:ext cx="4944" cy="8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Về nhà học thuộc mục Bạn cần biết, tìm hiểu xem con người đã sử dụng năng lượng mặt trời vào những việc gì?</a:t>
              </a:r>
              <a:endPara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0166" name="Text Box 54"/>
          <p:cNvSpPr txBox="1"/>
          <p:nvPr/>
        </p:nvSpPr>
        <p:spPr>
          <a:xfrm>
            <a:off x="533400" y="3733800"/>
            <a:ext cx="1828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u="sng" dirty="0">
                <a:solidFill>
                  <a:srgbClr val="0066FF"/>
                </a:solidFill>
                <a:latin typeface="Times New Roman" panose="02020603050405020304" pitchFamily="18" charset="0"/>
              </a:rPr>
              <a:t>Dặn dò:</a:t>
            </a:r>
            <a:endParaRPr lang="en-US" altLang="en-US" sz="3200" u="sng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0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0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55" grpId="0"/>
      <p:bldP spid="90159" grpId="0"/>
      <p:bldP spid="90156" grpId="0"/>
      <p:bldP spid="901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20200" cy="68573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75" y="2217902"/>
            <a:ext cx="7022650" cy="1964995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ext Box 4"/>
          <p:cNvSpPr txBox="1"/>
          <p:nvPr/>
        </p:nvSpPr>
        <p:spPr>
          <a:xfrm>
            <a:off x="76200" y="533400"/>
            <a:ext cx="2514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học:</a:t>
            </a:r>
            <a:endParaRPr lang="en-US" altLang="en-US" sz="3200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08" name="Text Box 8"/>
          <p:cNvSpPr txBox="1"/>
          <p:nvPr/>
        </p:nvSpPr>
        <p:spPr>
          <a:xfrm>
            <a:off x="609600" y="3124200"/>
            <a:ext cx="80010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Sự biến đổi hóa học l</a:t>
            </a:r>
            <a:r>
              <a:rPr lang="en-US" altLang="en-US" sz="32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biến đổi từ chất n</a:t>
            </a:r>
            <a:r>
              <a:rPr lang="en-US" altLang="en-US" sz="32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th</a:t>
            </a:r>
            <a:r>
              <a:rPr lang="en-US" altLang="en-US" sz="32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chất khác.</a:t>
            </a:r>
            <a:endParaRPr lang="en-US" altLang="en-US" sz="3200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6809" name="Picture 9" descr="natures1%20(8)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375" y="5105400"/>
            <a:ext cx="1317625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 Box 13"/>
          <p:cNvSpPr txBox="1"/>
          <p:nvPr/>
        </p:nvSpPr>
        <p:spPr>
          <a:xfrm>
            <a:off x="838200" y="4572000"/>
            <a:ext cx="7543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endParaRPr lang="vi-VN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14" name="Text Box 14"/>
          <p:cNvSpPr txBox="1"/>
          <p:nvPr/>
        </p:nvSpPr>
        <p:spPr>
          <a:xfrm>
            <a:off x="609600" y="4191000"/>
            <a:ext cx="76962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Hãy lấy ví dụ chứng tỏ sự biến đổi hoá học có thể xảy ra dưới tác dụng của nhiệt?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15" name="Text Box 15"/>
          <p:cNvSpPr txBox="1"/>
          <p:nvPr/>
        </p:nvSpPr>
        <p:spPr>
          <a:xfrm>
            <a:off x="685800" y="2468563"/>
            <a:ext cx="6858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biến đổi hoá học l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16" name="Oval 16"/>
          <p:cNvSpPr/>
          <p:nvPr/>
        </p:nvSpPr>
        <p:spPr>
          <a:xfrm>
            <a:off x="2514600" y="1066800"/>
            <a:ext cx="3733800" cy="1143000"/>
          </a:xfrm>
          <a:prstGeom prst="ellipse">
            <a:avLst/>
          </a:prstGeom>
          <a:solidFill>
            <a:srgbClr val="00808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/>
      <p:bldP spid="76814" grpId="0"/>
      <p:bldP spid="76815" grpId="0"/>
      <p:bldP spid="768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71" name="Text Box 7"/>
          <p:cNvSpPr txBox="1"/>
          <p:nvPr/>
        </p:nvSpPr>
        <p:spPr>
          <a:xfrm>
            <a:off x="304800" y="1066800"/>
            <a:ext cx="8839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HĐ1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 Nhờ được cung cấp năng lượng mà các vật có biến                      đổi vị trí, hình dạng, nhiệt độ.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72" name="Text Box 8"/>
          <p:cNvSpPr txBox="1"/>
          <p:nvPr/>
        </p:nvSpPr>
        <p:spPr>
          <a:xfrm>
            <a:off x="457200" y="4464050"/>
            <a:ext cx="822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Chiếc cặp thay đổi vị trí là do đâu?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" name="Text Box 9"/>
          <p:cNvSpPr txBox="1"/>
          <p:nvPr/>
        </p:nvSpPr>
        <p:spPr>
          <a:xfrm>
            <a:off x="304800" y="4464050"/>
            <a:ext cx="7696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endParaRPr lang="vi-V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88074" name="Text Box 10"/>
          <p:cNvSpPr txBox="1"/>
          <p:nvPr/>
        </p:nvSpPr>
        <p:spPr>
          <a:xfrm>
            <a:off x="457200" y="5027613"/>
            <a:ext cx="8077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Chiếc cặp thay đổi vị trí là do tay ta nhấc nó.</a:t>
            </a: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75" name="Text Box 11"/>
          <p:cNvSpPr txBox="1"/>
          <p:nvPr/>
        </p:nvSpPr>
        <p:spPr>
          <a:xfrm>
            <a:off x="381000" y="5607050"/>
            <a:ext cx="8610600" cy="9461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00FF00">
                  <a:alpha val="99001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Năng lượng do tay ta cung cấp đã làm cặp sách bị thay đổi vị trí.</a:t>
            </a:r>
            <a:endParaRPr lang="en-US" altLang="en-US" sz="2800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76" name="Text Box 12"/>
          <p:cNvSpPr txBox="1"/>
          <p:nvPr/>
        </p:nvSpPr>
        <p:spPr>
          <a:xfrm>
            <a:off x="381000" y="2482850"/>
            <a:ext cx="8458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Chiếc cặp sách đang nằm yên trên bàn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Làm thế nào để đưa nó lên cao?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77" name="Text Box 13"/>
          <p:cNvSpPr txBox="1"/>
          <p:nvPr/>
        </p:nvSpPr>
        <p:spPr>
          <a:xfrm>
            <a:off x="304800" y="2057400"/>
            <a:ext cx="6781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*Thí nghiệm với chiếc cặp sách:</a:t>
            </a: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78" name="Text Box 14"/>
          <p:cNvSpPr txBox="1"/>
          <p:nvPr/>
        </p:nvSpPr>
        <p:spPr>
          <a:xfrm>
            <a:off x="381000" y="3503613"/>
            <a:ext cx="85344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- Có thể dùng tay nhấc chiếc cặp hoặc dùng que móc vào quai cặp rồi nhấc lên...</a:t>
            </a: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8086" name="Picture 22" descr="0NQCACLBBY1CAVOZTXGCAUQMLQSCAZ5IQQACAZQAFRFCAUTSS6TCA0Z53YQCABBTJ43CAWXHQCSCA311ME5CAEVYMHTCAYD1LGZCA1IILYXCAC2VUCICA9DDPNJCAS2MAWSCA7UIKXJCAO0XSX7CA5MVCH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0" y="225425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7" name="Text Box 25"/>
          <p:cNvSpPr txBox="1"/>
          <p:nvPr/>
        </p:nvSpPr>
        <p:spPr>
          <a:xfrm>
            <a:off x="1371600" y="1295400"/>
            <a:ext cx="7772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endParaRPr lang="vi-V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76816" name="Oval 16"/>
          <p:cNvSpPr/>
          <p:nvPr/>
        </p:nvSpPr>
        <p:spPr>
          <a:xfrm>
            <a:off x="2590800" y="76200"/>
            <a:ext cx="3733800" cy="988060"/>
          </a:xfrm>
          <a:prstGeom prst="ellipse">
            <a:avLst/>
          </a:prstGeom>
          <a:solidFill>
            <a:srgbClr val="00808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/>
      <p:bldP spid="88072" grpId="0"/>
      <p:bldP spid="88074" grpId="0"/>
      <p:bldP spid="88075" grpId="0" animBg="1"/>
      <p:bldP spid="88076" grpId="0"/>
      <p:bldP spid="88077" grpId="0"/>
      <p:bldP spid="88078" grpId="0"/>
      <p:bldP spid="768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5" name="Text Box 3"/>
          <p:cNvSpPr txBox="1"/>
          <p:nvPr/>
        </p:nvSpPr>
        <p:spPr>
          <a:xfrm>
            <a:off x="152400" y="5302250"/>
            <a:ext cx="8763000" cy="9461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00FF00">
                  <a:alpha val="99001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  Nến bị cháy đã cung cấp năng lượng cho việc phát sáng và toả nhiệt.</a:t>
            </a:r>
            <a:endParaRPr lang="en-US" altLang="en-US" sz="2800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4" name="Text Box 12"/>
          <p:cNvSpPr txBox="1"/>
          <p:nvPr/>
        </p:nvSpPr>
        <p:spPr>
          <a:xfrm>
            <a:off x="381000" y="3702050"/>
            <a:ext cx="8458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Khi thắp nến, nến toả nhiệt và phát ra ánh sáng.</a:t>
            </a:r>
            <a:endParaRPr lang="en-US" altLang="en-US" sz="2800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5" name="Text Box 13"/>
          <p:cNvSpPr txBox="1"/>
          <p:nvPr/>
        </p:nvSpPr>
        <p:spPr>
          <a:xfrm>
            <a:off x="381000" y="4325938"/>
            <a:ext cx="8305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Do đâu mà ngọn nến toả nhiệt và phát ra ánh sáng?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6" name="Text Box 14"/>
          <p:cNvSpPr txBox="1"/>
          <p:nvPr/>
        </p:nvSpPr>
        <p:spPr>
          <a:xfrm>
            <a:off x="381000" y="2482850"/>
            <a:ext cx="4648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Thí nghiệm với ngọn nến:</a:t>
            </a:r>
            <a:endParaRPr lang="en-US" altLang="en-US" sz="2800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7" name="Text Box 15"/>
          <p:cNvSpPr txBox="1"/>
          <p:nvPr/>
        </p:nvSpPr>
        <p:spPr>
          <a:xfrm>
            <a:off x="381000" y="3016250"/>
            <a:ext cx="853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Khi thắp nến, em thấy gì được toả ra từ ngọn nến?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8" name="Text Box 16"/>
          <p:cNvSpPr txBox="1"/>
          <p:nvPr/>
        </p:nvSpPr>
        <p:spPr>
          <a:xfrm>
            <a:off x="381000" y="4799013"/>
            <a:ext cx="3505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Do nến bị cháy.</a:t>
            </a:r>
            <a:endParaRPr lang="en-US" altLang="en-US" sz="2800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9893" name="Picture 21" descr="gifb0902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5867400"/>
            <a:ext cx="22098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9" name="Text Box 24"/>
          <p:cNvSpPr txBox="1"/>
          <p:nvPr/>
        </p:nvSpPr>
        <p:spPr>
          <a:xfrm>
            <a:off x="381000" y="1416050"/>
            <a:ext cx="85344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HĐ1: Nhờ được cung cấp năng lượng mà các vật có biến đổi vị trí, hình dạng, nhiệt độ... 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nimBg="1"/>
      <p:bldP spid="79884" grpId="0"/>
      <p:bldP spid="79885" grpId="0"/>
      <p:bldP spid="79886" grpId="0"/>
      <p:bldP spid="79887" grpId="0"/>
      <p:bldP spid="798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13"/>
          <p:cNvSpPr txBox="1"/>
          <p:nvPr/>
        </p:nvSpPr>
        <p:spPr>
          <a:xfrm>
            <a:off x="2057400" y="533400"/>
            <a:ext cx="5562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endParaRPr lang="vi-V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58383" name="Text Box 15"/>
          <p:cNvSpPr txBox="1"/>
          <p:nvPr/>
        </p:nvSpPr>
        <p:spPr>
          <a:xfrm>
            <a:off x="228600" y="1233488"/>
            <a:ext cx="1371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HĐ 1:</a:t>
            </a:r>
            <a:endParaRPr lang="en-US" altLang="en-US" sz="280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8" name="Text Box 16"/>
          <p:cNvSpPr txBox="1"/>
          <p:nvPr/>
        </p:nvSpPr>
        <p:spPr>
          <a:xfrm>
            <a:off x="1676400" y="1295400"/>
            <a:ext cx="5029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endParaRPr lang="vi-V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6149" name="Text Box 17"/>
          <p:cNvSpPr txBox="1"/>
          <p:nvPr/>
        </p:nvSpPr>
        <p:spPr>
          <a:xfrm>
            <a:off x="1676400" y="1219200"/>
            <a:ext cx="4495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endParaRPr lang="vi-V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58387" name="Text Box 19"/>
          <p:cNvSpPr txBox="1"/>
          <p:nvPr/>
        </p:nvSpPr>
        <p:spPr>
          <a:xfrm>
            <a:off x="76200" y="1995488"/>
            <a:ext cx="472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*Thí nghiệm với đồ chơi:</a:t>
            </a: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88" name="Text Box 20"/>
          <p:cNvSpPr txBox="1"/>
          <p:nvPr/>
        </p:nvSpPr>
        <p:spPr>
          <a:xfrm>
            <a:off x="304800" y="2482850"/>
            <a:ext cx="8839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Khi chưa lắp pin, bật công tác của ô tô, ô tô có hoạt động không?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89" name="Text Box 21"/>
          <p:cNvSpPr txBox="1"/>
          <p:nvPr/>
        </p:nvSpPr>
        <p:spPr>
          <a:xfrm>
            <a:off x="457200" y="3367088"/>
            <a:ext cx="5029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- Ô tô không hoạt động.</a:t>
            </a:r>
            <a:endParaRPr lang="en-US" altLang="en-US" sz="2800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91" name="Text Box 23"/>
          <p:cNvSpPr txBox="1"/>
          <p:nvPr/>
        </p:nvSpPr>
        <p:spPr>
          <a:xfrm>
            <a:off x="381000" y="3854450"/>
            <a:ext cx="8763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Khi lắp pin vào ô tô và bật công tắc thì hiện tượng gì xảy ra?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92" name="Text Box 24"/>
          <p:cNvSpPr txBox="1"/>
          <p:nvPr/>
        </p:nvSpPr>
        <p:spPr>
          <a:xfrm>
            <a:off x="457200" y="4691063"/>
            <a:ext cx="8686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3399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Khi lắp pin vào ô tô và bật công tắc, ô tô hoạt động.</a:t>
            </a:r>
            <a:endParaRPr lang="en-US" altLang="en-US" sz="2800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93" name="Text Box 25"/>
          <p:cNvSpPr txBox="1"/>
          <p:nvPr/>
        </p:nvSpPr>
        <p:spPr>
          <a:xfrm>
            <a:off x="457200" y="5119688"/>
            <a:ext cx="6019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Nhờ đâu mà ô tô hoạt động?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94" name="Text Box 26"/>
          <p:cNvSpPr txBox="1"/>
          <p:nvPr/>
        </p:nvSpPr>
        <p:spPr>
          <a:xfrm>
            <a:off x="381000" y="5530850"/>
            <a:ext cx="6629400" cy="1160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 Nhờ điện do pin sinh ra điện đã cung cấp </a:t>
            </a:r>
            <a:endParaRPr lang="en-US" altLang="en-US" sz="2800" dirty="0">
              <a:solidFill>
                <a:srgbClr val="0066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năng lượng làm cho ô tô hoạt động. </a:t>
            </a:r>
            <a:endParaRPr lang="en-US" altLang="en-US" sz="2800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96" name="Rectangle 28"/>
          <p:cNvSpPr/>
          <p:nvPr/>
        </p:nvSpPr>
        <p:spPr>
          <a:xfrm>
            <a:off x="1219200" y="1143000"/>
            <a:ext cx="77724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Nhờ được cung cấp năng lượng mà các vật có biến đổi vị trí, hình dạng...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8397" name="Picture 29" descr="120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45350" y="5226050"/>
            <a:ext cx="1746250" cy="1611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3" grpId="0"/>
      <p:bldP spid="58387" grpId="0"/>
      <p:bldP spid="58388" grpId="0"/>
      <p:bldP spid="58389" grpId="0"/>
      <p:bldP spid="58391" grpId="0"/>
      <p:bldP spid="58392" grpId="0"/>
      <p:bldP spid="58393" grpId="0"/>
      <p:bldP spid="58394" grpId="0" animBg="1"/>
      <p:bldP spid="583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 Box 7"/>
          <p:cNvSpPr txBox="1"/>
          <p:nvPr/>
        </p:nvSpPr>
        <p:spPr>
          <a:xfrm>
            <a:off x="2057400" y="533400"/>
            <a:ext cx="5562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endParaRPr lang="vi-V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80905" name="Text Box 9"/>
          <p:cNvSpPr txBox="1"/>
          <p:nvPr/>
        </p:nvSpPr>
        <p:spPr>
          <a:xfrm>
            <a:off x="0" y="1295400"/>
            <a:ext cx="1676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HĐ 1: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6" name="Text Box 10"/>
          <p:cNvSpPr txBox="1"/>
          <p:nvPr/>
        </p:nvSpPr>
        <p:spPr>
          <a:xfrm>
            <a:off x="381000" y="2332038"/>
            <a:ext cx="7924800" cy="1554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FF"/>
                </a:solidFill>
                <a:latin typeface="Times New Roman" panose="02020603050405020304" pitchFamily="18" charset="0"/>
              </a:rPr>
              <a:t>TN 1: Thí nghiệm với chiếc cặp sách.</a:t>
            </a:r>
            <a:endParaRPr lang="en-US" altLang="en-US" sz="3200" dirty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>
                <a:solidFill>
                  <a:srgbClr val="FF00FF"/>
                </a:solidFill>
                <a:latin typeface="Times New Roman" panose="02020603050405020304" pitchFamily="18" charset="0"/>
              </a:rPr>
              <a:t>TN 2: Thí nghiệm với ngọn nến.</a:t>
            </a:r>
            <a:endParaRPr lang="en-US" altLang="en-US" sz="3200" dirty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>
                <a:solidFill>
                  <a:srgbClr val="FF00FF"/>
                </a:solidFill>
                <a:latin typeface="Times New Roman" panose="02020603050405020304" pitchFamily="18" charset="0"/>
              </a:rPr>
              <a:t>TN 3: Thí nghiệm với đồ chơi.</a:t>
            </a:r>
            <a:endParaRPr lang="en-US" altLang="en-US" sz="320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Text Box 11"/>
          <p:cNvSpPr txBox="1"/>
          <p:nvPr/>
        </p:nvSpPr>
        <p:spPr>
          <a:xfrm>
            <a:off x="609600" y="3733800"/>
            <a:ext cx="7772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endParaRPr lang="vi-V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80908" name="Text Box 12"/>
          <p:cNvSpPr txBox="1"/>
          <p:nvPr/>
        </p:nvSpPr>
        <p:spPr>
          <a:xfrm>
            <a:off x="76200" y="3886200"/>
            <a:ext cx="8229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Qua 3 thí nghiệm, em thấy các vật muốn biến đổi cần có điều kiện gì?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10" name="Text Box 14"/>
          <p:cNvSpPr txBox="1"/>
          <p:nvPr/>
        </p:nvSpPr>
        <p:spPr>
          <a:xfrm>
            <a:off x="76200" y="4953000"/>
            <a:ext cx="85344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66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Các vật muốn biến đổi thì cần phải  được cung cấp một năng lượng.   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11" name="Text Box 15"/>
          <p:cNvSpPr txBox="1"/>
          <p:nvPr/>
        </p:nvSpPr>
        <p:spPr>
          <a:xfrm>
            <a:off x="1371600" y="1295400"/>
            <a:ext cx="76200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Nhờ được cung cấp năng lượng mà các vật có biến đổi vị trí, hình dạng...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5" grpId="0"/>
      <p:bldP spid="80906" grpId="0"/>
      <p:bldP spid="80908" grpId="0"/>
      <p:bldP spid="80910" grpId="0"/>
      <p:bldP spid="809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13"/>
          <p:cNvSpPr txBox="1"/>
          <p:nvPr/>
        </p:nvSpPr>
        <p:spPr>
          <a:xfrm>
            <a:off x="533400" y="1219200"/>
            <a:ext cx="77724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 được cung cấp năng lượng m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vật có thể biến đổi vị trí, hình dạng...</a:t>
            </a: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5" name="AutoShape 14"/>
          <p:cNvSpPr/>
          <p:nvPr/>
        </p:nvSpPr>
        <p:spPr>
          <a:xfrm>
            <a:off x="228600" y="2090738"/>
            <a:ext cx="2168525" cy="917575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76472F"/>
              </a:gs>
              <a:gs pos="50000">
                <a:srgbClr val="FF9966"/>
              </a:gs>
              <a:gs pos="100000">
                <a:srgbClr val="76472F"/>
              </a:gs>
            </a:gsLst>
            <a:lin ang="5400000" scaled="1"/>
            <a:tileRect/>
          </a:gradFill>
          <a:ln w="9525" cap="flat" cmpd="sng">
            <a:solidFill>
              <a:srgbClr val="33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 eaLnBrk="1" hangingPunct="1"/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  <a:endParaRPr lang="en-US" altLang="en-US" sz="2400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2482" name="Group 18"/>
          <p:cNvGrpSpPr/>
          <p:nvPr/>
        </p:nvGrpSpPr>
        <p:grpSpPr>
          <a:xfrm>
            <a:off x="533400" y="2743200"/>
            <a:ext cx="8229600" cy="1752600"/>
            <a:chOff x="336" y="1728"/>
            <a:chExt cx="5184" cy="1104"/>
          </a:xfrm>
        </p:grpSpPr>
        <p:sp>
          <p:nvSpPr>
            <p:cNvPr id="8197" name="AutoShape 15"/>
            <p:cNvSpPr/>
            <p:nvPr/>
          </p:nvSpPr>
          <p:spPr>
            <a:xfrm>
              <a:off x="336" y="1728"/>
              <a:ext cx="5184" cy="1104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66FF33"/>
                </a:gs>
                <a:gs pos="50000">
                  <a:srgbClr val="FFFF99"/>
                </a:gs>
                <a:gs pos="100000">
                  <a:srgbClr val="66FF33"/>
                </a:gs>
              </a:gsLst>
              <a:lin ang="189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1" hangingPunct="1"/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endPara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198" name="Text Box 17"/>
            <p:cNvSpPr txBox="1"/>
            <p:nvPr/>
          </p:nvSpPr>
          <p:spPr>
            <a:xfrm>
              <a:off x="432" y="1920"/>
              <a:ext cx="5088" cy="6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 l</a:t>
              </a:r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 cho các vật xung quanh biến đổi cần có năng lượng.</a:t>
              </a:r>
              <a:endPara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7522" name="Picture 2" descr="Picture 001"/>
          <p:cNvPicPr>
            <a:picLocks noChangeAspect="1"/>
          </p:cNvPicPr>
          <p:nvPr/>
        </p:nvPicPr>
        <p:blipFill>
          <a:blip r:embed="rId1"/>
          <a:srcRect l="24530" t="23515" r="9837" b="31612"/>
          <a:stretch>
            <a:fillRect/>
          </a:stretch>
        </p:blipFill>
        <p:spPr>
          <a:xfrm>
            <a:off x="304800" y="2362200"/>
            <a:ext cx="4267200" cy="4191000"/>
          </a:xfrm>
          <a:prstGeom prst="rect">
            <a:avLst/>
          </a:prstGeom>
          <a:noFill/>
          <a:ln w="2857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7524" name="Oval 4"/>
          <p:cNvSpPr/>
          <p:nvPr/>
        </p:nvSpPr>
        <p:spPr>
          <a:xfrm>
            <a:off x="533400" y="5715000"/>
            <a:ext cx="304800" cy="304800"/>
          </a:xfrm>
          <a:prstGeom prst="ellipse">
            <a:avLst/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2000" dirty="0">
                <a:latin typeface="Times New Roman" panose="02020603050405020304" pitchFamily="18" charset="0"/>
              </a:rPr>
              <a:t>3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107528" name="Picture 8" descr="IMG_0002"/>
          <p:cNvPicPr>
            <a:picLocks noChangeAspect="1"/>
          </p:cNvPicPr>
          <p:nvPr/>
        </p:nvPicPr>
        <p:blipFill>
          <a:blip r:embed="rId2">
            <a:clrChange>
              <a:clrFrom>
                <a:srgbClr val="908B92"/>
              </a:clrFrom>
              <a:clrTo>
                <a:srgbClr val="908B92">
                  <a:alpha val="0"/>
                </a:srgbClr>
              </a:clrTo>
            </a:clrChange>
          </a:blip>
          <a:srcRect l="15065" t="69693" r="51122" b="11894"/>
          <a:stretch>
            <a:fillRect/>
          </a:stretch>
        </p:blipFill>
        <p:spPr>
          <a:xfrm>
            <a:off x="4800600" y="2286000"/>
            <a:ext cx="3886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529" name="Picture 9" descr="IMG_0002"/>
          <p:cNvPicPr>
            <a:picLocks noChangeAspect="1"/>
          </p:cNvPicPr>
          <p:nvPr/>
        </p:nvPicPr>
        <p:blipFill>
          <a:blip r:embed="rId2"/>
          <a:srcRect l="51927" t="69414" r="8624" b="12842"/>
          <a:stretch>
            <a:fillRect/>
          </a:stretch>
        </p:blipFill>
        <p:spPr>
          <a:xfrm>
            <a:off x="4800600" y="4343400"/>
            <a:ext cx="38862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530" name="Oval 10"/>
          <p:cNvSpPr/>
          <p:nvPr/>
        </p:nvSpPr>
        <p:spPr>
          <a:xfrm>
            <a:off x="4876800" y="3962400"/>
            <a:ext cx="304800" cy="304800"/>
          </a:xfrm>
          <a:prstGeom prst="ellipse">
            <a:avLst/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2000" dirty="0">
                <a:latin typeface="Times New Roman" panose="02020603050405020304" pitchFamily="18" charset="0"/>
              </a:rPr>
              <a:t>4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07531" name="Oval 11"/>
          <p:cNvSpPr/>
          <p:nvPr/>
        </p:nvSpPr>
        <p:spPr>
          <a:xfrm>
            <a:off x="4876800" y="6096000"/>
            <a:ext cx="304800" cy="304800"/>
          </a:xfrm>
          <a:prstGeom prst="ellipse">
            <a:avLst/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2000" dirty="0">
                <a:latin typeface="Times New Roman" panose="02020603050405020304" pitchFamily="18" charset="0"/>
              </a:rPr>
              <a:t>5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9224" name="Text Box 12"/>
          <p:cNvSpPr txBox="1"/>
          <p:nvPr/>
        </p:nvSpPr>
        <p:spPr>
          <a:xfrm>
            <a:off x="304800" y="1263650"/>
            <a:ext cx="8839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HĐ2: Một số nguồn cung cấp hoạt động cho hoạt động của con người, động vật, phương tiện.</a:t>
            </a: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30" grpId="0" animBg="1"/>
      <p:bldP spid="1075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562" name="Picture 2" descr="Picture 001"/>
          <p:cNvPicPr>
            <a:picLocks noChangeAspect="1"/>
          </p:cNvPicPr>
          <p:nvPr/>
        </p:nvPicPr>
        <p:blipFill>
          <a:blip r:embed="rId1"/>
          <a:srcRect l="24530" t="23515" r="9837" b="31612"/>
          <a:stretch>
            <a:fillRect/>
          </a:stretch>
        </p:blipFill>
        <p:spPr>
          <a:xfrm>
            <a:off x="609600" y="2286000"/>
            <a:ext cx="4038600" cy="4191000"/>
          </a:xfrm>
          <a:prstGeom prst="rect">
            <a:avLst/>
          </a:prstGeom>
          <a:noFill/>
          <a:ln w="2857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6563" name="Text Box 3"/>
          <p:cNvSpPr txBox="1"/>
          <p:nvPr/>
        </p:nvSpPr>
        <p:spPr>
          <a:xfrm>
            <a:off x="609600" y="1143000"/>
            <a:ext cx="8001000" cy="94615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Hãy nói tên một số nguồn cung cấp năng lượng cho hoạt động của con người, động vật, máy móc,…?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4" name="Oval 4"/>
          <p:cNvSpPr/>
          <p:nvPr/>
        </p:nvSpPr>
        <p:spPr>
          <a:xfrm>
            <a:off x="762000" y="6019800"/>
            <a:ext cx="304800" cy="304800"/>
          </a:xfrm>
          <a:prstGeom prst="ellipse">
            <a:avLst/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2000" dirty="0">
                <a:latin typeface="Times New Roman" panose="02020603050405020304" pitchFamily="18" charset="0"/>
              </a:rPr>
              <a:t>3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66572" name="Picture 12" descr="IMG_0002"/>
          <p:cNvPicPr>
            <a:picLocks noChangeAspect="1"/>
          </p:cNvPicPr>
          <p:nvPr/>
        </p:nvPicPr>
        <p:blipFill>
          <a:blip r:embed="rId2">
            <a:clrChange>
              <a:clrFrom>
                <a:srgbClr val="908B92"/>
              </a:clrFrom>
              <a:clrTo>
                <a:srgbClr val="908B92">
                  <a:alpha val="0"/>
                </a:srgbClr>
              </a:clrTo>
            </a:clrChange>
          </a:blip>
          <a:srcRect l="15065" t="69693" r="51122" b="11894"/>
          <a:stretch>
            <a:fillRect/>
          </a:stretch>
        </p:blipFill>
        <p:spPr>
          <a:xfrm>
            <a:off x="4800600" y="2286000"/>
            <a:ext cx="3886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73" name="Picture 13" descr="IMG_0002"/>
          <p:cNvPicPr>
            <a:picLocks noChangeAspect="1"/>
          </p:cNvPicPr>
          <p:nvPr/>
        </p:nvPicPr>
        <p:blipFill>
          <a:blip r:embed="rId2"/>
          <a:srcRect l="51927" t="69414" r="8624" b="12842"/>
          <a:stretch>
            <a:fillRect/>
          </a:stretch>
        </p:blipFill>
        <p:spPr>
          <a:xfrm>
            <a:off x="4800600" y="4343400"/>
            <a:ext cx="38862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74" name="Oval 14"/>
          <p:cNvSpPr/>
          <p:nvPr/>
        </p:nvSpPr>
        <p:spPr>
          <a:xfrm>
            <a:off x="5029200" y="3810000"/>
            <a:ext cx="304800" cy="304800"/>
          </a:xfrm>
          <a:prstGeom prst="ellipse">
            <a:avLst/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2000" dirty="0">
                <a:latin typeface="Times New Roman" panose="02020603050405020304" pitchFamily="18" charset="0"/>
              </a:rPr>
              <a:t>4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66575" name="Oval 15"/>
          <p:cNvSpPr/>
          <p:nvPr/>
        </p:nvSpPr>
        <p:spPr>
          <a:xfrm>
            <a:off x="5105400" y="6096000"/>
            <a:ext cx="304800" cy="304800"/>
          </a:xfrm>
          <a:prstGeom prst="ellipse">
            <a:avLst/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2000" dirty="0">
                <a:latin typeface="Times New Roman" panose="02020603050405020304" pitchFamily="18" charset="0"/>
              </a:rPr>
              <a:t>5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  <p:bldP spid="66564" grpId="0" animBg="1"/>
      <p:bldP spid="66574" grpId="0" animBg="1"/>
      <p:bldP spid="6657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3670</Words>
  <Application>WPS Presentation</Application>
  <PresentationFormat>On-screen Show (4:3)</PresentationFormat>
  <Paragraphs>293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VNI-Times</vt:lpstr>
      <vt:lpstr>SVN-Riesling</vt:lpstr>
      <vt:lpstr>Microsoft YaHei</vt:lpstr>
      <vt:lpstr>Arial Unicode MS</vt:lpstr>
      <vt:lpstr>UVN Mang Tre</vt:lpstr>
      <vt:lpstr>Calibri</vt:lpstr>
      <vt:lpstr>字魂70号-灵悦黑体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hung</dc:creator>
  <cp:lastModifiedBy>HUONG GIANG</cp:lastModifiedBy>
  <cp:revision>218</cp:revision>
  <dcterms:created xsi:type="dcterms:W3CDTF">2007-12-07T20:04:29Z</dcterms:created>
  <dcterms:modified xsi:type="dcterms:W3CDTF">2023-01-24T05:09:45Z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5F24E080EB9E44CFB7D345E9256C33F1</vt:lpwstr>
  </property>
  <property fmtid="{D5CDD505-2E9C-101B-9397-08002B2CF9AE}" pid="3" name="KSOProductBuildVer">
    <vt:lpwstr>1033-11.2.0.11440</vt:lpwstr>
  </property>
</Properties>
</file>