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21" r:id="rId3"/>
    <p:sldId id="256" r:id="rId5"/>
    <p:sldId id="281" r:id="rId6"/>
    <p:sldId id="277" r:id="rId7"/>
    <p:sldId id="296" r:id="rId8"/>
    <p:sldId id="278" r:id="rId9"/>
    <p:sldId id="297" r:id="rId10"/>
    <p:sldId id="301" r:id="rId11"/>
    <p:sldId id="280" r:id="rId12"/>
    <p:sldId id="298" r:id="rId13"/>
    <p:sldId id="274" r:id="rId14"/>
    <p:sldId id="299" r:id="rId15"/>
    <p:sldId id="322" r:id="rId1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FFCC"/>
    <a:srgbClr val="008000"/>
    <a:srgbClr val="FF00FF"/>
    <a:srgbClr val="FFCC00"/>
    <a:srgbClr val="FFFF00"/>
    <a:srgbClr val="FF3300"/>
    <a:srgbClr val="0000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36"/>
    <p:restoredTop sz="94660"/>
  </p:normalViewPr>
  <p:slideViewPr>
    <p:cSldViewPr showGuides="1">
      <p:cViewPr>
        <p:scale>
          <a:sx n="69" d="100"/>
          <a:sy n="69" d="100"/>
        </p:scale>
        <p:origin x="-1362" y="-288"/>
      </p:cViewPr>
      <p:guideLst>
        <p:guide orient="horz" pos="21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5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95772490-676B-4287-AD1F-63873F1EA64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字魂70号-灵悦黑体" panose="00000500000000000000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字魂70号-灵悦黑体" panose="00000500000000000000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Click="0" advTm="5000">
        <p:fade/>
      </p:transition>
    </mc:Choice>
    <mc:Fallback>
      <p:transition spd="med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  <a:p>
            <a:pPr lvl="1"/>
            <a:r>
              <a:rPr lang="vi-VN" smtClean="0"/>
              <a:t>Mức hai</a:t>
            </a:r>
            <a:endParaRPr lang="vi-VN" smtClean="0"/>
          </a:p>
          <a:p>
            <a:pPr lvl="2"/>
            <a:r>
              <a:rPr lang="vi-VN" smtClean="0"/>
              <a:t>Mức ba</a:t>
            </a:r>
            <a:endParaRPr lang="vi-VN" smtClean="0"/>
          </a:p>
          <a:p>
            <a:pPr lvl="3"/>
            <a:r>
              <a:rPr lang="vi-VN" smtClean="0"/>
              <a:t>Mức bốn</a:t>
            </a:r>
            <a:endParaRPr lang="vi-VN" smtClean="0"/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  <a:endParaRPr lang="vi-VN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vi-VN" altLang="x-none" dirty="0"/>
              <a:t>Bấm &amp; sửa kiểu tiêu đề</a:t>
            </a:r>
            <a:endParaRPr dirty="0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vi-VN" altLang="x-none" dirty="0"/>
              <a:t>Bấm &amp; sửa kiểu tiêu đề</a:t>
            </a:r>
            <a:endParaRPr lang="vi-VN" altLang="x-none" dirty="0"/>
          </a:p>
          <a:p>
            <a:pPr lvl="1"/>
            <a:r>
              <a:rPr lang="vi-VN" altLang="x-none" dirty="0"/>
              <a:t>Mức hai</a:t>
            </a:r>
            <a:endParaRPr lang="vi-VN" altLang="x-none" dirty="0"/>
          </a:p>
          <a:p>
            <a:pPr lvl="2"/>
            <a:r>
              <a:rPr lang="vi-VN" altLang="x-none" dirty="0"/>
              <a:t>Mức ba</a:t>
            </a:r>
            <a:endParaRPr lang="vi-VN" altLang="x-none" dirty="0"/>
          </a:p>
          <a:p>
            <a:pPr lvl="3"/>
            <a:r>
              <a:rPr lang="vi-VN" altLang="x-none" dirty="0"/>
              <a:t>Mức bốn</a:t>
            </a:r>
            <a:endParaRPr lang="vi-VN" altLang="x-none" dirty="0"/>
          </a:p>
          <a:p>
            <a:pPr lvl="4"/>
            <a:r>
              <a:rPr lang="vi-VN" altLang="x-none" dirty="0"/>
              <a:t>Mức năm</a:t>
            </a:r>
            <a:endParaRPr dirty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.VnTime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en-US" altLang="en-US" dirty="0">
                <a:latin typeface=".VnTime" pitchFamily="34" charset="0"/>
              </a:rPr>
            </a:fld>
            <a:endParaRPr lang="en-US" altLang="en-US" dirty="0">
              <a:latin typeface=".VnTime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image" Target="../media/image4.GIF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90 BACKGROUND ý tưởng | hình nền, hình ảnh, power point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940"/>
            <a:ext cx="9144000" cy="6830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1219717" y="1568406"/>
            <a:ext cx="6704330" cy="7143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100" b="1" cap="none" spc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endParaRPr lang="en-US" sz="2100" b="1" cap="none" spc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100" b="1" cap="none" spc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Phúc Lợi</a:t>
            </a:r>
            <a:endParaRPr lang="en-US" sz="2100" b="1" cap="none" spc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s 1"/>
          <p:cNvSpPr/>
          <p:nvPr/>
        </p:nvSpPr>
        <p:spPr>
          <a:xfrm>
            <a:off x="1160145" y="2438400"/>
            <a:ext cx="6878320" cy="216852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pPr algn="ctr"/>
            <a:r>
              <a:rPr lang="en-US" altLang="zh-CN" sz="45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KHOA HỌC 5</a:t>
            </a:r>
            <a:endParaRPr lang="en-US" altLang="zh-CN" sz="45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  <a:p>
            <a:pPr algn="ctr"/>
            <a:r>
              <a:rPr lang="en-US" altLang="zh-CN" sz="45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Lắp mạch điện đơn giản</a:t>
            </a:r>
            <a:endParaRPr lang="en-US" altLang="zh-CN" sz="45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  <a:p>
            <a:pPr algn="ctr"/>
            <a:r>
              <a:rPr lang="en-US" altLang="zh-CN" sz="45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UVN Mang Tre" panose="00000400000000000000" charset="0"/>
                <a:cs typeface="UVN Mang Tre" panose="00000400000000000000" charset="0"/>
              </a:rPr>
              <a:t>(tiết 2)</a:t>
            </a:r>
            <a:endParaRPr lang="en-US" altLang="zh-CN" sz="4500" b="1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UVN Mang Tre" panose="00000400000000000000" charset="0"/>
              <a:cs typeface="UVN Mang Tre" panose="00000400000000000000" charset="0"/>
            </a:endParaRPr>
          </a:p>
        </p:txBody>
      </p:sp>
      <p:sp>
        <p:nvSpPr>
          <p:cNvPr id="3" name="Rectangle 14"/>
          <p:cNvSpPr/>
          <p:nvPr/>
        </p:nvSpPr>
        <p:spPr>
          <a:xfrm>
            <a:off x="3512702" y="5522710"/>
            <a:ext cx="2118360" cy="345440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p>
            <a:pPr algn="ctr"/>
            <a:r>
              <a:rPr lang="en-US" sz="1800" i="1" cap="none" spc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 học 2022 - 2023</a:t>
            </a:r>
            <a:endParaRPr lang="en-US" sz="1800" i="1" cap="none" spc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1266" name="Line 3"/>
          <p:cNvSpPr/>
          <p:nvPr/>
        </p:nvSpPr>
        <p:spPr>
          <a:xfrm>
            <a:off x="4114800" y="990600"/>
            <a:ext cx="0" cy="4391025"/>
          </a:xfrm>
          <a:prstGeom prst="line">
            <a:avLst/>
          </a:prstGeom>
          <a:ln w="28575" cap="rnd" cmpd="sng">
            <a:solidFill>
              <a:srgbClr val="FF00FF"/>
            </a:solidFill>
            <a:prstDash val="sysDot"/>
            <a:headEnd type="none" w="med" len="med"/>
            <a:tailEnd type="none" w="med" len="med"/>
          </a:ln>
        </p:spPr>
      </p:sp>
      <p:sp>
        <p:nvSpPr>
          <p:cNvPr id="11267" name="Text Box 14"/>
          <p:cNvSpPr txBox="1"/>
          <p:nvPr/>
        </p:nvSpPr>
        <p:spPr>
          <a:xfrm>
            <a:off x="1066800" y="838200"/>
            <a:ext cx="29718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 DẪN ĐIỆN</a:t>
            </a:r>
            <a:endParaRPr lang="en-US"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767" name="Text Box 15"/>
          <p:cNvSpPr txBox="1"/>
          <p:nvPr/>
        </p:nvSpPr>
        <p:spPr>
          <a:xfrm>
            <a:off x="1219200" y="1905000"/>
            <a:ext cx="3200400" cy="267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endParaRPr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endParaRPr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269" name="Text Box 16"/>
          <p:cNvSpPr txBox="1"/>
          <p:nvPr/>
        </p:nvSpPr>
        <p:spPr>
          <a:xfrm>
            <a:off x="4648200" y="838200"/>
            <a:ext cx="35814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 CÁCH ĐIỆN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769" name="Text Box 17"/>
          <p:cNvSpPr txBox="1"/>
          <p:nvPr/>
        </p:nvSpPr>
        <p:spPr>
          <a:xfrm>
            <a:off x="4724400" y="1828800"/>
            <a:ext cx="2743200" cy="32302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sz="24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hựa</a:t>
            </a:r>
            <a:endParaRPr sz="24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sz="24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 su</a:t>
            </a:r>
            <a:endParaRPr sz="24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</a:t>
            </a:r>
            <a:endParaRPr lang="en-US" sz="24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Gỗ khô</a:t>
            </a:r>
            <a:endParaRPr lang="en-US" sz="24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Bìa</a:t>
            </a:r>
            <a:endParaRPr lang="en-US" sz="24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>
                                            <p:txEl>
                                              <p:charRg st="1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4767">
                                            <p:txEl>
                                              <p:charRg st="1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4767">
                                            <p:txEl>
                                              <p:charRg st="1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4767">
                                            <p:txEl>
                                              <p:charRg st="1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>
                                            <p:txEl>
                                              <p:charRg st="6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4767">
                                            <p:txEl>
                                              <p:charRg st="6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4767">
                                            <p:txEl>
                                              <p:charRg st="6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4767">
                                            <p:txEl>
                                              <p:charRg st="6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>
                                            <p:txEl>
                                              <p:charRg st="11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4767">
                                            <p:txEl>
                                              <p:charRg st="11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4767">
                                            <p:txEl>
                                              <p:charRg st="11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4767">
                                            <p:txEl>
                                              <p:charRg st="11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charRg st="1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4769">
                                            <p:txEl>
                                              <p:charRg st="1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charRg st="6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4769">
                                            <p:txEl>
                                              <p:charRg st="6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4769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4769">
                                            <p:txEl>
                                              <p:char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4769">
                                            <p:txEl>
                                              <p:char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2290" name="Rectangle 2"/>
          <p:cNvSpPr/>
          <p:nvPr/>
        </p:nvSpPr>
        <p:spPr>
          <a:xfrm>
            <a:off x="673100" y="4302125"/>
            <a:ext cx="7239000" cy="95250"/>
          </a:xfrm>
          <a:prstGeom prst="rect">
            <a:avLst/>
          </a:prstGeom>
          <a:solidFill>
            <a:schemeClr val="accent1"/>
          </a:solid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PerspectiveTopRight">
              <a:rot lat="1200000" lon="0" rev="0"/>
            </a:camera>
            <a:lightRig rig="legacyFlat4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 anchorCtr="0">
            <a:flatTx/>
          </a:bodyPr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291" name="Rectangle 3"/>
          <p:cNvSpPr/>
          <p:nvPr/>
        </p:nvSpPr>
        <p:spPr>
          <a:xfrm>
            <a:off x="4316413" y="4130675"/>
            <a:ext cx="1371600" cy="76200"/>
          </a:xfrm>
          <a:prstGeom prst="rect">
            <a:avLst/>
          </a:prstGeom>
          <a:solidFill>
            <a:schemeClr val="accent1"/>
          </a:solid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PerspectiveTopRight">
              <a:rot lat="600000" lon="0" rev="0"/>
            </a:camera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 anchorCtr="0">
            <a:flatTx/>
          </a:bodyPr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292" name="AutoShape 4"/>
          <p:cNvSpPr/>
          <p:nvPr/>
        </p:nvSpPr>
        <p:spPr>
          <a:xfrm>
            <a:off x="1803400" y="395922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293" name="Rectangle 5"/>
          <p:cNvSpPr/>
          <p:nvPr/>
        </p:nvSpPr>
        <p:spPr>
          <a:xfrm>
            <a:off x="1625600" y="4148138"/>
            <a:ext cx="762000" cy="95250"/>
          </a:xfrm>
          <a:prstGeom prst="rect">
            <a:avLst/>
          </a:prstGeom>
          <a:solidFill>
            <a:schemeClr val="accent1"/>
          </a:solid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PerspectiveTopRight">
              <a:rot lat="0" lon="300000" rev="0"/>
            </a:camera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 anchorCtr="0">
            <a:flatTx/>
          </a:bodyPr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294" name="Line 6"/>
          <p:cNvSpPr/>
          <p:nvPr/>
        </p:nvSpPr>
        <p:spPr>
          <a:xfrm flipV="1">
            <a:off x="1758950" y="4071938"/>
            <a:ext cx="0" cy="76200"/>
          </a:xfrm>
          <a:prstGeom prst="line">
            <a:avLst/>
          </a:prstGeom>
          <a:ln w="28575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  <a:scene3d>
            <a:camera prst="legacyPerspectiveTopRight">
              <a:rot lat="0" lon="84000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</p:sp>
      <p:sp>
        <p:nvSpPr>
          <p:cNvPr id="12295" name="AutoShape 7"/>
          <p:cNvSpPr/>
          <p:nvPr/>
        </p:nvSpPr>
        <p:spPr>
          <a:xfrm rot="5400000">
            <a:off x="2211388" y="3781425"/>
            <a:ext cx="114300" cy="428625"/>
          </a:xfrm>
          <a:prstGeom prst="can">
            <a:avLst>
              <a:gd name="adj" fmla="val 93750"/>
            </a:avLst>
          </a:prstGeom>
          <a:solidFill>
            <a:srgbClr val="E80E2D"/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296" name="AutoShape 8"/>
          <p:cNvSpPr/>
          <p:nvPr/>
        </p:nvSpPr>
        <p:spPr>
          <a:xfrm rot="5400000">
            <a:off x="2097088" y="3819525"/>
            <a:ext cx="114300" cy="428625"/>
          </a:xfrm>
          <a:prstGeom prst="can">
            <a:avLst>
              <a:gd name="adj" fmla="val 93750"/>
            </a:avLst>
          </a:prstGeom>
          <a:solidFill>
            <a:srgbClr val="E80E2D"/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297" name="AutoShape 9"/>
          <p:cNvSpPr/>
          <p:nvPr/>
        </p:nvSpPr>
        <p:spPr>
          <a:xfrm rot="5400000">
            <a:off x="2001838" y="3867150"/>
            <a:ext cx="114300" cy="428625"/>
          </a:xfrm>
          <a:prstGeom prst="can">
            <a:avLst>
              <a:gd name="adj" fmla="val 93750"/>
            </a:avLst>
          </a:prstGeom>
          <a:solidFill>
            <a:srgbClr val="E80E2D"/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298" name="Oval 10"/>
          <p:cNvSpPr/>
          <p:nvPr/>
        </p:nvSpPr>
        <p:spPr>
          <a:xfrm>
            <a:off x="2292350" y="4005263"/>
            <a:ext cx="55563" cy="555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299" name="Oval 11"/>
          <p:cNvSpPr/>
          <p:nvPr/>
        </p:nvSpPr>
        <p:spPr>
          <a:xfrm>
            <a:off x="2406650" y="3967163"/>
            <a:ext cx="55563" cy="555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00" name="Oval 12"/>
          <p:cNvSpPr/>
          <p:nvPr/>
        </p:nvSpPr>
        <p:spPr>
          <a:xfrm>
            <a:off x="2197100" y="4052888"/>
            <a:ext cx="55563" cy="55562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01" name="Line 13"/>
          <p:cNvSpPr/>
          <p:nvPr/>
        </p:nvSpPr>
        <p:spPr>
          <a:xfrm flipV="1">
            <a:off x="2235200" y="4081463"/>
            <a:ext cx="0" cy="76200"/>
          </a:xfrm>
          <a:prstGeom prst="line">
            <a:avLst/>
          </a:prstGeom>
          <a:ln w="28575" cap="flat" cmpd="sng">
            <a:solidFill>
              <a:schemeClr val="accent1"/>
            </a:solidFill>
            <a:prstDash val="solid"/>
            <a:headEnd type="none" w="med" len="med"/>
            <a:tailEnd type="none" w="med" len="med"/>
          </a:ln>
          <a:scene3d>
            <a:camera prst="legacyPerspectiveTopRight">
              <a:rot lat="0" lon="600000" rev="0"/>
            </a:camera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</p:sp>
      <p:sp>
        <p:nvSpPr>
          <p:cNvPr id="12302" name="Oval 14"/>
          <p:cNvSpPr/>
          <p:nvPr/>
        </p:nvSpPr>
        <p:spPr>
          <a:xfrm>
            <a:off x="2444750" y="4081463"/>
            <a:ext cx="46038" cy="19050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03" name="Oval 15"/>
          <p:cNvSpPr/>
          <p:nvPr/>
        </p:nvSpPr>
        <p:spPr>
          <a:xfrm>
            <a:off x="3397250" y="4062413"/>
            <a:ext cx="46038" cy="46037"/>
          </a:xfrm>
          <a:prstGeom prst="ellipse">
            <a:avLst/>
          </a:prstGeom>
          <a:solidFill>
            <a:srgbClr val="FF9900"/>
          </a:solidFill>
          <a:ln w="9525" cap="flat" cmpd="sng">
            <a:solidFill>
              <a:srgbClr val="FF99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04" name="Text Box 16"/>
          <p:cNvSpPr txBox="1"/>
          <p:nvPr/>
        </p:nvSpPr>
        <p:spPr>
          <a:xfrm>
            <a:off x="3378200" y="3606800"/>
            <a:ext cx="957263" cy="3365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sz="1600" b="1" dirty="0">
                <a:latin typeface=".VnTime" pitchFamily="34" charset="0"/>
              </a:rPr>
              <a:t>C«ng t¾c</a:t>
            </a:r>
            <a:endParaRPr sz="1600" b="1" dirty="0">
              <a:latin typeface=".VnTime" pitchFamily="34" charset="0"/>
            </a:endParaRPr>
          </a:p>
        </p:txBody>
      </p:sp>
      <p:sp>
        <p:nvSpPr>
          <p:cNvPr id="12305" name="Rectangle 17"/>
          <p:cNvSpPr/>
          <p:nvPr/>
        </p:nvSpPr>
        <p:spPr>
          <a:xfrm>
            <a:off x="3035300" y="4138613"/>
            <a:ext cx="800100" cy="123825"/>
          </a:xfrm>
          <a:prstGeom prst="rect">
            <a:avLst/>
          </a:prstGeom>
          <a:solidFill>
            <a:schemeClr val="accent1"/>
          </a:solidFill>
          <a:ln w="9525" cap="flat" cmpd="sng">
            <a:prstDash val="solid"/>
            <a:miter/>
            <a:headEnd type="none" w="med" len="med"/>
            <a:tailEnd type="none" w="med" len="med"/>
          </a:ln>
          <a:scene3d>
            <a:camera prst="legacyPerspectiveTopRight">
              <a:rot lat="0" lon="300000" rev="0"/>
            </a:camera>
            <a:lightRig rig="legacyFlat3" dir="r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 anchorCtr="0">
            <a:flatTx/>
          </a:bodyPr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06" name="Freeform 18"/>
          <p:cNvSpPr/>
          <p:nvPr/>
        </p:nvSpPr>
        <p:spPr>
          <a:xfrm>
            <a:off x="2454275" y="4054475"/>
            <a:ext cx="781050" cy="271463"/>
          </a:xfrm>
          <a:custGeom>
            <a:avLst/>
            <a:gdLst>
              <a:gd name="txL" fmla="*/ 0 w 492"/>
              <a:gd name="txT" fmla="*/ 0 h 171"/>
              <a:gd name="txR" fmla="*/ 492 w 492"/>
              <a:gd name="txB" fmla="*/ 171 h 171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0"/>
              </a:cxn>
            </a:cxnLst>
            <a:rect l="txL" t="txT" r="txR" b="txB"/>
            <a:pathLst>
              <a:path w="492" h="171">
                <a:moveTo>
                  <a:pt x="0" y="11"/>
                </a:moveTo>
                <a:cubicBezTo>
                  <a:pt x="10" y="32"/>
                  <a:pt x="29" y="122"/>
                  <a:pt x="60" y="138"/>
                </a:cubicBezTo>
                <a:cubicBezTo>
                  <a:pt x="91" y="154"/>
                  <a:pt x="147" y="103"/>
                  <a:pt x="186" y="108"/>
                </a:cubicBezTo>
                <a:cubicBezTo>
                  <a:pt x="225" y="113"/>
                  <a:pt x="257" y="163"/>
                  <a:pt x="294" y="167"/>
                </a:cubicBezTo>
                <a:cubicBezTo>
                  <a:pt x="331" y="171"/>
                  <a:pt x="375" y="160"/>
                  <a:pt x="408" y="132"/>
                </a:cubicBezTo>
                <a:cubicBezTo>
                  <a:pt x="441" y="104"/>
                  <a:pt x="474" y="28"/>
                  <a:pt x="492" y="0"/>
                </a:cubicBezTo>
              </a:path>
            </a:pathLst>
          </a:custGeom>
          <a:noFill/>
          <a:ln w="12700" cap="flat" cmpd="sng">
            <a:solidFill>
              <a:srgbClr val="0066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07" name="Oval 19"/>
          <p:cNvSpPr/>
          <p:nvPr/>
        </p:nvSpPr>
        <p:spPr>
          <a:xfrm>
            <a:off x="3235325" y="4035425"/>
            <a:ext cx="46038" cy="46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08" name="Oval 20"/>
          <p:cNvSpPr/>
          <p:nvPr/>
        </p:nvSpPr>
        <p:spPr>
          <a:xfrm>
            <a:off x="3684588" y="4044950"/>
            <a:ext cx="46037" cy="46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09" name="Rectangle 21"/>
          <p:cNvSpPr/>
          <p:nvPr/>
        </p:nvSpPr>
        <p:spPr>
          <a:xfrm>
            <a:off x="4602163" y="3048000"/>
            <a:ext cx="914400" cy="990600"/>
          </a:xfrm>
          <a:prstGeom prst="rect">
            <a:avLst/>
          </a:prstGeom>
          <a:solidFill>
            <a:srgbClr val="660066"/>
          </a:solidFill>
          <a:ln w="28575" cap="flat" cmpd="sng">
            <a:solidFill>
              <a:srgbClr val="DDDDDD"/>
            </a:solidFill>
            <a:prstDash val="solid"/>
            <a:miter/>
            <a:headEnd type="none" w="med" len="med"/>
            <a:tailEnd type="none" w="med" len="med"/>
          </a:ln>
          <a:effectLst>
            <a:prstShdw prst="shdw13" dist="35921" dir="18900000">
              <a:schemeClr val="bg2">
                <a:alpha val="50000"/>
              </a:schemeClr>
            </a:prstShdw>
          </a:effectLst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10" name="Arc 22"/>
          <p:cNvSpPr/>
          <p:nvPr/>
        </p:nvSpPr>
        <p:spPr>
          <a:xfrm rot="-2700000">
            <a:off x="4810125" y="3048000"/>
            <a:ext cx="533400" cy="533400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0" y="2147483647"/>
              </a:cxn>
            </a:cxnLst>
            <a:rect l="txL" t="txT" r="txR" b="txB"/>
            <a:pathLst>
              <a:path w="21600" h="21600" fill="none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9525" cap="flat" cmpd="sng">
            <a:solidFill>
              <a:schemeClr val="tx1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11" name="Rectangle 23"/>
          <p:cNvSpPr/>
          <p:nvPr/>
        </p:nvSpPr>
        <p:spPr>
          <a:xfrm>
            <a:off x="4635500" y="3616325"/>
            <a:ext cx="914400" cy="423863"/>
          </a:xfrm>
          <a:prstGeom prst="rect">
            <a:avLst/>
          </a:prstGeom>
          <a:solidFill>
            <a:srgbClr val="CC6600"/>
          </a:solidFill>
          <a:ln w="28575" cap="flat" cmpd="sng">
            <a:solidFill>
              <a:srgbClr val="DDDDDD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12" name="Oval 24"/>
          <p:cNvSpPr/>
          <p:nvPr/>
        </p:nvSpPr>
        <p:spPr>
          <a:xfrm>
            <a:off x="4716463" y="3886200"/>
            <a:ext cx="95250" cy="95250"/>
          </a:xfrm>
          <a:prstGeom prst="ellipse">
            <a:avLst/>
          </a:prstGeom>
          <a:solidFill>
            <a:schemeClr val="fol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13" name="Oval 25"/>
          <p:cNvSpPr/>
          <p:nvPr/>
        </p:nvSpPr>
        <p:spPr>
          <a:xfrm>
            <a:off x="5307013" y="3886200"/>
            <a:ext cx="95250" cy="95250"/>
          </a:xfrm>
          <a:prstGeom prst="ellipse">
            <a:avLst/>
          </a:prstGeom>
          <a:solidFill>
            <a:schemeClr val="folHlink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14" name="AutoShape 26"/>
          <p:cNvSpPr/>
          <p:nvPr/>
        </p:nvSpPr>
        <p:spPr>
          <a:xfrm>
            <a:off x="4640263" y="396557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15" name="Text Box 27"/>
          <p:cNvSpPr txBox="1"/>
          <p:nvPr/>
        </p:nvSpPr>
        <p:spPr>
          <a:xfrm>
            <a:off x="4926013" y="3327400"/>
            <a:ext cx="312737" cy="3048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sz="1400" b="1" dirty="0">
                <a:latin typeface="VNI-Avo" pitchFamily="2" charset="0"/>
              </a:rPr>
              <a:t>A</a:t>
            </a:r>
            <a:endParaRPr sz="1400" b="1" dirty="0">
              <a:latin typeface="VNI-Avo" pitchFamily="2" charset="0"/>
            </a:endParaRPr>
          </a:p>
        </p:txBody>
      </p:sp>
      <p:sp>
        <p:nvSpPr>
          <p:cNvPr id="12316" name="Line 28"/>
          <p:cNvSpPr/>
          <p:nvPr/>
        </p:nvSpPr>
        <p:spPr>
          <a:xfrm>
            <a:off x="5078413" y="3168650"/>
            <a:ext cx="0" cy="8572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7" name="Line 29"/>
          <p:cNvSpPr/>
          <p:nvPr/>
        </p:nvSpPr>
        <p:spPr>
          <a:xfrm>
            <a:off x="4827588" y="3222625"/>
            <a:ext cx="5715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18" name="Line 30"/>
          <p:cNvSpPr/>
          <p:nvPr/>
        </p:nvSpPr>
        <p:spPr>
          <a:xfrm flipH="1">
            <a:off x="5307013" y="3241675"/>
            <a:ext cx="57150" cy="76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2" name="Group 31"/>
          <p:cNvGrpSpPr/>
          <p:nvPr/>
        </p:nvGrpSpPr>
        <p:grpSpPr>
          <a:xfrm rot="-226911">
            <a:off x="4583113" y="3208338"/>
            <a:ext cx="1009650" cy="1009650"/>
            <a:chOff x="3108" y="2208"/>
            <a:chExt cx="636" cy="636"/>
          </a:xfrm>
        </p:grpSpPr>
        <p:sp>
          <p:nvSpPr>
            <p:cNvPr id="12345" name="Line 32"/>
            <p:cNvSpPr/>
            <p:nvPr/>
          </p:nvSpPr>
          <p:spPr>
            <a:xfrm rot="-1589136" flipV="1">
              <a:off x="3360" y="2208"/>
              <a:ext cx="0" cy="296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solid"/>
              <a:headEnd type="none" w="sm" len="sm"/>
              <a:tailEnd type="triangle" w="med" len="med"/>
            </a:ln>
          </p:spPr>
        </p:sp>
        <p:sp>
          <p:nvSpPr>
            <p:cNvPr id="12346" name="Oval 33"/>
            <p:cNvSpPr/>
            <p:nvPr/>
          </p:nvSpPr>
          <p:spPr>
            <a:xfrm>
              <a:off x="3108" y="2208"/>
              <a:ext cx="636" cy="636"/>
            </a:xfrm>
            <a:prstGeom prst="ellipse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 eaLnBrk="1" hangingPunct="1"/>
              <a:endParaRPr lang="vi-VN" altLang="x-none" dirty="0">
                <a:latin typeface=".VnTime" pitchFamily="34" charset="0"/>
              </a:endParaRPr>
            </a:p>
          </p:txBody>
        </p:sp>
      </p:grpSp>
      <p:sp>
        <p:nvSpPr>
          <p:cNvPr id="12320" name="Oval 34"/>
          <p:cNvSpPr/>
          <p:nvPr/>
        </p:nvSpPr>
        <p:spPr>
          <a:xfrm rot="-1589136" flipV="1">
            <a:off x="5046663" y="3638550"/>
            <a:ext cx="136525" cy="138113"/>
          </a:xfrm>
          <a:prstGeom prst="ellipse">
            <a:avLst/>
          </a:prstGeom>
          <a:solidFill>
            <a:srgbClr val="FF0066"/>
          </a:solidFill>
          <a:ln w="28575" cap="flat" cmpd="sng">
            <a:solidFill>
              <a:srgbClr val="66FFFF"/>
            </a:solidFill>
            <a:prstDash val="solid"/>
            <a:headEnd type="none" w="sm" len="sm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21" name="Oval 35"/>
          <p:cNvSpPr/>
          <p:nvPr/>
        </p:nvSpPr>
        <p:spPr>
          <a:xfrm>
            <a:off x="5068888" y="3659188"/>
            <a:ext cx="95250" cy="95250"/>
          </a:xfrm>
          <a:prstGeom prst="ellipse">
            <a:avLst/>
          </a:prstGeom>
          <a:solidFill>
            <a:schemeClr val="bg2"/>
          </a:solidFill>
          <a:ln w="9525" cap="flat" cmpd="sng">
            <a:solidFill>
              <a:schemeClr val="bg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22" name="Line 36"/>
          <p:cNvSpPr/>
          <p:nvPr/>
        </p:nvSpPr>
        <p:spPr>
          <a:xfrm>
            <a:off x="4948238" y="3178175"/>
            <a:ext cx="38100" cy="101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23" name="Line 37"/>
          <p:cNvSpPr/>
          <p:nvPr/>
        </p:nvSpPr>
        <p:spPr>
          <a:xfrm flipH="1">
            <a:off x="5189538" y="3178175"/>
            <a:ext cx="38100" cy="101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3" name="Group 38"/>
          <p:cNvGrpSpPr/>
          <p:nvPr/>
        </p:nvGrpSpPr>
        <p:grpSpPr>
          <a:xfrm>
            <a:off x="3025775" y="3733800"/>
            <a:ext cx="685800" cy="685800"/>
            <a:chOff x="1218" y="2010"/>
            <a:chExt cx="432" cy="432"/>
          </a:xfrm>
        </p:grpSpPr>
        <p:sp>
          <p:nvSpPr>
            <p:cNvPr id="12343" name="Line 39"/>
            <p:cNvSpPr/>
            <p:nvPr/>
          </p:nvSpPr>
          <p:spPr>
            <a:xfrm flipV="1">
              <a:off x="1440" y="2064"/>
              <a:ext cx="144" cy="144"/>
            </a:xfrm>
            <a:prstGeom prst="line">
              <a:avLst/>
            </a:prstGeom>
            <a:ln w="38100" cap="flat" cmpd="sng">
              <a:solidFill>
                <a:srgbClr val="FF33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44" name="Oval 40"/>
            <p:cNvSpPr/>
            <p:nvPr/>
          </p:nvSpPr>
          <p:spPr>
            <a:xfrm>
              <a:off x="1218" y="2010"/>
              <a:ext cx="432" cy="432"/>
            </a:xfrm>
            <a:prstGeom prst="ellipse">
              <a:avLst/>
            </a:prstGeom>
            <a:noFill/>
            <a:ln w="9525">
              <a:noFill/>
            </a:ln>
          </p:spPr>
          <p:txBody>
            <a:bodyPr wrap="none" anchor="ctr" anchorCtr="0"/>
            <a:p>
              <a:pPr eaLnBrk="1" hangingPunct="1"/>
              <a:endParaRPr lang="vi-VN" altLang="x-none" dirty="0">
                <a:latin typeface=".VnTime" pitchFamily="34" charset="0"/>
              </a:endParaRPr>
            </a:p>
          </p:txBody>
        </p:sp>
      </p:grpSp>
      <p:sp>
        <p:nvSpPr>
          <p:cNvPr id="12325" name="AutoShape 41"/>
          <p:cNvSpPr/>
          <p:nvPr/>
        </p:nvSpPr>
        <p:spPr>
          <a:xfrm>
            <a:off x="3206750" y="3930650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26" name="AutoShape 42"/>
          <p:cNvSpPr/>
          <p:nvPr/>
        </p:nvSpPr>
        <p:spPr>
          <a:xfrm>
            <a:off x="2422525" y="395287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27" name="Oval 43"/>
          <p:cNvSpPr/>
          <p:nvPr/>
        </p:nvSpPr>
        <p:spPr>
          <a:xfrm>
            <a:off x="3360738" y="4029075"/>
            <a:ext cx="46037" cy="46038"/>
          </a:xfrm>
          <a:prstGeom prst="ellipse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28" name="Freeform 44"/>
          <p:cNvSpPr/>
          <p:nvPr/>
        </p:nvSpPr>
        <p:spPr>
          <a:xfrm>
            <a:off x="3835400" y="4033838"/>
            <a:ext cx="838200" cy="338137"/>
          </a:xfrm>
          <a:custGeom>
            <a:avLst/>
            <a:gdLst>
              <a:gd name="txL" fmla="*/ 0 w 528"/>
              <a:gd name="txT" fmla="*/ 0 h 213"/>
              <a:gd name="txR" fmla="*/ 528 w 528"/>
              <a:gd name="txB" fmla="*/ 213 h 213"/>
            </a:gdLst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28" h="213">
                <a:moveTo>
                  <a:pt x="0" y="0"/>
                </a:moveTo>
                <a:cubicBezTo>
                  <a:pt x="4" y="25"/>
                  <a:pt x="0" y="116"/>
                  <a:pt x="24" y="151"/>
                </a:cubicBezTo>
                <a:cubicBezTo>
                  <a:pt x="48" y="186"/>
                  <a:pt x="109" y="209"/>
                  <a:pt x="144" y="211"/>
                </a:cubicBezTo>
                <a:cubicBezTo>
                  <a:pt x="179" y="213"/>
                  <a:pt x="190" y="178"/>
                  <a:pt x="234" y="163"/>
                </a:cubicBezTo>
                <a:cubicBezTo>
                  <a:pt x="278" y="148"/>
                  <a:pt x="359" y="140"/>
                  <a:pt x="408" y="121"/>
                </a:cubicBezTo>
                <a:cubicBezTo>
                  <a:pt x="457" y="102"/>
                  <a:pt x="503" y="64"/>
                  <a:pt x="528" y="49"/>
                </a:cubicBezTo>
              </a:path>
            </a:pathLst>
          </a:custGeom>
          <a:noFill/>
          <a:ln w="12700" cap="flat" cmpd="sng">
            <a:solidFill>
              <a:srgbClr val="0066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29" name="AutoShape 45"/>
          <p:cNvSpPr/>
          <p:nvPr/>
        </p:nvSpPr>
        <p:spPr>
          <a:xfrm>
            <a:off x="3806825" y="3949700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30" name="AutoShape 46"/>
          <p:cNvSpPr/>
          <p:nvPr/>
        </p:nvSpPr>
        <p:spPr>
          <a:xfrm>
            <a:off x="5364163" y="3965575"/>
            <a:ext cx="76200" cy="152400"/>
          </a:xfrm>
          <a:prstGeom prst="plus">
            <a:avLst>
              <a:gd name="adj" fmla="val 25000"/>
            </a:avLst>
          </a:prstGeom>
          <a:gradFill rotWithShape="1">
            <a:gsLst>
              <a:gs pos="0">
                <a:srgbClr val="525252"/>
              </a:gs>
              <a:gs pos="50000">
                <a:srgbClr val="B2B2B2"/>
              </a:gs>
              <a:gs pos="100000">
                <a:srgbClr val="525252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31" name="Oval 47"/>
          <p:cNvSpPr/>
          <p:nvPr/>
        </p:nvSpPr>
        <p:spPr>
          <a:xfrm rot="-1589136" flipV="1">
            <a:off x="4583113" y="3170238"/>
            <a:ext cx="1063625" cy="1074737"/>
          </a:xfrm>
          <a:prstGeom prst="ellipse">
            <a:avLst/>
          </a:prstGeom>
          <a:noFill/>
          <a:ln w="19050">
            <a:noFill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33840" name="Oval 48"/>
          <p:cNvSpPr/>
          <p:nvPr/>
        </p:nvSpPr>
        <p:spPr>
          <a:xfrm>
            <a:off x="5626100" y="2133600"/>
            <a:ext cx="2590800" cy="2438400"/>
          </a:xfrm>
          <a:prstGeom prst="ellipse">
            <a:avLst/>
          </a:prstGeom>
          <a:gradFill rotWithShape="1">
            <a:gsLst>
              <a:gs pos="0">
                <a:srgbClr val="E3E300"/>
              </a:gs>
              <a:gs pos="100000">
                <a:srgbClr val="FFFF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sp>
        <p:nvSpPr>
          <p:cNvPr id="12333" name="Litebulb"/>
          <p:cNvSpPr>
            <a:spLocks noEditPoints="1"/>
          </p:cNvSpPr>
          <p:nvPr/>
        </p:nvSpPr>
        <p:spPr>
          <a:xfrm>
            <a:off x="6616700" y="3006725"/>
            <a:ext cx="712788" cy="1023938"/>
          </a:xfrm>
          <a:custGeom>
            <a:avLst/>
            <a:gdLst>
              <a:gd name="txL" fmla="*/ 3556 w 21600"/>
              <a:gd name="txT" fmla="*/ 2188 h 21600"/>
              <a:gd name="txR" fmla="*/ 18277 w 21600"/>
              <a:gd name="txB" fmla="*/ 9282 h 21600"/>
            </a:gdLst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</a:cxnLst>
            <a:rect l="txL" t="txT" r="txR" b="txB"/>
            <a:pathLst>
              <a:path w="21600" h="2160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>
              <a:alpha val="100000"/>
            </a:schemeClr>
          </a:solidFill>
          <a:ln w="3175" cap="flat" cmpd="sng">
            <a:solidFill>
              <a:srgbClr val="FFCC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2334" name="Group 50"/>
          <p:cNvGrpSpPr/>
          <p:nvPr/>
        </p:nvGrpSpPr>
        <p:grpSpPr>
          <a:xfrm>
            <a:off x="6616700" y="3006725"/>
            <a:ext cx="712788" cy="1104900"/>
            <a:chOff x="1402" y="2202"/>
            <a:chExt cx="449" cy="696"/>
          </a:xfrm>
        </p:grpSpPr>
        <p:sp>
          <p:nvSpPr>
            <p:cNvPr id="12340" name="Litebulb"/>
            <p:cNvSpPr>
              <a:spLocks noEditPoints="1"/>
            </p:cNvSpPr>
            <p:nvPr/>
          </p:nvSpPr>
          <p:spPr>
            <a:xfrm>
              <a:off x="1402" y="2202"/>
              <a:ext cx="449" cy="645"/>
            </a:xfrm>
            <a:custGeom>
              <a:avLst/>
              <a:gdLst>
                <a:gd name="txL" fmla="*/ 3560 w 21600"/>
                <a:gd name="txT" fmla="*/ 2177 h 21600"/>
                <a:gd name="txR" fmla="*/ 18281 w 21600"/>
                <a:gd name="txB" fmla="*/ 9276 h 21600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1600" h="2160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chemeClr val="bg1">
                <a:alpha val="100000"/>
              </a:schemeClr>
            </a:solidFill>
            <a:ln w="3175" cap="flat" cmpd="sng">
              <a:solidFill>
                <a:srgbClr val="FFCC00">
                  <a:alpha val="100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41" name="Oval 52"/>
            <p:cNvSpPr/>
            <p:nvPr/>
          </p:nvSpPr>
          <p:spPr>
            <a:xfrm>
              <a:off x="1453" y="2774"/>
              <a:ext cx="350" cy="124"/>
            </a:xfrm>
            <a:prstGeom prst="ellipse">
              <a:avLst/>
            </a:prstGeom>
            <a:solidFill>
              <a:srgbClr val="0099FF"/>
            </a:solidFill>
            <a:ln w="9525" cap="flat" cmpd="sng">
              <a:prstDash val="solid"/>
              <a:headEnd type="none" w="med" len="med"/>
              <a:tailEnd type="none" w="med" len="med"/>
            </a:ln>
            <a:scene3d>
              <a:camera prst="legacyObliqueTopRight">
                <a:rot lat="16200000" lon="0" rev="0"/>
              </a:camera>
              <a:lightRig rig="legacyFlat1" dir="t"/>
            </a:scene3d>
            <a:sp3d extrusionH="100000" prstMaterial="legacyMetal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 anchorCtr="0">
              <a:flatTx/>
            </a:bodyPr>
            <a:p>
              <a:pPr eaLnBrk="1" hangingPunct="1"/>
              <a:endParaRPr lang="vi-VN" altLang="x-none" dirty="0">
                <a:latin typeface=".VnTime" pitchFamily="34" charset="0"/>
              </a:endParaRPr>
            </a:p>
          </p:txBody>
        </p:sp>
        <p:sp>
          <p:nvSpPr>
            <p:cNvPr id="33845" name="AutoShape 53"/>
            <p:cNvSpPr>
              <a:spLocks noChangeArrowheads="1"/>
            </p:cNvSpPr>
            <p:nvPr/>
          </p:nvSpPr>
          <p:spPr bwMode="auto">
            <a:xfrm rot="16200000">
              <a:off x="1541" y="2686"/>
              <a:ext cx="172" cy="162"/>
            </a:xfrm>
            <a:prstGeom prst="flowChartOnlineStorag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endParaRPr>
            </a:p>
          </p:txBody>
        </p:sp>
      </p:grpSp>
      <p:sp>
        <p:nvSpPr>
          <p:cNvPr id="12335" name="Freeform 54"/>
          <p:cNvSpPr/>
          <p:nvPr/>
        </p:nvSpPr>
        <p:spPr>
          <a:xfrm>
            <a:off x="228600" y="4038600"/>
            <a:ext cx="8674100" cy="1143000"/>
          </a:xfrm>
          <a:custGeom>
            <a:avLst/>
            <a:gdLst>
              <a:gd name="txL" fmla="*/ 0 w 5464"/>
              <a:gd name="txT" fmla="*/ 0 h 720"/>
              <a:gd name="txR" fmla="*/ 5464 w 5464"/>
              <a:gd name="txB" fmla="*/ 720 h 720"/>
            </a:gdLst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464" h="720">
                <a:moveTo>
                  <a:pt x="1008" y="0"/>
                </a:moveTo>
                <a:cubicBezTo>
                  <a:pt x="792" y="20"/>
                  <a:pt x="576" y="40"/>
                  <a:pt x="528" y="144"/>
                </a:cubicBezTo>
                <a:cubicBezTo>
                  <a:pt x="480" y="248"/>
                  <a:pt x="0" y="544"/>
                  <a:pt x="720" y="624"/>
                </a:cubicBezTo>
                <a:cubicBezTo>
                  <a:pt x="1440" y="704"/>
                  <a:pt x="4232" y="720"/>
                  <a:pt x="4848" y="624"/>
                </a:cubicBezTo>
                <a:cubicBezTo>
                  <a:pt x="5464" y="528"/>
                  <a:pt x="4488" y="144"/>
                  <a:pt x="4416" y="48"/>
                </a:cubicBezTo>
              </a:path>
            </a:pathLst>
          </a:custGeom>
          <a:noFill/>
          <a:ln w="12700" cap="flat" cmpd="sng">
            <a:solidFill>
              <a:srgbClr val="0066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36" name="Freeform 55"/>
          <p:cNvSpPr/>
          <p:nvPr/>
        </p:nvSpPr>
        <p:spPr>
          <a:xfrm>
            <a:off x="5397500" y="3997325"/>
            <a:ext cx="1295400" cy="241300"/>
          </a:xfrm>
          <a:custGeom>
            <a:avLst/>
            <a:gdLst>
              <a:gd name="txL" fmla="*/ 0 w 816"/>
              <a:gd name="txT" fmla="*/ 0 h 152"/>
              <a:gd name="txR" fmla="*/ 816 w 816"/>
              <a:gd name="txB" fmla="*/ 152 h 152"/>
            </a:gdLst>
            <a:ahLst/>
            <a:cxnLst>
              <a:cxn ang="0">
                <a:pos x="0" y="0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816" h="152">
                <a:moveTo>
                  <a:pt x="0" y="0"/>
                </a:moveTo>
                <a:cubicBezTo>
                  <a:pt x="64" y="36"/>
                  <a:pt x="128" y="72"/>
                  <a:pt x="240" y="96"/>
                </a:cubicBezTo>
                <a:cubicBezTo>
                  <a:pt x="352" y="120"/>
                  <a:pt x="576" y="152"/>
                  <a:pt x="672" y="144"/>
                </a:cubicBezTo>
                <a:cubicBezTo>
                  <a:pt x="768" y="136"/>
                  <a:pt x="792" y="92"/>
                  <a:pt x="816" y="48"/>
                </a:cubicBezTo>
              </a:path>
            </a:pathLst>
          </a:custGeom>
          <a:noFill/>
          <a:ln w="12700" cap="flat" cmpd="sng">
            <a:solidFill>
              <a:srgbClr val="006600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37" name="Text Box 108"/>
          <p:cNvSpPr txBox="1"/>
          <p:nvPr/>
        </p:nvSpPr>
        <p:spPr>
          <a:xfrm>
            <a:off x="1968500" y="3616325"/>
            <a:ext cx="685800" cy="336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sz="1600" dirty="0">
                <a:latin typeface="Arial" panose="020B0604020202020204" pitchFamily="34" charset="0"/>
              </a:rPr>
              <a:t>Pin</a:t>
            </a:r>
            <a:endParaRPr sz="1600" dirty="0">
              <a:latin typeface="Arial" panose="020B0604020202020204" pitchFamily="34" charset="0"/>
            </a:endParaRPr>
          </a:p>
        </p:txBody>
      </p:sp>
      <p:sp>
        <p:nvSpPr>
          <p:cNvPr id="12338" name="Text Box 111"/>
          <p:cNvSpPr txBox="1"/>
          <p:nvPr/>
        </p:nvSpPr>
        <p:spPr>
          <a:xfrm>
            <a:off x="1524000" y="381000"/>
            <a:ext cx="4800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x-none" dirty="0">
              <a:latin typeface="Arial" panose="020B0604020202020204" pitchFamily="34" charset="0"/>
            </a:endParaRPr>
          </a:p>
        </p:txBody>
      </p:sp>
      <p:sp>
        <p:nvSpPr>
          <p:cNvPr id="12339" name="Text Box 116"/>
          <p:cNvSpPr txBox="1"/>
          <p:nvPr/>
        </p:nvSpPr>
        <p:spPr>
          <a:xfrm>
            <a:off x="579120" y="1524000"/>
            <a:ext cx="819658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sz="36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ngắt điện (công tắc điện) có vai trò gì?</a:t>
            </a:r>
            <a:endParaRPr lang="en-US" sz="36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300000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3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3314" name="Rectangle 4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lang="en-US" dirty="0">
                <a:solidFill>
                  <a:srgbClr val="0000CC"/>
                </a:solidFill>
                <a:latin typeface="Tahoma" panose="020B0604030504040204" charset="0"/>
                <a:cs typeface="Tahoma" panose="020B0604030504040204" charset="0"/>
              </a:rPr>
              <a:t>CÔNG TẮC ĐIỆN</a:t>
            </a:r>
            <a:endParaRPr lang="en-US" dirty="0">
              <a:solidFill>
                <a:srgbClr val="0000CC"/>
              </a:solidFill>
              <a:latin typeface="Tahoma" panose="020B0604030504040204" charset="0"/>
              <a:cs typeface="Tahoma" panose="020B0604030504040204" charset="0"/>
            </a:endParaRPr>
          </a:p>
        </p:txBody>
      </p:sp>
      <p:pic>
        <p:nvPicPr>
          <p:cNvPr id="13315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19800" y="2209800"/>
            <a:ext cx="2701925" cy="38290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3316" name="Picture 3" descr="C:\Documents and Settings\Hoa_Nguyen\Desktop\Anh\Anh dong_ok\1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168525"/>
            <a:ext cx="5486400" cy="3775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35"/>
            <a:ext cx="9220200" cy="68573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675" y="2217902"/>
            <a:ext cx="7022650" cy="1964995"/>
          </a:xfrm>
          <a:prstGeom prst="rect">
            <a:avLst/>
          </a:prstGeom>
        </p:spPr>
      </p:pic>
    </p:spTree>
  </p:cSld>
  <p:clrMapOvr>
    <a:masterClrMapping/>
  </p:clrMapOvr>
  <p:transition spd="slow" advClick="0" advTm="5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2055" name="Oval 7"/>
          <p:cNvSpPr/>
          <p:nvPr/>
        </p:nvSpPr>
        <p:spPr>
          <a:xfrm>
            <a:off x="4038600" y="533400"/>
            <a:ext cx="4343400" cy="4191000"/>
          </a:xfrm>
          <a:prstGeom prst="ellipse">
            <a:avLst/>
          </a:prstGeom>
          <a:gradFill rotWithShape="1">
            <a:gsLst>
              <a:gs pos="0">
                <a:srgbClr val="E3E300"/>
              </a:gs>
              <a:gs pos="100000">
                <a:srgbClr val="FFFF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 anchorCtr="0"/>
          <a:p>
            <a:pPr eaLnBrk="1" hangingPunct="1"/>
            <a:endParaRPr lang="vi-VN" altLang="x-none" dirty="0">
              <a:latin typeface=".VnTime" pitchFamily="34" charset="0"/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5181600" y="1447800"/>
            <a:ext cx="2057400" cy="3124200"/>
            <a:chOff x="1402" y="2202"/>
            <a:chExt cx="449" cy="696"/>
          </a:xfrm>
        </p:grpSpPr>
        <p:sp>
          <p:nvSpPr>
            <p:cNvPr id="3081" name="Litebulb"/>
            <p:cNvSpPr>
              <a:spLocks noEditPoints="1"/>
            </p:cNvSpPr>
            <p:nvPr/>
          </p:nvSpPr>
          <p:spPr>
            <a:xfrm>
              <a:off x="1402" y="2202"/>
              <a:ext cx="449" cy="645"/>
            </a:xfrm>
            <a:custGeom>
              <a:avLst/>
              <a:gdLst>
                <a:gd name="txL" fmla="*/ 3560 w 21600"/>
                <a:gd name="txT" fmla="*/ 2177 h 21600"/>
                <a:gd name="txR" fmla="*/ 18281 w 21600"/>
                <a:gd name="txB" fmla="*/ 9276 h 21600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1600" h="21600">
                  <a:moveTo>
                    <a:pt x="10825" y="21723"/>
                  </a:moveTo>
                  <a:lnTo>
                    <a:pt x="11215" y="21723"/>
                  </a:lnTo>
                  <a:lnTo>
                    <a:pt x="11552" y="21688"/>
                  </a:lnTo>
                  <a:lnTo>
                    <a:pt x="11916" y="21617"/>
                  </a:lnTo>
                  <a:lnTo>
                    <a:pt x="12253" y="21547"/>
                  </a:lnTo>
                  <a:lnTo>
                    <a:pt x="12617" y="21441"/>
                  </a:lnTo>
                  <a:lnTo>
                    <a:pt x="12902" y="21317"/>
                  </a:lnTo>
                  <a:lnTo>
                    <a:pt x="13162" y="21176"/>
                  </a:lnTo>
                  <a:lnTo>
                    <a:pt x="13396" y="21000"/>
                  </a:lnTo>
                  <a:lnTo>
                    <a:pt x="13655" y="20841"/>
                  </a:lnTo>
                  <a:lnTo>
                    <a:pt x="13863" y="20629"/>
                  </a:lnTo>
                  <a:lnTo>
                    <a:pt x="14045" y="20435"/>
                  </a:lnTo>
                  <a:lnTo>
                    <a:pt x="14200" y="20223"/>
                  </a:lnTo>
                  <a:lnTo>
                    <a:pt x="14356" y="19994"/>
                  </a:lnTo>
                  <a:lnTo>
                    <a:pt x="14460" y="19747"/>
                  </a:lnTo>
                  <a:lnTo>
                    <a:pt x="14512" y="19482"/>
                  </a:lnTo>
                  <a:lnTo>
                    <a:pt x="14512" y="19235"/>
                  </a:lnTo>
                  <a:lnTo>
                    <a:pt x="14512" y="19147"/>
                  </a:lnTo>
                  <a:lnTo>
                    <a:pt x="14512" y="18900"/>
                  </a:lnTo>
                  <a:lnTo>
                    <a:pt x="14512" y="18529"/>
                  </a:lnTo>
                  <a:lnTo>
                    <a:pt x="14512" y="18052"/>
                  </a:lnTo>
                  <a:lnTo>
                    <a:pt x="14512" y="17505"/>
                  </a:lnTo>
                  <a:lnTo>
                    <a:pt x="14512" y="16976"/>
                  </a:lnTo>
                  <a:lnTo>
                    <a:pt x="14512" y="16464"/>
                  </a:lnTo>
                  <a:lnTo>
                    <a:pt x="14512" y="15952"/>
                  </a:lnTo>
                  <a:lnTo>
                    <a:pt x="14512" y="15758"/>
                  </a:lnTo>
                  <a:lnTo>
                    <a:pt x="14616" y="15547"/>
                  </a:lnTo>
                  <a:lnTo>
                    <a:pt x="14694" y="15352"/>
                  </a:lnTo>
                  <a:lnTo>
                    <a:pt x="14798" y="15141"/>
                  </a:lnTo>
                  <a:lnTo>
                    <a:pt x="15161" y="14735"/>
                  </a:lnTo>
                  <a:lnTo>
                    <a:pt x="15602" y="14329"/>
                  </a:lnTo>
                  <a:lnTo>
                    <a:pt x="16745" y="13552"/>
                  </a:lnTo>
                  <a:lnTo>
                    <a:pt x="18043" y="12670"/>
                  </a:lnTo>
                  <a:lnTo>
                    <a:pt x="18744" y="12194"/>
                  </a:lnTo>
                  <a:lnTo>
                    <a:pt x="19341" y="11647"/>
                  </a:lnTo>
                  <a:lnTo>
                    <a:pt x="19938" y="11099"/>
                  </a:lnTo>
                  <a:lnTo>
                    <a:pt x="20483" y="10464"/>
                  </a:lnTo>
                  <a:lnTo>
                    <a:pt x="20743" y="10164"/>
                  </a:lnTo>
                  <a:lnTo>
                    <a:pt x="20950" y="9794"/>
                  </a:lnTo>
                  <a:lnTo>
                    <a:pt x="21132" y="9441"/>
                  </a:lnTo>
                  <a:lnTo>
                    <a:pt x="21288" y="9035"/>
                  </a:lnTo>
                  <a:lnTo>
                    <a:pt x="21444" y="8664"/>
                  </a:lnTo>
                  <a:lnTo>
                    <a:pt x="21548" y="8223"/>
                  </a:lnTo>
                  <a:lnTo>
                    <a:pt x="21600" y="7782"/>
                  </a:lnTo>
                  <a:lnTo>
                    <a:pt x="21600" y="7341"/>
                  </a:lnTo>
                  <a:lnTo>
                    <a:pt x="21600" y="6935"/>
                  </a:lnTo>
                  <a:lnTo>
                    <a:pt x="21548" y="6564"/>
                  </a:lnTo>
                  <a:lnTo>
                    <a:pt x="21496" y="6229"/>
                  </a:lnTo>
                  <a:lnTo>
                    <a:pt x="21392" y="5858"/>
                  </a:lnTo>
                  <a:lnTo>
                    <a:pt x="21288" y="5523"/>
                  </a:lnTo>
                  <a:lnTo>
                    <a:pt x="21132" y="5135"/>
                  </a:lnTo>
                  <a:lnTo>
                    <a:pt x="20950" y="4800"/>
                  </a:lnTo>
                  <a:lnTo>
                    <a:pt x="20743" y="4464"/>
                  </a:lnTo>
                  <a:lnTo>
                    <a:pt x="20535" y="4164"/>
                  </a:lnTo>
                  <a:lnTo>
                    <a:pt x="20301" y="3847"/>
                  </a:lnTo>
                  <a:lnTo>
                    <a:pt x="20042" y="3547"/>
                  </a:lnTo>
                  <a:lnTo>
                    <a:pt x="19782" y="3247"/>
                  </a:lnTo>
                  <a:lnTo>
                    <a:pt x="19133" y="2664"/>
                  </a:lnTo>
                  <a:lnTo>
                    <a:pt x="18458" y="2152"/>
                  </a:lnTo>
                  <a:lnTo>
                    <a:pt x="17705" y="1694"/>
                  </a:lnTo>
                  <a:lnTo>
                    <a:pt x="16849" y="1252"/>
                  </a:lnTo>
                  <a:lnTo>
                    <a:pt x="16407" y="1076"/>
                  </a:lnTo>
                  <a:lnTo>
                    <a:pt x="15940" y="900"/>
                  </a:lnTo>
                  <a:lnTo>
                    <a:pt x="15499" y="741"/>
                  </a:lnTo>
                  <a:lnTo>
                    <a:pt x="15057" y="600"/>
                  </a:lnTo>
                  <a:lnTo>
                    <a:pt x="14564" y="458"/>
                  </a:lnTo>
                  <a:lnTo>
                    <a:pt x="14045" y="335"/>
                  </a:lnTo>
                  <a:lnTo>
                    <a:pt x="13500" y="229"/>
                  </a:lnTo>
                  <a:lnTo>
                    <a:pt x="13006" y="158"/>
                  </a:lnTo>
                  <a:lnTo>
                    <a:pt x="12461" y="88"/>
                  </a:lnTo>
                  <a:lnTo>
                    <a:pt x="11968" y="52"/>
                  </a:lnTo>
                  <a:lnTo>
                    <a:pt x="11423" y="17"/>
                  </a:lnTo>
                  <a:lnTo>
                    <a:pt x="10825" y="17"/>
                  </a:lnTo>
                  <a:lnTo>
                    <a:pt x="10254" y="17"/>
                  </a:lnTo>
                  <a:lnTo>
                    <a:pt x="9709" y="52"/>
                  </a:lnTo>
                  <a:lnTo>
                    <a:pt x="9216" y="88"/>
                  </a:lnTo>
                  <a:lnTo>
                    <a:pt x="8671" y="158"/>
                  </a:lnTo>
                  <a:lnTo>
                    <a:pt x="8177" y="229"/>
                  </a:lnTo>
                  <a:lnTo>
                    <a:pt x="7632" y="335"/>
                  </a:lnTo>
                  <a:lnTo>
                    <a:pt x="7113" y="458"/>
                  </a:lnTo>
                  <a:lnTo>
                    <a:pt x="6620" y="600"/>
                  </a:lnTo>
                  <a:lnTo>
                    <a:pt x="6178" y="741"/>
                  </a:lnTo>
                  <a:lnTo>
                    <a:pt x="5737" y="900"/>
                  </a:lnTo>
                  <a:lnTo>
                    <a:pt x="5270" y="1076"/>
                  </a:lnTo>
                  <a:lnTo>
                    <a:pt x="4828" y="1252"/>
                  </a:lnTo>
                  <a:lnTo>
                    <a:pt x="3972" y="1694"/>
                  </a:lnTo>
                  <a:lnTo>
                    <a:pt x="3219" y="2152"/>
                  </a:lnTo>
                  <a:lnTo>
                    <a:pt x="2544" y="2664"/>
                  </a:lnTo>
                  <a:lnTo>
                    <a:pt x="1895" y="3247"/>
                  </a:lnTo>
                  <a:lnTo>
                    <a:pt x="1635" y="3547"/>
                  </a:lnTo>
                  <a:lnTo>
                    <a:pt x="1375" y="3847"/>
                  </a:lnTo>
                  <a:lnTo>
                    <a:pt x="1142" y="4164"/>
                  </a:lnTo>
                  <a:lnTo>
                    <a:pt x="934" y="4464"/>
                  </a:lnTo>
                  <a:lnTo>
                    <a:pt x="726" y="4800"/>
                  </a:lnTo>
                  <a:lnTo>
                    <a:pt x="545" y="5135"/>
                  </a:lnTo>
                  <a:lnTo>
                    <a:pt x="389" y="5523"/>
                  </a:lnTo>
                  <a:lnTo>
                    <a:pt x="285" y="5858"/>
                  </a:lnTo>
                  <a:lnTo>
                    <a:pt x="181" y="6229"/>
                  </a:lnTo>
                  <a:lnTo>
                    <a:pt x="129" y="6564"/>
                  </a:lnTo>
                  <a:lnTo>
                    <a:pt x="77" y="6935"/>
                  </a:lnTo>
                  <a:lnTo>
                    <a:pt x="77" y="7341"/>
                  </a:lnTo>
                  <a:lnTo>
                    <a:pt x="77" y="7782"/>
                  </a:lnTo>
                  <a:lnTo>
                    <a:pt x="129" y="8223"/>
                  </a:lnTo>
                  <a:lnTo>
                    <a:pt x="233" y="8664"/>
                  </a:lnTo>
                  <a:lnTo>
                    <a:pt x="389" y="9035"/>
                  </a:lnTo>
                  <a:lnTo>
                    <a:pt x="545" y="9441"/>
                  </a:lnTo>
                  <a:lnTo>
                    <a:pt x="726" y="9794"/>
                  </a:lnTo>
                  <a:lnTo>
                    <a:pt x="934" y="10164"/>
                  </a:lnTo>
                  <a:lnTo>
                    <a:pt x="1194" y="10464"/>
                  </a:lnTo>
                  <a:lnTo>
                    <a:pt x="1739" y="11099"/>
                  </a:lnTo>
                  <a:lnTo>
                    <a:pt x="2336" y="11647"/>
                  </a:lnTo>
                  <a:lnTo>
                    <a:pt x="2933" y="12194"/>
                  </a:lnTo>
                  <a:lnTo>
                    <a:pt x="3634" y="12670"/>
                  </a:lnTo>
                  <a:lnTo>
                    <a:pt x="4932" y="13552"/>
                  </a:lnTo>
                  <a:lnTo>
                    <a:pt x="6075" y="14329"/>
                  </a:lnTo>
                  <a:lnTo>
                    <a:pt x="6516" y="14735"/>
                  </a:lnTo>
                  <a:lnTo>
                    <a:pt x="6879" y="15141"/>
                  </a:lnTo>
                  <a:lnTo>
                    <a:pt x="6983" y="15352"/>
                  </a:lnTo>
                  <a:lnTo>
                    <a:pt x="7061" y="15547"/>
                  </a:lnTo>
                  <a:lnTo>
                    <a:pt x="7165" y="15758"/>
                  </a:lnTo>
                  <a:lnTo>
                    <a:pt x="7165" y="15952"/>
                  </a:lnTo>
                  <a:lnTo>
                    <a:pt x="7165" y="16464"/>
                  </a:lnTo>
                  <a:lnTo>
                    <a:pt x="7165" y="16976"/>
                  </a:lnTo>
                  <a:lnTo>
                    <a:pt x="7165" y="17505"/>
                  </a:lnTo>
                  <a:lnTo>
                    <a:pt x="7165" y="18052"/>
                  </a:lnTo>
                  <a:lnTo>
                    <a:pt x="7165" y="18529"/>
                  </a:lnTo>
                  <a:lnTo>
                    <a:pt x="7165" y="18900"/>
                  </a:lnTo>
                  <a:lnTo>
                    <a:pt x="7165" y="19147"/>
                  </a:lnTo>
                  <a:lnTo>
                    <a:pt x="7165" y="19235"/>
                  </a:lnTo>
                  <a:lnTo>
                    <a:pt x="7165" y="19482"/>
                  </a:lnTo>
                  <a:lnTo>
                    <a:pt x="7217" y="19747"/>
                  </a:lnTo>
                  <a:lnTo>
                    <a:pt x="7321" y="19994"/>
                  </a:lnTo>
                  <a:lnTo>
                    <a:pt x="7476" y="20223"/>
                  </a:lnTo>
                  <a:lnTo>
                    <a:pt x="7632" y="20435"/>
                  </a:lnTo>
                  <a:lnTo>
                    <a:pt x="7814" y="20629"/>
                  </a:lnTo>
                  <a:lnTo>
                    <a:pt x="8022" y="20841"/>
                  </a:lnTo>
                  <a:lnTo>
                    <a:pt x="8281" y="21000"/>
                  </a:lnTo>
                  <a:lnTo>
                    <a:pt x="8515" y="21176"/>
                  </a:lnTo>
                  <a:lnTo>
                    <a:pt x="8775" y="21317"/>
                  </a:lnTo>
                  <a:lnTo>
                    <a:pt x="9060" y="21441"/>
                  </a:lnTo>
                  <a:lnTo>
                    <a:pt x="9424" y="21547"/>
                  </a:lnTo>
                  <a:lnTo>
                    <a:pt x="9761" y="21617"/>
                  </a:lnTo>
                  <a:lnTo>
                    <a:pt x="10125" y="21688"/>
                  </a:lnTo>
                  <a:lnTo>
                    <a:pt x="10462" y="21723"/>
                  </a:lnTo>
                  <a:lnTo>
                    <a:pt x="10825" y="21723"/>
                  </a:lnTo>
                  <a:close/>
                </a:path>
                <a:path w="21600" h="21600">
                  <a:moveTo>
                    <a:pt x="9242" y="14417"/>
                  </a:moveTo>
                  <a:lnTo>
                    <a:pt x="8541" y="12035"/>
                  </a:lnTo>
                  <a:lnTo>
                    <a:pt x="7295" y="10129"/>
                  </a:lnTo>
                  <a:lnTo>
                    <a:pt x="6905" y="9652"/>
                  </a:lnTo>
                  <a:lnTo>
                    <a:pt x="8541" y="10182"/>
                  </a:lnTo>
                  <a:lnTo>
                    <a:pt x="9787" y="9547"/>
                  </a:lnTo>
                  <a:lnTo>
                    <a:pt x="11189" y="10129"/>
                  </a:lnTo>
                  <a:lnTo>
                    <a:pt x="12279" y="9547"/>
                  </a:lnTo>
                  <a:lnTo>
                    <a:pt x="13370" y="10076"/>
                  </a:lnTo>
                  <a:lnTo>
                    <a:pt x="14850" y="9652"/>
                  </a:lnTo>
                  <a:lnTo>
                    <a:pt x="12902" y="12247"/>
                  </a:lnTo>
                  <a:lnTo>
                    <a:pt x="12357" y="14417"/>
                  </a:lnTo>
                  <a:moveTo>
                    <a:pt x="7191" y="15952"/>
                  </a:moveTo>
                  <a:lnTo>
                    <a:pt x="14512" y="15952"/>
                  </a:lnTo>
                  <a:lnTo>
                    <a:pt x="14512" y="17064"/>
                  </a:lnTo>
                  <a:lnTo>
                    <a:pt x="7191" y="17047"/>
                  </a:lnTo>
                  <a:lnTo>
                    <a:pt x="7191" y="18123"/>
                  </a:lnTo>
                  <a:lnTo>
                    <a:pt x="14512" y="18158"/>
                  </a:lnTo>
                  <a:lnTo>
                    <a:pt x="14538" y="19182"/>
                  </a:lnTo>
                  <a:lnTo>
                    <a:pt x="7217" y="19182"/>
                  </a:lnTo>
                </a:path>
              </a:pathLst>
            </a:custGeom>
            <a:solidFill>
              <a:schemeClr val="bg1">
                <a:alpha val="100000"/>
              </a:schemeClr>
            </a:solidFill>
            <a:ln w="3175" cap="flat" cmpd="sng">
              <a:solidFill>
                <a:schemeClr val="tx2">
                  <a:alpha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082" name="Oval 11"/>
            <p:cNvSpPr/>
            <p:nvPr/>
          </p:nvSpPr>
          <p:spPr>
            <a:xfrm>
              <a:off x="1453" y="2774"/>
              <a:ext cx="350" cy="124"/>
            </a:xfrm>
            <a:prstGeom prst="ellipse">
              <a:avLst/>
            </a:prstGeom>
            <a:solidFill>
              <a:srgbClr val="0099FF"/>
            </a:solidFill>
            <a:ln w="9525" cap="flat" cmpd="sng">
              <a:prstDash val="solid"/>
              <a:headEnd type="none" w="med" len="med"/>
              <a:tailEnd type="none" w="med" len="med"/>
            </a:ln>
            <a:scene3d>
              <a:camera prst="legacyObliqueTopRight">
                <a:rot lat="16200000" lon="0" rev="0"/>
              </a:camera>
              <a:lightRig rig="legacyFlat1" dir="t"/>
            </a:scene3d>
            <a:sp3d extrusionH="100000" prstMaterial="legacyMetal">
              <a:bevelT w="13500" h="13500" prst="angle"/>
              <a:bevelB w="13500" h="13500" prst="angle"/>
              <a:extrusionClr>
                <a:srgbClr val="0099FF"/>
              </a:extrusionClr>
            </a:sp3d>
          </p:spPr>
          <p:txBody>
            <a:bodyPr wrap="none" anchor="ctr" anchorCtr="0">
              <a:flatTx/>
            </a:bodyPr>
            <a:p>
              <a:pPr eaLnBrk="1" hangingPunct="1"/>
              <a:endParaRPr lang="vi-VN" altLang="x-none" dirty="0">
                <a:latin typeface=".VnTime" pitchFamily="34" charset="0"/>
              </a:endParaRPr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16200000">
              <a:off x="1541" y="2686"/>
              <a:ext cx="172" cy="162"/>
            </a:xfrm>
            <a:prstGeom prst="flowChartOnlineStorag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2"/>
              </a:solidFill>
              <a:miter lim="800000"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itchFamily="34" charset="0"/>
                <a:ea typeface="+mn-ea"/>
                <a:cs typeface="+mn-cs"/>
              </a:endParaRPr>
            </a:p>
          </p:txBody>
        </p:sp>
      </p:grpSp>
      <p:sp>
        <p:nvSpPr>
          <p:cNvPr id="2061" name="Line 13"/>
          <p:cNvSpPr/>
          <p:nvPr/>
        </p:nvSpPr>
        <p:spPr>
          <a:xfrm>
            <a:off x="1600200" y="6334125"/>
            <a:ext cx="571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2" name="Line 14"/>
          <p:cNvSpPr/>
          <p:nvPr/>
        </p:nvSpPr>
        <p:spPr>
          <a:xfrm>
            <a:off x="2133600" y="6324600"/>
            <a:ext cx="4495800" cy="0"/>
          </a:xfrm>
          <a:prstGeom prst="line">
            <a:avLst/>
          </a:prstGeom>
          <a:ln w="762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3" name="Line 15"/>
          <p:cNvSpPr/>
          <p:nvPr/>
        </p:nvSpPr>
        <p:spPr>
          <a:xfrm>
            <a:off x="1525588" y="5826125"/>
            <a:ext cx="5715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064" name="Line 16"/>
          <p:cNvSpPr/>
          <p:nvPr/>
        </p:nvSpPr>
        <p:spPr>
          <a:xfrm>
            <a:off x="2058988" y="5816600"/>
            <a:ext cx="4495800" cy="0"/>
          </a:xfrm>
          <a:prstGeom prst="line">
            <a:avLst/>
          </a:prstGeom>
          <a:ln w="76200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2066" name="Picture 1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71600" y="762000"/>
            <a:ext cx="1851025" cy="4067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205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4098" name="Litebulb"/>
          <p:cNvSpPr>
            <a:spLocks noEditPoints="1"/>
          </p:cNvSpPr>
          <p:nvPr/>
        </p:nvSpPr>
        <p:spPr>
          <a:xfrm>
            <a:off x="1725613" y="2514600"/>
            <a:ext cx="609600" cy="838200"/>
          </a:xfrm>
          <a:custGeom>
            <a:avLst/>
            <a:gdLst>
              <a:gd name="txL" fmla="*/ 3556 w 21600"/>
              <a:gd name="txT" fmla="*/ 2188 h 21600"/>
              <a:gd name="txR" fmla="*/ 18277 w 21600"/>
              <a:gd name="txB" fmla="*/ 9282 h 21600"/>
            </a:gdLst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</a:cxnLst>
            <a:rect l="txL" t="txT" r="txR" b="txB"/>
            <a:pathLst>
              <a:path w="21600" h="2160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>
              <a:alpha val="100000"/>
            </a:schemeClr>
          </a:solidFill>
          <a:ln w="3175" cap="flat" cmpd="sng">
            <a:solidFill>
              <a:srgbClr val="FFCC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pic>
        <p:nvPicPr>
          <p:cNvPr id="4099" name="Picture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3276600"/>
            <a:ext cx="914400" cy="2009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0" name="Line 15"/>
          <p:cNvSpPr/>
          <p:nvPr/>
        </p:nvSpPr>
        <p:spPr>
          <a:xfrm>
            <a:off x="2722563" y="3178175"/>
            <a:ext cx="0" cy="2209800"/>
          </a:xfrm>
          <a:prstGeom prst="line">
            <a:avLst/>
          </a:prstGeom>
          <a:ln w="38100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1" name="Line 16"/>
          <p:cNvSpPr/>
          <p:nvPr/>
        </p:nvSpPr>
        <p:spPr>
          <a:xfrm>
            <a:off x="1981200" y="5181600"/>
            <a:ext cx="0" cy="228600"/>
          </a:xfrm>
          <a:prstGeom prst="line">
            <a:avLst/>
          </a:prstGeom>
          <a:ln w="317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2" name="Line 17"/>
          <p:cNvSpPr/>
          <p:nvPr/>
        </p:nvSpPr>
        <p:spPr>
          <a:xfrm>
            <a:off x="1981200" y="5410200"/>
            <a:ext cx="762000" cy="0"/>
          </a:xfrm>
          <a:prstGeom prst="line">
            <a:avLst/>
          </a:prstGeom>
          <a:ln w="38100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3" name="Line 19"/>
          <p:cNvSpPr/>
          <p:nvPr/>
        </p:nvSpPr>
        <p:spPr>
          <a:xfrm flipH="1">
            <a:off x="2133600" y="3200400"/>
            <a:ext cx="588963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4" name="Line 20"/>
          <p:cNvSpPr/>
          <p:nvPr/>
        </p:nvSpPr>
        <p:spPr>
          <a:xfrm>
            <a:off x="2286000" y="3200400"/>
            <a:ext cx="457200" cy="0"/>
          </a:xfrm>
          <a:prstGeom prst="line">
            <a:avLst/>
          </a:prstGeom>
          <a:ln w="38100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5" name="Line 21"/>
          <p:cNvSpPr/>
          <p:nvPr/>
        </p:nvSpPr>
        <p:spPr>
          <a:xfrm>
            <a:off x="2001838" y="3255963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4106" name="Rectangle 22"/>
          <p:cNvSpPr/>
          <p:nvPr/>
        </p:nvSpPr>
        <p:spPr>
          <a:xfrm>
            <a:off x="304800" y="1600200"/>
            <a:ext cx="6774180" cy="64516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hãy lắp mạch điện cho đèn sáng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5122" name="Litebulb"/>
          <p:cNvSpPr>
            <a:spLocks noEditPoints="1"/>
          </p:cNvSpPr>
          <p:nvPr/>
        </p:nvSpPr>
        <p:spPr>
          <a:xfrm>
            <a:off x="1752600" y="2362200"/>
            <a:ext cx="609600" cy="838200"/>
          </a:xfrm>
          <a:custGeom>
            <a:avLst/>
            <a:gdLst>
              <a:gd name="txL" fmla="*/ 3556 w 21600"/>
              <a:gd name="txT" fmla="*/ 2188 h 21600"/>
              <a:gd name="txR" fmla="*/ 18277 w 21600"/>
              <a:gd name="txB" fmla="*/ 9282 h 21600"/>
            </a:gdLst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</a:cxnLst>
            <a:rect l="txL" t="txT" r="txR" b="txB"/>
            <a:pathLst>
              <a:path w="21600" h="2160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>
              <a:alpha val="100000"/>
            </a:schemeClr>
          </a:solidFill>
          <a:ln w="3175" cap="flat" cmpd="sng">
            <a:solidFill>
              <a:srgbClr val="FFCC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pic>
        <p:nvPicPr>
          <p:cNvPr id="5123" name="Picture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65275" y="3276600"/>
            <a:ext cx="914400" cy="2009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4" name="Line 18"/>
          <p:cNvSpPr/>
          <p:nvPr/>
        </p:nvSpPr>
        <p:spPr>
          <a:xfrm flipH="1">
            <a:off x="2722563" y="3048000"/>
            <a:ext cx="20637" cy="2339975"/>
          </a:xfrm>
          <a:prstGeom prst="line">
            <a:avLst/>
          </a:prstGeom>
          <a:ln w="38100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5" name="Line 19"/>
          <p:cNvSpPr/>
          <p:nvPr/>
        </p:nvSpPr>
        <p:spPr>
          <a:xfrm>
            <a:off x="1981200" y="5181600"/>
            <a:ext cx="0" cy="228600"/>
          </a:xfrm>
          <a:prstGeom prst="line">
            <a:avLst/>
          </a:prstGeom>
          <a:ln w="317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6" name="Line 20"/>
          <p:cNvSpPr/>
          <p:nvPr/>
        </p:nvSpPr>
        <p:spPr>
          <a:xfrm>
            <a:off x="1981200" y="5410200"/>
            <a:ext cx="762000" cy="0"/>
          </a:xfrm>
          <a:prstGeom prst="line">
            <a:avLst/>
          </a:prstGeom>
          <a:ln w="38100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7" name="Line 23"/>
          <p:cNvSpPr/>
          <p:nvPr/>
        </p:nvSpPr>
        <p:spPr>
          <a:xfrm flipH="1">
            <a:off x="2133600" y="3048000"/>
            <a:ext cx="588963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8" name="Line 24"/>
          <p:cNvSpPr/>
          <p:nvPr/>
        </p:nvSpPr>
        <p:spPr>
          <a:xfrm>
            <a:off x="2286000" y="3048000"/>
            <a:ext cx="457200" cy="0"/>
          </a:xfrm>
          <a:prstGeom prst="line">
            <a:avLst/>
          </a:prstGeom>
          <a:ln w="38100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129" name="Rectangle 27"/>
          <p:cNvSpPr/>
          <p:nvPr/>
        </p:nvSpPr>
        <p:spPr>
          <a:xfrm>
            <a:off x="533400" y="914400"/>
            <a:ext cx="67056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sz="36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 ra chỗ hở rồi quan sát đèn có sáng không?</a:t>
            </a:r>
            <a:endParaRPr lang="en-US" sz="3600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146" name="Litebulb"/>
          <p:cNvSpPr>
            <a:spLocks noEditPoints="1"/>
          </p:cNvSpPr>
          <p:nvPr/>
        </p:nvSpPr>
        <p:spPr>
          <a:xfrm>
            <a:off x="1725613" y="2514600"/>
            <a:ext cx="609600" cy="838200"/>
          </a:xfrm>
          <a:custGeom>
            <a:avLst/>
            <a:gdLst>
              <a:gd name="txL" fmla="*/ 3556 w 21600"/>
              <a:gd name="txT" fmla="*/ 2188 h 21600"/>
              <a:gd name="txR" fmla="*/ 18277 w 21600"/>
              <a:gd name="txB" fmla="*/ 9282 h 21600"/>
            </a:gdLst>
            <a:ahLst/>
            <a:cxnLst>
              <a:cxn ang="0">
                <a:pos x="2147483647" y="0"/>
              </a:cxn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</a:cxnLst>
            <a:rect l="txL" t="txT" r="txR" b="txB"/>
            <a:pathLst>
              <a:path w="21600" h="2160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chemeClr val="bg1">
              <a:alpha val="100000"/>
            </a:schemeClr>
          </a:solidFill>
          <a:ln w="3175" cap="flat" cmpd="sng">
            <a:solidFill>
              <a:srgbClr val="FFCC00">
                <a:alpha val="100000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pic>
        <p:nvPicPr>
          <p:cNvPr id="6147" name="Picture 1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44638" y="3276600"/>
            <a:ext cx="914400" cy="2009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8" name="Line 13"/>
          <p:cNvSpPr/>
          <p:nvPr/>
        </p:nvSpPr>
        <p:spPr>
          <a:xfrm>
            <a:off x="2722563" y="3200400"/>
            <a:ext cx="0" cy="2209800"/>
          </a:xfrm>
          <a:prstGeom prst="line">
            <a:avLst/>
          </a:prstGeom>
          <a:ln w="38100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49" name="Line 14"/>
          <p:cNvSpPr/>
          <p:nvPr/>
        </p:nvSpPr>
        <p:spPr>
          <a:xfrm>
            <a:off x="1981200" y="5181600"/>
            <a:ext cx="0" cy="228600"/>
          </a:xfrm>
          <a:prstGeom prst="line">
            <a:avLst/>
          </a:prstGeom>
          <a:ln w="317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0" name="Line 15"/>
          <p:cNvSpPr/>
          <p:nvPr/>
        </p:nvSpPr>
        <p:spPr>
          <a:xfrm>
            <a:off x="1981200" y="5410200"/>
            <a:ext cx="762000" cy="0"/>
          </a:xfrm>
          <a:prstGeom prst="line">
            <a:avLst/>
          </a:prstGeom>
          <a:ln w="38100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1" name="Line 16"/>
          <p:cNvSpPr/>
          <p:nvPr/>
        </p:nvSpPr>
        <p:spPr>
          <a:xfrm flipH="1">
            <a:off x="2133600" y="3200400"/>
            <a:ext cx="588963" cy="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2" name="Line 17"/>
          <p:cNvSpPr/>
          <p:nvPr/>
        </p:nvSpPr>
        <p:spPr>
          <a:xfrm>
            <a:off x="2286000" y="3200400"/>
            <a:ext cx="457200" cy="0"/>
          </a:xfrm>
          <a:prstGeom prst="line">
            <a:avLst/>
          </a:prstGeom>
          <a:ln w="38100" cap="flat" cmpd="sng">
            <a:solidFill>
              <a:srgbClr val="0000CC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153" name="Rectangle 19"/>
          <p:cNvSpPr/>
          <p:nvPr/>
        </p:nvSpPr>
        <p:spPr>
          <a:xfrm>
            <a:off x="609600" y="838200"/>
            <a:ext cx="8329930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Chèn vào chỗ hở một số vật liệu (sát, gỗ, nhôm, nhựa, bìa,...) và ghi lại kết quả vào vở nháp.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7170" name="WordArt 15"/>
          <p:cNvSpPr>
            <a:spLocks noTextEdit="1"/>
          </p:cNvSpPr>
          <p:nvPr/>
        </p:nvSpPr>
        <p:spPr>
          <a:xfrm>
            <a:off x="2667000" y="3352800"/>
            <a:ext cx="3352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7639"/>
              </a:avLst>
            </a:prstTxWarp>
            <a:normAutofit/>
          </a:bodyPr>
          <a:p>
            <a:pPr algn="ctr"/>
            <a:r>
              <a:rPr 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.VnTime" pitchFamily="34" charset="0"/>
                <a:cs typeface="Times New Roman" panose="02020603050405020304" pitchFamily="18" charset="0"/>
              </a:rPr>
              <a:t>Vật dẫn điện</a:t>
            </a:r>
            <a:endParaRPr 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ea typeface=".VnTime" pitchFamily="34" charset="0"/>
              <a:cs typeface="Times New Roman" panose="02020603050405020304" pitchFamily="18" charset="0"/>
            </a:endParaRPr>
          </a:p>
        </p:txBody>
      </p:sp>
      <p:sp>
        <p:nvSpPr>
          <p:cNvPr id="7171" name="Rectangle 17"/>
          <p:cNvSpPr/>
          <p:nvPr/>
        </p:nvSpPr>
        <p:spPr>
          <a:xfrm>
            <a:off x="1143000" y="2286000"/>
            <a:ext cx="6367145" cy="58356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vật cho dòng điện chạy qua là gì?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73747" name="Text Box 19"/>
          <p:cNvSpPr txBox="1"/>
          <p:nvPr/>
        </p:nvSpPr>
        <p:spPr>
          <a:xfrm>
            <a:off x="838200" y="3581400"/>
            <a:ext cx="4038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x-none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WordArt 20"/>
          <p:cNvSpPr>
            <a:spLocks noTextEdit="1"/>
          </p:cNvSpPr>
          <p:nvPr/>
        </p:nvSpPr>
        <p:spPr>
          <a:xfrm>
            <a:off x="1981200" y="3048000"/>
            <a:ext cx="33528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7639"/>
              </a:avLst>
            </a:prstTxWarp>
            <a:normAutofit/>
          </a:bodyPr>
          <a:p>
            <a:pPr algn="ctr"/>
            <a:r>
              <a:rPr lang="en-US" sz="3600" b="1">
                <a:ln w="12700" cap="flat" cmpd="sng">
                  <a:solidFill>
                    <a:srgbClr val="EAEAEA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.VnTime" pitchFamily="34" charset="0"/>
                <a:cs typeface="Times New Roman" panose="02020603050405020304" pitchFamily="18" charset="0"/>
              </a:rPr>
              <a:t>Vật cách điện</a:t>
            </a:r>
            <a:endParaRPr lang="en-US" sz="3600" b="1">
              <a:ln w="12700" cap="flat" cmpd="sng">
                <a:solidFill>
                  <a:srgbClr val="EAEAEA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effectLst>
                <a:outerShdw dist="35921" dir="2699999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anose="02020603050405020304" pitchFamily="18" charset="0"/>
              <a:ea typeface=".VnTime" pitchFamily="34" charset="0"/>
              <a:cs typeface="Times New Roman" panose="02020603050405020304" pitchFamily="18" charset="0"/>
            </a:endParaRPr>
          </a:p>
        </p:txBody>
      </p:sp>
      <p:sp>
        <p:nvSpPr>
          <p:cNvPr id="8196" name="Rectangle 21"/>
          <p:cNvSpPr/>
          <p:nvPr/>
        </p:nvSpPr>
        <p:spPr>
          <a:xfrm>
            <a:off x="1570038" y="1408113"/>
            <a:ext cx="657606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Các vật không cho dòng điện chạy qua là gì?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37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9"/>
                            </p:stCondLst>
                            <p:childTnLst>
                              <p:par>
                                <p:cTn id="1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79"/>
                            </p:stCondLst>
                            <p:childTnLst>
                              <p:par>
                                <p:cTn id="18" presetID="23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240" s="0" l="0"/>
                                      </p:by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9218" name="Text Box 11"/>
          <p:cNvSpPr txBox="1"/>
          <p:nvPr/>
        </p:nvSpPr>
        <p:spPr>
          <a:xfrm>
            <a:off x="838200" y="2667000"/>
            <a:ext cx="320040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sz="24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Text Box 13"/>
          <p:cNvSpPr txBox="1"/>
          <p:nvPr/>
        </p:nvSpPr>
        <p:spPr>
          <a:xfrm>
            <a:off x="4953000" y="2286000"/>
            <a:ext cx="2743200" cy="1004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sz="24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Text Box 16"/>
          <p:cNvSpPr txBox="1"/>
          <p:nvPr/>
        </p:nvSpPr>
        <p:spPr>
          <a:xfrm>
            <a:off x="2057400" y="838200"/>
            <a:ext cx="42672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endParaRPr lang="en-US" sz="3200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1" name="Text Box 17"/>
          <p:cNvSpPr txBox="1"/>
          <p:nvPr/>
        </p:nvSpPr>
        <p:spPr>
          <a:xfrm>
            <a:off x="368300" y="1600200"/>
            <a:ext cx="862076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vật cho dòng điện chạy qua là vật dẫn điện.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vật không cho dòng điện chạy qua là vật cách điện.</a:t>
            </a:r>
            <a:endParaRPr lang="en-US" sz="2800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0242" name="Text Box 20"/>
          <p:cNvSpPr txBox="1"/>
          <p:nvPr/>
        </p:nvSpPr>
        <p:spPr>
          <a:xfrm>
            <a:off x="1066800" y="1295400"/>
            <a:ext cx="6400800" cy="1076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50000"/>
              </a:spcBef>
            </a:pP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Đồng,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hựa, cao su, sắt, thủy tinh, nhôm, gỗ khô, bìa, sứ.</a:t>
            </a:r>
            <a:endParaRPr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957" name="Text Box 21"/>
          <p:cNvSpPr txBox="1"/>
          <p:nvPr/>
        </p:nvSpPr>
        <p:spPr>
          <a:xfrm>
            <a:off x="508000" y="3038475"/>
            <a:ext cx="808101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 eaLnBrk="1" hangingPunct="1"/>
            <a:r>
              <a:rPr sz="40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rPr>
              <a:t>Trong các vật trên thì vật nào là dẫn điện, vật nào là cách điện ?</a:t>
            </a:r>
            <a:endParaRPr sz="4000" b="1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7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767</Words>
  <Application>WPS Presentation</Application>
  <PresentationFormat/>
  <Paragraphs>63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0" baseType="lpstr">
      <vt:lpstr>Arial</vt:lpstr>
      <vt:lpstr>SimSun</vt:lpstr>
      <vt:lpstr>Wingdings</vt:lpstr>
      <vt:lpstr>.VnTime</vt:lpstr>
      <vt:lpstr>SVN-Riesling</vt:lpstr>
      <vt:lpstr>Calibri</vt:lpstr>
      <vt:lpstr>Times New Roman</vt:lpstr>
      <vt:lpstr>.VnTimeH</vt:lpstr>
      <vt:lpstr>VNI-Avo</vt:lpstr>
      <vt:lpstr>Times New Roman</vt:lpstr>
      <vt:lpstr>Microsoft YaHei</vt:lpstr>
      <vt:lpstr>Arial Unicode MS</vt:lpstr>
      <vt:lpstr>UVN Mang Tre</vt:lpstr>
      <vt:lpstr>Calibri</vt:lpstr>
      <vt:lpstr>字魂70号-灵悦黑体</vt:lpstr>
      <vt:lpstr>Tahoma</vt:lpstr>
      <vt:lpstr>Chủ đề của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Dai Luong</dc:creator>
  <cp:lastModifiedBy>HUONG GIANG</cp:lastModifiedBy>
  <cp:revision>115</cp:revision>
  <dcterms:created xsi:type="dcterms:W3CDTF">2009-02-20T00:51:47Z</dcterms:created>
  <dcterms:modified xsi:type="dcterms:W3CDTF">2023-01-31T20:14:50Z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25F10A174735411BBF2A9727210644F7</vt:lpwstr>
  </property>
  <property fmtid="{D5CDD505-2E9C-101B-9397-08002B2CF9AE}" pid="3" name="KSOProductBuildVer">
    <vt:lpwstr>1033-11.2.0.11440</vt:lpwstr>
  </property>
</Properties>
</file>