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DD7"/>
    <a:srgbClr val="D94544"/>
    <a:srgbClr val="C1DC9D"/>
    <a:srgbClr val="FF6160"/>
    <a:srgbClr val="008D5F"/>
    <a:srgbClr val="AAC080"/>
    <a:srgbClr val="FBF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9D90-A97E-4FD4-83BE-97DB8BC8025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C1E1-D45E-47BD-95FE-3561ED1842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9D90-A97E-4FD4-83BE-97DB8BC8025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C1E1-D45E-47BD-95FE-3561ED1842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9D90-A97E-4FD4-83BE-97DB8BC8025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C1E1-D45E-47BD-95FE-3561ED1842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9D90-A97E-4FD4-83BE-97DB8BC8025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C1E1-D45E-47BD-95FE-3561ED1842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9D90-A97E-4FD4-83BE-97DB8BC8025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C1E1-D45E-47BD-95FE-3561ED1842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9D90-A97E-4FD4-83BE-97DB8BC8025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C1E1-D45E-47BD-95FE-3561ED1842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9D90-A97E-4FD4-83BE-97DB8BC8025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C1E1-D45E-47BD-95FE-3561ED1842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9D90-A97E-4FD4-83BE-97DB8BC8025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C1E1-D45E-47BD-95FE-3561ED1842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9D90-A97E-4FD4-83BE-97DB8BC8025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C1E1-D45E-47BD-95FE-3561ED1842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9D90-A97E-4FD4-83BE-97DB8BC8025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C1E1-D45E-47BD-95FE-3561ED1842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9D90-A97E-4FD4-83BE-97DB8BC8025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C1E1-D45E-47BD-95FE-3561ED1842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29D90-A97E-4FD4-83BE-97DB8BC8025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1C1E1-D45E-47BD-95FE-3561ED1842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23.wdp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microsoft.com/office/2007/relationships/hdphoto" Target="../media/image25.wdp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svg"/><Relationship Id="rId3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image12.wdp"/><Relationship Id="rId3" Type="http://schemas.openxmlformats.org/officeDocument/2006/relationships/image" Target="../media/image11.png"/><Relationship Id="rId2" Type="http://schemas.openxmlformats.org/officeDocument/2006/relationships/image" Target="../media/image5.sv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674" y="1622401"/>
            <a:ext cx="5517358" cy="40907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505243" y="815926"/>
            <a:ext cx="9931790" cy="1069145"/>
          </a:xfrm>
          <a:custGeom>
            <a:avLst/>
            <a:gdLst>
              <a:gd name="connsiteX0" fmla="*/ 0 w 9931790"/>
              <a:gd name="connsiteY0" fmla="*/ 178194 h 1069145"/>
              <a:gd name="connsiteX1" fmla="*/ 178194 w 9931790"/>
              <a:gd name="connsiteY1" fmla="*/ 0 h 1069145"/>
              <a:gd name="connsiteX2" fmla="*/ 9753596 w 9931790"/>
              <a:gd name="connsiteY2" fmla="*/ 0 h 1069145"/>
              <a:gd name="connsiteX3" fmla="*/ 9931790 w 9931790"/>
              <a:gd name="connsiteY3" fmla="*/ 178194 h 1069145"/>
              <a:gd name="connsiteX4" fmla="*/ 9931790 w 9931790"/>
              <a:gd name="connsiteY4" fmla="*/ 890951 h 1069145"/>
              <a:gd name="connsiteX5" fmla="*/ 9753596 w 9931790"/>
              <a:gd name="connsiteY5" fmla="*/ 1069145 h 1069145"/>
              <a:gd name="connsiteX6" fmla="*/ 178194 w 9931790"/>
              <a:gd name="connsiteY6" fmla="*/ 1069145 h 1069145"/>
              <a:gd name="connsiteX7" fmla="*/ 0 w 9931790"/>
              <a:gd name="connsiteY7" fmla="*/ 890951 h 1069145"/>
              <a:gd name="connsiteX8" fmla="*/ 0 w 9931790"/>
              <a:gd name="connsiteY8" fmla="*/ 178194 h 106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1790" h="1069145" fill="none" extrusionOk="0">
                <a:moveTo>
                  <a:pt x="0" y="178194"/>
                </a:moveTo>
                <a:cubicBezTo>
                  <a:pt x="3260" y="78204"/>
                  <a:pt x="73970" y="235"/>
                  <a:pt x="178194" y="0"/>
                </a:cubicBezTo>
                <a:cubicBezTo>
                  <a:pt x="3703565" y="40718"/>
                  <a:pt x="5384011" y="-160445"/>
                  <a:pt x="9753596" y="0"/>
                </a:cubicBezTo>
                <a:cubicBezTo>
                  <a:pt x="9858909" y="8369"/>
                  <a:pt x="9933899" y="83554"/>
                  <a:pt x="9931790" y="178194"/>
                </a:cubicBezTo>
                <a:cubicBezTo>
                  <a:pt x="9930090" y="404548"/>
                  <a:pt x="9974730" y="810172"/>
                  <a:pt x="9931790" y="890951"/>
                </a:cubicBezTo>
                <a:cubicBezTo>
                  <a:pt x="9933279" y="1000949"/>
                  <a:pt x="9860883" y="1084915"/>
                  <a:pt x="9753596" y="1069145"/>
                </a:cubicBezTo>
                <a:cubicBezTo>
                  <a:pt x="8568154" y="938367"/>
                  <a:pt x="1426750" y="930998"/>
                  <a:pt x="178194" y="1069145"/>
                </a:cubicBezTo>
                <a:cubicBezTo>
                  <a:pt x="80891" y="1065671"/>
                  <a:pt x="1701" y="987334"/>
                  <a:pt x="0" y="890951"/>
                </a:cubicBezTo>
                <a:cubicBezTo>
                  <a:pt x="14821" y="774810"/>
                  <a:pt x="42168" y="335187"/>
                  <a:pt x="0" y="178194"/>
                </a:cubicBezTo>
                <a:close/>
              </a:path>
              <a:path w="9931790" h="1069145" stroke="0" extrusionOk="0">
                <a:moveTo>
                  <a:pt x="0" y="178194"/>
                </a:moveTo>
                <a:cubicBezTo>
                  <a:pt x="-2586" y="66466"/>
                  <a:pt x="86909" y="-2848"/>
                  <a:pt x="178194" y="0"/>
                </a:cubicBezTo>
                <a:cubicBezTo>
                  <a:pt x="1252713" y="-148152"/>
                  <a:pt x="5369253" y="-156417"/>
                  <a:pt x="9753596" y="0"/>
                </a:cubicBezTo>
                <a:cubicBezTo>
                  <a:pt x="9868644" y="2990"/>
                  <a:pt x="9939073" y="81984"/>
                  <a:pt x="9931790" y="178194"/>
                </a:cubicBezTo>
                <a:cubicBezTo>
                  <a:pt x="9951211" y="277392"/>
                  <a:pt x="9929229" y="619305"/>
                  <a:pt x="9931790" y="890951"/>
                </a:cubicBezTo>
                <a:cubicBezTo>
                  <a:pt x="9922485" y="978323"/>
                  <a:pt x="9845663" y="1068464"/>
                  <a:pt x="9753596" y="1069145"/>
                </a:cubicBezTo>
                <a:cubicBezTo>
                  <a:pt x="5292686" y="923844"/>
                  <a:pt x="4957491" y="1155168"/>
                  <a:pt x="178194" y="1069145"/>
                </a:cubicBezTo>
                <a:cubicBezTo>
                  <a:pt x="86716" y="1079064"/>
                  <a:pt x="3432" y="991741"/>
                  <a:pt x="0" y="890951"/>
                </a:cubicBezTo>
                <a:cubicBezTo>
                  <a:pt x="37595" y="558005"/>
                  <a:pt x="16575" y="482752"/>
                  <a:pt x="0" y="178194"/>
                </a:cubicBezTo>
                <a:close/>
              </a:path>
            </a:pathLst>
          </a:custGeom>
          <a:solidFill>
            <a:srgbClr val="E0EDD7"/>
          </a:solidFill>
          <a:ln w="76200">
            <a:solidFill>
              <a:srgbClr val="E0E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+mn-ea"/>
              </a:rPr>
              <a:t>          1. Nguyên nhân bùng nổ phong trào “Đồng khởi” Bến Tre.</a:t>
            </a:r>
            <a:endParaRPr lang="zh-CN" altLang="en-US" sz="2400" b="1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 panose="020B0604020202020204" pitchFamily="34" charset="0"/>
              <a:ea typeface="方正清刻本悦宋简体" panose="02000000000000000000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Cloud Callout 6"/>
          <p:cNvSpPr/>
          <p:nvPr/>
        </p:nvSpPr>
        <p:spPr>
          <a:xfrm>
            <a:off x="1837508" y="2424077"/>
            <a:ext cx="7135336" cy="1640316"/>
          </a:xfrm>
          <a:prstGeom prst="cloudCallout">
            <a:avLst>
              <a:gd name="adj1" fmla="val -43364"/>
              <a:gd name="adj2" fmla="val 63201"/>
            </a:avLst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97872" y="2927806"/>
            <a:ext cx="657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Đọc thầm đoạn thông tin dưới đây: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0772" y="4526171"/>
            <a:ext cx="7592900" cy="18605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7"/>
          <p:cNvSpPr/>
          <p:nvPr/>
        </p:nvSpPr>
        <p:spPr>
          <a:xfrm>
            <a:off x="-29030" y="1204686"/>
            <a:ext cx="12221030" cy="1175657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886" y="1315460"/>
            <a:ext cx="11543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Phong trào “Đồng khởi” ở Bến tre nổ ra trong hoàn cảnh nào? Vì sao nhân dân Miền Nam đồng loạt đứng lên chống lại Mĩ - Diệm?</a:t>
            </a: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0788" y="2647105"/>
            <a:ext cx="10813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Trước sự tàn sát của Mĩ – Diệm, nhân dân miền Nam không thể chịu đựng mãi, không còn con đường nào khác, buộc phải vùng lên phá tan ách kìm kẹp.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ent Arrow 5"/>
          <p:cNvSpPr/>
          <p:nvPr/>
        </p:nvSpPr>
        <p:spPr>
          <a:xfrm rot="10800000" flipH="1">
            <a:off x="562135" y="2366296"/>
            <a:ext cx="621632" cy="822540"/>
          </a:xfrm>
          <a:prstGeom prst="bentArrow">
            <a:avLst/>
          </a:prstGeom>
          <a:solidFill>
            <a:srgbClr val="C5E3B3"/>
          </a:solidFill>
          <a:ln>
            <a:solidFill>
              <a:srgbClr val="C5E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4"/>
          <a:stretch>
            <a:fillRect/>
          </a:stretch>
        </p:blipFill>
        <p:spPr bwMode="auto">
          <a:xfrm rot="607024">
            <a:off x="5391195" y="4008168"/>
            <a:ext cx="2302717" cy="2389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519" y="3724848"/>
            <a:ext cx="2185741" cy="28560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478389" y="6031990"/>
            <a:ext cx="4615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i="1">
                <a:solidFill>
                  <a:srgbClr val="D94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 - Diệm tàn sát dân lành</a:t>
            </a:r>
            <a:endParaRPr lang="en-US" altLang="en-US" sz="2400" i="1">
              <a:solidFill>
                <a:srgbClr val="D945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"/>
          <p:cNvSpPr/>
          <p:nvPr/>
        </p:nvSpPr>
        <p:spPr>
          <a:xfrm>
            <a:off x="0" y="1218731"/>
            <a:ext cx="12221030" cy="849085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886" y="1381663"/>
            <a:ext cx="11268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Phong trào bùng nổ vào thời gian nào? Tiêu biểu nhất là ở đâu?</a:t>
            </a: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ent Arrow 14"/>
          <p:cNvSpPr/>
          <p:nvPr/>
        </p:nvSpPr>
        <p:spPr>
          <a:xfrm rot="10800000" flipH="1">
            <a:off x="562136" y="2067815"/>
            <a:ext cx="621632" cy="659607"/>
          </a:xfrm>
          <a:prstGeom prst="bentArrow">
            <a:avLst/>
          </a:prstGeom>
          <a:solidFill>
            <a:srgbClr val="C5E3B3"/>
          </a:solidFill>
          <a:ln>
            <a:solidFill>
              <a:srgbClr val="C5E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0788" y="2319787"/>
            <a:ext cx="10459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Phong trào bùng nổ vào cuối năm 1959 đầu năm 1960, mạnh mẽ nhất là ở Bến Tre.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Phong trào Đồng khởi 1960 – Bước ngoặt của cách mạng miền nam - Báo Nhân Dâ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354" y="3327890"/>
            <a:ext cx="5673969" cy="2969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505243" y="815926"/>
            <a:ext cx="9931790" cy="1069145"/>
          </a:xfrm>
          <a:custGeom>
            <a:avLst/>
            <a:gdLst>
              <a:gd name="connsiteX0" fmla="*/ 0 w 9931790"/>
              <a:gd name="connsiteY0" fmla="*/ 178194 h 1069145"/>
              <a:gd name="connsiteX1" fmla="*/ 178194 w 9931790"/>
              <a:gd name="connsiteY1" fmla="*/ 0 h 1069145"/>
              <a:gd name="connsiteX2" fmla="*/ 9753596 w 9931790"/>
              <a:gd name="connsiteY2" fmla="*/ 0 h 1069145"/>
              <a:gd name="connsiteX3" fmla="*/ 9931790 w 9931790"/>
              <a:gd name="connsiteY3" fmla="*/ 178194 h 1069145"/>
              <a:gd name="connsiteX4" fmla="*/ 9931790 w 9931790"/>
              <a:gd name="connsiteY4" fmla="*/ 890951 h 1069145"/>
              <a:gd name="connsiteX5" fmla="*/ 9753596 w 9931790"/>
              <a:gd name="connsiteY5" fmla="*/ 1069145 h 1069145"/>
              <a:gd name="connsiteX6" fmla="*/ 178194 w 9931790"/>
              <a:gd name="connsiteY6" fmla="*/ 1069145 h 1069145"/>
              <a:gd name="connsiteX7" fmla="*/ 0 w 9931790"/>
              <a:gd name="connsiteY7" fmla="*/ 890951 h 1069145"/>
              <a:gd name="connsiteX8" fmla="*/ 0 w 9931790"/>
              <a:gd name="connsiteY8" fmla="*/ 178194 h 106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1790" h="1069145" fill="none" extrusionOk="0">
                <a:moveTo>
                  <a:pt x="0" y="178194"/>
                </a:moveTo>
                <a:cubicBezTo>
                  <a:pt x="3260" y="78204"/>
                  <a:pt x="73970" y="235"/>
                  <a:pt x="178194" y="0"/>
                </a:cubicBezTo>
                <a:cubicBezTo>
                  <a:pt x="3703565" y="40718"/>
                  <a:pt x="5384011" y="-160445"/>
                  <a:pt x="9753596" y="0"/>
                </a:cubicBezTo>
                <a:cubicBezTo>
                  <a:pt x="9858909" y="8369"/>
                  <a:pt x="9933899" y="83554"/>
                  <a:pt x="9931790" y="178194"/>
                </a:cubicBezTo>
                <a:cubicBezTo>
                  <a:pt x="9930090" y="404548"/>
                  <a:pt x="9974730" y="810172"/>
                  <a:pt x="9931790" y="890951"/>
                </a:cubicBezTo>
                <a:cubicBezTo>
                  <a:pt x="9933279" y="1000949"/>
                  <a:pt x="9860883" y="1084915"/>
                  <a:pt x="9753596" y="1069145"/>
                </a:cubicBezTo>
                <a:cubicBezTo>
                  <a:pt x="8568154" y="938367"/>
                  <a:pt x="1426750" y="930998"/>
                  <a:pt x="178194" y="1069145"/>
                </a:cubicBezTo>
                <a:cubicBezTo>
                  <a:pt x="80891" y="1065671"/>
                  <a:pt x="1701" y="987334"/>
                  <a:pt x="0" y="890951"/>
                </a:cubicBezTo>
                <a:cubicBezTo>
                  <a:pt x="14821" y="774810"/>
                  <a:pt x="42168" y="335187"/>
                  <a:pt x="0" y="178194"/>
                </a:cubicBezTo>
                <a:close/>
              </a:path>
              <a:path w="9931790" h="1069145" stroke="0" extrusionOk="0">
                <a:moveTo>
                  <a:pt x="0" y="178194"/>
                </a:moveTo>
                <a:cubicBezTo>
                  <a:pt x="-2586" y="66466"/>
                  <a:pt x="86909" y="-2848"/>
                  <a:pt x="178194" y="0"/>
                </a:cubicBezTo>
                <a:cubicBezTo>
                  <a:pt x="1252713" y="-148152"/>
                  <a:pt x="5369253" y="-156417"/>
                  <a:pt x="9753596" y="0"/>
                </a:cubicBezTo>
                <a:cubicBezTo>
                  <a:pt x="9868644" y="2990"/>
                  <a:pt x="9939073" y="81984"/>
                  <a:pt x="9931790" y="178194"/>
                </a:cubicBezTo>
                <a:cubicBezTo>
                  <a:pt x="9951211" y="277392"/>
                  <a:pt x="9929229" y="619305"/>
                  <a:pt x="9931790" y="890951"/>
                </a:cubicBezTo>
                <a:cubicBezTo>
                  <a:pt x="9922485" y="978323"/>
                  <a:pt x="9845663" y="1068464"/>
                  <a:pt x="9753596" y="1069145"/>
                </a:cubicBezTo>
                <a:cubicBezTo>
                  <a:pt x="5292686" y="923844"/>
                  <a:pt x="4957491" y="1155168"/>
                  <a:pt x="178194" y="1069145"/>
                </a:cubicBezTo>
                <a:cubicBezTo>
                  <a:pt x="86716" y="1079064"/>
                  <a:pt x="3432" y="991741"/>
                  <a:pt x="0" y="890951"/>
                </a:cubicBezTo>
                <a:cubicBezTo>
                  <a:pt x="37595" y="558005"/>
                  <a:pt x="16575" y="482752"/>
                  <a:pt x="0" y="178194"/>
                </a:cubicBezTo>
                <a:close/>
              </a:path>
            </a:pathLst>
          </a:custGeom>
          <a:solidFill>
            <a:srgbClr val="E0EDD7"/>
          </a:solidFill>
          <a:ln w="76200">
            <a:solidFill>
              <a:srgbClr val="E0E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+mn-ea"/>
              </a:rPr>
              <a:t>          2. Diễn biến và kết quả phong trào “Đồng khởi” ở Bến Tre. </a:t>
            </a:r>
            <a:endParaRPr lang="zh-CN" altLang="en-US" sz="2400" b="1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 panose="020B0604020202020204" pitchFamily="34" charset="0"/>
              <a:ea typeface="方正清刻本悦宋简体" panose="02000000000000000000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Freeform 7"/>
          <p:cNvSpPr/>
          <p:nvPr/>
        </p:nvSpPr>
        <p:spPr>
          <a:xfrm>
            <a:off x="2766757" y="5488110"/>
            <a:ext cx="8337550" cy="1003300"/>
          </a:xfrm>
          <a:custGeom>
            <a:avLst/>
            <a:gdLst>
              <a:gd name="connsiteX0" fmla="*/ 0 w 6096000"/>
              <a:gd name="connsiteY0" fmla="*/ 0 h 1004093"/>
              <a:gd name="connsiteX1" fmla="*/ 6096000 w 6096000"/>
              <a:gd name="connsiteY1" fmla="*/ 0 h 1004093"/>
              <a:gd name="connsiteX2" fmla="*/ 6096000 w 6096000"/>
              <a:gd name="connsiteY2" fmla="*/ 1004093 h 1004093"/>
              <a:gd name="connsiteX3" fmla="*/ 0 w 6096000"/>
              <a:gd name="connsiteY3" fmla="*/ 1004093 h 1004093"/>
              <a:gd name="connsiteX4" fmla="*/ 0 w 6096000"/>
              <a:gd name="connsiteY4" fmla="*/ 0 h 100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1004093">
                <a:moveTo>
                  <a:pt x="0" y="0"/>
                </a:moveTo>
                <a:lnTo>
                  <a:pt x="6096000" y="0"/>
                </a:lnTo>
                <a:lnTo>
                  <a:pt x="6096000" y="1004093"/>
                </a:lnTo>
                <a:lnTo>
                  <a:pt x="0" y="10040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70688" tIns="170688" rIns="170688" bIns="170688" spcCol="1270" anchor="ctr"/>
          <a:lstStyle/>
          <a:p>
            <a:pPr algn="ctr" defTabSz="10668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1960</a:t>
            </a: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Phong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trào 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khởi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 ra trên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 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0668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lãnh </a:t>
            </a: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thổ miền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8"/>
          <p:cNvSpPr/>
          <p:nvPr/>
        </p:nvSpPr>
        <p:spPr>
          <a:xfrm>
            <a:off x="2766757" y="3829569"/>
            <a:ext cx="8337550" cy="1544638"/>
          </a:xfrm>
          <a:custGeom>
            <a:avLst/>
            <a:gdLst>
              <a:gd name="connsiteX0" fmla="*/ 0 w 6096000"/>
              <a:gd name="connsiteY0" fmla="*/ 540859 h 1544296"/>
              <a:gd name="connsiteX1" fmla="*/ 2854963 w 6096000"/>
              <a:gd name="connsiteY1" fmla="*/ 540859 h 1544296"/>
              <a:gd name="connsiteX2" fmla="*/ 2854963 w 6096000"/>
              <a:gd name="connsiteY2" fmla="*/ 386074 h 1544296"/>
              <a:gd name="connsiteX3" fmla="*/ 2661926 w 6096000"/>
              <a:gd name="connsiteY3" fmla="*/ 386074 h 1544296"/>
              <a:gd name="connsiteX4" fmla="*/ 3048000 w 6096000"/>
              <a:gd name="connsiteY4" fmla="*/ 0 h 1544296"/>
              <a:gd name="connsiteX5" fmla="*/ 3434074 w 6096000"/>
              <a:gd name="connsiteY5" fmla="*/ 386074 h 1544296"/>
              <a:gd name="connsiteX6" fmla="*/ 3241037 w 6096000"/>
              <a:gd name="connsiteY6" fmla="*/ 386074 h 1544296"/>
              <a:gd name="connsiteX7" fmla="*/ 3241037 w 6096000"/>
              <a:gd name="connsiteY7" fmla="*/ 540859 h 1544296"/>
              <a:gd name="connsiteX8" fmla="*/ 6096000 w 6096000"/>
              <a:gd name="connsiteY8" fmla="*/ 540859 h 1544296"/>
              <a:gd name="connsiteX9" fmla="*/ 6096000 w 6096000"/>
              <a:gd name="connsiteY9" fmla="*/ 1544296 h 1544296"/>
              <a:gd name="connsiteX10" fmla="*/ 0 w 6096000"/>
              <a:gd name="connsiteY10" fmla="*/ 1544296 h 1544296"/>
              <a:gd name="connsiteX11" fmla="*/ 0 w 6096000"/>
              <a:gd name="connsiteY11" fmla="*/ 540859 h 154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1544296">
                <a:moveTo>
                  <a:pt x="6096000" y="1003437"/>
                </a:moveTo>
                <a:lnTo>
                  <a:pt x="3241037" y="1003437"/>
                </a:lnTo>
                <a:lnTo>
                  <a:pt x="3241037" y="1158222"/>
                </a:lnTo>
                <a:lnTo>
                  <a:pt x="3434074" y="1158222"/>
                </a:lnTo>
                <a:lnTo>
                  <a:pt x="3048000" y="1544295"/>
                </a:lnTo>
                <a:lnTo>
                  <a:pt x="2661926" y="1158222"/>
                </a:lnTo>
                <a:lnTo>
                  <a:pt x="2854963" y="1158222"/>
                </a:lnTo>
                <a:lnTo>
                  <a:pt x="2854963" y="1003437"/>
                </a:lnTo>
                <a:lnTo>
                  <a:pt x="0" y="1003437"/>
                </a:lnTo>
                <a:lnTo>
                  <a:pt x="0" y="1"/>
                </a:lnTo>
                <a:lnTo>
                  <a:pt x="6096000" y="1"/>
                </a:lnTo>
                <a:lnTo>
                  <a:pt x="6096000" y="1003437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70687" tIns="170688" rIns="170688" bIns="711547" spcCol="1270" anchor="ctr"/>
          <a:lstStyle/>
          <a:p>
            <a:pPr algn="ctr" defTabSz="10668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huyện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Mỏ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huyện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9"/>
          <p:cNvSpPr/>
          <p:nvPr/>
        </p:nvSpPr>
        <p:spPr>
          <a:xfrm>
            <a:off x="2768344" y="2171029"/>
            <a:ext cx="8335963" cy="1544638"/>
          </a:xfrm>
          <a:custGeom>
            <a:avLst/>
            <a:gdLst>
              <a:gd name="connsiteX0" fmla="*/ 0 w 6096000"/>
              <a:gd name="connsiteY0" fmla="*/ 540859 h 1544296"/>
              <a:gd name="connsiteX1" fmla="*/ 2854963 w 6096000"/>
              <a:gd name="connsiteY1" fmla="*/ 540859 h 1544296"/>
              <a:gd name="connsiteX2" fmla="*/ 2854963 w 6096000"/>
              <a:gd name="connsiteY2" fmla="*/ 386074 h 1544296"/>
              <a:gd name="connsiteX3" fmla="*/ 2661926 w 6096000"/>
              <a:gd name="connsiteY3" fmla="*/ 386074 h 1544296"/>
              <a:gd name="connsiteX4" fmla="*/ 3048000 w 6096000"/>
              <a:gd name="connsiteY4" fmla="*/ 0 h 1544296"/>
              <a:gd name="connsiteX5" fmla="*/ 3434074 w 6096000"/>
              <a:gd name="connsiteY5" fmla="*/ 386074 h 1544296"/>
              <a:gd name="connsiteX6" fmla="*/ 3241037 w 6096000"/>
              <a:gd name="connsiteY6" fmla="*/ 386074 h 1544296"/>
              <a:gd name="connsiteX7" fmla="*/ 3241037 w 6096000"/>
              <a:gd name="connsiteY7" fmla="*/ 540859 h 1544296"/>
              <a:gd name="connsiteX8" fmla="*/ 6096000 w 6096000"/>
              <a:gd name="connsiteY8" fmla="*/ 540859 h 1544296"/>
              <a:gd name="connsiteX9" fmla="*/ 6096000 w 6096000"/>
              <a:gd name="connsiteY9" fmla="*/ 1544296 h 1544296"/>
              <a:gd name="connsiteX10" fmla="*/ 0 w 6096000"/>
              <a:gd name="connsiteY10" fmla="*/ 1544296 h 1544296"/>
              <a:gd name="connsiteX11" fmla="*/ 0 w 6096000"/>
              <a:gd name="connsiteY11" fmla="*/ 540859 h 154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1544296">
                <a:moveTo>
                  <a:pt x="6096000" y="1003437"/>
                </a:moveTo>
                <a:lnTo>
                  <a:pt x="3241037" y="1003437"/>
                </a:lnTo>
                <a:lnTo>
                  <a:pt x="3241037" y="1158222"/>
                </a:lnTo>
                <a:lnTo>
                  <a:pt x="3434074" y="1158222"/>
                </a:lnTo>
                <a:lnTo>
                  <a:pt x="3048000" y="1544295"/>
                </a:lnTo>
                <a:lnTo>
                  <a:pt x="2661926" y="1158222"/>
                </a:lnTo>
                <a:lnTo>
                  <a:pt x="2854963" y="1158222"/>
                </a:lnTo>
                <a:lnTo>
                  <a:pt x="2854963" y="1003437"/>
                </a:lnTo>
                <a:lnTo>
                  <a:pt x="0" y="1003437"/>
                </a:lnTo>
                <a:lnTo>
                  <a:pt x="0" y="1"/>
                </a:lnTo>
                <a:lnTo>
                  <a:pt x="6096000" y="1"/>
                </a:lnTo>
                <a:lnTo>
                  <a:pt x="6096000" y="1003437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70687" tIns="170689" rIns="170688" bIns="711548" spcCol="1270" anchor="ctr"/>
          <a:lstStyle/>
          <a:p>
            <a:pPr algn="ctr" defTabSz="10668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17/01/1960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huyện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Mỏ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684629" y="4079387"/>
            <a:ext cx="4166382" cy="657665"/>
          </a:xfrm>
          <a:prstGeom prst="rect">
            <a:avLst/>
          </a:prstGeom>
          <a:solidFill>
            <a:srgbClr val="E0EDD7"/>
          </a:solidFill>
          <a:ln>
            <a:solidFill>
              <a:srgbClr val="E0E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 BIẾN</a:t>
            </a:r>
            <a:endParaRPr lang="en-US" sz="3600" b="1" spc="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952137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2783" y="2296644"/>
            <a:ext cx="90714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600" b="1">
                <a:latin typeface="Arial" panose="020B0604020202020204" pitchFamily="34" charset="0"/>
                <a:cs typeface="Arial" panose="020B0604020202020204" pitchFamily="34" charset="0"/>
              </a:rPr>
              <a:t>Là ngọn cờ tiên phong</a:t>
            </a: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, đẩy mạnh cuộc đấu tranh của đồng bào miền Nam ở cả nông thôn và thành thị.</a:t>
            </a:r>
            <a:endParaRPr lang="en-US" altLang="en-US" sz="2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7251" y="3676669"/>
            <a:ext cx="91004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600" b="1">
                <a:latin typeface="Arial" panose="020B0604020202020204" pitchFamily="34" charset="0"/>
                <a:cs typeface="Arial" panose="020B0604020202020204" pitchFamily="34" charset="0"/>
              </a:rPr>
              <a:t>Đánh dấu bước phát triển của cách mạng miền Nam</a:t>
            </a: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 từ thế giữ gìn lực lượng sang thế tiến công, từ đấu tranh chính trị sang kết hợp với vũ trang.</a:t>
            </a:r>
            <a:endParaRPr lang="en-US" altLang="en-US" sz="2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7251" y="5456804"/>
            <a:ext cx="90369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Từ khí thế của phong trào Đồng khởi, </a:t>
            </a:r>
            <a:r>
              <a:rPr lang="en-US" altLang="en-US" sz="2600" b="1">
                <a:latin typeface="Arial" panose="020B0604020202020204" pitchFamily="34" charset="0"/>
                <a:cs typeface="Arial" panose="020B0604020202020204" pitchFamily="34" charset="0"/>
              </a:rPr>
              <a:t>Mặt trận Dân tộc giải phóng miền Nam đã ra đời ngày 20/12/1960.</a:t>
            </a:r>
            <a:endParaRPr lang="en-US" altLang="en-US" sz="2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1793" b="32049" l="24591" r="382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79" t="9261" r="59999" b="65419"/>
          <a:stretch>
            <a:fillRect/>
          </a:stretch>
        </p:blipFill>
        <p:spPr>
          <a:xfrm>
            <a:off x="1265633" y="2167904"/>
            <a:ext cx="1382484" cy="1150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0019" b="58489" l="23622" r="35974">
                        <a14:backgroundMark x1="25156" y1="46019" x2="24688" y2="4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78" t="37710" r="62482" b="39202"/>
          <a:stretch>
            <a:fillRect/>
          </a:stretch>
        </p:blipFill>
        <p:spPr>
          <a:xfrm>
            <a:off x="1265633" y="3798497"/>
            <a:ext cx="1247150" cy="10490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7622" b="87324" l="23362" r="35945">
                        <a14:backgroundMark x1="24375" y1="74352" x2="24375" y2="74352"/>
                        <a14:backgroundMark x1="31771" y1="69537" x2="31771" y2="69537"/>
                        <a14:backgroundMark x1="34479" y1="80278" x2="34479" y2="8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89" t="65159" r="62482" b="10213"/>
          <a:stretch>
            <a:fillRect/>
          </a:stretch>
        </p:blipFill>
        <p:spPr>
          <a:xfrm>
            <a:off x="1185265" y="5283093"/>
            <a:ext cx="1407886" cy="1239973"/>
          </a:xfrm>
          <a:prstGeom prst="rect">
            <a:avLst/>
          </a:prstGeom>
        </p:spPr>
      </p:pic>
      <p:sp>
        <p:nvSpPr>
          <p:cNvPr id="11" name="Rectangle: Rounded Corners 10"/>
          <p:cNvSpPr/>
          <p:nvPr/>
        </p:nvSpPr>
        <p:spPr>
          <a:xfrm>
            <a:off x="1505243" y="815926"/>
            <a:ext cx="9931790" cy="1069145"/>
          </a:xfrm>
          <a:custGeom>
            <a:avLst/>
            <a:gdLst>
              <a:gd name="connsiteX0" fmla="*/ 0 w 9931790"/>
              <a:gd name="connsiteY0" fmla="*/ 178194 h 1069145"/>
              <a:gd name="connsiteX1" fmla="*/ 178194 w 9931790"/>
              <a:gd name="connsiteY1" fmla="*/ 0 h 1069145"/>
              <a:gd name="connsiteX2" fmla="*/ 9753596 w 9931790"/>
              <a:gd name="connsiteY2" fmla="*/ 0 h 1069145"/>
              <a:gd name="connsiteX3" fmla="*/ 9931790 w 9931790"/>
              <a:gd name="connsiteY3" fmla="*/ 178194 h 1069145"/>
              <a:gd name="connsiteX4" fmla="*/ 9931790 w 9931790"/>
              <a:gd name="connsiteY4" fmla="*/ 890951 h 1069145"/>
              <a:gd name="connsiteX5" fmla="*/ 9753596 w 9931790"/>
              <a:gd name="connsiteY5" fmla="*/ 1069145 h 1069145"/>
              <a:gd name="connsiteX6" fmla="*/ 178194 w 9931790"/>
              <a:gd name="connsiteY6" fmla="*/ 1069145 h 1069145"/>
              <a:gd name="connsiteX7" fmla="*/ 0 w 9931790"/>
              <a:gd name="connsiteY7" fmla="*/ 890951 h 1069145"/>
              <a:gd name="connsiteX8" fmla="*/ 0 w 9931790"/>
              <a:gd name="connsiteY8" fmla="*/ 178194 h 106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1790" h="1069145" fill="none" extrusionOk="0">
                <a:moveTo>
                  <a:pt x="0" y="178194"/>
                </a:moveTo>
                <a:cubicBezTo>
                  <a:pt x="3260" y="78204"/>
                  <a:pt x="73970" y="235"/>
                  <a:pt x="178194" y="0"/>
                </a:cubicBezTo>
                <a:cubicBezTo>
                  <a:pt x="3703565" y="40718"/>
                  <a:pt x="5384011" y="-160445"/>
                  <a:pt x="9753596" y="0"/>
                </a:cubicBezTo>
                <a:cubicBezTo>
                  <a:pt x="9858909" y="8369"/>
                  <a:pt x="9933899" y="83554"/>
                  <a:pt x="9931790" y="178194"/>
                </a:cubicBezTo>
                <a:cubicBezTo>
                  <a:pt x="9930090" y="404548"/>
                  <a:pt x="9974730" y="810172"/>
                  <a:pt x="9931790" y="890951"/>
                </a:cubicBezTo>
                <a:cubicBezTo>
                  <a:pt x="9933279" y="1000949"/>
                  <a:pt x="9860883" y="1084915"/>
                  <a:pt x="9753596" y="1069145"/>
                </a:cubicBezTo>
                <a:cubicBezTo>
                  <a:pt x="8568154" y="938367"/>
                  <a:pt x="1426750" y="930998"/>
                  <a:pt x="178194" y="1069145"/>
                </a:cubicBezTo>
                <a:cubicBezTo>
                  <a:pt x="80891" y="1065671"/>
                  <a:pt x="1701" y="987334"/>
                  <a:pt x="0" y="890951"/>
                </a:cubicBezTo>
                <a:cubicBezTo>
                  <a:pt x="14821" y="774810"/>
                  <a:pt x="42168" y="335187"/>
                  <a:pt x="0" y="178194"/>
                </a:cubicBezTo>
                <a:close/>
              </a:path>
              <a:path w="9931790" h="1069145" stroke="0" extrusionOk="0">
                <a:moveTo>
                  <a:pt x="0" y="178194"/>
                </a:moveTo>
                <a:cubicBezTo>
                  <a:pt x="-2586" y="66466"/>
                  <a:pt x="86909" y="-2848"/>
                  <a:pt x="178194" y="0"/>
                </a:cubicBezTo>
                <a:cubicBezTo>
                  <a:pt x="1252713" y="-148152"/>
                  <a:pt x="5369253" y="-156417"/>
                  <a:pt x="9753596" y="0"/>
                </a:cubicBezTo>
                <a:cubicBezTo>
                  <a:pt x="9868644" y="2990"/>
                  <a:pt x="9939073" y="81984"/>
                  <a:pt x="9931790" y="178194"/>
                </a:cubicBezTo>
                <a:cubicBezTo>
                  <a:pt x="9951211" y="277392"/>
                  <a:pt x="9929229" y="619305"/>
                  <a:pt x="9931790" y="890951"/>
                </a:cubicBezTo>
                <a:cubicBezTo>
                  <a:pt x="9922485" y="978323"/>
                  <a:pt x="9845663" y="1068464"/>
                  <a:pt x="9753596" y="1069145"/>
                </a:cubicBezTo>
                <a:cubicBezTo>
                  <a:pt x="5292686" y="923844"/>
                  <a:pt x="4957491" y="1155168"/>
                  <a:pt x="178194" y="1069145"/>
                </a:cubicBezTo>
                <a:cubicBezTo>
                  <a:pt x="86716" y="1079064"/>
                  <a:pt x="3432" y="991741"/>
                  <a:pt x="0" y="890951"/>
                </a:cubicBezTo>
                <a:cubicBezTo>
                  <a:pt x="37595" y="558005"/>
                  <a:pt x="16575" y="482752"/>
                  <a:pt x="0" y="178194"/>
                </a:cubicBezTo>
                <a:close/>
              </a:path>
            </a:pathLst>
          </a:custGeom>
          <a:solidFill>
            <a:srgbClr val="E0EDD7"/>
          </a:solidFill>
          <a:ln w="76200">
            <a:solidFill>
              <a:srgbClr val="E0E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+mn-ea"/>
              </a:rPr>
              <a:t>          3. Ý nghĩa phong trào “Đồng khởi”.</a:t>
            </a:r>
            <a:endParaRPr lang="zh-CN" altLang="en-US" sz="2400" b="1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 panose="020B0604020202020204" pitchFamily="34" charset="0"/>
              <a:ea typeface="方正清刻本悦宋简体" panose="02000000000000000000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262" y="2286181"/>
            <a:ext cx="6242845" cy="2517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G0024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77" y="218722"/>
            <a:ext cx="4676083" cy="64034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71261" y="178797"/>
            <a:ext cx="60885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Bà Nguyễn Thị Định</a:t>
            </a:r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b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Anh hùng Lực lượng vũ trang nhân dân</a:t>
            </a:r>
            <a:endParaRPr lang="en-US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56837" y="1034132"/>
            <a:ext cx="5735163" cy="58057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9936" y="4500429"/>
            <a:ext cx="4908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“Đội quân tóc dài” là tên gọi phong trào đấu tranh của phụ nữ miền Nam trong thời kì chống Mĩ cứu nước.</a:t>
            </a:r>
            <a:endParaRPr lang="en-US" altLang="en-US" sz="20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181doi_63399428663782625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128" y="157439"/>
            <a:ext cx="8697742" cy="56765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171" y="6226485"/>
            <a:ext cx="11335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Những nữ chiến sĩ năm xưa trong Đội quân tóc dài của Đồng khởi Bến Tre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4790" y="4563151"/>
            <a:ext cx="48332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Lăng mộ nữ tướng Nguyễn Thị Định</a:t>
            </a: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0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09" y="312610"/>
            <a:ext cx="5577620" cy="40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57" y="312611"/>
            <a:ext cx="5588000" cy="404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08057" y="4655484"/>
            <a:ext cx="544285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Tượng đài Đồng Khởi - nơi ghi dấu phong trào Đồng khởi của nhân dân Bến Tre năm 1960 của thế kỷ 20</a:t>
            </a:r>
            <a:endParaRPr lang="en-US" altLang="en-US" sz="200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08450" y="383398"/>
            <a:ext cx="7282222" cy="6091203"/>
          </a:xfrm>
          <a:prstGeom prst="rect">
            <a:avLst/>
          </a:prstGeom>
        </p:spPr>
      </p:pic>
      <p:pic>
        <p:nvPicPr>
          <p:cNvPr id="14" name="Graphic 1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1552" y="2847975"/>
            <a:ext cx="1228725" cy="1476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6386" y="2847975"/>
            <a:ext cx="6175783" cy="177409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24"/>
          <p:cNvSpPr/>
          <p:nvPr/>
        </p:nvSpPr>
        <p:spPr>
          <a:xfrm>
            <a:off x="501822" y="465479"/>
            <a:ext cx="3786187" cy="1762767"/>
          </a:xfrm>
          <a:prstGeom prst="homePlate">
            <a:avLst/>
          </a:prstGeom>
          <a:solidFill>
            <a:srgbClr val="C5E3B3"/>
          </a:solidFill>
          <a:ln>
            <a:solidFill>
              <a:srgbClr val="C5E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7936" y="615043"/>
            <a:ext cx="314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Phong trào “Đồng khởi” ở Bến Tre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4991101" y="615043"/>
            <a:ext cx="72570" cy="9960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4152900" y="3133648"/>
            <a:ext cx="681263" cy="13367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4806952" y="1801586"/>
            <a:ext cx="184149" cy="12863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3403604" y="4470400"/>
            <a:ext cx="730926" cy="10450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4826907" y="394608"/>
            <a:ext cx="473527" cy="381000"/>
          </a:xfrm>
          <a:prstGeom prst="star5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just" eaLnBrk="1" hangingPunct="1">
              <a:defRPr/>
            </a:pPr>
            <a:endParaRPr lang="en-US" sz="160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300434" y="394608"/>
            <a:ext cx="631371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accent5"/>
                </a:solidFill>
                <a:cs typeface="Arial" panose="020B0604020202020204" pitchFamily="34" charset="0"/>
              </a:rPr>
              <a:t>17-1-1960, nhân dân huyện Mỏ Cày đồng khởi.</a:t>
            </a:r>
            <a:endParaRPr lang="en-US" altLang="en-US" sz="2000" b="1">
              <a:solidFill>
                <a:schemeClr val="accent5"/>
              </a:solidFill>
              <a:cs typeface="Arial" panose="020B0604020202020204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196114" y="1538514"/>
            <a:ext cx="673462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accent5"/>
                </a:solidFill>
                <a:cs typeface="Arial" panose="020B0604020202020204" pitchFamily="34" charset="0"/>
              </a:rPr>
              <a:t>Phong trào lan rộng khắp các huyện của Bến Tre.</a:t>
            </a:r>
            <a:endParaRPr lang="en-US" altLang="en-US" sz="2000" b="1">
              <a:solidFill>
                <a:schemeClr val="accent5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63670" y="2766855"/>
            <a:ext cx="6724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1 tuần: 22 xã được giải phóng, 29 xã khác tiêu diệt được ác ôn, giải phóng được nhiều ấp.</a:t>
            </a:r>
            <a:endParaRPr lang="en-US" altLang="en-US" sz="2000" b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04390" y="4115509"/>
            <a:ext cx="75419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Uỷ ban nhân dân tự quản được thành lập, bọn phản cách mạng bị trừng trị, dân nghèo được chia ruộng.</a:t>
            </a:r>
            <a:endParaRPr lang="en-US" altLang="en-US" sz="2000" b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4722587" y="1542142"/>
            <a:ext cx="473527" cy="381000"/>
          </a:xfrm>
          <a:prstGeom prst="star5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just" eaLnBrk="1" hangingPunct="1">
              <a:defRPr/>
            </a:pPr>
            <a:endParaRPr lang="en-US" sz="160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4558394" y="2920281"/>
            <a:ext cx="473527" cy="381000"/>
          </a:xfrm>
          <a:prstGeom prst="star5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just" eaLnBrk="1" hangingPunct="1">
              <a:defRPr/>
            </a:pPr>
            <a:endParaRPr lang="en-US" sz="160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3882120" y="4284623"/>
            <a:ext cx="473527" cy="381000"/>
          </a:xfrm>
          <a:prstGeom prst="star5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just" eaLnBrk="1" hangingPunct="1">
              <a:defRPr/>
            </a:pPr>
            <a:endParaRPr lang="en-US" sz="160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4530" y="5708660"/>
            <a:ext cx="10414707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ra thời kì mới: Nhân dân miền Nam cầm vũ khí chống quân thù, đẩy Mĩ – Diệm rơi vào thế bị động.</a:t>
            </a:r>
            <a:endParaRPr lang="en-US" alt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4"/>
          <p:cNvSpPr/>
          <p:nvPr/>
        </p:nvSpPr>
        <p:spPr>
          <a:xfrm>
            <a:off x="812799" y="1843314"/>
            <a:ext cx="10595429" cy="2917371"/>
          </a:xfrm>
          <a:prstGeom prst="ellipse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1"/>
          <p:cNvGrpSpPr/>
          <p:nvPr/>
        </p:nvGrpSpPr>
        <p:grpSpPr>
          <a:xfrm>
            <a:off x="812209" y="2312177"/>
            <a:ext cx="10593545" cy="1860330"/>
            <a:chOff x="481782" y="3927164"/>
            <a:chExt cx="10593545" cy="1860330"/>
          </a:xfrm>
        </p:grpSpPr>
        <p:pic>
          <p:nvPicPr>
            <p:cNvPr id="4" name="图片 8" descr="596c2a291f484"/>
            <p:cNvPicPr>
              <a:picLocks noChangeAspect="1"/>
            </p:cNvPicPr>
            <p:nvPr/>
          </p:nvPicPr>
          <p:blipFill>
            <a:blip r:embed="rId1"/>
            <a:srcRect l="15244" t="24580" r="31810" b="21720"/>
            <a:stretch>
              <a:fillRect/>
            </a:stretch>
          </p:blipFill>
          <p:spPr>
            <a:xfrm>
              <a:off x="10428262" y="5024859"/>
              <a:ext cx="647065" cy="762635"/>
            </a:xfrm>
            <a:prstGeom prst="rect">
              <a:avLst/>
            </a:prstGeom>
          </p:spPr>
        </p:pic>
        <p:pic>
          <p:nvPicPr>
            <p:cNvPr id="5" name="图片 2" descr="596c2a291f484"/>
            <p:cNvPicPr>
              <a:picLocks noChangeAspect="1"/>
            </p:cNvPicPr>
            <p:nvPr/>
          </p:nvPicPr>
          <p:blipFill>
            <a:blip r:embed="rId1"/>
            <a:srcRect l="15244" t="24580" r="31810" b="21720"/>
            <a:stretch>
              <a:fillRect/>
            </a:stretch>
          </p:blipFill>
          <p:spPr>
            <a:xfrm>
              <a:off x="481782" y="3927164"/>
              <a:ext cx="647065" cy="762635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459274" y="2701834"/>
            <a:ext cx="930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 năm 1959- đầu năm 1960, phong trào Đồng Khởi </a:t>
            </a:r>
            <a:endParaRPr lang="en-US" altLang="en-US" sz="24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 ra và thắng lợi ở nhiều vùng nông thôn miền Nam. </a:t>
            </a:r>
            <a:endParaRPr lang="en-US" altLang="en-US" sz="24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 Tre là nơi tiêu biểu của phong trào Đồng Khởi.</a:t>
            </a:r>
            <a:endParaRPr lang="en-US" altLang="en-US" sz="24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993" y="585469"/>
            <a:ext cx="2213040" cy="798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95714"/>
            <a:ext cx="4834547" cy="278611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5542" y="986972"/>
            <a:ext cx="10580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Câu 1: N</a:t>
            </a:r>
            <a:r>
              <a:rPr lang="vi-VN" sz="2800" b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tiêu biểu của phong trào “Đồng khởi” là ở đâu?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6341" y="2949323"/>
            <a:ext cx="3381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Quảng Trị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6341" y="4895649"/>
            <a:ext cx="3381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An Giang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6341" y="3930498"/>
            <a:ext cx="3381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Bến Tre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3486" y="695897"/>
            <a:ext cx="85379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Câu 2: Thắng lợi của phong trào “Đồng khởi” Bến Tre có tác động nh</a:t>
            </a:r>
            <a:r>
              <a:rPr lang="vi-VN" sz="2800" b="1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thế nào đối với Cách mạng miền Nam?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5656" y="2905780"/>
            <a:ext cx="4005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ea typeface="Arrus" panose="020B0500000000000000" pitchFamily="34" charset="0"/>
                <a:cs typeface="Arial" panose="020B0604020202020204" pitchFamily="34" charset="0"/>
              </a:rPr>
              <a:t>A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. Tiêu diệt bọn ác ôn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8629" y="3807613"/>
            <a:ext cx="5921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. Chiếm ruộng đất chia cho nhân dân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7885" y="4709446"/>
            <a:ext cx="86577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Là ngọn cờ tiên phong, đẩy mạnh cuộc đấu tranh của đồng bào miền Nam ở cả nông thôn và thành thị.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28" y="4694554"/>
            <a:ext cx="1805557" cy="2174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428" y="2163446"/>
            <a:ext cx="7553599" cy="23044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328246" y="218049"/>
            <a:ext cx="11535508" cy="6344529"/>
          </a:xfrm>
          <a:custGeom>
            <a:avLst/>
            <a:gdLst>
              <a:gd name="connsiteX0" fmla="*/ 0 w 11535508"/>
              <a:gd name="connsiteY0" fmla="*/ 157091 h 6344529"/>
              <a:gd name="connsiteX1" fmla="*/ 157091 w 11535508"/>
              <a:gd name="connsiteY1" fmla="*/ 0 h 6344529"/>
              <a:gd name="connsiteX2" fmla="*/ 11378417 w 11535508"/>
              <a:gd name="connsiteY2" fmla="*/ 0 h 6344529"/>
              <a:gd name="connsiteX3" fmla="*/ 11535508 w 11535508"/>
              <a:gd name="connsiteY3" fmla="*/ 157091 h 6344529"/>
              <a:gd name="connsiteX4" fmla="*/ 11535508 w 11535508"/>
              <a:gd name="connsiteY4" fmla="*/ 6187438 h 6344529"/>
              <a:gd name="connsiteX5" fmla="*/ 11378417 w 11535508"/>
              <a:gd name="connsiteY5" fmla="*/ 6344529 h 6344529"/>
              <a:gd name="connsiteX6" fmla="*/ 157091 w 11535508"/>
              <a:gd name="connsiteY6" fmla="*/ 6344529 h 6344529"/>
              <a:gd name="connsiteX7" fmla="*/ 0 w 11535508"/>
              <a:gd name="connsiteY7" fmla="*/ 6187438 h 6344529"/>
              <a:gd name="connsiteX8" fmla="*/ 0 w 11535508"/>
              <a:gd name="connsiteY8" fmla="*/ 157091 h 634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5508" h="6344529" fill="none" extrusionOk="0">
                <a:moveTo>
                  <a:pt x="0" y="157091"/>
                </a:moveTo>
                <a:cubicBezTo>
                  <a:pt x="494" y="83697"/>
                  <a:pt x="71984" y="2772"/>
                  <a:pt x="157091" y="0"/>
                </a:cubicBezTo>
                <a:cubicBezTo>
                  <a:pt x="2329818" y="72427"/>
                  <a:pt x="8293031" y="61419"/>
                  <a:pt x="11378417" y="0"/>
                </a:cubicBezTo>
                <a:cubicBezTo>
                  <a:pt x="11464521" y="-4507"/>
                  <a:pt x="11532151" y="69317"/>
                  <a:pt x="11535508" y="157091"/>
                </a:cubicBezTo>
                <a:cubicBezTo>
                  <a:pt x="11636384" y="2490394"/>
                  <a:pt x="11428195" y="4851581"/>
                  <a:pt x="11535508" y="6187438"/>
                </a:cubicBezTo>
                <a:cubicBezTo>
                  <a:pt x="11537277" y="6265221"/>
                  <a:pt x="11459163" y="6337788"/>
                  <a:pt x="11378417" y="6344529"/>
                </a:cubicBezTo>
                <a:cubicBezTo>
                  <a:pt x="6426133" y="6374356"/>
                  <a:pt x="5605024" y="6265223"/>
                  <a:pt x="157091" y="6344529"/>
                </a:cubicBezTo>
                <a:cubicBezTo>
                  <a:pt x="77679" y="6343698"/>
                  <a:pt x="-7859" y="6275751"/>
                  <a:pt x="0" y="6187438"/>
                </a:cubicBezTo>
                <a:cubicBezTo>
                  <a:pt x="50037" y="4726243"/>
                  <a:pt x="770" y="1502322"/>
                  <a:pt x="0" y="157091"/>
                </a:cubicBezTo>
                <a:close/>
              </a:path>
              <a:path w="11535508" h="6344529" stroke="0" extrusionOk="0">
                <a:moveTo>
                  <a:pt x="0" y="157091"/>
                </a:moveTo>
                <a:cubicBezTo>
                  <a:pt x="6224" y="72028"/>
                  <a:pt x="75316" y="10384"/>
                  <a:pt x="157091" y="0"/>
                </a:cubicBezTo>
                <a:cubicBezTo>
                  <a:pt x="5591219" y="123000"/>
                  <a:pt x="9238717" y="-96860"/>
                  <a:pt x="11378417" y="0"/>
                </a:cubicBezTo>
                <a:cubicBezTo>
                  <a:pt x="11452619" y="-9570"/>
                  <a:pt x="11537548" y="66219"/>
                  <a:pt x="11535508" y="157091"/>
                </a:cubicBezTo>
                <a:cubicBezTo>
                  <a:pt x="11538681" y="1265814"/>
                  <a:pt x="11629775" y="5007534"/>
                  <a:pt x="11535508" y="6187438"/>
                </a:cubicBezTo>
                <a:cubicBezTo>
                  <a:pt x="11528224" y="6276836"/>
                  <a:pt x="11450022" y="6342049"/>
                  <a:pt x="11378417" y="6344529"/>
                </a:cubicBezTo>
                <a:cubicBezTo>
                  <a:pt x="6096683" y="6183822"/>
                  <a:pt x="3779206" y="6384196"/>
                  <a:pt x="157091" y="6344529"/>
                </a:cubicBezTo>
                <a:cubicBezTo>
                  <a:pt x="58025" y="6342043"/>
                  <a:pt x="-6334" y="6271327"/>
                  <a:pt x="0" y="6187438"/>
                </a:cubicBezTo>
                <a:cubicBezTo>
                  <a:pt x="32216" y="5018113"/>
                  <a:pt x="57206" y="3146448"/>
                  <a:pt x="0" y="157091"/>
                </a:cubicBezTo>
                <a:close/>
              </a:path>
            </a:pathLst>
          </a:custGeom>
          <a:solidFill>
            <a:srgbClr val="FBF3E5"/>
          </a:solidFill>
          <a:ln w="57150">
            <a:solidFill>
              <a:srgbClr val="FF6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组合 12"/>
          <p:cNvGrpSpPr/>
          <p:nvPr/>
        </p:nvGrpSpPr>
        <p:grpSpPr>
          <a:xfrm>
            <a:off x="2702685" y="2444145"/>
            <a:ext cx="810442" cy="875113"/>
            <a:chOff x="2350" y="2727"/>
            <a:chExt cx="1528" cy="1486"/>
          </a:xfrm>
        </p:grpSpPr>
        <p:sp>
          <p:nvSpPr>
            <p:cNvPr id="8" name="椭圆 1"/>
            <p:cNvSpPr/>
            <p:nvPr/>
          </p:nvSpPr>
          <p:spPr>
            <a:xfrm>
              <a:off x="2613" y="3107"/>
              <a:ext cx="1265" cy="1106"/>
            </a:xfrm>
            <a:prstGeom prst="ellipse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方正清刻本悦宋简体" panose="02000000000000000000" charset="-122"/>
                  <a:cs typeface="Arial" panose="020B0604020202020204" pitchFamily="34" charset="0"/>
                </a:rPr>
                <a:t>A</a:t>
              </a:r>
              <a:endPara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清刻本悦宋简体" panose="02000000000000000000" charset="-122"/>
                <a:cs typeface="Arial" panose="020B0604020202020204" pitchFamily="34" charset="0"/>
              </a:endParaRPr>
            </a:p>
          </p:txBody>
        </p:sp>
        <p:pic>
          <p:nvPicPr>
            <p:cNvPr id="9" name="图片 8" descr="596c2a291f484"/>
            <p:cNvPicPr>
              <a:picLocks noChangeAspect="1"/>
            </p:cNvPicPr>
            <p:nvPr/>
          </p:nvPicPr>
          <p:blipFill>
            <a:blip r:embed="rId1"/>
            <a:srcRect l="15244" t="24580" r="31810" b="21720"/>
            <a:stretch>
              <a:fillRect/>
            </a:stretch>
          </p:blipFill>
          <p:spPr>
            <a:xfrm>
              <a:off x="2350" y="2727"/>
              <a:ext cx="885" cy="1042"/>
            </a:xfrm>
            <a:prstGeom prst="rect">
              <a:avLst/>
            </a:prstGeom>
          </p:spPr>
        </p:pic>
      </p:grpSp>
      <p:grpSp>
        <p:nvGrpSpPr>
          <p:cNvPr id="10" name="组合 12"/>
          <p:cNvGrpSpPr/>
          <p:nvPr/>
        </p:nvGrpSpPr>
        <p:grpSpPr>
          <a:xfrm>
            <a:off x="2702685" y="3641941"/>
            <a:ext cx="810442" cy="771243"/>
            <a:chOff x="2350" y="2727"/>
            <a:chExt cx="1528" cy="1486"/>
          </a:xfrm>
        </p:grpSpPr>
        <p:sp>
          <p:nvSpPr>
            <p:cNvPr id="11" name="椭圆 1"/>
            <p:cNvSpPr/>
            <p:nvPr/>
          </p:nvSpPr>
          <p:spPr>
            <a:xfrm>
              <a:off x="2613" y="3107"/>
              <a:ext cx="1265" cy="1106"/>
            </a:xfrm>
            <a:prstGeom prst="ellipse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方正清刻本悦宋简体" panose="02000000000000000000" charset="-122"/>
                  <a:cs typeface="Arial" panose="020B0604020202020204" pitchFamily="34" charset="0"/>
                </a:rPr>
                <a:t>B</a:t>
              </a:r>
              <a:endPara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清刻本悦宋简体" panose="02000000000000000000" charset="-122"/>
                <a:cs typeface="Arial" panose="020B0604020202020204" pitchFamily="34" charset="0"/>
              </a:endParaRPr>
            </a:p>
          </p:txBody>
        </p:sp>
        <p:pic>
          <p:nvPicPr>
            <p:cNvPr id="12" name="图片 8" descr="596c2a291f484"/>
            <p:cNvPicPr>
              <a:picLocks noChangeAspect="1"/>
            </p:cNvPicPr>
            <p:nvPr/>
          </p:nvPicPr>
          <p:blipFill>
            <a:blip r:embed="rId1"/>
            <a:srcRect l="15244" t="24580" r="31810" b="21720"/>
            <a:stretch>
              <a:fillRect/>
            </a:stretch>
          </p:blipFill>
          <p:spPr>
            <a:xfrm>
              <a:off x="2350" y="2727"/>
              <a:ext cx="885" cy="104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2694430" y="4735867"/>
            <a:ext cx="818697" cy="744191"/>
            <a:chOff x="2097" y="5808"/>
            <a:chExt cx="1518" cy="1451"/>
          </a:xfrm>
        </p:grpSpPr>
        <p:sp>
          <p:nvSpPr>
            <p:cNvPr id="14" name="椭圆 1"/>
            <p:cNvSpPr/>
            <p:nvPr/>
          </p:nvSpPr>
          <p:spPr>
            <a:xfrm>
              <a:off x="2350" y="6153"/>
              <a:ext cx="1265" cy="1106"/>
            </a:xfrm>
            <a:prstGeom prst="ellipse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方正清刻本悦宋简体" panose="02000000000000000000" charset="-122"/>
                  <a:cs typeface="Arial" panose="020B0604020202020204" pitchFamily="34" charset="0"/>
                </a:rPr>
                <a:t>C</a:t>
              </a:r>
              <a:endPara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清刻本悦宋简体" panose="02000000000000000000" charset="-122"/>
                <a:cs typeface="Arial" panose="020B0604020202020204" pitchFamily="34" charset="0"/>
              </a:endParaRPr>
            </a:p>
          </p:txBody>
        </p:sp>
        <p:pic>
          <p:nvPicPr>
            <p:cNvPr id="15" name="图片 8" descr="596c2a291f484"/>
            <p:cNvPicPr>
              <a:picLocks noChangeAspect="1"/>
            </p:cNvPicPr>
            <p:nvPr/>
          </p:nvPicPr>
          <p:blipFill>
            <a:blip r:embed="rId1"/>
            <a:srcRect l="15244" t="24580" r="31810" b="21720"/>
            <a:stretch>
              <a:fillRect/>
            </a:stretch>
          </p:blipFill>
          <p:spPr>
            <a:xfrm>
              <a:off x="2097" y="5808"/>
              <a:ext cx="885" cy="1042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633137" y="771781"/>
            <a:ext cx="6805944" cy="1055608"/>
          </a:xfrm>
          <a:custGeom>
            <a:avLst/>
            <a:gdLst>
              <a:gd name="connsiteX0" fmla="*/ 0 w 6805944"/>
              <a:gd name="connsiteY0" fmla="*/ 175938 h 1055608"/>
              <a:gd name="connsiteX1" fmla="*/ 175938 w 6805944"/>
              <a:gd name="connsiteY1" fmla="*/ 0 h 1055608"/>
              <a:gd name="connsiteX2" fmla="*/ 756804 w 6805944"/>
              <a:gd name="connsiteY2" fmla="*/ 0 h 1055608"/>
              <a:gd name="connsiteX3" fmla="*/ 1208589 w 6805944"/>
              <a:gd name="connsiteY3" fmla="*/ 0 h 1055608"/>
              <a:gd name="connsiteX4" fmla="*/ 1983077 w 6805944"/>
              <a:gd name="connsiteY4" fmla="*/ 0 h 1055608"/>
              <a:gd name="connsiteX5" fmla="*/ 2628484 w 6805944"/>
              <a:gd name="connsiteY5" fmla="*/ 0 h 1055608"/>
              <a:gd name="connsiteX6" fmla="*/ 3338431 w 6805944"/>
              <a:gd name="connsiteY6" fmla="*/ 0 h 1055608"/>
              <a:gd name="connsiteX7" fmla="*/ 4048379 w 6805944"/>
              <a:gd name="connsiteY7" fmla="*/ 0 h 1055608"/>
              <a:gd name="connsiteX8" fmla="*/ 4500164 w 6805944"/>
              <a:gd name="connsiteY8" fmla="*/ 0 h 1055608"/>
              <a:gd name="connsiteX9" fmla="*/ 5210111 w 6805944"/>
              <a:gd name="connsiteY9" fmla="*/ 0 h 1055608"/>
              <a:gd name="connsiteX10" fmla="*/ 5790977 w 6805944"/>
              <a:gd name="connsiteY10" fmla="*/ 0 h 1055608"/>
              <a:gd name="connsiteX11" fmla="*/ 6630006 w 6805944"/>
              <a:gd name="connsiteY11" fmla="*/ 0 h 1055608"/>
              <a:gd name="connsiteX12" fmla="*/ 6805944 w 6805944"/>
              <a:gd name="connsiteY12" fmla="*/ 175938 h 1055608"/>
              <a:gd name="connsiteX13" fmla="*/ 6805944 w 6805944"/>
              <a:gd name="connsiteY13" fmla="*/ 506692 h 1055608"/>
              <a:gd name="connsiteX14" fmla="*/ 6805944 w 6805944"/>
              <a:gd name="connsiteY14" fmla="*/ 879670 h 1055608"/>
              <a:gd name="connsiteX15" fmla="*/ 6630006 w 6805944"/>
              <a:gd name="connsiteY15" fmla="*/ 1055608 h 1055608"/>
              <a:gd name="connsiteX16" fmla="*/ 6049140 w 6805944"/>
              <a:gd name="connsiteY16" fmla="*/ 1055608 h 1055608"/>
              <a:gd name="connsiteX17" fmla="*/ 5339192 w 6805944"/>
              <a:gd name="connsiteY17" fmla="*/ 1055608 h 1055608"/>
              <a:gd name="connsiteX18" fmla="*/ 4822867 w 6805944"/>
              <a:gd name="connsiteY18" fmla="*/ 1055608 h 1055608"/>
              <a:gd name="connsiteX19" fmla="*/ 4048379 w 6805944"/>
              <a:gd name="connsiteY19" fmla="*/ 1055608 h 1055608"/>
              <a:gd name="connsiteX20" fmla="*/ 3273891 w 6805944"/>
              <a:gd name="connsiteY20" fmla="*/ 1055608 h 1055608"/>
              <a:gd name="connsiteX21" fmla="*/ 2563943 w 6805944"/>
              <a:gd name="connsiteY21" fmla="*/ 1055608 h 1055608"/>
              <a:gd name="connsiteX22" fmla="*/ 1853996 w 6805944"/>
              <a:gd name="connsiteY22" fmla="*/ 1055608 h 1055608"/>
              <a:gd name="connsiteX23" fmla="*/ 1273130 w 6805944"/>
              <a:gd name="connsiteY23" fmla="*/ 1055608 h 1055608"/>
              <a:gd name="connsiteX24" fmla="*/ 175938 w 6805944"/>
              <a:gd name="connsiteY24" fmla="*/ 1055608 h 1055608"/>
              <a:gd name="connsiteX25" fmla="*/ 0 w 6805944"/>
              <a:gd name="connsiteY25" fmla="*/ 879670 h 1055608"/>
              <a:gd name="connsiteX26" fmla="*/ 0 w 6805944"/>
              <a:gd name="connsiteY26" fmla="*/ 520767 h 1055608"/>
              <a:gd name="connsiteX27" fmla="*/ 0 w 6805944"/>
              <a:gd name="connsiteY27" fmla="*/ 175938 h 105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805944" h="1055608" fill="none" extrusionOk="0">
                <a:moveTo>
                  <a:pt x="0" y="175938"/>
                </a:moveTo>
                <a:cubicBezTo>
                  <a:pt x="-7580" y="87058"/>
                  <a:pt x="68304" y="9929"/>
                  <a:pt x="175938" y="0"/>
                </a:cubicBezTo>
                <a:cubicBezTo>
                  <a:pt x="391261" y="-14290"/>
                  <a:pt x="500981" y="-10487"/>
                  <a:pt x="756804" y="0"/>
                </a:cubicBezTo>
                <a:cubicBezTo>
                  <a:pt x="1012627" y="10487"/>
                  <a:pt x="1050729" y="-5020"/>
                  <a:pt x="1208589" y="0"/>
                </a:cubicBezTo>
                <a:cubicBezTo>
                  <a:pt x="1366450" y="5020"/>
                  <a:pt x="1718747" y="2068"/>
                  <a:pt x="1983077" y="0"/>
                </a:cubicBezTo>
                <a:cubicBezTo>
                  <a:pt x="2247407" y="-2068"/>
                  <a:pt x="2392307" y="-23098"/>
                  <a:pt x="2628484" y="0"/>
                </a:cubicBezTo>
                <a:cubicBezTo>
                  <a:pt x="2864661" y="23098"/>
                  <a:pt x="3097851" y="27797"/>
                  <a:pt x="3338431" y="0"/>
                </a:cubicBezTo>
                <a:cubicBezTo>
                  <a:pt x="3579011" y="-27797"/>
                  <a:pt x="3827231" y="34150"/>
                  <a:pt x="4048379" y="0"/>
                </a:cubicBezTo>
                <a:cubicBezTo>
                  <a:pt x="4269527" y="-34150"/>
                  <a:pt x="4347584" y="-1617"/>
                  <a:pt x="4500164" y="0"/>
                </a:cubicBezTo>
                <a:cubicBezTo>
                  <a:pt x="4652744" y="1617"/>
                  <a:pt x="4982168" y="17593"/>
                  <a:pt x="5210111" y="0"/>
                </a:cubicBezTo>
                <a:cubicBezTo>
                  <a:pt x="5438054" y="-17593"/>
                  <a:pt x="5602921" y="27001"/>
                  <a:pt x="5790977" y="0"/>
                </a:cubicBezTo>
                <a:cubicBezTo>
                  <a:pt x="5979033" y="-27001"/>
                  <a:pt x="6406772" y="-25546"/>
                  <a:pt x="6630006" y="0"/>
                </a:cubicBezTo>
                <a:cubicBezTo>
                  <a:pt x="6743241" y="-447"/>
                  <a:pt x="6801721" y="87000"/>
                  <a:pt x="6805944" y="175938"/>
                </a:cubicBezTo>
                <a:cubicBezTo>
                  <a:pt x="6792561" y="338642"/>
                  <a:pt x="6797001" y="412379"/>
                  <a:pt x="6805944" y="506692"/>
                </a:cubicBezTo>
                <a:cubicBezTo>
                  <a:pt x="6814887" y="601005"/>
                  <a:pt x="6798293" y="741443"/>
                  <a:pt x="6805944" y="879670"/>
                </a:cubicBezTo>
                <a:cubicBezTo>
                  <a:pt x="6800947" y="983263"/>
                  <a:pt x="6736845" y="1054142"/>
                  <a:pt x="6630006" y="1055608"/>
                </a:cubicBezTo>
                <a:cubicBezTo>
                  <a:pt x="6365806" y="1028046"/>
                  <a:pt x="6317856" y="1036155"/>
                  <a:pt x="6049140" y="1055608"/>
                </a:cubicBezTo>
                <a:cubicBezTo>
                  <a:pt x="5780424" y="1075061"/>
                  <a:pt x="5602650" y="1037465"/>
                  <a:pt x="5339192" y="1055608"/>
                </a:cubicBezTo>
                <a:cubicBezTo>
                  <a:pt x="5075734" y="1073751"/>
                  <a:pt x="4942060" y="1073465"/>
                  <a:pt x="4822867" y="1055608"/>
                </a:cubicBezTo>
                <a:cubicBezTo>
                  <a:pt x="4703674" y="1037751"/>
                  <a:pt x="4276877" y="1058620"/>
                  <a:pt x="4048379" y="1055608"/>
                </a:cubicBezTo>
                <a:cubicBezTo>
                  <a:pt x="3819881" y="1052596"/>
                  <a:pt x="3513704" y="1070167"/>
                  <a:pt x="3273891" y="1055608"/>
                </a:cubicBezTo>
                <a:cubicBezTo>
                  <a:pt x="3034078" y="1041049"/>
                  <a:pt x="2856445" y="1074880"/>
                  <a:pt x="2563943" y="1055608"/>
                </a:cubicBezTo>
                <a:cubicBezTo>
                  <a:pt x="2271441" y="1036336"/>
                  <a:pt x="2091524" y="1020219"/>
                  <a:pt x="1853996" y="1055608"/>
                </a:cubicBezTo>
                <a:cubicBezTo>
                  <a:pt x="1616468" y="1090997"/>
                  <a:pt x="1468317" y="1063395"/>
                  <a:pt x="1273130" y="1055608"/>
                </a:cubicBezTo>
                <a:cubicBezTo>
                  <a:pt x="1077943" y="1047821"/>
                  <a:pt x="539216" y="1071117"/>
                  <a:pt x="175938" y="1055608"/>
                </a:cubicBezTo>
                <a:cubicBezTo>
                  <a:pt x="69461" y="1066819"/>
                  <a:pt x="-13900" y="996156"/>
                  <a:pt x="0" y="879670"/>
                </a:cubicBezTo>
                <a:cubicBezTo>
                  <a:pt x="8684" y="746408"/>
                  <a:pt x="1302" y="654101"/>
                  <a:pt x="0" y="520767"/>
                </a:cubicBezTo>
                <a:cubicBezTo>
                  <a:pt x="-1302" y="387433"/>
                  <a:pt x="-2784" y="247557"/>
                  <a:pt x="0" y="175938"/>
                </a:cubicBezTo>
                <a:close/>
              </a:path>
              <a:path w="6805944" h="1055608" stroke="0" extrusionOk="0">
                <a:moveTo>
                  <a:pt x="0" y="175938"/>
                </a:moveTo>
                <a:cubicBezTo>
                  <a:pt x="-905" y="75309"/>
                  <a:pt x="85597" y="551"/>
                  <a:pt x="175938" y="0"/>
                </a:cubicBezTo>
                <a:cubicBezTo>
                  <a:pt x="329629" y="-22088"/>
                  <a:pt x="667023" y="27235"/>
                  <a:pt x="821345" y="0"/>
                </a:cubicBezTo>
                <a:cubicBezTo>
                  <a:pt x="975667" y="-27235"/>
                  <a:pt x="1191967" y="8356"/>
                  <a:pt x="1337670" y="0"/>
                </a:cubicBezTo>
                <a:cubicBezTo>
                  <a:pt x="1483374" y="-8356"/>
                  <a:pt x="1691425" y="22309"/>
                  <a:pt x="1789455" y="0"/>
                </a:cubicBezTo>
                <a:cubicBezTo>
                  <a:pt x="1887485" y="-22309"/>
                  <a:pt x="2230309" y="-16186"/>
                  <a:pt x="2370321" y="0"/>
                </a:cubicBezTo>
                <a:cubicBezTo>
                  <a:pt x="2510333" y="16186"/>
                  <a:pt x="2814672" y="-16859"/>
                  <a:pt x="2951187" y="0"/>
                </a:cubicBezTo>
                <a:cubicBezTo>
                  <a:pt x="3087702" y="16859"/>
                  <a:pt x="3479057" y="-12282"/>
                  <a:pt x="3661135" y="0"/>
                </a:cubicBezTo>
                <a:cubicBezTo>
                  <a:pt x="3843213" y="12282"/>
                  <a:pt x="4235009" y="-28149"/>
                  <a:pt x="4435623" y="0"/>
                </a:cubicBezTo>
                <a:cubicBezTo>
                  <a:pt x="4636237" y="28149"/>
                  <a:pt x="5050844" y="-555"/>
                  <a:pt x="5210111" y="0"/>
                </a:cubicBezTo>
                <a:cubicBezTo>
                  <a:pt x="5369378" y="555"/>
                  <a:pt x="5571230" y="25150"/>
                  <a:pt x="5726436" y="0"/>
                </a:cubicBezTo>
                <a:cubicBezTo>
                  <a:pt x="5881642" y="-25150"/>
                  <a:pt x="6204750" y="-6363"/>
                  <a:pt x="6630006" y="0"/>
                </a:cubicBezTo>
                <a:cubicBezTo>
                  <a:pt x="6744457" y="8237"/>
                  <a:pt x="6818751" y="71154"/>
                  <a:pt x="6805944" y="175938"/>
                </a:cubicBezTo>
                <a:cubicBezTo>
                  <a:pt x="6810069" y="340609"/>
                  <a:pt x="6789640" y="369588"/>
                  <a:pt x="6805944" y="520767"/>
                </a:cubicBezTo>
                <a:cubicBezTo>
                  <a:pt x="6822248" y="671946"/>
                  <a:pt x="6821563" y="753804"/>
                  <a:pt x="6805944" y="879670"/>
                </a:cubicBezTo>
                <a:cubicBezTo>
                  <a:pt x="6818641" y="981845"/>
                  <a:pt x="6732454" y="1067995"/>
                  <a:pt x="6630006" y="1055608"/>
                </a:cubicBezTo>
                <a:cubicBezTo>
                  <a:pt x="6276406" y="1068494"/>
                  <a:pt x="6170181" y="1088078"/>
                  <a:pt x="5855518" y="1055608"/>
                </a:cubicBezTo>
                <a:cubicBezTo>
                  <a:pt x="5540855" y="1023138"/>
                  <a:pt x="5626418" y="1065028"/>
                  <a:pt x="5403733" y="1055608"/>
                </a:cubicBezTo>
                <a:cubicBezTo>
                  <a:pt x="5181048" y="1046188"/>
                  <a:pt x="4887946" y="1058761"/>
                  <a:pt x="4758326" y="1055608"/>
                </a:cubicBezTo>
                <a:cubicBezTo>
                  <a:pt x="4628706" y="1052455"/>
                  <a:pt x="4364456" y="1070005"/>
                  <a:pt x="3983838" y="1055608"/>
                </a:cubicBezTo>
                <a:cubicBezTo>
                  <a:pt x="3603220" y="1041211"/>
                  <a:pt x="3736537" y="1056139"/>
                  <a:pt x="3532053" y="1055608"/>
                </a:cubicBezTo>
                <a:cubicBezTo>
                  <a:pt x="3327569" y="1055077"/>
                  <a:pt x="2946653" y="1073930"/>
                  <a:pt x="2757565" y="1055608"/>
                </a:cubicBezTo>
                <a:cubicBezTo>
                  <a:pt x="2568477" y="1037286"/>
                  <a:pt x="2279538" y="1054139"/>
                  <a:pt x="2112158" y="1055608"/>
                </a:cubicBezTo>
                <a:cubicBezTo>
                  <a:pt x="1944778" y="1057077"/>
                  <a:pt x="1806401" y="1041564"/>
                  <a:pt x="1595833" y="1055608"/>
                </a:cubicBezTo>
                <a:cubicBezTo>
                  <a:pt x="1385266" y="1069652"/>
                  <a:pt x="1298043" y="1056087"/>
                  <a:pt x="1014967" y="1055608"/>
                </a:cubicBezTo>
                <a:cubicBezTo>
                  <a:pt x="731891" y="1055129"/>
                  <a:pt x="559966" y="1045589"/>
                  <a:pt x="175938" y="1055608"/>
                </a:cubicBezTo>
                <a:cubicBezTo>
                  <a:pt x="87995" y="1067340"/>
                  <a:pt x="-4163" y="987843"/>
                  <a:pt x="0" y="879670"/>
                </a:cubicBezTo>
                <a:cubicBezTo>
                  <a:pt x="4459" y="729372"/>
                  <a:pt x="-2124" y="612716"/>
                  <a:pt x="0" y="534841"/>
                </a:cubicBezTo>
                <a:cubicBezTo>
                  <a:pt x="2124" y="456966"/>
                  <a:pt x="-8631" y="343569"/>
                  <a:pt x="0" y="17593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Câu 1. Hiệp định Giơ-ne-vơ thể hiện ước mong gì của nhân dân ta?</a:t>
            </a:r>
            <a:endParaRPr lang="en-US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2621" y="2723830"/>
            <a:ext cx="8155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Độc lập tự do và thống nhất đất nước</a:t>
            </a: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9990" y="3864563"/>
            <a:ext cx="7155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Chấm dứt chiến tranh tại Việt Nam</a:t>
            </a: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19991" y="4956353"/>
            <a:ext cx="723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Mọi người đoàn kết chống lại Pháp</a:t>
            </a: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28246" y="218049"/>
            <a:ext cx="11535508" cy="6344529"/>
          </a:xfrm>
          <a:custGeom>
            <a:avLst/>
            <a:gdLst>
              <a:gd name="connsiteX0" fmla="*/ 0 w 11535508"/>
              <a:gd name="connsiteY0" fmla="*/ 157091 h 6344529"/>
              <a:gd name="connsiteX1" fmla="*/ 157091 w 11535508"/>
              <a:gd name="connsiteY1" fmla="*/ 0 h 6344529"/>
              <a:gd name="connsiteX2" fmla="*/ 11378417 w 11535508"/>
              <a:gd name="connsiteY2" fmla="*/ 0 h 6344529"/>
              <a:gd name="connsiteX3" fmla="*/ 11535508 w 11535508"/>
              <a:gd name="connsiteY3" fmla="*/ 157091 h 6344529"/>
              <a:gd name="connsiteX4" fmla="*/ 11535508 w 11535508"/>
              <a:gd name="connsiteY4" fmla="*/ 6187438 h 6344529"/>
              <a:gd name="connsiteX5" fmla="*/ 11378417 w 11535508"/>
              <a:gd name="connsiteY5" fmla="*/ 6344529 h 6344529"/>
              <a:gd name="connsiteX6" fmla="*/ 157091 w 11535508"/>
              <a:gd name="connsiteY6" fmla="*/ 6344529 h 6344529"/>
              <a:gd name="connsiteX7" fmla="*/ 0 w 11535508"/>
              <a:gd name="connsiteY7" fmla="*/ 6187438 h 6344529"/>
              <a:gd name="connsiteX8" fmla="*/ 0 w 11535508"/>
              <a:gd name="connsiteY8" fmla="*/ 157091 h 634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5508" h="6344529" fill="none" extrusionOk="0">
                <a:moveTo>
                  <a:pt x="0" y="157091"/>
                </a:moveTo>
                <a:cubicBezTo>
                  <a:pt x="494" y="83697"/>
                  <a:pt x="71984" y="2772"/>
                  <a:pt x="157091" y="0"/>
                </a:cubicBezTo>
                <a:cubicBezTo>
                  <a:pt x="2329818" y="72427"/>
                  <a:pt x="8293031" y="61419"/>
                  <a:pt x="11378417" y="0"/>
                </a:cubicBezTo>
                <a:cubicBezTo>
                  <a:pt x="11464521" y="-4507"/>
                  <a:pt x="11532151" y="69317"/>
                  <a:pt x="11535508" y="157091"/>
                </a:cubicBezTo>
                <a:cubicBezTo>
                  <a:pt x="11636384" y="2490394"/>
                  <a:pt x="11428195" y="4851581"/>
                  <a:pt x="11535508" y="6187438"/>
                </a:cubicBezTo>
                <a:cubicBezTo>
                  <a:pt x="11537277" y="6265221"/>
                  <a:pt x="11459163" y="6337788"/>
                  <a:pt x="11378417" y="6344529"/>
                </a:cubicBezTo>
                <a:cubicBezTo>
                  <a:pt x="6426133" y="6374356"/>
                  <a:pt x="5605024" y="6265223"/>
                  <a:pt x="157091" y="6344529"/>
                </a:cubicBezTo>
                <a:cubicBezTo>
                  <a:pt x="77679" y="6343698"/>
                  <a:pt x="-7859" y="6275751"/>
                  <a:pt x="0" y="6187438"/>
                </a:cubicBezTo>
                <a:cubicBezTo>
                  <a:pt x="50037" y="4726243"/>
                  <a:pt x="770" y="1502322"/>
                  <a:pt x="0" y="157091"/>
                </a:cubicBezTo>
                <a:close/>
              </a:path>
              <a:path w="11535508" h="6344529" stroke="0" extrusionOk="0">
                <a:moveTo>
                  <a:pt x="0" y="157091"/>
                </a:moveTo>
                <a:cubicBezTo>
                  <a:pt x="6224" y="72028"/>
                  <a:pt x="75316" y="10384"/>
                  <a:pt x="157091" y="0"/>
                </a:cubicBezTo>
                <a:cubicBezTo>
                  <a:pt x="5591219" y="123000"/>
                  <a:pt x="9238717" y="-96860"/>
                  <a:pt x="11378417" y="0"/>
                </a:cubicBezTo>
                <a:cubicBezTo>
                  <a:pt x="11452619" y="-9570"/>
                  <a:pt x="11537548" y="66219"/>
                  <a:pt x="11535508" y="157091"/>
                </a:cubicBezTo>
                <a:cubicBezTo>
                  <a:pt x="11538681" y="1265814"/>
                  <a:pt x="11629775" y="5007534"/>
                  <a:pt x="11535508" y="6187438"/>
                </a:cubicBezTo>
                <a:cubicBezTo>
                  <a:pt x="11528224" y="6276836"/>
                  <a:pt x="11450022" y="6342049"/>
                  <a:pt x="11378417" y="6344529"/>
                </a:cubicBezTo>
                <a:cubicBezTo>
                  <a:pt x="6096683" y="6183822"/>
                  <a:pt x="3779206" y="6384196"/>
                  <a:pt x="157091" y="6344529"/>
                </a:cubicBezTo>
                <a:cubicBezTo>
                  <a:pt x="58025" y="6342043"/>
                  <a:pt x="-6334" y="6271327"/>
                  <a:pt x="0" y="6187438"/>
                </a:cubicBezTo>
                <a:cubicBezTo>
                  <a:pt x="32216" y="5018113"/>
                  <a:pt x="57206" y="3146448"/>
                  <a:pt x="0" y="157091"/>
                </a:cubicBezTo>
                <a:close/>
              </a:path>
            </a:pathLst>
          </a:custGeom>
          <a:solidFill>
            <a:srgbClr val="FBF3E5"/>
          </a:solidFill>
          <a:ln w="57150">
            <a:solidFill>
              <a:srgbClr val="FF6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137" y="771781"/>
            <a:ext cx="6805944" cy="1055608"/>
          </a:xfrm>
          <a:custGeom>
            <a:avLst/>
            <a:gdLst>
              <a:gd name="connsiteX0" fmla="*/ 0 w 6805944"/>
              <a:gd name="connsiteY0" fmla="*/ 175938 h 1055608"/>
              <a:gd name="connsiteX1" fmla="*/ 175938 w 6805944"/>
              <a:gd name="connsiteY1" fmla="*/ 0 h 1055608"/>
              <a:gd name="connsiteX2" fmla="*/ 756804 w 6805944"/>
              <a:gd name="connsiteY2" fmla="*/ 0 h 1055608"/>
              <a:gd name="connsiteX3" fmla="*/ 1208589 w 6805944"/>
              <a:gd name="connsiteY3" fmla="*/ 0 h 1055608"/>
              <a:gd name="connsiteX4" fmla="*/ 1983077 w 6805944"/>
              <a:gd name="connsiteY4" fmla="*/ 0 h 1055608"/>
              <a:gd name="connsiteX5" fmla="*/ 2628484 w 6805944"/>
              <a:gd name="connsiteY5" fmla="*/ 0 h 1055608"/>
              <a:gd name="connsiteX6" fmla="*/ 3338431 w 6805944"/>
              <a:gd name="connsiteY6" fmla="*/ 0 h 1055608"/>
              <a:gd name="connsiteX7" fmla="*/ 4048379 w 6805944"/>
              <a:gd name="connsiteY7" fmla="*/ 0 h 1055608"/>
              <a:gd name="connsiteX8" fmla="*/ 4500164 w 6805944"/>
              <a:gd name="connsiteY8" fmla="*/ 0 h 1055608"/>
              <a:gd name="connsiteX9" fmla="*/ 5210111 w 6805944"/>
              <a:gd name="connsiteY9" fmla="*/ 0 h 1055608"/>
              <a:gd name="connsiteX10" fmla="*/ 5790977 w 6805944"/>
              <a:gd name="connsiteY10" fmla="*/ 0 h 1055608"/>
              <a:gd name="connsiteX11" fmla="*/ 6630006 w 6805944"/>
              <a:gd name="connsiteY11" fmla="*/ 0 h 1055608"/>
              <a:gd name="connsiteX12" fmla="*/ 6805944 w 6805944"/>
              <a:gd name="connsiteY12" fmla="*/ 175938 h 1055608"/>
              <a:gd name="connsiteX13" fmla="*/ 6805944 w 6805944"/>
              <a:gd name="connsiteY13" fmla="*/ 506692 h 1055608"/>
              <a:gd name="connsiteX14" fmla="*/ 6805944 w 6805944"/>
              <a:gd name="connsiteY14" fmla="*/ 879670 h 1055608"/>
              <a:gd name="connsiteX15" fmla="*/ 6630006 w 6805944"/>
              <a:gd name="connsiteY15" fmla="*/ 1055608 h 1055608"/>
              <a:gd name="connsiteX16" fmla="*/ 6049140 w 6805944"/>
              <a:gd name="connsiteY16" fmla="*/ 1055608 h 1055608"/>
              <a:gd name="connsiteX17" fmla="*/ 5339192 w 6805944"/>
              <a:gd name="connsiteY17" fmla="*/ 1055608 h 1055608"/>
              <a:gd name="connsiteX18" fmla="*/ 4822867 w 6805944"/>
              <a:gd name="connsiteY18" fmla="*/ 1055608 h 1055608"/>
              <a:gd name="connsiteX19" fmla="*/ 4048379 w 6805944"/>
              <a:gd name="connsiteY19" fmla="*/ 1055608 h 1055608"/>
              <a:gd name="connsiteX20" fmla="*/ 3273891 w 6805944"/>
              <a:gd name="connsiteY20" fmla="*/ 1055608 h 1055608"/>
              <a:gd name="connsiteX21" fmla="*/ 2563943 w 6805944"/>
              <a:gd name="connsiteY21" fmla="*/ 1055608 h 1055608"/>
              <a:gd name="connsiteX22" fmla="*/ 1853996 w 6805944"/>
              <a:gd name="connsiteY22" fmla="*/ 1055608 h 1055608"/>
              <a:gd name="connsiteX23" fmla="*/ 1273130 w 6805944"/>
              <a:gd name="connsiteY23" fmla="*/ 1055608 h 1055608"/>
              <a:gd name="connsiteX24" fmla="*/ 175938 w 6805944"/>
              <a:gd name="connsiteY24" fmla="*/ 1055608 h 1055608"/>
              <a:gd name="connsiteX25" fmla="*/ 0 w 6805944"/>
              <a:gd name="connsiteY25" fmla="*/ 879670 h 1055608"/>
              <a:gd name="connsiteX26" fmla="*/ 0 w 6805944"/>
              <a:gd name="connsiteY26" fmla="*/ 520767 h 1055608"/>
              <a:gd name="connsiteX27" fmla="*/ 0 w 6805944"/>
              <a:gd name="connsiteY27" fmla="*/ 175938 h 105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805944" h="1055608" fill="none" extrusionOk="0">
                <a:moveTo>
                  <a:pt x="0" y="175938"/>
                </a:moveTo>
                <a:cubicBezTo>
                  <a:pt x="-7580" y="87058"/>
                  <a:pt x="68304" y="9929"/>
                  <a:pt x="175938" y="0"/>
                </a:cubicBezTo>
                <a:cubicBezTo>
                  <a:pt x="391261" y="-14290"/>
                  <a:pt x="500981" y="-10487"/>
                  <a:pt x="756804" y="0"/>
                </a:cubicBezTo>
                <a:cubicBezTo>
                  <a:pt x="1012627" y="10487"/>
                  <a:pt x="1050729" y="-5020"/>
                  <a:pt x="1208589" y="0"/>
                </a:cubicBezTo>
                <a:cubicBezTo>
                  <a:pt x="1366450" y="5020"/>
                  <a:pt x="1718747" y="2068"/>
                  <a:pt x="1983077" y="0"/>
                </a:cubicBezTo>
                <a:cubicBezTo>
                  <a:pt x="2247407" y="-2068"/>
                  <a:pt x="2392307" y="-23098"/>
                  <a:pt x="2628484" y="0"/>
                </a:cubicBezTo>
                <a:cubicBezTo>
                  <a:pt x="2864661" y="23098"/>
                  <a:pt x="3097851" y="27797"/>
                  <a:pt x="3338431" y="0"/>
                </a:cubicBezTo>
                <a:cubicBezTo>
                  <a:pt x="3579011" y="-27797"/>
                  <a:pt x="3827231" y="34150"/>
                  <a:pt x="4048379" y="0"/>
                </a:cubicBezTo>
                <a:cubicBezTo>
                  <a:pt x="4269527" y="-34150"/>
                  <a:pt x="4347584" y="-1617"/>
                  <a:pt x="4500164" y="0"/>
                </a:cubicBezTo>
                <a:cubicBezTo>
                  <a:pt x="4652744" y="1617"/>
                  <a:pt x="4982168" y="17593"/>
                  <a:pt x="5210111" y="0"/>
                </a:cubicBezTo>
                <a:cubicBezTo>
                  <a:pt x="5438054" y="-17593"/>
                  <a:pt x="5602921" y="27001"/>
                  <a:pt x="5790977" y="0"/>
                </a:cubicBezTo>
                <a:cubicBezTo>
                  <a:pt x="5979033" y="-27001"/>
                  <a:pt x="6406772" y="-25546"/>
                  <a:pt x="6630006" y="0"/>
                </a:cubicBezTo>
                <a:cubicBezTo>
                  <a:pt x="6743241" y="-447"/>
                  <a:pt x="6801721" y="87000"/>
                  <a:pt x="6805944" y="175938"/>
                </a:cubicBezTo>
                <a:cubicBezTo>
                  <a:pt x="6792561" y="338642"/>
                  <a:pt x="6797001" y="412379"/>
                  <a:pt x="6805944" y="506692"/>
                </a:cubicBezTo>
                <a:cubicBezTo>
                  <a:pt x="6814887" y="601005"/>
                  <a:pt x="6798293" y="741443"/>
                  <a:pt x="6805944" y="879670"/>
                </a:cubicBezTo>
                <a:cubicBezTo>
                  <a:pt x="6800947" y="983263"/>
                  <a:pt x="6736845" y="1054142"/>
                  <a:pt x="6630006" y="1055608"/>
                </a:cubicBezTo>
                <a:cubicBezTo>
                  <a:pt x="6365806" y="1028046"/>
                  <a:pt x="6317856" y="1036155"/>
                  <a:pt x="6049140" y="1055608"/>
                </a:cubicBezTo>
                <a:cubicBezTo>
                  <a:pt x="5780424" y="1075061"/>
                  <a:pt x="5602650" y="1037465"/>
                  <a:pt x="5339192" y="1055608"/>
                </a:cubicBezTo>
                <a:cubicBezTo>
                  <a:pt x="5075734" y="1073751"/>
                  <a:pt x="4942060" y="1073465"/>
                  <a:pt x="4822867" y="1055608"/>
                </a:cubicBezTo>
                <a:cubicBezTo>
                  <a:pt x="4703674" y="1037751"/>
                  <a:pt x="4276877" y="1058620"/>
                  <a:pt x="4048379" y="1055608"/>
                </a:cubicBezTo>
                <a:cubicBezTo>
                  <a:pt x="3819881" y="1052596"/>
                  <a:pt x="3513704" y="1070167"/>
                  <a:pt x="3273891" y="1055608"/>
                </a:cubicBezTo>
                <a:cubicBezTo>
                  <a:pt x="3034078" y="1041049"/>
                  <a:pt x="2856445" y="1074880"/>
                  <a:pt x="2563943" y="1055608"/>
                </a:cubicBezTo>
                <a:cubicBezTo>
                  <a:pt x="2271441" y="1036336"/>
                  <a:pt x="2091524" y="1020219"/>
                  <a:pt x="1853996" y="1055608"/>
                </a:cubicBezTo>
                <a:cubicBezTo>
                  <a:pt x="1616468" y="1090997"/>
                  <a:pt x="1468317" y="1063395"/>
                  <a:pt x="1273130" y="1055608"/>
                </a:cubicBezTo>
                <a:cubicBezTo>
                  <a:pt x="1077943" y="1047821"/>
                  <a:pt x="539216" y="1071117"/>
                  <a:pt x="175938" y="1055608"/>
                </a:cubicBezTo>
                <a:cubicBezTo>
                  <a:pt x="69461" y="1066819"/>
                  <a:pt x="-13900" y="996156"/>
                  <a:pt x="0" y="879670"/>
                </a:cubicBezTo>
                <a:cubicBezTo>
                  <a:pt x="8684" y="746408"/>
                  <a:pt x="1302" y="654101"/>
                  <a:pt x="0" y="520767"/>
                </a:cubicBezTo>
                <a:cubicBezTo>
                  <a:pt x="-1302" y="387433"/>
                  <a:pt x="-2784" y="247557"/>
                  <a:pt x="0" y="175938"/>
                </a:cubicBezTo>
                <a:close/>
              </a:path>
              <a:path w="6805944" h="1055608" stroke="0" extrusionOk="0">
                <a:moveTo>
                  <a:pt x="0" y="175938"/>
                </a:moveTo>
                <a:cubicBezTo>
                  <a:pt x="-905" y="75309"/>
                  <a:pt x="85597" y="551"/>
                  <a:pt x="175938" y="0"/>
                </a:cubicBezTo>
                <a:cubicBezTo>
                  <a:pt x="329629" y="-22088"/>
                  <a:pt x="667023" y="27235"/>
                  <a:pt x="821345" y="0"/>
                </a:cubicBezTo>
                <a:cubicBezTo>
                  <a:pt x="975667" y="-27235"/>
                  <a:pt x="1191967" y="8356"/>
                  <a:pt x="1337670" y="0"/>
                </a:cubicBezTo>
                <a:cubicBezTo>
                  <a:pt x="1483374" y="-8356"/>
                  <a:pt x="1691425" y="22309"/>
                  <a:pt x="1789455" y="0"/>
                </a:cubicBezTo>
                <a:cubicBezTo>
                  <a:pt x="1887485" y="-22309"/>
                  <a:pt x="2230309" y="-16186"/>
                  <a:pt x="2370321" y="0"/>
                </a:cubicBezTo>
                <a:cubicBezTo>
                  <a:pt x="2510333" y="16186"/>
                  <a:pt x="2814672" y="-16859"/>
                  <a:pt x="2951187" y="0"/>
                </a:cubicBezTo>
                <a:cubicBezTo>
                  <a:pt x="3087702" y="16859"/>
                  <a:pt x="3479057" y="-12282"/>
                  <a:pt x="3661135" y="0"/>
                </a:cubicBezTo>
                <a:cubicBezTo>
                  <a:pt x="3843213" y="12282"/>
                  <a:pt x="4235009" y="-28149"/>
                  <a:pt x="4435623" y="0"/>
                </a:cubicBezTo>
                <a:cubicBezTo>
                  <a:pt x="4636237" y="28149"/>
                  <a:pt x="5050844" y="-555"/>
                  <a:pt x="5210111" y="0"/>
                </a:cubicBezTo>
                <a:cubicBezTo>
                  <a:pt x="5369378" y="555"/>
                  <a:pt x="5571230" y="25150"/>
                  <a:pt x="5726436" y="0"/>
                </a:cubicBezTo>
                <a:cubicBezTo>
                  <a:pt x="5881642" y="-25150"/>
                  <a:pt x="6204750" y="-6363"/>
                  <a:pt x="6630006" y="0"/>
                </a:cubicBezTo>
                <a:cubicBezTo>
                  <a:pt x="6744457" y="8237"/>
                  <a:pt x="6818751" y="71154"/>
                  <a:pt x="6805944" y="175938"/>
                </a:cubicBezTo>
                <a:cubicBezTo>
                  <a:pt x="6810069" y="340609"/>
                  <a:pt x="6789640" y="369588"/>
                  <a:pt x="6805944" y="520767"/>
                </a:cubicBezTo>
                <a:cubicBezTo>
                  <a:pt x="6822248" y="671946"/>
                  <a:pt x="6821563" y="753804"/>
                  <a:pt x="6805944" y="879670"/>
                </a:cubicBezTo>
                <a:cubicBezTo>
                  <a:pt x="6818641" y="981845"/>
                  <a:pt x="6732454" y="1067995"/>
                  <a:pt x="6630006" y="1055608"/>
                </a:cubicBezTo>
                <a:cubicBezTo>
                  <a:pt x="6276406" y="1068494"/>
                  <a:pt x="6170181" y="1088078"/>
                  <a:pt x="5855518" y="1055608"/>
                </a:cubicBezTo>
                <a:cubicBezTo>
                  <a:pt x="5540855" y="1023138"/>
                  <a:pt x="5626418" y="1065028"/>
                  <a:pt x="5403733" y="1055608"/>
                </a:cubicBezTo>
                <a:cubicBezTo>
                  <a:pt x="5181048" y="1046188"/>
                  <a:pt x="4887946" y="1058761"/>
                  <a:pt x="4758326" y="1055608"/>
                </a:cubicBezTo>
                <a:cubicBezTo>
                  <a:pt x="4628706" y="1052455"/>
                  <a:pt x="4364456" y="1070005"/>
                  <a:pt x="3983838" y="1055608"/>
                </a:cubicBezTo>
                <a:cubicBezTo>
                  <a:pt x="3603220" y="1041211"/>
                  <a:pt x="3736537" y="1056139"/>
                  <a:pt x="3532053" y="1055608"/>
                </a:cubicBezTo>
                <a:cubicBezTo>
                  <a:pt x="3327569" y="1055077"/>
                  <a:pt x="2946653" y="1073930"/>
                  <a:pt x="2757565" y="1055608"/>
                </a:cubicBezTo>
                <a:cubicBezTo>
                  <a:pt x="2568477" y="1037286"/>
                  <a:pt x="2279538" y="1054139"/>
                  <a:pt x="2112158" y="1055608"/>
                </a:cubicBezTo>
                <a:cubicBezTo>
                  <a:pt x="1944778" y="1057077"/>
                  <a:pt x="1806401" y="1041564"/>
                  <a:pt x="1595833" y="1055608"/>
                </a:cubicBezTo>
                <a:cubicBezTo>
                  <a:pt x="1385266" y="1069652"/>
                  <a:pt x="1298043" y="1056087"/>
                  <a:pt x="1014967" y="1055608"/>
                </a:cubicBezTo>
                <a:cubicBezTo>
                  <a:pt x="731891" y="1055129"/>
                  <a:pt x="559966" y="1045589"/>
                  <a:pt x="175938" y="1055608"/>
                </a:cubicBezTo>
                <a:cubicBezTo>
                  <a:pt x="87995" y="1067340"/>
                  <a:pt x="-4163" y="987843"/>
                  <a:pt x="0" y="879670"/>
                </a:cubicBezTo>
                <a:cubicBezTo>
                  <a:pt x="4459" y="729372"/>
                  <a:pt x="-2124" y="612716"/>
                  <a:pt x="0" y="534841"/>
                </a:cubicBezTo>
                <a:cubicBezTo>
                  <a:pt x="2124" y="456966"/>
                  <a:pt x="-8631" y="343569"/>
                  <a:pt x="0" y="17593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 Hiệp định Giơ-ne-vơ được kí vào thời gian nào?</a:t>
            </a:r>
            <a:endParaRPr lang="vi-V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12"/>
          <p:cNvGrpSpPr/>
          <p:nvPr/>
        </p:nvGrpSpPr>
        <p:grpSpPr>
          <a:xfrm>
            <a:off x="4065559" y="2428131"/>
            <a:ext cx="810442" cy="875113"/>
            <a:chOff x="2350" y="2727"/>
            <a:chExt cx="1528" cy="1486"/>
          </a:xfrm>
        </p:grpSpPr>
        <p:sp>
          <p:nvSpPr>
            <p:cNvPr id="7" name="椭圆 1"/>
            <p:cNvSpPr/>
            <p:nvPr/>
          </p:nvSpPr>
          <p:spPr>
            <a:xfrm>
              <a:off x="2613" y="3107"/>
              <a:ext cx="1265" cy="1106"/>
            </a:xfrm>
            <a:prstGeom prst="ellipse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方正清刻本悦宋简体" panose="02000000000000000000" charset="-122"/>
                  <a:cs typeface="Arial" panose="020B0604020202020204" pitchFamily="34" charset="0"/>
                </a:rPr>
                <a:t>A</a:t>
              </a:r>
              <a:endPara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清刻本悦宋简体" panose="02000000000000000000" charset="-122"/>
                <a:cs typeface="Arial" panose="020B0604020202020204" pitchFamily="34" charset="0"/>
              </a:endParaRPr>
            </a:p>
          </p:txBody>
        </p:sp>
        <p:pic>
          <p:nvPicPr>
            <p:cNvPr id="8" name="图片 8" descr="596c2a291f484"/>
            <p:cNvPicPr>
              <a:picLocks noChangeAspect="1"/>
            </p:cNvPicPr>
            <p:nvPr/>
          </p:nvPicPr>
          <p:blipFill>
            <a:blip r:embed="rId1"/>
            <a:srcRect l="15244" t="24580" r="31810" b="21720"/>
            <a:stretch>
              <a:fillRect/>
            </a:stretch>
          </p:blipFill>
          <p:spPr>
            <a:xfrm>
              <a:off x="2350" y="2727"/>
              <a:ext cx="885" cy="1042"/>
            </a:xfrm>
            <a:prstGeom prst="rect">
              <a:avLst/>
            </a:prstGeom>
          </p:spPr>
        </p:pic>
      </p:grpSp>
      <p:grpSp>
        <p:nvGrpSpPr>
          <p:cNvPr id="9" name="组合 12"/>
          <p:cNvGrpSpPr/>
          <p:nvPr/>
        </p:nvGrpSpPr>
        <p:grpSpPr>
          <a:xfrm>
            <a:off x="4065559" y="3625927"/>
            <a:ext cx="810442" cy="771243"/>
            <a:chOff x="2350" y="2727"/>
            <a:chExt cx="1528" cy="1486"/>
          </a:xfrm>
        </p:grpSpPr>
        <p:sp>
          <p:nvSpPr>
            <p:cNvPr id="10" name="椭圆 1"/>
            <p:cNvSpPr/>
            <p:nvPr/>
          </p:nvSpPr>
          <p:spPr>
            <a:xfrm>
              <a:off x="2613" y="3107"/>
              <a:ext cx="1265" cy="1106"/>
            </a:xfrm>
            <a:prstGeom prst="ellipse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方正清刻本悦宋简体" panose="02000000000000000000" charset="-122"/>
                  <a:cs typeface="Arial" panose="020B0604020202020204" pitchFamily="34" charset="0"/>
                </a:rPr>
                <a:t>B</a:t>
              </a:r>
              <a:endPara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清刻本悦宋简体" panose="02000000000000000000" charset="-122"/>
                <a:cs typeface="Arial" panose="020B0604020202020204" pitchFamily="34" charset="0"/>
              </a:endParaRPr>
            </a:p>
          </p:txBody>
        </p:sp>
        <p:pic>
          <p:nvPicPr>
            <p:cNvPr id="11" name="图片 8" descr="596c2a291f484"/>
            <p:cNvPicPr>
              <a:picLocks noChangeAspect="1"/>
            </p:cNvPicPr>
            <p:nvPr/>
          </p:nvPicPr>
          <p:blipFill>
            <a:blip r:embed="rId1"/>
            <a:srcRect l="15244" t="24580" r="31810" b="21720"/>
            <a:stretch>
              <a:fillRect/>
            </a:stretch>
          </p:blipFill>
          <p:spPr>
            <a:xfrm>
              <a:off x="2350" y="2727"/>
              <a:ext cx="885" cy="1042"/>
            </a:xfrm>
            <a:prstGeom prst="rect">
              <a:avLst/>
            </a:prstGeom>
          </p:spPr>
        </p:pic>
      </p:grpSp>
      <p:grpSp>
        <p:nvGrpSpPr>
          <p:cNvPr id="12" name="组合 12"/>
          <p:cNvGrpSpPr/>
          <p:nvPr/>
        </p:nvGrpSpPr>
        <p:grpSpPr>
          <a:xfrm>
            <a:off x="4057304" y="4719853"/>
            <a:ext cx="818697" cy="744191"/>
            <a:chOff x="2097" y="5808"/>
            <a:chExt cx="1518" cy="1451"/>
          </a:xfrm>
        </p:grpSpPr>
        <p:sp>
          <p:nvSpPr>
            <p:cNvPr id="13" name="椭圆 1"/>
            <p:cNvSpPr/>
            <p:nvPr/>
          </p:nvSpPr>
          <p:spPr>
            <a:xfrm>
              <a:off x="2350" y="6153"/>
              <a:ext cx="1265" cy="1106"/>
            </a:xfrm>
            <a:prstGeom prst="ellipse">
              <a:avLst/>
            </a:prstGeom>
            <a:solidFill>
              <a:srgbClr val="C5E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方正清刻本悦宋简体" panose="02000000000000000000" charset="-122"/>
                  <a:cs typeface="Arial" panose="020B0604020202020204" pitchFamily="34" charset="0"/>
                </a:rPr>
                <a:t>C</a:t>
              </a:r>
              <a:endPara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清刻本悦宋简体" panose="02000000000000000000" charset="-122"/>
                <a:cs typeface="Arial" panose="020B0604020202020204" pitchFamily="34" charset="0"/>
              </a:endParaRPr>
            </a:p>
          </p:txBody>
        </p:sp>
        <p:pic>
          <p:nvPicPr>
            <p:cNvPr id="14" name="图片 8" descr="596c2a291f484"/>
            <p:cNvPicPr>
              <a:picLocks noChangeAspect="1"/>
            </p:cNvPicPr>
            <p:nvPr/>
          </p:nvPicPr>
          <p:blipFill>
            <a:blip r:embed="rId1"/>
            <a:srcRect l="15244" t="24580" r="31810" b="21720"/>
            <a:stretch>
              <a:fillRect/>
            </a:stretch>
          </p:blipFill>
          <p:spPr>
            <a:xfrm>
              <a:off x="2097" y="5808"/>
              <a:ext cx="885" cy="1042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5015495" y="2656913"/>
            <a:ext cx="484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21/7/1955</a:t>
            </a:r>
            <a:endParaRPr lang="en-US" alt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9333" y="3786993"/>
            <a:ext cx="4771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21/7/1954</a:t>
            </a:r>
            <a:endParaRPr lang="en-US" alt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12453" y="4867768"/>
            <a:ext cx="4853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21/7/1956</a:t>
            </a:r>
            <a:endParaRPr lang="en-US" alt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2982" y="-151906"/>
            <a:ext cx="7706012" cy="369449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218775"/>
            <a:ext cx="8559526" cy="2572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328246" y="218049"/>
            <a:ext cx="11535508" cy="6344529"/>
          </a:xfrm>
          <a:custGeom>
            <a:avLst/>
            <a:gdLst>
              <a:gd name="connsiteX0" fmla="*/ 0 w 11535508"/>
              <a:gd name="connsiteY0" fmla="*/ 157091 h 6344529"/>
              <a:gd name="connsiteX1" fmla="*/ 157091 w 11535508"/>
              <a:gd name="connsiteY1" fmla="*/ 0 h 6344529"/>
              <a:gd name="connsiteX2" fmla="*/ 11378417 w 11535508"/>
              <a:gd name="connsiteY2" fmla="*/ 0 h 6344529"/>
              <a:gd name="connsiteX3" fmla="*/ 11535508 w 11535508"/>
              <a:gd name="connsiteY3" fmla="*/ 157091 h 6344529"/>
              <a:gd name="connsiteX4" fmla="*/ 11535508 w 11535508"/>
              <a:gd name="connsiteY4" fmla="*/ 6187438 h 6344529"/>
              <a:gd name="connsiteX5" fmla="*/ 11378417 w 11535508"/>
              <a:gd name="connsiteY5" fmla="*/ 6344529 h 6344529"/>
              <a:gd name="connsiteX6" fmla="*/ 157091 w 11535508"/>
              <a:gd name="connsiteY6" fmla="*/ 6344529 h 6344529"/>
              <a:gd name="connsiteX7" fmla="*/ 0 w 11535508"/>
              <a:gd name="connsiteY7" fmla="*/ 6187438 h 6344529"/>
              <a:gd name="connsiteX8" fmla="*/ 0 w 11535508"/>
              <a:gd name="connsiteY8" fmla="*/ 157091 h 634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5508" h="6344529" fill="none" extrusionOk="0">
                <a:moveTo>
                  <a:pt x="0" y="157091"/>
                </a:moveTo>
                <a:cubicBezTo>
                  <a:pt x="494" y="83697"/>
                  <a:pt x="71984" y="2772"/>
                  <a:pt x="157091" y="0"/>
                </a:cubicBezTo>
                <a:cubicBezTo>
                  <a:pt x="2329818" y="72427"/>
                  <a:pt x="8293031" y="61419"/>
                  <a:pt x="11378417" y="0"/>
                </a:cubicBezTo>
                <a:cubicBezTo>
                  <a:pt x="11464521" y="-4507"/>
                  <a:pt x="11532151" y="69317"/>
                  <a:pt x="11535508" y="157091"/>
                </a:cubicBezTo>
                <a:cubicBezTo>
                  <a:pt x="11636384" y="2490394"/>
                  <a:pt x="11428195" y="4851581"/>
                  <a:pt x="11535508" y="6187438"/>
                </a:cubicBezTo>
                <a:cubicBezTo>
                  <a:pt x="11537277" y="6265221"/>
                  <a:pt x="11459163" y="6337788"/>
                  <a:pt x="11378417" y="6344529"/>
                </a:cubicBezTo>
                <a:cubicBezTo>
                  <a:pt x="6426133" y="6374356"/>
                  <a:pt x="5605024" y="6265223"/>
                  <a:pt x="157091" y="6344529"/>
                </a:cubicBezTo>
                <a:cubicBezTo>
                  <a:pt x="77679" y="6343698"/>
                  <a:pt x="-7859" y="6275751"/>
                  <a:pt x="0" y="6187438"/>
                </a:cubicBezTo>
                <a:cubicBezTo>
                  <a:pt x="50037" y="4726243"/>
                  <a:pt x="770" y="1502322"/>
                  <a:pt x="0" y="157091"/>
                </a:cubicBezTo>
                <a:close/>
              </a:path>
              <a:path w="11535508" h="6344529" stroke="0" extrusionOk="0">
                <a:moveTo>
                  <a:pt x="0" y="157091"/>
                </a:moveTo>
                <a:cubicBezTo>
                  <a:pt x="6224" y="72028"/>
                  <a:pt x="75316" y="10384"/>
                  <a:pt x="157091" y="0"/>
                </a:cubicBezTo>
                <a:cubicBezTo>
                  <a:pt x="5591219" y="123000"/>
                  <a:pt x="9238717" y="-96860"/>
                  <a:pt x="11378417" y="0"/>
                </a:cubicBezTo>
                <a:cubicBezTo>
                  <a:pt x="11452619" y="-9570"/>
                  <a:pt x="11537548" y="66219"/>
                  <a:pt x="11535508" y="157091"/>
                </a:cubicBezTo>
                <a:cubicBezTo>
                  <a:pt x="11538681" y="1265814"/>
                  <a:pt x="11629775" y="5007534"/>
                  <a:pt x="11535508" y="6187438"/>
                </a:cubicBezTo>
                <a:cubicBezTo>
                  <a:pt x="11528224" y="6276836"/>
                  <a:pt x="11450022" y="6342049"/>
                  <a:pt x="11378417" y="6344529"/>
                </a:cubicBezTo>
                <a:cubicBezTo>
                  <a:pt x="6096683" y="6183822"/>
                  <a:pt x="3779206" y="6384196"/>
                  <a:pt x="157091" y="6344529"/>
                </a:cubicBezTo>
                <a:cubicBezTo>
                  <a:pt x="58025" y="6342043"/>
                  <a:pt x="-6334" y="6271327"/>
                  <a:pt x="0" y="6187438"/>
                </a:cubicBezTo>
                <a:cubicBezTo>
                  <a:pt x="32216" y="5018113"/>
                  <a:pt x="57206" y="3146448"/>
                  <a:pt x="0" y="157091"/>
                </a:cubicBezTo>
                <a:close/>
              </a:path>
            </a:pathLst>
          </a:custGeom>
          <a:solidFill>
            <a:srgbClr val="FBF3E5"/>
          </a:solidFill>
          <a:ln w="57150">
            <a:solidFill>
              <a:srgbClr val="FF6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43971" y="0"/>
            <a:ext cx="4610100" cy="21050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551" b="39891" l="14705" r="19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42" t="24884" r="80231" b="58442"/>
          <a:stretch>
            <a:fillRect/>
          </a:stretch>
        </p:blipFill>
        <p:spPr>
          <a:xfrm>
            <a:off x="1190173" y="2394857"/>
            <a:ext cx="522514" cy="870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551" b="39891" l="14705" r="19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42" t="24884" r="80231" b="58442"/>
          <a:stretch>
            <a:fillRect/>
          </a:stretch>
        </p:blipFill>
        <p:spPr>
          <a:xfrm>
            <a:off x="1190173" y="3693879"/>
            <a:ext cx="522514" cy="870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551" b="39891" l="14705" r="19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42" t="24884" r="80231" b="58442"/>
          <a:stretch>
            <a:fillRect/>
          </a:stretch>
        </p:blipFill>
        <p:spPr>
          <a:xfrm>
            <a:off x="1161146" y="4992901"/>
            <a:ext cx="522514" cy="870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2688" y="2537897"/>
            <a:ext cx="9289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Nêu được nguyên nhân bùng nổ phong trào “Đồng khởi”.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3661" y="3836920"/>
            <a:ext cx="9289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Trình bày được một số sự kiện tiêu biểu của phong trào “Đồng khởi” của nhân dân Bến Tre.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3660" y="5183694"/>
            <a:ext cx="9289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Nêu được ý nghĩa của phong trào Bến Tre Đồng khởi.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306" y="480207"/>
            <a:ext cx="5785605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28246" y="218049"/>
            <a:ext cx="11535508" cy="6344529"/>
          </a:xfrm>
          <a:custGeom>
            <a:avLst/>
            <a:gdLst>
              <a:gd name="connsiteX0" fmla="*/ 0 w 11535508"/>
              <a:gd name="connsiteY0" fmla="*/ 157091 h 6344529"/>
              <a:gd name="connsiteX1" fmla="*/ 157091 w 11535508"/>
              <a:gd name="connsiteY1" fmla="*/ 0 h 6344529"/>
              <a:gd name="connsiteX2" fmla="*/ 11378417 w 11535508"/>
              <a:gd name="connsiteY2" fmla="*/ 0 h 6344529"/>
              <a:gd name="connsiteX3" fmla="*/ 11535508 w 11535508"/>
              <a:gd name="connsiteY3" fmla="*/ 157091 h 6344529"/>
              <a:gd name="connsiteX4" fmla="*/ 11535508 w 11535508"/>
              <a:gd name="connsiteY4" fmla="*/ 6187438 h 6344529"/>
              <a:gd name="connsiteX5" fmla="*/ 11378417 w 11535508"/>
              <a:gd name="connsiteY5" fmla="*/ 6344529 h 6344529"/>
              <a:gd name="connsiteX6" fmla="*/ 157091 w 11535508"/>
              <a:gd name="connsiteY6" fmla="*/ 6344529 h 6344529"/>
              <a:gd name="connsiteX7" fmla="*/ 0 w 11535508"/>
              <a:gd name="connsiteY7" fmla="*/ 6187438 h 6344529"/>
              <a:gd name="connsiteX8" fmla="*/ 0 w 11535508"/>
              <a:gd name="connsiteY8" fmla="*/ 157091 h 634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5508" h="6344529" fill="none" extrusionOk="0">
                <a:moveTo>
                  <a:pt x="0" y="157091"/>
                </a:moveTo>
                <a:cubicBezTo>
                  <a:pt x="494" y="83697"/>
                  <a:pt x="71984" y="2772"/>
                  <a:pt x="157091" y="0"/>
                </a:cubicBezTo>
                <a:cubicBezTo>
                  <a:pt x="2329818" y="72427"/>
                  <a:pt x="8293031" y="61419"/>
                  <a:pt x="11378417" y="0"/>
                </a:cubicBezTo>
                <a:cubicBezTo>
                  <a:pt x="11464521" y="-4507"/>
                  <a:pt x="11532151" y="69317"/>
                  <a:pt x="11535508" y="157091"/>
                </a:cubicBezTo>
                <a:cubicBezTo>
                  <a:pt x="11636384" y="2490394"/>
                  <a:pt x="11428195" y="4851581"/>
                  <a:pt x="11535508" y="6187438"/>
                </a:cubicBezTo>
                <a:cubicBezTo>
                  <a:pt x="11537277" y="6265221"/>
                  <a:pt x="11459163" y="6337788"/>
                  <a:pt x="11378417" y="6344529"/>
                </a:cubicBezTo>
                <a:cubicBezTo>
                  <a:pt x="6426133" y="6374356"/>
                  <a:pt x="5605024" y="6265223"/>
                  <a:pt x="157091" y="6344529"/>
                </a:cubicBezTo>
                <a:cubicBezTo>
                  <a:pt x="77679" y="6343698"/>
                  <a:pt x="-7859" y="6275751"/>
                  <a:pt x="0" y="6187438"/>
                </a:cubicBezTo>
                <a:cubicBezTo>
                  <a:pt x="50037" y="4726243"/>
                  <a:pt x="770" y="1502322"/>
                  <a:pt x="0" y="157091"/>
                </a:cubicBezTo>
                <a:close/>
              </a:path>
              <a:path w="11535508" h="6344529" stroke="0" extrusionOk="0">
                <a:moveTo>
                  <a:pt x="0" y="157091"/>
                </a:moveTo>
                <a:cubicBezTo>
                  <a:pt x="6224" y="72028"/>
                  <a:pt x="75316" y="10384"/>
                  <a:pt x="157091" y="0"/>
                </a:cubicBezTo>
                <a:cubicBezTo>
                  <a:pt x="5591219" y="123000"/>
                  <a:pt x="9238717" y="-96860"/>
                  <a:pt x="11378417" y="0"/>
                </a:cubicBezTo>
                <a:cubicBezTo>
                  <a:pt x="11452619" y="-9570"/>
                  <a:pt x="11537548" y="66219"/>
                  <a:pt x="11535508" y="157091"/>
                </a:cubicBezTo>
                <a:cubicBezTo>
                  <a:pt x="11538681" y="1265814"/>
                  <a:pt x="11629775" y="5007534"/>
                  <a:pt x="11535508" y="6187438"/>
                </a:cubicBezTo>
                <a:cubicBezTo>
                  <a:pt x="11528224" y="6276836"/>
                  <a:pt x="11450022" y="6342049"/>
                  <a:pt x="11378417" y="6344529"/>
                </a:cubicBezTo>
                <a:cubicBezTo>
                  <a:pt x="6096683" y="6183822"/>
                  <a:pt x="3779206" y="6384196"/>
                  <a:pt x="157091" y="6344529"/>
                </a:cubicBezTo>
                <a:cubicBezTo>
                  <a:pt x="58025" y="6342043"/>
                  <a:pt x="-6334" y="6271327"/>
                  <a:pt x="0" y="6187438"/>
                </a:cubicBezTo>
                <a:cubicBezTo>
                  <a:pt x="32216" y="5018113"/>
                  <a:pt x="57206" y="3146448"/>
                  <a:pt x="0" y="157091"/>
                </a:cubicBezTo>
                <a:close/>
              </a:path>
            </a:pathLst>
          </a:custGeom>
          <a:solidFill>
            <a:srgbClr val="FBF3E5"/>
          </a:solidFill>
          <a:ln w="57150">
            <a:solidFill>
              <a:srgbClr val="FF6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peech Bubble: Oval 6"/>
          <p:cNvSpPr/>
          <p:nvPr/>
        </p:nvSpPr>
        <p:spPr>
          <a:xfrm>
            <a:off x="2813538" y="1052512"/>
            <a:ext cx="6822831" cy="2868051"/>
          </a:xfrm>
          <a:custGeom>
            <a:avLst/>
            <a:gdLst>
              <a:gd name="connsiteX0" fmla="*/ 185308 w 6822831"/>
              <a:gd name="connsiteY0" fmla="*/ 2541437 h 2868051"/>
              <a:gd name="connsiteX1" fmla="*/ 405908 w 6822831"/>
              <a:gd name="connsiteY1" fmla="*/ 2112447 h 2868051"/>
              <a:gd name="connsiteX2" fmla="*/ 2996796 w 6822831"/>
              <a:gd name="connsiteY2" fmla="*/ 10630 h 2868051"/>
              <a:gd name="connsiteX3" fmla="*/ 6004800 w 6822831"/>
              <a:gd name="connsiteY3" fmla="*/ 502367 h 2868051"/>
              <a:gd name="connsiteX4" fmla="*/ 4018582 w 6822831"/>
              <a:gd name="connsiteY4" fmla="*/ 2845155 h 2868051"/>
              <a:gd name="connsiteX5" fmla="*/ 1229334 w 6822831"/>
              <a:gd name="connsiteY5" fmla="*/ 2536324 h 2868051"/>
              <a:gd name="connsiteX6" fmla="*/ 185308 w 6822831"/>
              <a:gd name="connsiteY6" fmla="*/ 2541437 h 286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2831" h="2868051" fill="none" extrusionOk="0">
                <a:moveTo>
                  <a:pt x="185308" y="2541437"/>
                </a:moveTo>
                <a:cubicBezTo>
                  <a:pt x="235685" y="2482331"/>
                  <a:pt x="365066" y="2266957"/>
                  <a:pt x="405908" y="2112447"/>
                </a:cubicBezTo>
                <a:cubicBezTo>
                  <a:pt x="-773256" y="1429954"/>
                  <a:pt x="384455" y="345543"/>
                  <a:pt x="2996796" y="10630"/>
                </a:cubicBezTo>
                <a:cubicBezTo>
                  <a:pt x="3990604" y="-78030"/>
                  <a:pt x="5299732" y="112260"/>
                  <a:pt x="6004800" y="502367"/>
                </a:cubicBezTo>
                <a:cubicBezTo>
                  <a:pt x="7753666" y="1573401"/>
                  <a:pt x="6653436" y="2896365"/>
                  <a:pt x="4018582" y="2845155"/>
                </a:cubicBezTo>
                <a:cubicBezTo>
                  <a:pt x="2886690" y="2997208"/>
                  <a:pt x="2032732" y="2844173"/>
                  <a:pt x="1229334" y="2536324"/>
                </a:cubicBezTo>
                <a:cubicBezTo>
                  <a:pt x="1070932" y="2619125"/>
                  <a:pt x="584495" y="2511415"/>
                  <a:pt x="185308" y="2541437"/>
                </a:cubicBezTo>
                <a:close/>
              </a:path>
              <a:path w="6822831" h="2868051" stroke="0" extrusionOk="0">
                <a:moveTo>
                  <a:pt x="185308" y="2541437"/>
                </a:moveTo>
                <a:cubicBezTo>
                  <a:pt x="267940" y="2401837"/>
                  <a:pt x="383598" y="2240027"/>
                  <a:pt x="405908" y="2112447"/>
                </a:cubicBezTo>
                <a:cubicBezTo>
                  <a:pt x="-568135" y="1055981"/>
                  <a:pt x="862424" y="235857"/>
                  <a:pt x="2996796" y="10630"/>
                </a:cubicBezTo>
                <a:cubicBezTo>
                  <a:pt x="4179302" y="35634"/>
                  <a:pt x="5261220" y="18791"/>
                  <a:pt x="6004800" y="502367"/>
                </a:cubicBezTo>
                <a:cubicBezTo>
                  <a:pt x="7875390" y="1555273"/>
                  <a:pt x="6619234" y="2610892"/>
                  <a:pt x="4018582" y="2845155"/>
                </a:cubicBezTo>
                <a:cubicBezTo>
                  <a:pt x="3032516" y="2813285"/>
                  <a:pt x="2024184" y="2829924"/>
                  <a:pt x="1229334" y="2536324"/>
                </a:cubicBezTo>
                <a:cubicBezTo>
                  <a:pt x="828542" y="2566370"/>
                  <a:pt x="417073" y="2543660"/>
                  <a:pt x="185308" y="254143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 nào là 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khởi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”?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peech Bubble: Oval 7"/>
          <p:cNvSpPr/>
          <p:nvPr/>
        </p:nvSpPr>
        <p:spPr>
          <a:xfrm>
            <a:off x="2817054" y="1052511"/>
            <a:ext cx="6822831" cy="2868051"/>
          </a:xfrm>
          <a:custGeom>
            <a:avLst/>
            <a:gdLst>
              <a:gd name="connsiteX0" fmla="*/ 185308 w 6822831"/>
              <a:gd name="connsiteY0" fmla="*/ 2541437 h 2868051"/>
              <a:gd name="connsiteX1" fmla="*/ 405908 w 6822831"/>
              <a:gd name="connsiteY1" fmla="*/ 2112447 h 2868051"/>
              <a:gd name="connsiteX2" fmla="*/ 2996796 w 6822831"/>
              <a:gd name="connsiteY2" fmla="*/ 10630 h 2868051"/>
              <a:gd name="connsiteX3" fmla="*/ 6004800 w 6822831"/>
              <a:gd name="connsiteY3" fmla="*/ 502367 h 2868051"/>
              <a:gd name="connsiteX4" fmla="*/ 4018582 w 6822831"/>
              <a:gd name="connsiteY4" fmla="*/ 2845155 h 2868051"/>
              <a:gd name="connsiteX5" fmla="*/ 1229334 w 6822831"/>
              <a:gd name="connsiteY5" fmla="*/ 2536324 h 2868051"/>
              <a:gd name="connsiteX6" fmla="*/ 185308 w 6822831"/>
              <a:gd name="connsiteY6" fmla="*/ 2541437 h 286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2831" h="2868051" fill="none" extrusionOk="0">
                <a:moveTo>
                  <a:pt x="185308" y="2541437"/>
                </a:moveTo>
                <a:cubicBezTo>
                  <a:pt x="235685" y="2482331"/>
                  <a:pt x="365066" y="2266957"/>
                  <a:pt x="405908" y="2112447"/>
                </a:cubicBezTo>
                <a:cubicBezTo>
                  <a:pt x="-773256" y="1429954"/>
                  <a:pt x="384455" y="345543"/>
                  <a:pt x="2996796" y="10630"/>
                </a:cubicBezTo>
                <a:cubicBezTo>
                  <a:pt x="3990604" y="-78030"/>
                  <a:pt x="5299732" y="112260"/>
                  <a:pt x="6004800" y="502367"/>
                </a:cubicBezTo>
                <a:cubicBezTo>
                  <a:pt x="7753666" y="1573401"/>
                  <a:pt x="6653436" y="2896365"/>
                  <a:pt x="4018582" y="2845155"/>
                </a:cubicBezTo>
                <a:cubicBezTo>
                  <a:pt x="2886690" y="2997208"/>
                  <a:pt x="2032732" y="2844173"/>
                  <a:pt x="1229334" y="2536324"/>
                </a:cubicBezTo>
                <a:cubicBezTo>
                  <a:pt x="1070932" y="2619125"/>
                  <a:pt x="584495" y="2511415"/>
                  <a:pt x="185308" y="2541437"/>
                </a:cubicBezTo>
                <a:close/>
              </a:path>
              <a:path w="6822831" h="2868051" stroke="0" extrusionOk="0">
                <a:moveTo>
                  <a:pt x="185308" y="2541437"/>
                </a:moveTo>
                <a:cubicBezTo>
                  <a:pt x="267940" y="2401837"/>
                  <a:pt x="383598" y="2240027"/>
                  <a:pt x="405908" y="2112447"/>
                </a:cubicBezTo>
                <a:cubicBezTo>
                  <a:pt x="-568135" y="1055981"/>
                  <a:pt x="862424" y="235857"/>
                  <a:pt x="2996796" y="10630"/>
                </a:cubicBezTo>
                <a:cubicBezTo>
                  <a:pt x="4179302" y="35634"/>
                  <a:pt x="5261220" y="18791"/>
                  <a:pt x="6004800" y="502367"/>
                </a:cubicBezTo>
                <a:cubicBezTo>
                  <a:pt x="7875390" y="1555273"/>
                  <a:pt x="6619234" y="2610892"/>
                  <a:pt x="4018582" y="2845155"/>
                </a:cubicBezTo>
                <a:cubicBezTo>
                  <a:pt x="3032516" y="2813285"/>
                  <a:pt x="2024184" y="2829924"/>
                  <a:pt x="1229334" y="2536324"/>
                </a:cubicBezTo>
                <a:cubicBezTo>
                  <a:pt x="828542" y="2566370"/>
                  <a:pt x="417073" y="2543660"/>
                  <a:pt x="185308" y="254143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khởi </a:t>
            </a:r>
            <a:r>
              <a:rPr lang="en-US" sz="28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cùng nhau </a:t>
            </a:r>
            <a:endParaRPr lang="en-US" sz="28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 dậy dùng bạo lực để phá ách kìm kẹp giành lại </a:t>
            </a:r>
            <a:endParaRPr lang="en-US" sz="28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 quyền.</a:t>
            </a:r>
            <a:endParaRPr lang="en-US" sz="28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0270" y="3431722"/>
            <a:ext cx="4416763" cy="26425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28246" y="218049"/>
            <a:ext cx="11535508" cy="6344529"/>
          </a:xfrm>
          <a:custGeom>
            <a:avLst/>
            <a:gdLst>
              <a:gd name="connsiteX0" fmla="*/ 0 w 11535508"/>
              <a:gd name="connsiteY0" fmla="*/ 157091 h 6344529"/>
              <a:gd name="connsiteX1" fmla="*/ 157091 w 11535508"/>
              <a:gd name="connsiteY1" fmla="*/ 0 h 6344529"/>
              <a:gd name="connsiteX2" fmla="*/ 11378417 w 11535508"/>
              <a:gd name="connsiteY2" fmla="*/ 0 h 6344529"/>
              <a:gd name="connsiteX3" fmla="*/ 11535508 w 11535508"/>
              <a:gd name="connsiteY3" fmla="*/ 157091 h 6344529"/>
              <a:gd name="connsiteX4" fmla="*/ 11535508 w 11535508"/>
              <a:gd name="connsiteY4" fmla="*/ 6187438 h 6344529"/>
              <a:gd name="connsiteX5" fmla="*/ 11378417 w 11535508"/>
              <a:gd name="connsiteY5" fmla="*/ 6344529 h 6344529"/>
              <a:gd name="connsiteX6" fmla="*/ 157091 w 11535508"/>
              <a:gd name="connsiteY6" fmla="*/ 6344529 h 6344529"/>
              <a:gd name="connsiteX7" fmla="*/ 0 w 11535508"/>
              <a:gd name="connsiteY7" fmla="*/ 6187438 h 6344529"/>
              <a:gd name="connsiteX8" fmla="*/ 0 w 11535508"/>
              <a:gd name="connsiteY8" fmla="*/ 157091 h 634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5508" h="6344529" fill="none" extrusionOk="0">
                <a:moveTo>
                  <a:pt x="0" y="157091"/>
                </a:moveTo>
                <a:cubicBezTo>
                  <a:pt x="494" y="83697"/>
                  <a:pt x="71984" y="2772"/>
                  <a:pt x="157091" y="0"/>
                </a:cubicBezTo>
                <a:cubicBezTo>
                  <a:pt x="2329818" y="72427"/>
                  <a:pt x="8293031" y="61419"/>
                  <a:pt x="11378417" y="0"/>
                </a:cubicBezTo>
                <a:cubicBezTo>
                  <a:pt x="11464521" y="-4507"/>
                  <a:pt x="11532151" y="69317"/>
                  <a:pt x="11535508" y="157091"/>
                </a:cubicBezTo>
                <a:cubicBezTo>
                  <a:pt x="11636384" y="2490394"/>
                  <a:pt x="11428195" y="4851581"/>
                  <a:pt x="11535508" y="6187438"/>
                </a:cubicBezTo>
                <a:cubicBezTo>
                  <a:pt x="11537277" y="6265221"/>
                  <a:pt x="11459163" y="6337788"/>
                  <a:pt x="11378417" y="6344529"/>
                </a:cubicBezTo>
                <a:cubicBezTo>
                  <a:pt x="6426133" y="6374356"/>
                  <a:pt x="5605024" y="6265223"/>
                  <a:pt x="157091" y="6344529"/>
                </a:cubicBezTo>
                <a:cubicBezTo>
                  <a:pt x="77679" y="6343698"/>
                  <a:pt x="-7859" y="6275751"/>
                  <a:pt x="0" y="6187438"/>
                </a:cubicBezTo>
                <a:cubicBezTo>
                  <a:pt x="50037" y="4726243"/>
                  <a:pt x="770" y="1502322"/>
                  <a:pt x="0" y="157091"/>
                </a:cubicBezTo>
                <a:close/>
              </a:path>
              <a:path w="11535508" h="6344529" stroke="0" extrusionOk="0">
                <a:moveTo>
                  <a:pt x="0" y="157091"/>
                </a:moveTo>
                <a:cubicBezTo>
                  <a:pt x="6224" y="72028"/>
                  <a:pt x="75316" y="10384"/>
                  <a:pt x="157091" y="0"/>
                </a:cubicBezTo>
                <a:cubicBezTo>
                  <a:pt x="5591219" y="123000"/>
                  <a:pt x="9238717" y="-96860"/>
                  <a:pt x="11378417" y="0"/>
                </a:cubicBezTo>
                <a:cubicBezTo>
                  <a:pt x="11452619" y="-9570"/>
                  <a:pt x="11537548" y="66219"/>
                  <a:pt x="11535508" y="157091"/>
                </a:cubicBezTo>
                <a:cubicBezTo>
                  <a:pt x="11538681" y="1265814"/>
                  <a:pt x="11629775" y="5007534"/>
                  <a:pt x="11535508" y="6187438"/>
                </a:cubicBezTo>
                <a:cubicBezTo>
                  <a:pt x="11528224" y="6276836"/>
                  <a:pt x="11450022" y="6342049"/>
                  <a:pt x="11378417" y="6344529"/>
                </a:cubicBezTo>
                <a:cubicBezTo>
                  <a:pt x="6096683" y="6183822"/>
                  <a:pt x="3779206" y="6384196"/>
                  <a:pt x="157091" y="6344529"/>
                </a:cubicBezTo>
                <a:cubicBezTo>
                  <a:pt x="58025" y="6342043"/>
                  <a:pt x="-6334" y="6271327"/>
                  <a:pt x="0" y="6187438"/>
                </a:cubicBezTo>
                <a:cubicBezTo>
                  <a:pt x="32216" y="5018113"/>
                  <a:pt x="57206" y="3146448"/>
                  <a:pt x="0" y="157091"/>
                </a:cubicBezTo>
                <a:close/>
              </a:path>
            </a:pathLst>
          </a:custGeom>
          <a:solidFill>
            <a:srgbClr val="FBF3E5"/>
          </a:solidFill>
          <a:ln w="57150">
            <a:solidFill>
              <a:srgbClr val="FF6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5"/>
          <p:cNvSpPr/>
          <p:nvPr/>
        </p:nvSpPr>
        <p:spPr>
          <a:xfrm>
            <a:off x="104151" y="120598"/>
            <a:ext cx="5443085" cy="546299"/>
          </a:xfrm>
          <a:prstGeom prst="rect">
            <a:avLst/>
          </a:prstGeom>
          <a:solidFill>
            <a:srgbClr val="C5E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 trí của </a:t>
            </a:r>
            <a:r>
              <a:rPr lang="en-US" altLang="zh-CN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 Tre </a:t>
            </a: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bản đồ Việt Nam</a:t>
            </a:r>
            <a:endParaRPr lang="zh-CN" alt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VietnameseProvincesMapTiengViet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556" y="444598"/>
            <a:ext cx="4045064" cy="5739619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VietnameseProvincesMapTiengViet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3"/>
          <a:stretch>
            <a:fillRect/>
          </a:stretch>
        </p:blipFill>
        <p:spPr bwMode="auto">
          <a:xfrm>
            <a:off x="1816578" y="734448"/>
            <a:ext cx="8882743" cy="573961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Arrow 5"/>
          <p:cNvSpPr/>
          <p:nvPr/>
        </p:nvSpPr>
        <p:spPr>
          <a:xfrm rot="765356">
            <a:off x="6812654" y="5062089"/>
            <a:ext cx="1494970" cy="789750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756239">
            <a:off x="7046361" y="5256907"/>
            <a:ext cx="1277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Bến Tre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onut 7"/>
          <p:cNvSpPr/>
          <p:nvPr/>
        </p:nvSpPr>
        <p:spPr>
          <a:xfrm rot="773504">
            <a:off x="6064829" y="4744614"/>
            <a:ext cx="779277" cy="550173"/>
          </a:xfrm>
          <a:prstGeom prst="donut">
            <a:avLst>
              <a:gd name="adj" fmla="val 618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/>
          <p:cNvSpPr/>
          <p:nvPr/>
        </p:nvSpPr>
        <p:spPr>
          <a:xfrm>
            <a:off x="34730" y="872197"/>
            <a:ext cx="12304355" cy="5670611"/>
          </a:xfrm>
          <a:custGeom>
            <a:avLst/>
            <a:gdLst>
              <a:gd name="connsiteX0" fmla="*/ 3074230 w 12304355"/>
              <a:gd name="connsiteY0" fmla="*/ 56271 h 5670611"/>
              <a:gd name="connsiteX1" fmla="*/ 2989824 w 12304355"/>
              <a:gd name="connsiteY1" fmla="*/ 42203 h 5670611"/>
              <a:gd name="connsiteX2" fmla="*/ 2919485 w 12304355"/>
              <a:gd name="connsiteY2" fmla="*/ 70338 h 5670611"/>
              <a:gd name="connsiteX3" fmla="*/ 2764741 w 12304355"/>
              <a:gd name="connsiteY3" fmla="*/ 98474 h 5670611"/>
              <a:gd name="connsiteX4" fmla="*/ 2061356 w 12304355"/>
              <a:gd name="connsiteY4" fmla="*/ 42203 h 5670611"/>
              <a:gd name="connsiteX5" fmla="*/ 1794070 w 12304355"/>
              <a:gd name="connsiteY5" fmla="*/ 14068 h 5670611"/>
              <a:gd name="connsiteX6" fmla="*/ 1625258 w 12304355"/>
              <a:gd name="connsiteY6" fmla="*/ 0 h 5670611"/>
              <a:gd name="connsiteX7" fmla="*/ 781196 w 12304355"/>
              <a:gd name="connsiteY7" fmla="*/ 98474 h 5670611"/>
              <a:gd name="connsiteX8" fmla="*/ 640519 w 12304355"/>
              <a:gd name="connsiteY8" fmla="*/ 182880 h 5670611"/>
              <a:gd name="connsiteX9" fmla="*/ 584248 w 12304355"/>
              <a:gd name="connsiteY9" fmla="*/ 267286 h 5670611"/>
              <a:gd name="connsiteX10" fmla="*/ 556113 w 12304355"/>
              <a:gd name="connsiteY10" fmla="*/ 365760 h 5670611"/>
              <a:gd name="connsiteX11" fmla="*/ 527978 w 12304355"/>
              <a:gd name="connsiteY11" fmla="*/ 450166 h 5670611"/>
              <a:gd name="connsiteX12" fmla="*/ 485775 w 12304355"/>
              <a:gd name="connsiteY12" fmla="*/ 647114 h 5670611"/>
              <a:gd name="connsiteX13" fmla="*/ 513910 w 12304355"/>
              <a:gd name="connsiteY13" fmla="*/ 1434905 h 5670611"/>
              <a:gd name="connsiteX14" fmla="*/ 640519 w 12304355"/>
              <a:gd name="connsiteY14" fmla="*/ 1716258 h 5670611"/>
              <a:gd name="connsiteX15" fmla="*/ 682722 w 12304355"/>
              <a:gd name="connsiteY15" fmla="*/ 1885071 h 5670611"/>
              <a:gd name="connsiteX16" fmla="*/ 781196 w 12304355"/>
              <a:gd name="connsiteY16" fmla="*/ 2138289 h 5670611"/>
              <a:gd name="connsiteX17" fmla="*/ 753061 w 12304355"/>
              <a:gd name="connsiteY17" fmla="*/ 2827606 h 5670611"/>
              <a:gd name="connsiteX18" fmla="*/ 542045 w 12304355"/>
              <a:gd name="connsiteY18" fmla="*/ 3165231 h 5670611"/>
              <a:gd name="connsiteX19" fmla="*/ 204421 w 12304355"/>
              <a:gd name="connsiteY19" fmla="*/ 3601329 h 5670611"/>
              <a:gd name="connsiteX20" fmla="*/ 91879 w 12304355"/>
              <a:gd name="connsiteY20" fmla="*/ 3770141 h 5670611"/>
              <a:gd name="connsiteX21" fmla="*/ 35608 w 12304355"/>
              <a:gd name="connsiteY21" fmla="*/ 3938954 h 5670611"/>
              <a:gd name="connsiteX22" fmla="*/ 91879 w 12304355"/>
              <a:gd name="connsiteY22" fmla="*/ 4600135 h 5670611"/>
              <a:gd name="connsiteX23" fmla="*/ 1287633 w 12304355"/>
              <a:gd name="connsiteY23" fmla="*/ 5472332 h 5670611"/>
              <a:gd name="connsiteX24" fmla="*/ 1836273 w 12304355"/>
              <a:gd name="connsiteY24" fmla="*/ 5655212 h 5670611"/>
              <a:gd name="connsiteX25" fmla="*/ 2230168 w 12304355"/>
              <a:gd name="connsiteY25" fmla="*/ 5669280 h 5670611"/>
              <a:gd name="connsiteX26" fmla="*/ 2497455 w 12304355"/>
              <a:gd name="connsiteY26" fmla="*/ 5655212 h 5670611"/>
              <a:gd name="connsiteX27" fmla="*/ 3102365 w 12304355"/>
              <a:gd name="connsiteY27" fmla="*/ 5458265 h 5670611"/>
              <a:gd name="connsiteX28" fmla="*/ 3482193 w 12304355"/>
              <a:gd name="connsiteY28" fmla="*/ 5134708 h 5670611"/>
              <a:gd name="connsiteX29" fmla="*/ 3805750 w 12304355"/>
              <a:gd name="connsiteY29" fmla="*/ 4797083 h 5670611"/>
              <a:gd name="connsiteX30" fmla="*/ 4213713 w 12304355"/>
              <a:gd name="connsiteY30" fmla="*/ 4515729 h 5670611"/>
              <a:gd name="connsiteX31" fmla="*/ 4269984 w 12304355"/>
              <a:gd name="connsiteY31" fmla="*/ 4487594 h 5670611"/>
              <a:gd name="connsiteX32" fmla="*/ 4663879 w 12304355"/>
              <a:gd name="connsiteY32" fmla="*/ 4417255 h 5670611"/>
              <a:gd name="connsiteX33" fmla="*/ 5929972 w 12304355"/>
              <a:gd name="connsiteY33" fmla="*/ 4459458 h 5670611"/>
              <a:gd name="connsiteX34" fmla="*/ 6197258 w 12304355"/>
              <a:gd name="connsiteY34" fmla="*/ 4529797 h 5670611"/>
              <a:gd name="connsiteX35" fmla="*/ 6450476 w 12304355"/>
              <a:gd name="connsiteY35" fmla="*/ 4572000 h 5670611"/>
              <a:gd name="connsiteX36" fmla="*/ 7238267 w 12304355"/>
              <a:gd name="connsiteY36" fmla="*/ 4867421 h 5670611"/>
              <a:gd name="connsiteX37" fmla="*/ 7280470 w 12304355"/>
              <a:gd name="connsiteY37" fmla="*/ 4881489 h 5670611"/>
              <a:gd name="connsiteX38" fmla="*/ 7885381 w 12304355"/>
              <a:gd name="connsiteY38" fmla="*/ 5190978 h 5670611"/>
              <a:gd name="connsiteX39" fmla="*/ 8307412 w 12304355"/>
              <a:gd name="connsiteY39" fmla="*/ 5373858 h 5670611"/>
              <a:gd name="connsiteX40" fmla="*/ 8532495 w 12304355"/>
              <a:gd name="connsiteY40" fmla="*/ 5430129 h 5670611"/>
              <a:gd name="connsiteX41" fmla="*/ 8673172 w 12304355"/>
              <a:gd name="connsiteY41" fmla="*/ 5444197 h 5670611"/>
              <a:gd name="connsiteX42" fmla="*/ 8968593 w 12304355"/>
              <a:gd name="connsiteY42" fmla="*/ 5500468 h 5670611"/>
              <a:gd name="connsiteX43" fmla="*/ 9292150 w 12304355"/>
              <a:gd name="connsiteY43" fmla="*/ 5486400 h 5670611"/>
              <a:gd name="connsiteX44" fmla="*/ 9517233 w 12304355"/>
              <a:gd name="connsiteY44" fmla="*/ 5444197 h 5670611"/>
              <a:gd name="connsiteX45" fmla="*/ 9939264 w 12304355"/>
              <a:gd name="connsiteY45" fmla="*/ 5303520 h 5670611"/>
              <a:gd name="connsiteX46" fmla="*/ 10178415 w 12304355"/>
              <a:gd name="connsiteY46" fmla="*/ 5162843 h 5670611"/>
              <a:gd name="connsiteX47" fmla="*/ 10516039 w 12304355"/>
              <a:gd name="connsiteY47" fmla="*/ 4909625 h 5670611"/>
              <a:gd name="connsiteX48" fmla="*/ 10586378 w 12304355"/>
              <a:gd name="connsiteY48" fmla="*/ 4768948 h 5670611"/>
              <a:gd name="connsiteX49" fmla="*/ 10727055 w 12304355"/>
              <a:gd name="connsiteY49" fmla="*/ 4642338 h 5670611"/>
              <a:gd name="connsiteX50" fmla="*/ 10839596 w 12304355"/>
              <a:gd name="connsiteY50" fmla="*/ 4586068 h 5670611"/>
              <a:gd name="connsiteX51" fmla="*/ 11205356 w 12304355"/>
              <a:gd name="connsiteY51" fmla="*/ 4529797 h 5670611"/>
              <a:gd name="connsiteX52" fmla="*/ 11416372 w 12304355"/>
              <a:gd name="connsiteY52" fmla="*/ 4515729 h 5670611"/>
              <a:gd name="connsiteX53" fmla="*/ 11725861 w 12304355"/>
              <a:gd name="connsiteY53" fmla="*/ 4459458 h 5670611"/>
              <a:gd name="connsiteX54" fmla="*/ 11866538 w 12304355"/>
              <a:gd name="connsiteY54" fmla="*/ 4389120 h 5670611"/>
              <a:gd name="connsiteX55" fmla="*/ 11922808 w 12304355"/>
              <a:gd name="connsiteY55" fmla="*/ 4318781 h 5670611"/>
              <a:gd name="connsiteX56" fmla="*/ 12021282 w 12304355"/>
              <a:gd name="connsiteY56" fmla="*/ 4220308 h 5670611"/>
              <a:gd name="connsiteX57" fmla="*/ 12133824 w 12304355"/>
              <a:gd name="connsiteY57" fmla="*/ 3995225 h 5670611"/>
              <a:gd name="connsiteX58" fmla="*/ 12288568 w 12304355"/>
              <a:gd name="connsiteY58" fmla="*/ 3573194 h 5670611"/>
              <a:gd name="connsiteX59" fmla="*/ 12288568 w 12304355"/>
              <a:gd name="connsiteY59" fmla="*/ 3137095 h 5670611"/>
              <a:gd name="connsiteX60" fmla="*/ 12246365 w 12304355"/>
              <a:gd name="connsiteY60" fmla="*/ 3024554 h 5670611"/>
              <a:gd name="connsiteX61" fmla="*/ 12119756 w 12304355"/>
              <a:gd name="connsiteY61" fmla="*/ 2757268 h 5670611"/>
              <a:gd name="connsiteX62" fmla="*/ 11965012 w 12304355"/>
              <a:gd name="connsiteY62" fmla="*/ 2475914 h 5670611"/>
              <a:gd name="connsiteX63" fmla="*/ 11922808 w 12304355"/>
              <a:gd name="connsiteY63" fmla="*/ 2391508 h 5670611"/>
              <a:gd name="connsiteX64" fmla="*/ 11683658 w 12304355"/>
              <a:gd name="connsiteY64" fmla="*/ 2067951 h 5670611"/>
              <a:gd name="connsiteX65" fmla="*/ 11613319 w 12304355"/>
              <a:gd name="connsiteY65" fmla="*/ 1927274 h 5670611"/>
              <a:gd name="connsiteX66" fmla="*/ 11528913 w 12304355"/>
              <a:gd name="connsiteY66" fmla="*/ 1716258 h 5670611"/>
              <a:gd name="connsiteX67" fmla="*/ 11472642 w 12304355"/>
              <a:gd name="connsiteY67" fmla="*/ 1406769 h 5670611"/>
              <a:gd name="connsiteX68" fmla="*/ 11458575 w 12304355"/>
              <a:gd name="connsiteY68" fmla="*/ 1294228 h 5670611"/>
              <a:gd name="connsiteX69" fmla="*/ 11444507 w 12304355"/>
              <a:gd name="connsiteY69" fmla="*/ 1223889 h 5670611"/>
              <a:gd name="connsiteX70" fmla="*/ 11247559 w 12304355"/>
              <a:gd name="connsiteY70" fmla="*/ 407963 h 5670611"/>
              <a:gd name="connsiteX71" fmla="*/ 11163153 w 12304355"/>
              <a:gd name="connsiteY71" fmla="*/ 323557 h 5670611"/>
              <a:gd name="connsiteX72" fmla="*/ 10572310 w 12304355"/>
              <a:gd name="connsiteY72" fmla="*/ 98474 h 5670611"/>
              <a:gd name="connsiteX73" fmla="*/ 10347227 w 12304355"/>
              <a:gd name="connsiteY73" fmla="*/ 56271 h 5670611"/>
              <a:gd name="connsiteX74" fmla="*/ 9798587 w 12304355"/>
              <a:gd name="connsiteY74" fmla="*/ 0 h 5670611"/>
              <a:gd name="connsiteX75" fmla="*/ 9334353 w 12304355"/>
              <a:gd name="connsiteY75" fmla="*/ 14068 h 5670611"/>
              <a:gd name="connsiteX76" fmla="*/ 9249947 w 12304355"/>
              <a:gd name="connsiteY76" fmla="*/ 56271 h 5670611"/>
              <a:gd name="connsiteX77" fmla="*/ 9109270 w 12304355"/>
              <a:gd name="connsiteY77" fmla="*/ 112541 h 5670611"/>
              <a:gd name="connsiteX78" fmla="*/ 9067067 w 12304355"/>
              <a:gd name="connsiteY78" fmla="*/ 112541 h 567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2304355" h="5670611" extrusionOk="0">
                <a:moveTo>
                  <a:pt x="3074230" y="56271"/>
                </a:moveTo>
                <a:cubicBezTo>
                  <a:pt x="3042401" y="53670"/>
                  <a:pt x="3021584" y="40838"/>
                  <a:pt x="2989824" y="42203"/>
                </a:cubicBezTo>
                <a:cubicBezTo>
                  <a:pt x="2965846" y="43935"/>
                  <a:pt x="2942356" y="64359"/>
                  <a:pt x="2919485" y="70338"/>
                </a:cubicBezTo>
                <a:cubicBezTo>
                  <a:pt x="2897340" y="76429"/>
                  <a:pt x="2784051" y="93973"/>
                  <a:pt x="2764741" y="98474"/>
                </a:cubicBezTo>
                <a:cubicBezTo>
                  <a:pt x="2443617" y="35576"/>
                  <a:pt x="2137538" y="63967"/>
                  <a:pt x="2061356" y="42203"/>
                </a:cubicBezTo>
                <a:cubicBezTo>
                  <a:pt x="1972184" y="35699"/>
                  <a:pt x="1890088" y="10214"/>
                  <a:pt x="1794070" y="14068"/>
                </a:cubicBezTo>
                <a:cubicBezTo>
                  <a:pt x="1738006" y="7277"/>
                  <a:pt x="1689270" y="-2140"/>
                  <a:pt x="1625258" y="0"/>
                </a:cubicBezTo>
                <a:cubicBezTo>
                  <a:pt x="1040548" y="52191"/>
                  <a:pt x="1084483" y="-40250"/>
                  <a:pt x="781196" y="98474"/>
                </a:cubicBezTo>
                <a:cubicBezTo>
                  <a:pt x="745339" y="115093"/>
                  <a:pt x="663642" y="149881"/>
                  <a:pt x="640519" y="182880"/>
                </a:cubicBezTo>
                <a:cubicBezTo>
                  <a:pt x="617738" y="208720"/>
                  <a:pt x="608640" y="236114"/>
                  <a:pt x="584248" y="267286"/>
                </a:cubicBezTo>
                <a:cubicBezTo>
                  <a:pt x="575625" y="296812"/>
                  <a:pt x="565764" y="332295"/>
                  <a:pt x="556113" y="365760"/>
                </a:cubicBezTo>
                <a:cubicBezTo>
                  <a:pt x="545552" y="394891"/>
                  <a:pt x="530963" y="418610"/>
                  <a:pt x="527978" y="450166"/>
                </a:cubicBezTo>
                <a:cubicBezTo>
                  <a:pt x="396339" y="838397"/>
                  <a:pt x="574845" y="248315"/>
                  <a:pt x="485775" y="647114"/>
                </a:cubicBezTo>
                <a:cubicBezTo>
                  <a:pt x="465991" y="945056"/>
                  <a:pt x="430585" y="1018815"/>
                  <a:pt x="513910" y="1434905"/>
                </a:cubicBezTo>
                <a:cubicBezTo>
                  <a:pt x="534650" y="1534442"/>
                  <a:pt x="593785" y="1626747"/>
                  <a:pt x="640519" y="1716258"/>
                </a:cubicBezTo>
                <a:cubicBezTo>
                  <a:pt x="660558" y="1768948"/>
                  <a:pt x="664058" y="1821142"/>
                  <a:pt x="682722" y="1885071"/>
                </a:cubicBezTo>
                <a:cubicBezTo>
                  <a:pt x="721112" y="2049841"/>
                  <a:pt x="709611" y="1997487"/>
                  <a:pt x="781196" y="2138289"/>
                </a:cubicBezTo>
                <a:cubicBezTo>
                  <a:pt x="819428" y="2397446"/>
                  <a:pt x="864723" y="2467870"/>
                  <a:pt x="753061" y="2827606"/>
                </a:cubicBezTo>
                <a:cubicBezTo>
                  <a:pt x="700548" y="2950011"/>
                  <a:pt x="613639" y="3052440"/>
                  <a:pt x="542045" y="3165231"/>
                </a:cubicBezTo>
                <a:cubicBezTo>
                  <a:pt x="-34807" y="4019186"/>
                  <a:pt x="560366" y="3134384"/>
                  <a:pt x="204421" y="3601329"/>
                </a:cubicBezTo>
                <a:cubicBezTo>
                  <a:pt x="164622" y="3655421"/>
                  <a:pt x="131109" y="3710873"/>
                  <a:pt x="91879" y="3770141"/>
                </a:cubicBezTo>
                <a:cubicBezTo>
                  <a:pt x="69652" y="3824677"/>
                  <a:pt x="57115" y="3885685"/>
                  <a:pt x="35608" y="3938954"/>
                </a:cubicBezTo>
                <a:cubicBezTo>
                  <a:pt x="-4708" y="4148554"/>
                  <a:pt x="-52313" y="4463367"/>
                  <a:pt x="91879" y="4600135"/>
                </a:cubicBezTo>
                <a:cubicBezTo>
                  <a:pt x="250164" y="4910782"/>
                  <a:pt x="950239" y="5331233"/>
                  <a:pt x="1287633" y="5472332"/>
                </a:cubicBezTo>
                <a:cubicBezTo>
                  <a:pt x="1428688" y="5560091"/>
                  <a:pt x="1638386" y="5614738"/>
                  <a:pt x="1836273" y="5655212"/>
                </a:cubicBezTo>
                <a:cubicBezTo>
                  <a:pt x="1961964" y="5681226"/>
                  <a:pt x="2102397" y="5665995"/>
                  <a:pt x="2230168" y="5669280"/>
                </a:cubicBezTo>
                <a:cubicBezTo>
                  <a:pt x="2305565" y="5658521"/>
                  <a:pt x="2410708" y="5677633"/>
                  <a:pt x="2497455" y="5655212"/>
                </a:cubicBezTo>
                <a:cubicBezTo>
                  <a:pt x="2609288" y="5641936"/>
                  <a:pt x="2961566" y="5535324"/>
                  <a:pt x="3102365" y="5458265"/>
                </a:cubicBezTo>
                <a:cubicBezTo>
                  <a:pt x="3204518" y="5405394"/>
                  <a:pt x="3414466" y="5217212"/>
                  <a:pt x="3482193" y="5134708"/>
                </a:cubicBezTo>
                <a:cubicBezTo>
                  <a:pt x="3591496" y="5030533"/>
                  <a:pt x="3698176" y="4904614"/>
                  <a:pt x="3805750" y="4797083"/>
                </a:cubicBezTo>
                <a:cubicBezTo>
                  <a:pt x="3928199" y="4695504"/>
                  <a:pt x="4061131" y="4585323"/>
                  <a:pt x="4213713" y="4515729"/>
                </a:cubicBezTo>
                <a:cubicBezTo>
                  <a:pt x="4230118" y="4503568"/>
                  <a:pt x="4248563" y="4489998"/>
                  <a:pt x="4269984" y="4487594"/>
                </a:cubicBezTo>
                <a:cubicBezTo>
                  <a:pt x="4407974" y="4452777"/>
                  <a:pt x="4558417" y="4445057"/>
                  <a:pt x="4663879" y="4417255"/>
                </a:cubicBezTo>
                <a:cubicBezTo>
                  <a:pt x="5120653" y="4418677"/>
                  <a:pt x="5532653" y="4499541"/>
                  <a:pt x="5929972" y="4459458"/>
                </a:cubicBezTo>
                <a:cubicBezTo>
                  <a:pt x="6027632" y="4467089"/>
                  <a:pt x="6103539" y="4506612"/>
                  <a:pt x="6197258" y="4529797"/>
                </a:cubicBezTo>
                <a:cubicBezTo>
                  <a:pt x="6285773" y="4550977"/>
                  <a:pt x="6365883" y="4561009"/>
                  <a:pt x="6450476" y="4572000"/>
                </a:cubicBezTo>
                <a:cubicBezTo>
                  <a:pt x="6717329" y="4687341"/>
                  <a:pt x="6989081" y="4808939"/>
                  <a:pt x="7238267" y="4867421"/>
                </a:cubicBezTo>
                <a:cubicBezTo>
                  <a:pt x="7252850" y="4873837"/>
                  <a:pt x="7269235" y="4873437"/>
                  <a:pt x="7280470" y="4881489"/>
                </a:cubicBezTo>
                <a:cubicBezTo>
                  <a:pt x="7497340" y="4961531"/>
                  <a:pt x="7679443" y="5114833"/>
                  <a:pt x="7885381" y="5190978"/>
                </a:cubicBezTo>
                <a:cubicBezTo>
                  <a:pt x="7998365" y="5242042"/>
                  <a:pt x="8211897" y="5339810"/>
                  <a:pt x="8307412" y="5373858"/>
                </a:cubicBezTo>
                <a:cubicBezTo>
                  <a:pt x="8385990" y="5391549"/>
                  <a:pt x="8457360" y="5414763"/>
                  <a:pt x="8532495" y="5430129"/>
                </a:cubicBezTo>
                <a:cubicBezTo>
                  <a:pt x="8581794" y="5445977"/>
                  <a:pt x="8632291" y="5435280"/>
                  <a:pt x="8673172" y="5444197"/>
                </a:cubicBezTo>
                <a:cubicBezTo>
                  <a:pt x="8849808" y="5468046"/>
                  <a:pt x="8827961" y="5463056"/>
                  <a:pt x="8968593" y="5500468"/>
                </a:cubicBezTo>
                <a:cubicBezTo>
                  <a:pt x="9075750" y="5494590"/>
                  <a:pt x="9165094" y="5490433"/>
                  <a:pt x="9292150" y="5486400"/>
                </a:cubicBezTo>
                <a:cubicBezTo>
                  <a:pt x="9373192" y="5477704"/>
                  <a:pt x="9443034" y="5470845"/>
                  <a:pt x="9517233" y="5444197"/>
                </a:cubicBezTo>
                <a:cubicBezTo>
                  <a:pt x="9652215" y="5395174"/>
                  <a:pt x="9812831" y="5372025"/>
                  <a:pt x="9939264" y="5303520"/>
                </a:cubicBezTo>
                <a:cubicBezTo>
                  <a:pt x="10024660" y="5264367"/>
                  <a:pt x="10107349" y="5224173"/>
                  <a:pt x="10178415" y="5162843"/>
                </a:cubicBezTo>
                <a:cubicBezTo>
                  <a:pt x="10357578" y="5039943"/>
                  <a:pt x="10381813" y="5017917"/>
                  <a:pt x="10516039" y="4909625"/>
                </a:cubicBezTo>
                <a:cubicBezTo>
                  <a:pt x="10536984" y="4857752"/>
                  <a:pt x="10552143" y="4809279"/>
                  <a:pt x="10586378" y="4768948"/>
                </a:cubicBezTo>
                <a:cubicBezTo>
                  <a:pt x="10622563" y="4723263"/>
                  <a:pt x="10673250" y="4675803"/>
                  <a:pt x="10727055" y="4642338"/>
                </a:cubicBezTo>
                <a:cubicBezTo>
                  <a:pt x="10757744" y="4618181"/>
                  <a:pt x="10801347" y="4603001"/>
                  <a:pt x="10839596" y="4586068"/>
                </a:cubicBezTo>
                <a:cubicBezTo>
                  <a:pt x="10969813" y="4538103"/>
                  <a:pt x="11063031" y="4527470"/>
                  <a:pt x="11205356" y="4529797"/>
                </a:cubicBezTo>
                <a:cubicBezTo>
                  <a:pt x="11260308" y="4520464"/>
                  <a:pt x="11374978" y="4531894"/>
                  <a:pt x="11416372" y="4515729"/>
                </a:cubicBezTo>
                <a:cubicBezTo>
                  <a:pt x="11458186" y="4509017"/>
                  <a:pt x="11673363" y="4489628"/>
                  <a:pt x="11725861" y="4459458"/>
                </a:cubicBezTo>
                <a:cubicBezTo>
                  <a:pt x="11784821" y="4438665"/>
                  <a:pt x="11813111" y="4407023"/>
                  <a:pt x="11866538" y="4389120"/>
                </a:cubicBezTo>
                <a:cubicBezTo>
                  <a:pt x="11888992" y="4363534"/>
                  <a:pt x="11906399" y="4338820"/>
                  <a:pt x="11922808" y="4318781"/>
                </a:cubicBezTo>
                <a:cubicBezTo>
                  <a:pt x="11954851" y="4291247"/>
                  <a:pt x="11996781" y="4255065"/>
                  <a:pt x="12021282" y="4220308"/>
                </a:cubicBezTo>
                <a:cubicBezTo>
                  <a:pt x="12064560" y="4147937"/>
                  <a:pt x="12096410" y="4067023"/>
                  <a:pt x="12133824" y="3995225"/>
                </a:cubicBezTo>
                <a:cubicBezTo>
                  <a:pt x="12257156" y="3664216"/>
                  <a:pt x="12196793" y="3809317"/>
                  <a:pt x="12288568" y="3573194"/>
                </a:cubicBezTo>
                <a:cubicBezTo>
                  <a:pt x="12309889" y="3401573"/>
                  <a:pt x="12329175" y="3314379"/>
                  <a:pt x="12288568" y="3137095"/>
                </a:cubicBezTo>
                <a:cubicBezTo>
                  <a:pt x="12281825" y="3097261"/>
                  <a:pt x="12269062" y="3061223"/>
                  <a:pt x="12246365" y="3024554"/>
                </a:cubicBezTo>
                <a:cubicBezTo>
                  <a:pt x="12207213" y="2946001"/>
                  <a:pt x="12166548" y="2858932"/>
                  <a:pt x="12119756" y="2757268"/>
                </a:cubicBezTo>
                <a:cubicBezTo>
                  <a:pt x="11927192" y="2438571"/>
                  <a:pt x="12093733" y="2720630"/>
                  <a:pt x="11965012" y="2475914"/>
                </a:cubicBezTo>
                <a:cubicBezTo>
                  <a:pt x="11946379" y="2449758"/>
                  <a:pt x="11940254" y="2418043"/>
                  <a:pt x="11922808" y="2391508"/>
                </a:cubicBezTo>
                <a:cubicBezTo>
                  <a:pt x="11735730" y="2108723"/>
                  <a:pt x="11889344" y="2345249"/>
                  <a:pt x="11683658" y="2067951"/>
                </a:cubicBezTo>
                <a:cubicBezTo>
                  <a:pt x="11661159" y="2016795"/>
                  <a:pt x="11638152" y="1975841"/>
                  <a:pt x="11613319" y="1927274"/>
                </a:cubicBezTo>
                <a:cubicBezTo>
                  <a:pt x="11582854" y="1868667"/>
                  <a:pt x="11536440" y="1790726"/>
                  <a:pt x="11528913" y="1716258"/>
                </a:cubicBezTo>
                <a:cubicBezTo>
                  <a:pt x="11505842" y="1644370"/>
                  <a:pt x="11481194" y="1465990"/>
                  <a:pt x="11472642" y="1406769"/>
                </a:cubicBezTo>
                <a:cubicBezTo>
                  <a:pt x="11467809" y="1374547"/>
                  <a:pt x="11458390" y="1332688"/>
                  <a:pt x="11458575" y="1294228"/>
                </a:cubicBezTo>
                <a:cubicBezTo>
                  <a:pt x="11454187" y="1271444"/>
                  <a:pt x="11446153" y="1245874"/>
                  <a:pt x="11444507" y="1223889"/>
                </a:cubicBezTo>
                <a:cubicBezTo>
                  <a:pt x="11385032" y="1008707"/>
                  <a:pt x="11371848" y="544464"/>
                  <a:pt x="11247559" y="407963"/>
                </a:cubicBezTo>
                <a:cubicBezTo>
                  <a:pt x="11218908" y="379159"/>
                  <a:pt x="11200710" y="340337"/>
                  <a:pt x="11163153" y="323557"/>
                </a:cubicBezTo>
                <a:cubicBezTo>
                  <a:pt x="10966343" y="254348"/>
                  <a:pt x="10785726" y="193568"/>
                  <a:pt x="10572310" y="98474"/>
                </a:cubicBezTo>
                <a:cubicBezTo>
                  <a:pt x="10508073" y="72882"/>
                  <a:pt x="10423770" y="80445"/>
                  <a:pt x="10347227" y="56271"/>
                </a:cubicBezTo>
                <a:cubicBezTo>
                  <a:pt x="10092469" y="17325"/>
                  <a:pt x="10017751" y="24735"/>
                  <a:pt x="9798587" y="0"/>
                </a:cubicBezTo>
                <a:cubicBezTo>
                  <a:pt x="9639720" y="13214"/>
                  <a:pt x="9495047" y="18405"/>
                  <a:pt x="9334353" y="14068"/>
                </a:cubicBezTo>
                <a:cubicBezTo>
                  <a:pt x="9255648" y="11985"/>
                  <a:pt x="9299168" y="25968"/>
                  <a:pt x="9249947" y="56271"/>
                </a:cubicBezTo>
                <a:cubicBezTo>
                  <a:pt x="9221470" y="74977"/>
                  <a:pt x="9132783" y="112310"/>
                  <a:pt x="9109270" y="112541"/>
                </a:cubicBezTo>
                <a:cubicBezTo>
                  <a:pt x="9089046" y="114752"/>
                  <a:pt x="9087029" y="113395"/>
                  <a:pt x="9067067" y="112541"/>
                </a:cubicBezTo>
              </a:path>
            </a:pathLst>
          </a:custGeom>
          <a:noFill/>
          <a:ln w="38100">
            <a:solidFill>
              <a:srgbClr val="FF61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3460" y="204615"/>
            <a:ext cx="6005080" cy="1609483"/>
          </a:xfrm>
          <a:prstGeom prst="rect">
            <a:avLst/>
          </a:prstGeom>
        </p:spPr>
      </p:pic>
      <p:sp>
        <p:nvSpPr>
          <p:cNvPr id="8" name="文本框 43"/>
          <p:cNvSpPr txBox="1"/>
          <p:nvPr/>
        </p:nvSpPr>
        <p:spPr>
          <a:xfrm>
            <a:off x="1181686" y="1814098"/>
            <a:ext cx="1077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+mn-ea"/>
              </a:rPr>
              <a:t>1. Nguyên nhân bùng nổ phong trào “Đồng khởi” Bến Tre.</a:t>
            </a:r>
            <a:endParaRPr lang="zh-CN" altLang="en-US" sz="2800" b="1" noProof="0" dirty="0">
              <a:ln>
                <a:noFill/>
              </a:ln>
              <a:uLnTx/>
              <a:uFillTx/>
              <a:latin typeface="Arial" panose="020B0604020202020204" pitchFamily="34" charset="0"/>
              <a:ea typeface="方正清刻本悦宋简体" panose="02000000000000000000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1617785" y="2898962"/>
            <a:ext cx="10574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  <a:ea typeface="方正清刻本悦宋简体" panose="02000000000000000000" charset="-122"/>
                <a:cs typeface="Arial" panose="020B0604020202020204" pitchFamily="34" charset="0"/>
                <a:sym typeface="+mn-ea"/>
              </a:rPr>
              <a:t>2. Diễn biến và kết quả phong trào “Đồng khởi” ở Bến Tre . </a:t>
            </a:r>
            <a:endParaRPr lang="zh-CN" altLang="en-US" sz="2800" b="1" noProof="0" dirty="0">
              <a:ln>
                <a:noFill/>
              </a:ln>
              <a:uLnTx/>
              <a:uFillTx/>
              <a:latin typeface="Arial" panose="020B0604020202020204" pitchFamily="34" charset="0"/>
              <a:ea typeface="方正清刻本悦宋简体" panose="02000000000000000000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551326" y="3881647"/>
            <a:ext cx="6707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+mn-ea"/>
              </a:rPr>
              <a:t>3. Ý nghĩa phong trào “Đồng khởi”. </a:t>
            </a:r>
            <a:endParaRPr lang="zh-CN" altLang="en-US" sz="2800" b="1" noProof="0" dirty="0">
              <a:ln>
                <a:noFill/>
              </a:ln>
              <a:uLnTx/>
              <a:uFillTx/>
              <a:latin typeface="Arial" panose="020B0604020202020204" pitchFamily="34" charset="0"/>
              <a:ea typeface="方正清刻本悦宋简体" panose="02000000000000000000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3286</Words>
  <Application>WPS Presentation</Application>
  <PresentationFormat>Widescreen</PresentationFormat>
  <Paragraphs>129</Paragraphs>
  <Slides>25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SimSun</vt:lpstr>
      <vt:lpstr>Wingdings</vt:lpstr>
      <vt:lpstr>方正清刻本悦宋简体</vt:lpstr>
      <vt:lpstr>Verdana</vt:lpstr>
      <vt:lpstr>Microsoft YaHei</vt:lpstr>
      <vt:lpstr>Arial Unicode MS</vt:lpstr>
      <vt:lpstr>Calibri Light</vt:lpstr>
      <vt:lpstr>Calibri</vt:lpstr>
      <vt:lpstr>Arrus</vt:lpstr>
      <vt:lpstr>UTM Swiss Condensed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Tiên Trần</dc:creator>
  <cp:lastModifiedBy>HUONG GIANG</cp:lastModifiedBy>
  <cp:revision>2</cp:revision>
  <dcterms:created xsi:type="dcterms:W3CDTF">2022-01-19T14:24:00Z</dcterms:created>
  <dcterms:modified xsi:type="dcterms:W3CDTF">2023-02-10T12:36:28Z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8D2F938312894211BB791829E7B576A8</vt:lpwstr>
  </property>
  <property fmtid="{D5CDD505-2E9C-101B-9397-08002B2CF9AE}" pid="3" name="KSOProductBuildVer">
    <vt:lpwstr>1033-11.2.0.11440</vt:lpwstr>
  </property>
</Properties>
</file>