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72" r:id="rId3"/>
    <p:sldId id="257" r:id="rId4"/>
    <p:sldId id="259" r:id="rId5"/>
    <p:sldId id="261" r:id="rId6"/>
    <p:sldId id="268" r:id="rId7"/>
    <p:sldId id="260" r:id="rId8"/>
    <p:sldId id="270" r:id="rId9"/>
    <p:sldId id="258" r:id="rId10"/>
    <p:sldId id="271" r:id="rId11"/>
    <p:sldId id="269" r:id="rId12"/>
    <p:sldId id="262" r:id="rId13"/>
    <p:sldId id="266" r:id="rId14"/>
    <p:sldId id="265" r:id="rId15"/>
    <p:sldId id="264" r:id="rId16"/>
    <p:sldId id="263" r:id="rId17"/>
    <p:sldId id="280" r:id="rId18"/>
    <p:sldId id="275" r:id="rId19"/>
    <p:sldId id="278" r:id="rId20"/>
    <p:sldId id="282" r:id="rId21"/>
    <p:sldId id="276" r:id="rId22"/>
    <p:sldId id="285" r:id="rId23"/>
    <p:sldId id="27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9EA"/>
    <a:srgbClr val="FCE5D2"/>
    <a:srgbClr val="DDE4EF"/>
    <a:srgbClr val="ECD0D3"/>
    <a:srgbClr val="FADB8E"/>
    <a:srgbClr val="B06C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6" d="100"/>
          <a:sy n="66" d="100"/>
        </p:scale>
        <p:origin x="66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82016DC-027C-4EB6-83F6-0F6456DF5B9F}" type="datetimeFigureOut">
              <a:rPr lang="en-US" smtClean="0"/>
              <a:t>25-Feb-23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77241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016DC-027C-4EB6-83F6-0F6456DF5B9F}" type="datetimeFigureOut">
              <a:rPr lang="en-US" smtClean="0"/>
              <a:t>25-Feb-23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876498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016DC-027C-4EB6-83F6-0F6456DF5B9F}" type="datetimeFigureOut">
              <a:rPr lang="en-US" smtClean="0"/>
              <a:t>25-Feb-23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391847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2016DC-027C-4EB6-83F6-0F6456DF5B9F}" type="datetimeFigureOut">
              <a:rPr lang="en-US" smtClean="0"/>
              <a:t>25-Feb-23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1702442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82016DC-027C-4EB6-83F6-0F6456DF5B9F}" type="datetimeFigureOut">
              <a:rPr lang="en-US" smtClean="0"/>
              <a:t>25-Feb-23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4080788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2016DC-027C-4EB6-83F6-0F6456DF5B9F}" type="datetimeFigureOut">
              <a:rPr lang="en-US" smtClean="0"/>
              <a:t>25-Feb-23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288314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2016DC-027C-4EB6-83F6-0F6456DF5B9F}" type="datetimeFigureOut">
              <a:rPr lang="en-US" smtClean="0"/>
              <a:t>25-Feb-23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2877583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2016DC-027C-4EB6-83F6-0F6456DF5B9F}" type="datetimeFigureOut">
              <a:rPr lang="en-US" smtClean="0"/>
              <a:t>25-Feb-23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5460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2016DC-027C-4EB6-83F6-0F6456DF5B9F}" type="datetimeFigureOut">
              <a:rPr lang="en-US" smtClean="0"/>
              <a:t>25-Feb-23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173441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2016DC-027C-4EB6-83F6-0F6456DF5B9F}" type="datetimeFigureOut">
              <a:rPr lang="en-US" smtClean="0"/>
              <a:t>25-Feb-23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4021463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82016DC-027C-4EB6-83F6-0F6456DF5B9F}" type="datetimeFigureOut">
              <a:rPr lang="en-US" smtClean="0"/>
              <a:t>25-Feb-23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EE63B6-8ECD-43AB-A591-33D9CBC24954}" type="slidenum">
              <a:rPr lang="en-US" smtClean="0"/>
              <a:t>‹#›</a:t>
            </a:fld>
            <a:endParaRPr lang="en-US"/>
          </a:p>
        </p:txBody>
      </p:sp>
    </p:spTree>
    <p:extLst>
      <p:ext uri="{BB962C8B-B14F-4D97-AF65-F5344CB8AC3E}">
        <p14:creationId xmlns:p14="http://schemas.microsoft.com/office/powerpoint/2010/main" val="3532735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016DC-027C-4EB6-83F6-0F6456DF5B9F}" type="datetimeFigureOut">
              <a:rPr lang="en-US" smtClean="0"/>
              <a:t>25-Feb-23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EE63B6-8ECD-43AB-A591-33D9CBC24954}" type="slidenum">
              <a:rPr lang="en-US" smtClean="0"/>
              <a:t>‹#›</a:t>
            </a:fld>
            <a:endParaRPr lang="en-US"/>
          </a:p>
        </p:txBody>
      </p:sp>
    </p:spTree>
    <p:extLst>
      <p:ext uri="{BB962C8B-B14F-4D97-AF65-F5344CB8AC3E}">
        <p14:creationId xmlns:p14="http://schemas.microsoft.com/office/powerpoint/2010/main" val="1596114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5.jp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jp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6.png"/><Relationship Id="rId4" Type="http://schemas.openxmlformats.org/officeDocument/2006/relationships/image" Target="../media/image45.pn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5.jpg"/><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xml"/><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469" t="24715" r="-183" b="41981"/>
          <a:stretch/>
        </p:blipFill>
        <p:spPr>
          <a:xfrm>
            <a:off x="-80210" y="-270178"/>
            <a:ext cx="12272210" cy="7218948"/>
          </a:xfrm>
          <a:prstGeom prst="rect">
            <a:avLst/>
          </a:prstGeom>
        </p:spPr>
      </p:pic>
      <p:pic>
        <p:nvPicPr>
          <p:cNvPr id="5" name="Picture 3"/>
          <p:cNvPicPr>
            <a:picLocks noChangeAspect="1"/>
          </p:cNvPicPr>
          <p:nvPr/>
        </p:nvPicPr>
        <p:blipFill>
          <a:blip r:embed="rId4"/>
          <a:srcRect/>
          <a:stretch>
            <a:fillRect/>
          </a:stretch>
        </p:blipFill>
        <p:spPr>
          <a:xfrm rot="2244051">
            <a:off x="4486424" y="5723745"/>
            <a:ext cx="935172" cy="760996"/>
          </a:xfrm>
          <a:prstGeom prst="rect">
            <a:avLst/>
          </a:prstGeom>
        </p:spPr>
      </p:pic>
      <p:pic>
        <p:nvPicPr>
          <p:cNvPr id="6"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10444076" y="5329833"/>
            <a:ext cx="1813810" cy="1541738"/>
          </a:xfrm>
          <a:prstGeom prst="rect">
            <a:avLst/>
          </a:prstGeom>
        </p:spPr>
      </p:pic>
      <p:grpSp>
        <p:nvGrpSpPr>
          <p:cNvPr id="8" name="Group 6"/>
          <p:cNvGrpSpPr/>
          <p:nvPr/>
        </p:nvGrpSpPr>
        <p:grpSpPr>
          <a:xfrm>
            <a:off x="633491" y="2023281"/>
            <a:ext cx="10643133" cy="2602602"/>
            <a:chOff x="0" y="0"/>
            <a:chExt cx="9360778" cy="2207535"/>
          </a:xfrm>
          <a:solidFill>
            <a:schemeClr val="bg1">
              <a:alpha val="68000"/>
            </a:schemeClr>
          </a:solidFill>
        </p:grpSpPr>
        <p:sp>
          <p:nvSpPr>
            <p:cNvPr id="9" name="Freeform 7"/>
            <p:cNvSpPr/>
            <p:nvPr/>
          </p:nvSpPr>
          <p:spPr>
            <a:xfrm>
              <a:off x="31750" y="31750"/>
              <a:ext cx="9297278" cy="2144035"/>
            </a:xfrm>
            <a:custGeom>
              <a:avLst/>
              <a:gdLst/>
              <a:ahLst/>
              <a:cxnLst/>
              <a:rect l="l" t="t" r="r" b="b"/>
              <a:pathLst>
                <a:path w="9297278" h="2144035">
                  <a:moveTo>
                    <a:pt x="9204568" y="2144035"/>
                  </a:moveTo>
                  <a:lnTo>
                    <a:pt x="92710" y="2144035"/>
                  </a:lnTo>
                  <a:cubicBezTo>
                    <a:pt x="41910" y="2144035"/>
                    <a:pt x="0" y="2102125"/>
                    <a:pt x="0" y="2051325"/>
                  </a:cubicBezTo>
                  <a:lnTo>
                    <a:pt x="0" y="92710"/>
                  </a:lnTo>
                  <a:cubicBezTo>
                    <a:pt x="0" y="41910"/>
                    <a:pt x="41910" y="0"/>
                    <a:pt x="92710" y="0"/>
                  </a:cubicBezTo>
                  <a:lnTo>
                    <a:pt x="9203299" y="0"/>
                  </a:lnTo>
                  <a:cubicBezTo>
                    <a:pt x="9254099" y="0"/>
                    <a:pt x="9296009" y="41910"/>
                    <a:pt x="9296009" y="92710"/>
                  </a:cubicBezTo>
                  <a:lnTo>
                    <a:pt x="9296009" y="2050055"/>
                  </a:lnTo>
                  <a:cubicBezTo>
                    <a:pt x="9297278" y="2102125"/>
                    <a:pt x="9255368" y="2144035"/>
                    <a:pt x="9204568" y="2144035"/>
                  </a:cubicBezTo>
                  <a:close/>
                </a:path>
              </a:pathLst>
            </a:custGeom>
            <a:grpFill/>
          </p:spPr>
        </p:sp>
        <p:sp>
          <p:nvSpPr>
            <p:cNvPr id="10" name="Freeform 8"/>
            <p:cNvSpPr/>
            <p:nvPr/>
          </p:nvSpPr>
          <p:spPr>
            <a:xfrm>
              <a:off x="0" y="0"/>
              <a:ext cx="9360778" cy="2207535"/>
            </a:xfrm>
            <a:custGeom>
              <a:avLst/>
              <a:gdLst/>
              <a:ahLst/>
              <a:cxnLst/>
              <a:rect l="l" t="t" r="r" b="b"/>
              <a:pathLst>
                <a:path w="9360778" h="2207535">
                  <a:moveTo>
                    <a:pt x="9236318" y="59690"/>
                  </a:moveTo>
                  <a:cubicBezTo>
                    <a:pt x="9271878" y="59690"/>
                    <a:pt x="9301088" y="88900"/>
                    <a:pt x="9301088" y="124460"/>
                  </a:cubicBezTo>
                  <a:lnTo>
                    <a:pt x="9301088" y="2083075"/>
                  </a:lnTo>
                  <a:cubicBezTo>
                    <a:pt x="9301088" y="2118635"/>
                    <a:pt x="9271878" y="2147845"/>
                    <a:pt x="9236318" y="2147845"/>
                  </a:cubicBezTo>
                  <a:lnTo>
                    <a:pt x="124460" y="2147845"/>
                  </a:lnTo>
                  <a:cubicBezTo>
                    <a:pt x="88900" y="2147845"/>
                    <a:pt x="59690" y="2118635"/>
                    <a:pt x="59690" y="2083075"/>
                  </a:cubicBezTo>
                  <a:lnTo>
                    <a:pt x="59690" y="124460"/>
                  </a:lnTo>
                  <a:cubicBezTo>
                    <a:pt x="59690" y="88900"/>
                    <a:pt x="88900" y="59690"/>
                    <a:pt x="124460" y="59690"/>
                  </a:cubicBezTo>
                  <a:lnTo>
                    <a:pt x="9236318" y="59690"/>
                  </a:lnTo>
                  <a:moveTo>
                    <a:pt x="9236318" y="0"/>
                  </a:moveTo>
                  <a:lnTo>
                    <a:pt x="124460" y="0"/>
                  </a:lnTo>
                  <a:cubicBezTo>
                    <a:pt x="55880" y="0"/>
                    <a:pt x="0" y="55880"/>
                    <a:pt x="0" y="124460"/>
                  </a:cubicBezTo>
                  <a:lnTo>
                    <a:pt x="0" y="2083075"/>
                  </a:lnTo>
                  <a:cubicBezTo>
                    <a:pt x="0" y="2151655"/>
                    <a:pt x="55880" y="2207535"/>
                    <a:pt x="124460" y="2207535"/>
                  </a:cubicBezTo>
                  <a:lnTo>
                    <a:pt x="9236318" y="2207535"/>
                  </a:lnTo>
                  <a:cubicBezTo>
                    <a:pt x="9304899" y="2207535"/>
                    <a:pt x="9360778" y="2151655"/>
                    <a:pt x="9360778" y="2083075"/>
                  </a:cubicBezTo>
                  <a:lnTo>
                    <a:pt x="9360778" y="124460"/>
                  </a:lnTo>
                  <a:cubicBezTo>
                    <a:pt x="9360778" y="55880"/>
                    <a:pt x="9304899" y="0"/>
                    <a:pt x="9236318" y="0"/>
                  </a:cubicBezTo>
                  <a:close/>
                </a:path>
              </a:pathLst>
            </a:custGeom>
            <a:grpFill/>
          </p:spPr>
        </p:sp>
      </p:grpSp>
      <p:pic>
        <p:nvPicPr>
          <p:cNvPr id="11"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4328" y="232611"/>
            <a:ext cx="1161085" cy="1161085"/>
          </a:xfrm>
          <a:prstGeom prst="rect">
            <a:avLst/>
          </a:prstGeom>
        </p:spPr>
      </p:pic>
      <p:pic>
        <p:nvPicPr>
          <p:cNvPr id="12"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80210" y="4493897"/>
            <a:ext cx="2486074" cy="2492305"/>
          </a:xfrm>
          <a:prstGeom prst="rect">
            <a:avLst/>
          </a:prstGeom>
        </p:spPr>
      </p:pic>
      <p:pic>
        <p:nvPicPr>
          <p:cNvPr id="13" name="Picture 11"/>
          <p:cNvPicPr>
            <a:picLocks noChangeAspect="1"/>
          </p:cNvPicPr>
          <p:nvPr/>
        </p:nvPicPr>
        <p:blipFill>
          <a:blip r:embed="rId4"/>
          <a:srcRect/>
          <a:stretch>
            <a:fillRect/>
          </a:stretch>
        </p:blipFill>
        <p:spPr>
          <a:xfrm rot="19949637" flipH="1">
            <a:off x="5888838" y="4932460"/>
            <a:ext cx="776028" cy="677797"/>
          </a:xfrm>
          <a:prstGeom prst="rect">
            <a:avLst/>
          </a:prstGeom>
        </p:spPr>
      </p:pic>
      <p:pic>
        <p:nvPicPr>
          <p:cNvPr id="7" name="Picture 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2176506">
            <a:off x="6505404" y="4014596"/>
            <a:ext cx="1624915" cy="958601"/>
          </a:xfrm>
          <a:prstGeom prst="rect">
            <a:avLst/>
          </a:prstGeom>
        </p:spPr>
      </p:pic>
      <p:sp>
        <p:nvSpPr>
          <p:cNvPr id="14" name="TextBox 13"/>
          <p:cNvSpPr txBox="1"/>
          <p:nvPr/>
        </p:nvSpPr>
        <p:spPr>
          <a:xfrm>
            <a:off x="1496704" y="3312212"/>
            <a:ext cx="9198591" cy="1015663"/>
          </a:xfrm>
          <a:prstGeom prst="rect">
            <a:avLst/>
          </a:prstGeom>
          <a:noFill/>
        </p:spPr>
        <p:txBody>
          <a:bodyPr wrap="square" rtlCol="0">
            <a:spAutoFit/>
          </a:bodyPr>
          <a:lstStyle/>
          <a:p>
            <a:pPr algn="ctr"/>
            <a:r>
              <a:rPr lang="en-US" sz="6000" b="1" dirty="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Đ</a:t>
            </a:r>
            <a:r>
              <a:rPr lang="vi-VN" sz="6000" b="1" dirty="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ƯỜ</a:t>
            </a:r>
            <a:r>
              <a:rPr lang="en-US" sz="6000" b="1" dirty="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NG TR</a:t>
            </a:r>
            <a:r>
              <a:rPr lang="vi-VN" sz="6000" b="1" dirty="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ƯỜ</a:t>
            </a:r>
            <a:r>
              <a:rPr lang="en-US" sz="6000" b="1" dirty="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NG S</a:t>
            </a:r>
            <a:r>
              <a:rPr lang="vi-VN" sz="6000" b="1" dirty="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Ơ</a:t>
            </a:r>
            <a:r>
              <a:rPr lang="en-US" sz="6000" b="1" dirty="0">
                <a:effectLst>
                  <a:outerShdw blurRad="38100" dist="38100" dir="2700000" algn="tl">
                    <a:srgbClr val="000000">
                      <a:alpha val="43137"/>
                    </a:srgbClr>
                  </a:outerShdw>
                </a:effectLst>
                <a:latin typeface="Times New Roman" panose="02020603050405020304" pitchFamily="18" charset="0"/>
                <a:ea typeface="Vollkorn" pitchFamily="2" charset="0"/>
                <a:cs typeface="Times New Roman" panose="02020603050405020304" pitchFamily="18" charset="0"/>
              </a:rPr>
              <a:t>N</a:t>
            </a:r>
          </a:p>
        </p:txBody>
      </p:sp>
      <p:sp>
        <p:nvSpPr>
          <p:cNvPr id="15" name="TextBox 14"/>
          <p:cNvSpPr txBox="1"/>
          <p:nvPr/>
        </p:nvSpPr>
        <p:spPr>
          <a:xfrm>
            <a:off x="4172568" y="2324000"/>
            <a:ext cx="3207223" cy="646331"/>
          </a:xfrm>
          <a:prstGeom prst="rect">
            <a:avLst/>
          </a:prstGeom>
          <a:noFill/>
        </p:spPr>
        <p:txBody>
          <a:bodyPr wrap="square" rtlCol="0">
            <a:spAutoFit/>
          </a:bodyPr>
          <a:lstStyle/>
          <a:p>
            <a:pPr algn="ctr"/>
            <a:r>
              <a:rPr lang="en-US" sz="3600" dirty="0" err="1">
                <a:latin typeface="Dancing Script" panose="03080600040507000D00" pitchFamily="66" charset="0"/>
              </a:rPr>
              <a:t>Lịch</a:t>
            </a:r>
            <a:r>
              <a:rPr lang="en-US" sz="3600" dirty="0">
                <a:latin typeface="Dancing Script" panose="03080600040507000D00" pitchFamily="66" charset="0"/>
              </a:rPr>
              <a:t> </a:t>
            </a:r>
            <a:r>
              <a:rPr lang="en-US" sz="3600" dirty="0" err="1">
                <a:latin typeface="Dancing Script" panose="03080600040507000D00" pitchFamily="66" charset="0"/>
              </a:rPr>
              <a:t>sử</a:t>
            </a:r>
            <a:r>
              <a:rPr lang="en-US" sz="3600" dirty="0">
                <a:latin typeface="Dancing Script" panose="03080600040507000D00" pitchFamily="66" charset="0"/>
              </a:rPr>
              <a:t> - </a:t>
            </a:r>
            <a:r>
              <a:rPr lang="en-US" sz="3600" dirty="0" err="1">
                <a:latin typeface="Dancing Script" panose="03080600040507000D00" pitchFamily="66" charset="0"/>
              </a:rPr>
              <a:t>Lớp</a:t>
            </a:r>
            <a:r>
              <a:rPr lang="en-US" sz="3600" dirty="0">
                <a:latin typeface="Dancing Script" panose="03080600040507000D00" pitchFamily="66" charset="0"/>
              </a:rPr>
              <a:t> 5</a:t>
            </a:r>
          </a:p>
        </p:txBody>
      </p:sp>
      <p:sp>
        <p:nvSpPr>
          <p:cNvPr id="16" name="TextBox 1">
            <a:extLst>
              <a:ext uri="{FF2B5EF4-FFF2-40B4-BE49-F238E27FC236}">
                <a16:creationId xmlns:a16="http://schemas.microsoft.com/office/drawing/2014/main" id="{A05AB143-14DC-4882-AC56-325D033FF648}"/>
              </a:ext>
            </a:extLst>
          </p:cNvPr>
          <p:cNvSpPr txBox="1"/>
          <p:nvPr/>
        </p:nvSpPr>
        <p:spPr>
          <a:xfrm>
            <a:off x="1931513" y="10599"/>
            <a:ext cx="7779694" cy="830997"/>
          </a:xfrm>
          <a:prstGeom prst="rect">
            <a:avLst/>
          </a:prstGeom>
          <a:solidFill>
            <a:schemeClr val="accent1">
              <a:lumMod val="20000"/>
              <a:lumOff val="80000"/>
            </a:schemeClr>
          </a:solid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schemeClr val="accent2">
                    <a:lumMod val="50000"/>
                  </a:schemeClr>
                </a:solidFill>
                <a:latin typeface="Times New Roman" panose="02020603050405020304" pitchFamily="18" charset="0"/>
                <a:cs typeface="Times New Roman" panose="02020603050405020304" pitchFamily="18" charset="0"/>
              </a:rPr>
              <a:t>PHÒNG GIÁO DỤC VÀ ĐÀO TẠO QUẬN LONG BIÊN</a:t>
            </a:r>
          </a:p>
          <a:p>
            <a:pPr algn="ctr"/>
            <a:r>
              <a:rPr lang="en-US" sz="2400" b="1" dirty="0">
                <a:solidFill>
                  <a:schemeClr val="accent2">
                    <a:lumMod val="50000"/>
                  </a:schemeClr>
                </a:solidFill>
                <a:latin typeface="Times New Roman" panose="02020603050405020304" pitchFamily="18" charset="0"/>
                <a:cs typeface="Times New Roman" panose="02020603050405020304" pitchFamily="18" charset="0"/>
              </a:rPr>
              <a:t>TRƯỜNG TIỂU HỌC PHÚC LỢI</a:t>
            </a:r>
          </a:p>
        </p:txBody>
      </p:sp>
    </p:spTree>
    <p:extLst>
      <p:ext uri="{BB962C8B-B14F-4D97-AF65-F5344CB8AC3E}">
        <p14:creationId xmlns:p14="http://schemas.microsoft.com/office/powerpoint/2010/main" val="4470425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p:nvSpPr>
        <p:spPr>
          <a:xfrm>
            <a:off x="5186149" y="-28434"/>
            <a:ext cx="7005851" cy="6886433"/>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2" descr="truong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186149" cy="3400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1241572321-DUONG-TRUONG-SON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4949" y="85867"/>
            <a:ext cx="495413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9_thehe1-857-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5884" y="3400567"/>
            <a:ext cx="5186149" cy="3457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5281683" y="85866"/>
            <a:ext cx="6814781" cy="892552"/>
          </a:xfrm>
          <a:prstGeom prst="rect">
            <a:avLst/>
          </a:prstGeom>
          <a:solidFill>
            <a:srgbClr val="FFFF00"/>
          </a:solidFill>
        </p:spPr>
        <p:txBody>
          <a:bodyPr wrap="square" rtlCol="0">
            <a:spAutoFit/>
          </a:bodyPr>
          <a:lstStyle/>
          <a:p>
            <a:r>
              <a:rPr lang="en-US" sz="2600">
                <a:latin typeface="Times New Roman" panose="02020603050405020304" pitchFamily="18" charset="0"/>
                <a:cs typeface="Times New Roman" panose="02020603050405020304" pitchFamily="18" charset="0"/>
              </a:rPr>
              <a:t>Hình ảnh bộ đội gửi l</a:t>
            </a:r>
            <a:r>
              <a:rPr lang="vi-VN" sz="2600">
                <a:latin typeface="Times New Roman" panose="02020603050405020304" pitchFamily="18" charset="0"/>
                <a:cs typeface="Times New Roman" panose="02020603050405020304" pitchFamily="18" charset="0"/>
              </a:rPr>
              <a:t>ươ</a:t>
            </a:r>
            <a:r>
              <a:rPr lang="en-US" sz="2600">
                <a:latin typeface="Times New Roman" panose="02020603050405020304" pitchFamily="18" charset="0"/>
                <a:cs typeface="Times New Roman" panose="02020603050405020304" pitchFamily="18" charset="0"/>
              </a:rPr>
              <a:t>ng thực, vũ khí,.. từ miền Bắc đến chi viện cho chiến tr</a:t>
            </a:r>
            <a:r>
              <a:rPr lang="vi-VN" sz="2600">
                <a:latin typeface="Times New Roman" panose="02020603050405020304" pitchFamily="18" charset="0"/>
                <a:cs typeface="Times New Roman" panose="02020603050405020304" pitchFamily="18" charset="0"/>
              </a:rPr>
              <a:t>ườ</a:t>
            </a:r>
            <a:r>
              <a:rPr lang="en-US" sz="2600">
                <a:latin typeface="Times New Roman" panose="02020603050405020304" pitchFamily="18" charset="0"/>
                <a:cs typeface="Times New Roman" panose="02020603050405020304" pitchFamily="18" charset="0"/>
              </a:rPr>
              <a:t>ng miền Nam. </a:t>
            </a:r>
          </a:p>
        </p:txBody>
      </p:sp>
    </p:spTree>
    <p:extLst>
      <p:ext uri="{BB962C8B-B14F-4D97-AF65-F5344CB8AC3E}">
        <p14:creationId xmlns:p14="http://schemas.microsoft.com/office/powerpoint/2010/main" val="298816141"/>
      </p:ext>
    </p:extLst>
  </p:cSld>
  <p:clrMapOvr>
    <a:masterClrMapping/>
  </p:clrMapOvr>
  <p:transition spd="slow">
    <p:blinds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519" y="3412976"/>
            <a:ext cx="5082726" cy="295433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149" y="947877"/>
            <a:ext cx="4983565" cy="3054363"/>
          </a:xfrm>
          <a:prstGeom prst="rect">
            <a:avLst/>
          </a:prstGeom>
        </p:spPr>
      </p:pic>
      <p:grpSp>
        <p:nvGrpSpPr>
          <p:cNvPr id="6" name="组合 22">
            <a:extLst>
              <a:ext uri="{FF2B5EF4-FFF2-40B4-BE49-F238E27FC236}">
                <a16:creationId xmlns:a16="http://schemas.microsoft.com/office/drawing/2014/main" id="{53CE410A-9031-4AEB-835A-DABDA8446FD7}"/>
              </a:ext>
            </a:extLst>
          </p:cNvPr>
          <p:cNvGrpSpPr/>
          <p:nvPr/>
        </p:nvGrpSpPr>
        <p:grpSpPr>
          <a:xfrm>
            <a:off x="-62766" y="-163772"/>
            <a:ext cx="6337394" cy="4804012"/>
            <a:chOff x="6766" y="1709"/>
            <a:chExt cx="11774" cy="7930"/>
          </a:xfrm>
        </p:grpSpPr>
        <p:pic>
          <p:nvPicPr>
            <p:cNvPr id="7"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66" y="1709"/>
              <a:ext cx="11774" cy="7930"/>
            </a:xfrm>
            <a:prstGeom prst="rect">
              <a:avLst/>
            </a:prstGeom>
          </p:spPr>
        </p:pic>
        <p:sp>
          <p:nvSpPr>
            <p:cNvPr id="8" name="文本框 29">
              <a:extLst>
                <a:ext uri="{FF2B5EF4-FFF2-40B4-BE49-F238E27FC236}">
                  <a16:creationId xmlns:a16="http://schemas.microsoft.com/office/drawing/2014/main" id="{F1F4AAA6-3BA0-4D6A-8FD7-18611E50C54E}"/>
                </a:ext>
              </a:extLst>
            </p:cNvPr>
            <p:cNvSpPr txBox="1"/>
            <p:nvPr/>
          </p:nvSpPr>
          <p:spPr>
            <a:xfrm>
              <a:off x="10856" y="2629"/>
              <a:ext cx="3643" cy="1270"/>
            </a:xfrm>
            <a:prstGeom prst="rect">
              <a:avLst/>
            </a:prstGeom>
            <a:noFill/>
          </p:spPr>
          <p:txBody>
            <a:bodyPr wrap="square" rtlCol="0">
              <a:spAutoFit/>
            </a:bodyPr>
            <a:lstStyle/>
            <a:p>
              <a:pPr lvl="0" algn="ctr">
                <a:defRPr/>
              </a:pPr>
              <a:r>
                <a:rPr lang="en-US" altLang="zh-CN" sz="2200" b="1">
                  <a:solidFill>
                    <a:srgbClr val="B06C3E"/>
                  </a:solidFill>
                  <a:latin typeface="Times New Roman" panose="02020603050405020304" pitchFamily="18" charset="0"/>
                  <a:cs typeface="Times New Roman" panose="02020603050405020304" pitchFamily="18" charset="0"/>
                  <a:sym typeface="+mn-lt"/>
                </a:rPr>
                <a:t>Đ</a:t>
              </a:r>
              <a:r>
                <a:rPr lang="vi-VN" altLang="zh-CN" sz="2200" b="1">
                  <a:solidFill>
                    <a:srgbClr val="B06C3E"/>
                  </a:solidFill>
                  <a:latin typeface="Times New Roman" panose="02020603050405020304" pitchFamily="18" charset="0"/>
                  <a:cs typeface="Times New Roman" panose="02020603050405020304" pitchFamily="18" charset="0"/>
                  <a:sym typeface="+mn-lt"/>
                </a:rPr>
                <a:t>ườ</a:t>
              </a:r>
              <a:r>
                <a:rPr lang="en-US" altLang="zh-CN" sz="2200" b="1">
                  <a:solidFill>
                    <a:srgbClr val="B06C3E"/>
                  </a:solidFill>
                  <a:latin typeface="Times New Roman" panose="02020603050405020304" pitchFamily="18" charset="0"/>
                  <a:cs typeface="Times New Roman" panose="02020603050405020304" pitchFamily="18" charset="0"/>
                  <a:sym typeface="+mn-lt"/>
                </a:rPr>
                <a:t>ng </a:t>
              </a:r>
            </a:p>
            <a:p>
              <a:pPr lvl="0" algn="ctr">
                <a:defRPr/>
              </a:pPr>
              <a:r>
                <a:rPr lang="en-US" altLang="zh-CN" sz="2200" b="1">
                  <a:solidFill>
                    <a:srgbClr val="B06C3E"/>
                  </a:solidFill>
                  <a:latin typeface="Times New Roman" panose="02020603050405020304" pitchFamily="18" charset="0"/>
                  <a:cs typeface="Times New Roman" panose="02020603050405020304" pitchFamily="18" charset="0"/>
                  <a:sym typeface="+mn-lt"/>
                </a:rPr>
                <a:t>Tr</a:t>
              </a:r>
              <a:r>
                <a:rPr lang="vi-VN" altLang="zh-CN" sz="2200" b="1">
                  <a:solidFill>
                    <a:srgbClr val="B06C3E"/>
                  </a:solidFill>
                  <a:latin typeface="Times New Roman" panose="02020603050405020304" pitchFamily="18" charset="0"/>
                  <a:cs typeface="Times New Roman" panose="02020603050405020304" pitchFamily="18" charset="0"/>
                  <a:sym typeface="+mn-lt"/>
                </a:rPr>
                <a:t>ườ</a:t>
              </a:r>
              <a:r>
                <a:rPr lang="en-US" altLang="zh-CN" sz="2200" b="1">
                  <a:solidFill>
                    <a:srgbClr val="B06C3E"/>
                  </a:solidFill>
                  <a:latin typeface="Times New Roman" panose="02020603050405020304" pitchFamily="18" charset="0"/>
                  <a:cs typeface="Times New Roman" panose="02020603050405020304" pitchFamily="18" charset="0"/>
                  <a:sym typeface="+mn-lt"/>
                </a:rPr>
                <a:t>ng S</a:t>
              </a:r>
              <a:r>
                <a:rPr lang="vi-VN" altLang="zh-CN" sz="2200" b="1">
                  <a:solidFill>
                    <a:srgbClr val="B06C3E"/>
                  </a:solidFill>
                  <a:latin typeface="Times New Roman" panose="02020603050405020304" pitchFamily="18" charset="0"/>
                  <a:cs typeface="Times New Roman" panose="02020603050405020304" pitchFamily="18" charset="0"/>
                  <a:sym typeface="+mn-lt"/>
                </a:rPr>
                <a:t>ơ</a:t>
              </a:r>
              <a:r>
                <a:rPr lang="en-US" altLang="zh-CN" sz="2200" b="1">
                  <a:solidFill>
                    <a:srgbClr val="B06C3E"/>
                  </a:solidFill>
                  <a:latin typeface="Times New Roman" panose="02020603050405020304" pitchFamily="18" charset="0"/>
                  <a:cs typeface="Times New Roman" panose="02020603050405020304" pitchFamily="18" charset="0"/>
                  <a:sym typeface="+mn-lt"/>
                </a:rPr>
                <a:t>n</a:t>
              </a:r>
              <a:endParaRPr kumimoji="0" lang="en-US" altLang="zh-CN" sz="2200" b="1" i="0" u="none" strike="noStrike" kern="1200" cap="none" spc="0" normalizeH="0" baseline="0" noProof="0" dirty="0">
                <a:ln>
                  <a:noFill/>
                </a:ln>
                <a:solidFill>
                  <a:srgbClr val="B06C3E"/>
                </a:solidFill>
                <a:effectLst/>
                <a:uLnTx/>
                <a:uFillTx/>
                <a:latin typeface="Times New Roman" panose="02020603050405020304" pitchFamily="18" charset="0"/>
                <a:cs typeface="Times New Roman" panose="02020603050405020304" pitchFamily="18" charset="0"/>
                <a:sym typeface="+mn-lt"/>
              </a:endParaRPr>
            </a:p>
          </p:txBody>
        </p:sp>
      </p:grpSp>
      <p:pic>
        <p:nvPicPr>
          <p:cNvPr id="11"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4605" y="2238234"/>
            <a:ext cx="6337395" cy="4804012"/>
          </a:xfrm>
          <a:prstGeom prst="rect">
            <a:avLst/>
          </a:prstGeom>
        </p:spPr>
      </p:pic>
      <p:sp>
        <p:nvSpPr>
          <p:cNvPr id="13" name="TextBox 12"/>
          <p:cNvSpPr txBox="1"/>
          <p:nvPr/>
        </p:nvSpPr>
        <p:spPr>
          <a:xfrm>
            <a:off x="7791964" y="2792633"/>
            <a:ext cx="2561835" cy="769441"/>
          </a:xfrm>
          <a:prstGeom prst="rect">
            <a:avLst/>
          </a:prstGeom>
          <a:noFill/>
        </p:spPr>
        <p:txBody>
          <a:bodyPr wrap="square" rtlCol="0">
            <a:spAutoFit/>
          </a:bodyPr>
          <a:lstStyle/>
          <a:p>
            <a:pPr algn="ctr"/>
            <a:r>
              <a:rPr lang="en-US" sz="2200" b="1">
                <a:solidFill>
                  <a:srgbClr val="B06C3E"/>
                </a:solidFill>
                <a:latin typeface="Times New Roman" panose="02020603050405020304" pitchFamily="18" charset="0"/>
                <a:cs typeface="Times New Roman" panose="02020603050405020304" pitchFamily="18" charset="0"/>
              </a:rPr>
              <a:t>Mỹ ném bom</a:t>
            </a:r>
          </a:p>
          <a:p>
            <a:pPr algn="ctr"/>
            <a:r>
              <a:rPr lang="en-US" sz="2200" b="1">
                <a:solidFill>
                  <a:srgbClr val="B06C3E"/>
                </a:solidFill>
                <a:latin typeface="Times New Roman" panose="02020603050405020304" pitchFamily="18" charset="0"/>
                <a:cs typeface="Times New Roman" panose="02020603050405020304" pitchFamily="18" charset="0"/>
              </a:rPr>
              <a:t>đ</a:t>
            </a:r>
            <a:r>
              <a:rPr lang="vi-VN" sz="2200" b="1">
                <a:solidFill>
                  <a:srgbClr val="B06C3E"/>
                </a:solidFill>
                <a:latin typeface="Times New Roman" panose="02020603050405020304" pitchFamily="18" charset="0"/>
                <a:cs typeface="Times New Roman" panose="02020603050405020304" pitchFamily="18" charset="0"/>
              </a:rPr>
              <a:t>ườ</a:t>
            </a:r>
            <a:r>
              <a:rPr lang="en-US" sz="2200" b="1">
                <a:solidFill>
                  <a:srgbClr val="B06C3E"/>
                </a:solidFill>
                <a:latin typeface="Times New Roman" panose="02020603050405020304" pitchFamily="18" charset="0"/>
                <a:cs typeface="Times New Roman" panose="02020603050405020304" pitchFamily="18" charset="0"/>
              </a:rPr>
              <a:t>ng Tr</a:t>
            </a:r>
            <a:r>
              <a:rPr lang="vi-VN" sz="2200" b="1">
                <a:solidFill>
                  <a:srgbClr val="B06C3E"/>
                </a:solidFill>
                <a:latin typeface="Times New Roman" panose="02020603050405020304" pitchFamily="18" charset="0"/>
                <a:cs typeface="Times New Roman" panose="02020603050405020304" pitchFamily="18" charset="0"/>
              </a:rPr>
              <a:t>ườ</a:t>
            </a:r>
            <a:r>
              <a:rPr lang="en-US" sz="2200" b="1">
                <a:solidFill>
                  <a:srgbClr val="B06C3E"/>
                </a:solidFill>
                <a:latin typeface="Times New Roman" panose="02020603050405020304" pitchFamily="18" charset="0"/>
                <a:cs typeface="Times New Roman" panose="02020603050405020304" pitchFamily="18" charset="0"/>
              </a:rPr>
              <a:t>ng S</a:t>
            </a:r>
            <a:r>
              <a:rPr lang="vi-VN" sz="2200" b="1">
                <a:solidFill>
                  <a:srgbClr val="B06C3E"/>
                </a:solidFill>
                <a:latin typeface="Times New Roman" panose="02020603050405020304" pitchFamily="18" charset="0"/>
                <a:cs typeface="Times New Roman" panose="02020603050405020304" pitchFamily="18" charset="0"/>
              </a:rPr>
              <a:t>ơ</a:t>
            </a:r>
            <a:r>
              <a:rPr lang="en-US" sz="2200" b="1">
                <a:solidFill>
                  <a:srgbClr val="B06C3E"/>
                </a:solidFill>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2994365683"/>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1000"/>
                                        <p:tgtEl>
                                          <p:spTgt spid="13"/>
                                        </p:tgtEl>
                                      </p:cBhvr>
                                    </p:animEffect>
                                  </p:childTnLst>
                                </p:cTn>
                              </p:par>
                              <p:par>
                                <p:cTn id="11" presetID="21" presetClass="entr" presetSubtype="1"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0332"/>
            <a:ext cx="9618906" cy="5410635"/>
          </a:xfrm>
          <a:prstGeom prst="rect">
            <a:avLst/>
          </a:prstGeom>
        </p:spPr>
      </p:pic>
      <p:pic>
        <p:nvPicPr>
          <p:cNvPr id="4" name="图片 19">
            <a:extLst>
              <a:ext uri="{FF2B5EF4-FFF2-40B4-BE49-F238E27FC236}">
                <a16:creationId xmlns:a16="http://schemas.microsoft.com/office/drawing/2014/main" id="{0E6BFE63-F3C8-4133-B18B-024247ED17A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173" y="160760"/>
            <a:ext cx="1115509" cy="876472"/>
          </a:xfrm>
          <a:prstGeom prst="rect">
            <a:avLst/>
          </a:prstGeom>
        </p:spPr>
      </p:pic>
      <p:pic>
        <p:nvPicPr>
          <p:cNvPr id="5" name="图片 21">
            <a:extLst>
              <a:ext uri="{FF2B5EF4-FFF2-40B4-BE49-F238E27FC236}">
                <a16:creationId xmlns:a16="http://schemas.microsoft.com/office/drawing/2014/main" id="{044BA694-63F0-4FD1-AF7C-B8BA69034B7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07131" y="297132"/>
            <a:ext cx="357592" cy="603727"/>
          </a:xfrm>
          <a:prstGeom prst="rect">
            <a:avLst/>
          </a:prstGeom>
        </p:spPr>
      </p:pic>
      <p:sp>
        <p:nvSpPr>
          <p:cNvPr id="6" name="TextBox 5"/>
          <p:cNvSpPr txBox="1"/>
          <p:nvPr/>
        </p:nvSpPr>
        <p:spPr>
          <a:xfrm>
            <a:off x="1343681" y="275829"/>
            <a:ext cx="10672549"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Những tấm g</a:t>
            </a:r>
            <a:r>
              <a:rPr lang="vi-VN" sz="3600" b="1">
                <a:latin typeface="Times New Roman" panose="02020603050405020304" pitchFamily="18" charset="0"/>
                <a:cs typeface="Times New Roman" panose="02020603050405020304" pitchFamily="18" charset="0"/>
              </a:rPr>
              <a:t>ươ</a:t>
            </a:r>
            <a:r>
              <a:rPr lang="en-US" sz="3600" b="1">
                <a:latin typeface="Times New Roman" panose="02020603050405020304" pitchFamily="18" charset="0"/>
                <a:cs typeface="Times New Roman" panose="02020603050405020304" pitchFamily="18" charset="0"/>
              </a:rPr>
              <a:t>ng anh hùng trên đ</a:t>
            </a:r>
            <a:r>
              <a:rPr lang="vi-VN" sz="3600" b="1">
                <a:latin typeface="Times New Roman" panose="02020603050405020304" pitchFamily="18" charset="0"/>
                <a:cs typeface="Times New Roman" panose="02020603050405020304" pitchFamily="18" charset="0"/>
              </a:rPr>
              <a:t>ườ</a:t>
            </a:r>
            <a:r>
              <a:rPr lang="en-US" sz="3600" b="1">
                <a:latin typeface="Times New Roman" panose="02020603050405020304" pitchFamily="18" charset="0"/>
                <a:cs typeface="Times New Roman" panose="02020603050405020304" pitchFamily="18" charset="0"/>
              </a:rPr>
              <a:t>ng Tr</a:t>
            </a:r>
            <a:r>
              <a:rPr lang="vi-VN" sz="3600" b="1">
                <a:latin typeface="Times New Roman" panose="02020603050405020304" pitchFamily="18" charset="0"/>
                <a:cs typeface="Times New Roman" panose="02020603050405020304" pitchFamily="18" charset="0"/>
              </a:rPr>
              <a:t>ườ</a:t>
            </a:r>
            <a:r>
              <a:rPr lang="en-US" sz="3600" b="1">
                <a:latin typeface="Times New Roman" panose="02020603050405020304" pitchFamily="18" charset="0"/>
                <a:cs typeface="Times New Roman" panose="02020603050405020304" pitchFamily="18" charset="0"/>
              </a:rPr>
              <a:t>ng S</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n </a:t>
            </a:r>
          </a:p>
        </p:txBody>
      </p:sp>
      <p:pic>
        <p:nvPicPr>
          <p:cNvPr id="9" name="图片 3">
            <a:extLst>
              <a:ext uri="{FF2B5EF4-FFF2-40B4-BE49-F238E27FC236}">
                <a16:creationId xmlns:a16="http://schemas.microsoft.com/office/drawing/2014/main" id="{292F8792-DCC8-41BA-9ABF-645745A3CE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01050" y="982765"/>
            <a:ext cx="4994941" cy="4536944"/>
          </a:xfrm>
          <a:prstGeom prst="rect">
            <a:avLst/>
          </a:prstGeom>
        </p:spPr>
      </p:pic>
      <p:sp>
        <p:nvSpPr>
          <p:cNvPr id="7" name="TextBox 6"/>
          <p:cNvSpPr txBox="1"/>
          <p:nvPr/>
        </p:nvSpPr>
        <p:spPr>
          <a:xfrm>
            <a:off x="7772330" y="2450134"/>
            <a:ext cx="2852382" cy="1938992"/>
          </a:xfrm>
          <a:prstGeom prst="rect">
            <a:avLst/>
          </a:prstGeom>
          <a:noFill/>
        </p:spPr>
        <p:txBody>
          <a:bodyPr wrap="square" rtlCol="0">
            <a:spAutoFit/>
          </a:bodyPr>
          <a:lstStyle/>
          <a:p>
            <a:pPr algn="just"/>
            <a:r>
              <a:rPr lang="en-US" sz="2400" i="1" dirty="0" err="1">
                <a:latin typeface="Times New Roman" panose="02020603050405020304" pitchFamily="18" charset="0"/>
                <a:cs typeface="Times New Roman" panose="02020603050405020304" pitchFamily="18" charset="0"/>
              </a:rPr>
              <a:t>Các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em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hãy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đọc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thầm</a:t>
            </a:r>
            <a:r>
              <a:rPr lang="en-US" sz="2400" i="1" dirty="0">
                <a:latin typeface="Times New Roman" panose="02020603050405020304" pitchFamily="18" charset="0"/>
                <a:cs typeface="Times New Roman" panose="02020603050405020304" pitchFamily="18" charset="0"/>
              </a:rPr>
              <a:t> SGK </a:t>
            </a:r>
            <a:r>
              <a:rPr lang="en-US" sz="2400" i="1" dirty="0" err="1">
                <a:latin typeface="Times New Roman" panose="02020603050405020304" pitchFamily="18" charset="0"/>
                <a:cs typeface="Times New Roman" panose="02020603050405020304" pitchFamily="18" charset="0"/>
              </a:rPr>
              <a:t>trang</a:t>
            </a:r>
            <a:r>
              <a:rPr lang="en-US" sz="2400" i="1" dirty="0">
                <a:latin typeface="Times New Roman" panose="02020603050405020304" pitchFamily="18" charset="0"/>
                <a:cs typeface="Times New Roman" panose="02020603050405020304" pitchFamily="18" charset="0"/>
              </a:rPr>
              <a:t> 47 </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chỗ</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Tính</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đến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ngày</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đất</a:t>
            </a:r>
            <a:r>
              <a:rPr lang="en-US" sz="2400" i="1" dirty="0">
                <a:latin typeface="Times New Roman" panose="02020603050405020304" pitchFamily="18" charset="0"/>
                <a:cs typeface="Times New Roman" panose="02020603050405020304" pitchFamily="18" charset="0"/>
              </a:rPr>
              <a:t> n</a:t>
            </a:r>
            <a:r>
              <a:rPr lang="vi-VN" sz="2400" i="1" dirty="0">
                <a:latin typeface="Times New Roman" panose="02020603050405020304" pitchFamily="18" charset="0"/>
                <a:cs typeface="Times New Roman" panose="02020603050405020304" pitchFamily="18" charset="0"/>
              </a:rPr>
              <a:t>ướ</a:t>
            </a:r>
            <a:r>
              <a:rPr lang="en-US" sz="2400" i="1" dirty="0">
                <a:latin typeface="Times New Roman" panose="02020603050405020304" pitchFamily="18" charset="0"/>
                <a:cs typeface="Times New Roman" panose="02020603050405020304" pitchFamily="18" charset="0"/>
              </a:rPr>
              <a:t>c </a:t>
            </a:r>
            <a:r>
              <a:rPr lang="en-US" sz="2400" i="1" dirty="0" err="1">
                <a:latin typeface="Times New Roman" panose="02020603050405020304" pitchFamily="18" charset="0"/>
                <a:cs typeface="Times New Roman" panose="02020603050405020304" pitchFamily="18" charset="0"/>
              </a:rPr>
              <a:t>thống</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nhất</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thì</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thầm</a:t>
            </a:r>
            <a:r>
              <a:rPr lang="en-US" sz="2400" i="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1289564"/>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725" y="464024"/>
            <a:ext cx="3848676" cy="5370394"/>
          </a:xfrm>
          <a:prstGeom prst="rect">
            <a:avLst/>
          </a:prstGeom>
        </p:spPr>
      </p:pic>
      <p:sp>
        <p:nvSpPr>
          <p:cNvPr id="7" name="TextBox 6"/>
          <p:cNvSpPr txBox="1"/>
          <p:nvPr/>
        </p:nvSpPr>
        <p:spPr>
          <a:xfrm>
            <a:off x="777725" y="5861714"/>
            <a:ext cx="3848676" cy="738664"/>
          </a:xfrm>
          <a:prstGeom prst="rect">
            <a:avLst/>
          </a:prstGeom>
          <a:noFill/>
        </p:spPr>
        <p:txBody>
          <a:bodyPr wrap="square" rtlCol="0">
            <a:spAutoFit/>
          </a:bodyPr>
          <a:lstStyle/>
          <a:p>
            <a:pPr algn="ctr"/>
            <a:r>
              <a:rPr lang="en-US" sz="2400">
                <a:latin typeface="Times New Roman" panose="02020603050405020304" pitchFamily="18" charset="0"/>
                <a:cs typeface="Times New Roman" panose="02020603050405020304" pitchFamily="18" charset="0"/>
              </a:rPr>
              <a:t>Nguyễn Viết Sinh</a:t>
            </a:r>
          </a:p>
          <a:p>
            <a:pPr algn="ctr"/>
            <a:r>
              <a:rPr lang="en-US">
                <a:latin typeface="Times New Roman" panose="02020603050405020304" pitchFamily="18" charset="0"/>
                <a:cs typeface="Times New Roman" panose="02020603050405020304" pitchFamily="18" charset="0"/>
              </a:rPr>
              <a:t>Anh hùng Lực l</a:t>
            </a:r>
            <a:r>
              <a:rPr lang="vi-VN">
                <a:latin typeface="Times New Roman" panose="02020603050405020304" pitchFamily="18" charset="0"/>
                <a:cs typeface="Times New Roman" panose="02020603050405020304" pitchFamily="18" charset="0"/>
              </a:rPr>
              <a:t>ượ</a:t>
            </a:r>
            <a:r>
              <a:rPr lang="en-US">
                <a:latin typeface="Times New Roman" panose="02020603050405020304" pitchFamily="18" charset="0"/>
                <a:cs typeface="Times New Roman" panose="02020603050405020304" pitchFamily="18" charset="0"/>
              </a:rPr>
              <a:t>ng vũ trang nhân dân</a:t>
            </a:r>
          </a:p>
        </p:txBody>
      </p:sp>
      <p:sp>
        <p:nvSpPr>
          <p:cNvPr id="8" name="TextBox 7"/>
          <p:cNvSpPr txBox="1"/>
          <p:nvPr/>
        </p:nvSpPr>
        <p:spPr>
          <a:xfrm>
            <a:off x="5404125" y="2443706"/>
            <a:ext cx="5936776" cy="2308324"/>
          </a:xfrm>
          <a:prstGeom prst="rect">
            <a:avLst/>
          </a:prstGeom>
          <a:noFill/>
        </p:spPr>
        <p:txBody>
          <a:bodyPr wrap="square" rtlCol="0">
            <a:spAutoFit/>
          </a:bodyPr>
          <a:lstStyle/>
          <a:p>
            <a:pPr algn="just"/>
            <a:r>
              <a:rPr lang="en-US" sz="2400">
                <a:latin typeface="Times New Roman" panose="02020603050405020304" pitchFamily="18" charset="0"/>
                <a:cs typeface="Times New Roman" pitchFamily="18" charset="0"/>
              </a:rPr>
              <a:t>Nguyễn Viết Sinh là một trong những ng</a:t>
            </a:r>
            <a:r>
              <a:rPr lang="vi-VN" sz="2400">
                <a:latin typeface="Times New Roman" panose="02020603050405020304" pitchFamily="18" charset="0"/>
                <a:cs typeface="Times New Roman" pitchFamily="18" charset="0"/>
              </a:rPr>
              <a:t>ườ</a:t>
            </a:r>
            <a:r>
              <a:rPr lang="en-US" sz="2400">
                <a:latin typeface="Times New Roman" panose="02020603050405020304" pitchFamily="18" charset="0"/>
                <a:cs typeface="Times New Roman" pitchFamily="18" charset="0"/>
              </a:rPr>
              <a:t>i anh hùng Trường Sơn. Trong vòng 4 năm với 1.089 ngày làm việc, ông đã mang h</a:t>
            </a:r>
            <a:r>
              <a:rPr lang="vi-VN" sz="2400">
                <a:latin typeface="Times New Roman" panose="02020603050405020304" pitchFamily="18" charset="0"/>
                <a:cs typeface="Times New Roman" pitchFamily="18" charset="0"/>
              </a:rPr>
              <a:t>ơ</a:t>
            </a:r>
            <a:r>
              <a:rPr lang="en-US" sz="2400">
                <a:latin typeface="Times New Roman" panose="02020603050405020304" pitchFamily="18" charset="0"/>
                <a:cs typeface="Times New Roman" pitchFamily="18" charset="0"/>
              </a:rPr>
              <a:t>n 55 tấn hàng trên l</a:t>
            </a:r>
            <a:r>
              <a:rPr lang="vi-VN" sz="2400">
                <a:latin typeface="Times New Roman" panose="02020603050405020304" pitchFamily="18" charset="0"/>
                <a:cs typeface="Times New Roman" pitchFamily="18" charset="0"/>
              </a:rPr>
              <a:t>ư</a:t>
            </a:r>
            <a:r>
              <a:rPr lang="en-US" sz="2400">
                <a:latin typeface="Times New Roman" panose="02020603050405020304" pitchFamily="18" charset="0"/>
                <a:cs typeface="Times New Roman" pitchFamily="18" charset="0"/>
              </a:rPr>
              <a:t>ng và đi qua quãng đ</a:t>
            </a:r>
            <a:r>
              <a:rPr lang="vi-VN" sz="2400">
                <a:latin typeface="Times New Roman" panose="02020603050405020304" pitchFamily="18" charset="0"/>
                <a:cs typeface="Times New Roman" pitchFamily="18" charset="0"/>
              </a:rPr>
              <a:t>ườ</a:t>
            </a:r>
            <a:r>
              <a:rPr lang="en-US" sz="2400">
                <a:latin typeface="Times New Roman" panose="02020603050405020304" pitchFamily="18" charset="0"/>
                <a:cs typeface="Times New Roman" pitchFamily="18" charset="0"/>
              </a:rPr>
              <a:t>ng có tổng chiều dài 41.25 km, t</a:t>
            </a:r>
            <a:r>
              <a:rPr lang="vi-VN" sz="2400">
                <a:latin typeface="Times New Roman" panose="02020603050405020304" pitchFamily="18" charset="0"/>
                <a:cs typeface="Times New Roman" pitchFamily="18" charset="0"/>
              </a:rPr>
              <a:t>ươ</a:t>
            </a:r>
            <a:r>
              <a:rPr lang="en-US" sz="2400">
                <a:latin typeface="Times New Roman" panose="02020603050405020304" pitchFamily="18" charset="0"/>
                <a:cs typeface="Times New Roman" pitchFamily="18" charset="0"/>
              </a:rPr>
              <a:t>ng đ</a:t>
            </a:r>
            <a:r>
              <a:rPr lang="vi-VN" sz="2400">
                <a:latin typeface="Times New Roman" panose="02020603050405020304" pitchFamily="18" charset="0"/>
                <a:cs typeface="Times New Roman" pitchFamily="18" charset="0"/>
              </a:rPr>
              <a:t>ươ</a:t>
            </a:r>
            <a:r>
              <a:rPr lang="en-US" sz="2400">
                <a:latin typeface="Times New Roman" panose="02020603050405020304" pitchFamily="18" charset="0"/>
                <a:cs typeface="Times New Roman" pitchFamily="18" charset="0"/>
              </a:rPr>
              <a:t>ng 1 vòng trái đất theo đ</a:t>
            </a:r>
            <a:r>
              <a:rPr lang="vi-VN" sz="2400">
                <a:latin typeface="Times New Roman" panose="02020603050405020304" pitchFamily="18" charset="0"/>
                <a:cs typeface="Times New Roman" pitchFamily="18" charset="0"/>
              </a:rPr>
              <a:t>ườ</a:t>
            </a:r>
            <a:r>
              <a:rPr lang="en-US" sz="2400">
                <a:latin typeface="Times New Roman" panose="02020603050405020304" pitchFamily="18" charset="0"/>
                <a:cs typeface="Times New Roman" pitchFamily="18" charset="0"/>
              </a:rPr>
              <a:t>ng xích đạo.</a:t>
            </a:r>
            <a:endParaRPr lang="en-US" sz="24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12188702"/>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513" y="0"/>
            <a:ext cx="10719620" cy="6619164"/>
          </a:xfrm>
          <a:prstGeom prst="rect">
            <a:avLst/>
          </a:prstGeom>
        </p:spPr>
      </p:pic>
      <p:pic>
        <p:nvPicPr>
          <p:cNvPr id="1026" name="Picture 2" descr="Trao bằng kỷ lục gùi hàng cho anh hùng đặc biệt - VietNam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5652" y="952087"/>
            <a:ext cx="7301553" cy="342771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74693" y="5286558"/>
            <a:ext cx="9362364" cy="954107"/>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Anh hùng Lực luợng vũ trang nhân dân Nguyễn Viết Sinh và vợ nhận bằng kỷ lục Việt Nam.</a:t>
            </a:r>
          </a:p>
        </p:txBody>
      </p:sp>
    </p:spTree>
    <p:extLst>
      <p:ext uri="{BB962C8B-B14F-4D97-AF65-F5344CB8AC3E}">
        <p14:creationId xmlns:p14="http://schemas.microsoft.com/office/powerpoint/2010/main" val="2711162321"/>
      </p:ext>
    </p:extLst>
  </p:cSld>
  <p:clrMapOvr>
    <a:masterClrMapping/>
  </p:clrMapOvr>
  <p:transition spd="slow">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0449"/>
            <a:ext cx="12192000" cy="6157551"/>
          </a:xfrm>
          <a:prstGeom prst="rect">
            <a:avLst/>
          </a:prstGeom>
        </p:spPr>
      </p:pic>
      <p:pic>
        <p:nvPicPr>
          <p:cNvPr id="4" name="Picture 2" descr="10_co_gai_nga_3_dong_loc_500"/>
          <p:cNvPicPr>
            <a:picLocks noChangeAspect="1" noChangeArrowheads="1"/>
          </p:cNvPicPr>
          <p:nvPr/>
        </p:nvPicPr>
        <p:blipFill>
          <a:blip r:embed="rId3"/>
          <a:srcRect/>
          <a:stretch>
            <a:fillRect/>
          </a:stretch>
        </p:blipFill>
        <p:spPr bwMode="auto">
          <a:xfrm>
            <a:off x="4162567" y="122829"/>
            <a:ext cx="7397086" cy="27977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559559" y="921559"/>
            <a:ext cx="3384644" cy="1200329"/>
          </a:xfrm>
          <a:prstGeom prst="rect">
            <a:avLst/>
          </a:prstGeom>
          <a:noFill/>
        </p:spPr>
        <p:txBody>
          <a:bodyPr wrap="square" rtlCol="0">
            <a:spAutoFit/>
          </a:bodyPr>
          <a:lstStyle/>
          <a:p>
            <a:r>
              <a:rPr lang="en-US" sz="3600">
                <a:latin typeface="Dancing Script" panose="03080600040507000D00" pitchFamily="66" charset="0"/>
                <a:cs typeface="Times New Roman" panose="02020603050405020304" pitchFamily="18" charset="0"/>
              </a:rPr>
              <a:t>10 cô gái Ngã ba Đồng Lộc</a:t>
            </a:r>
          </a:p>
        </p:txBody>
      </p:sp>
      <p:sp>
        <p:nvSpPr>
          <p:cNvPr id="7" name="TextBox 6"/>
          <p:cNvSpPr txBox="1"/>
          <p:nvPr/>
        </p:nvSpPr>
        <p:spPr>
          <a:xfrm>
            <a:off x="691486" y="3550482"/>
            <a:ext cx="10809027" cy="2677656"/>
          </a:xfrm>
          <a:prstGeom prst="rect">
            <a:avLst/>
          </a:prstGeom>
          <a:noFill/>
        </p:spPr>
        <p:txBody>
          <a:bodyPr wrap="square" rtlCol="0">
            <a:spAutoFit/>
          </a:bodyPr>
          <a:lstStyle/>
          <a:p>
            <a:pPr algn="just">
              <a:defRPr/>
            </a:pPr>
            <a:r>
              <a:rPr lang="en-US" sz="2400">
                <a:latin typeface="Times New Roman" pitchFamily="18" charset="0"/>
                <a:cs typeface="Times New Roman" pitchFamily="18" charset="0"/>
              </a:rPr>
              <a:t>Tiểu đội nữ thanh niên xung phong do Võ Thị Tần làm tiểu đội trưởng có 10 cô tuổi từ 17 đến 22, được giao nhiệm vụ sửa đường cho xe qua.</a:t>
            </a:r>
          </a:p>
          <a:p>
            <a:pPr algn="just">
              <a:defRPr/>
            </a:pPr>
            <a:r>
              <a:rPr lang="en-US" sz="2400">
                <a:latin typeface="Times New Roman" pitchFamily="18" charset="0"/>
                <a:cs typeface="Times New Roman" pitchFamily="18" charset="0"/>
              </a:rPr>
              <a:t>Ngày 24-7-1968 sau nhiều trận bom cày nát đoạn đường, các cô vẫn không rời vị trí. Vừa dứt tiếng bom, các cô lao ra dùng cuốc, xẻng san lấp hố bom, vá đường, thông xe. Ðến 16 giờ 30 phút, trận bom hủy diệt lại dội xuống Ðồng Lộc và cả 10 cô gái đã anh dũng hy sinh.</a:t>
            </a:r>
          </a:p>
          <a:p>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val="1525314553"/>
      </p:ext>
    </p:extLst>
  </p:cSld>
  <p:clrMapOvr>
    <a:masterClrMapping/>
  </p:clrMapOvr>
  <p:transition spd="slow">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376" y="0"/>
            <a:ext cx="11045588" cy="6858000"/>
          </a:xfrm>
          <a:prstGeom prst="rect">
            <a:avLst/>
          </a:prstGeom>
        </p:spPr>
      </p:pic>
      <p:sp>
        <p:nvSpPr>
          <p:cNvPr id="6" name="TextBox 5"/>
          <p:cNvSpPr txBox="1"/>
          <p:nvPr/>
        </p:nvSpPr>
        <p:spPr>
          <a:xfrm>
            <a:off x="1102054" y="5370090"/>
            <a:ext cx="9742228" cy="523220"/>
          </a:xfrm>
          <a:prstGeom prst="rect">
            <a:avLst/>
          </a:prstGeom>
          <a:noFill/>
        </p:spPr>
        <p:txBody>
          <a:bodyPr wrap="square" rtlCol="0">
            <a:spAutoFit/>
          </a:bodyPr>
          <a:lstStyle/>
          <a:p>
            <a:pPr algn="ctr"/>
            <a:r>
              <a:rPr lang="en-US" sz="2800">
                <a:latin typeface="Dancing Script" panose="03080600040507000D00" pitchFamily="66" charset="0"/>
                <a:cs typeface="Times New Roman" panose="02020603050405020304" pitchFamily="18" charset="0"/>
              </a:rPr>
              <a:t>T</a:t>
            </a:r>
            <a:r>
              <a:rPr lang="vi-VN" sz="2800">
                <a:latin typeface="Dancing Script" panose="03080600040507000D00" pitchFamily="66" charset="0"/>
                <a:cs typeface="Times New Roman" panose="02020603050405020304" pitchFamily="18" charset="0"/>
              </a:rPr>
              <a:t>ượ</a:t>
            </a:r>
            <a:r>
              <a:rPr lang="en-US" sz="2800">
                <a:latin typeface="Dancing Script" panose="03080600040507000D00" pitchFamily="66" charset="0"/>
                <a:cs typeface="Times New Roman" panose="02020603050405020304" pitchFamily="18" charset="0"/>
              </a:rPr>
              <a:t>ng đài 10 liệt sĩ thanh niên xung phong tại Ngã ba Đồng Lộc</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4371" y="882275"/>
            <a:ext cx="7937595" cy="3867150"/>
          </a:xfrm>
          <a:prstGeom prst="rect">
            <a:avLst/>
          </a:prstGeom>
        </p:spPr>
      </p:pic>
    </p:spTree>
    <p:extLst>
      <p:ext uri="{BB962C8B-B14F-4D97-AF65-F5344CB8AC3E}">
        <p14:creationId xmlns:p14="http://schemas.microsoft.com/office/powerpoint/2010/main" val="2730094631"/>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3636" y="3865138"/>
            <a:ext cx="5982849" cy="26888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3636" y="207538"/>
            <a:ext cx="5982849" cy="3450062"/>
          </a:xfrm>
          <a:prstGeom prst="rect">
            <a:avLst/>
          </a:prstGeom>
        </p:spPr>
      </p:pic>
      <p:sp>
        <p:nvSpPr>
          <p:cNvPr id="7" name="TextBox 6"/>
          <p:cNvSpPr txBox="1"/>
          <p:nvPr/>
        </p:nvSpPr>
        <p:spPr>
          <a:xfrm>
            <a:off x="-150410" y="1932569"/>
            <a:ext cx="4504046" cy="1077218"/>
          </a:xfrm>
          <a:prstGeom prst="rect">
            <a:avLst/>
          </a:prstGeom>
          <a:noFill/>
        </p:spPr>
        <p:txBody>
          <a:bodyPr wrap="square" rtlCol="0">
            <a:spAutoFit/>
          </a:bodyPr>
          <a:lstStyle/>
          <a:p>
            <a:pPr algn="ctr"/>
            <a:r>
              <a:rPr lang="en-US" sz="3200" dirty="0" err="1">
                <a:latin typeface="Times New Roman" panose="02020603050405020304" pitchFamily="18" charset="0"/>
                <a:cs typeface="Times New Roman" panose="02020603050405020304" pitchFamily="18" charset="0"/>
              </a:rPr>
              <a:t>Nghĩa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liệt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sĩ</a:t>
            </a:r>
            <a:r>
              <a:rPr lang="en-US" sz="3200" dirty="0">
                <a:latin typeface="Times New Roman" panose="02020603050405020304" pitchFamily="18" charset="0"/>
                <a:cs typeface="Times New Roman" panose="02020603050405020304" pitchFamily="18" charset="0"/>
              </a:rPr>
              <a:t> </a:t>
            </a:r>
          </a:p>
          <a:p>
            <a:pPr algn="ctr"/>
            <a:r>
              <a:rPr lang="en-US" sz="3200" dirty="0" err="1">
                <a:latin typeface="Times New Roman" panose="02020603050405020304" pitchFamily="18" charset="0"/>
                <a:cs typeface="Times New Roman" panose="02020603050405020304" pitchFamily="18" charset="0"/>
              </a:rPr>
              <a:t>Tr</a:t>
            </a:r>
            <a:r>
              <a:rPr lang="vi-VN" sz="3200" dirty="0">
                <a:latin typeface="Times New Roman" panose="02020603050405020304" pitchFamily="18" charset="0"/>
                <a:cs typeface="Times New Roman" panose="02020603050405020304" pitchFamily="18" charset="0"/>
              </a:rPr>
              <a:t>ườ</a:t>
            </a:r>
            <a:r>
              <a:rPr lang="en-US" sz="3200" dirty="0">
                <a:latin typeface="Times New Roman" panose="02020603050405020304" pitchFamily="18" charset="0"/>
                <a:cs typeface="Times New Roman" panose="02020603050405020304" pitchFamily="18" charset="0"/>
              </a:rPr>
              <a:t>ng S</a:t>
            </a:r>
            <a:r>
              <a:rPr lang="vi-VN" sz="3200" dirty="0">
                <a:latin typeface="Times New Roman" panose="02020603050405020304" pitchFamily="18" charset="0"/>
                <a:cs typeface="Times New Roman" panose="02020603050405020304" pitchFamily="18" charset="0"/>
              </a:rPr>
              <a:t>ơ</a:t>
            </a:r>
            <a:r>
              <a:rPr lang="en-US" sz="3200" dirty="0">
                <a:latin typeface="Times New Roman" panose="02020603050405020304" pitchFamily="18" charset="0"/>
                <a:cs typeface="Times New Roman" panose="02020603050405020304" pitchFamily="18" charset="0"/>
              </a:rPr>
              <a:t>n (</a:t>
            </a:r>
            <a:r>
              <a:rPr lang="en-US" sz="3200" dirty="0" err="1">
                <a:latin typeface="Times New Roman" panose="02020603050405020304" pitchFamily="18" charset="0"/>
                <a:cs typeface="Times New Roman" panose="02020603050405020304" pitchFamily="18" charset="0"/>
              </a:rPr>
              <a:t>Quảng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Trị</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333037671"/>
      </p:ext>
    </p:extLst>
  </p:cSld>
  <p:clrMapOvr>
    <a:masterClrMapping/>
  </p:clrMapOvr>
  <mc:AlternateContent xmlns:mc="http://schemas.openxmlformats.org/markup-compatibility/2006" xmlns:p15="http://schemas.microsoft.com/office/powerpoint/2012/main">
    <mc:Choice Requires="p15">
      <p:transition spd="slow">
        <p15:prstTrans prst="drap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2270075" y="833030"/>
            <a:ext cx="9194043" cy="1200329"/>
          </a:xfrm>
          <a:prstGeom prst="rect">
            <a:avLst/>
          </a:prstGeom>
        </p:spPr>
        <p:txBody>
          <a:bodyPr wrap="square">
            <a:spAutoFit/>
          </a:bodyPr>
          <a:lstStyle/>
          <a:p>
            <a:r>
              <a:rPr lang="en-US" sz="3600" b="1">
                <a:latin typeface="Times New Roman" panose="02020603050405020304" pitchFamily="18" charset="0"/>
                <a:cs typeface="Times New Roman" panose="02020603050405020304" pitchFamily="18" charset="0"/>
              </a:rPr>
              <a:t>Tầm quan trọng của đ</a:t>
            </a:r>
            <a:r>
              <a:rPr lang="vi-VN" sz="3600" b="1">
                <a:latin typeface="Times New Roman" panose="02020603050405020304" pitchFamily="18" charset="0"/>
                <a:cs typeface="Times New Roman" panose="02020603050405020304" pitchFamily="18" charset="0"/>
              </a:rPr>
              <a:t>ường</a:t>
            </a:r>
            <a:r>
              <a:rPr lang="en-US" sz="3600" b="1">
                <a:latin typeface="Times New Roman" panose="02020603050405020304" pitchFamily="18" charset="0"/>
                <a:cs typeface="Times New Roman" panose="02020603050405020304" pitchFamily="18" charset="0"/>
              </a:rPr>
              <a:t> Tr</a:t>
            </a:r>
            <a:r>
              <a:rPr lang="vi-VN" sz="3600" b="1">
                <a:latin typeface="Times New Roman" panose="02020603050405020304" pitchFamily="18" charset="0"/>
                <a:cs typeface="Times New Roman" panose="02020603050405020304" pitchFamily="18" charset="0"/>
              </a:rPr>
              <a:t>ườ</a:t>
            </a:r>
            <a:r>
              <a:rPr lang="en-US" sz="3600" b="1">
                <a:latin typeface="Times New Roman" panose="02020603050405020304" pitchFamily="18" charset="0"/>
                <a:cs typeface="Times New Roman" panose="02020603050405020304" pitchFamily="18" charset="0"/>
              </a:rPr>
              <a:t>ng S</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n trong sự nghiệp thống nhất đất n</a:t>
            </a:r>
            <a:r>
              <a:rPr lang="vi-VN" sz="3600" b="1">
                <a:latin typeface="Times New Roman" panose="02020603050405020304" pitchFamily="18" charset="0"/>
                <a:cs typeface="Times New Roman" panose="02020603050405020304" pitchFamily="18" charset="0"/>
              </a:rPr>
              <a:t>ướ</a:t>
            </a:r>
            <a:r>
              <a:rPr lang="en-US" sz="3600" b="1">
                <a:latin typeface="Times New Roman" panose="02020603050405020304" pitchFamily="18" charset="0"/>
                <a:cs typeface="Times New Roman" panose="02020603050405020304" pitchFamily="18" charset="0"/>
              </a:rPr>
              <a:t>c</a:t>
            </a:r>
          </a:p>
        </p:txBody>
      </p:sp>
      <p:grpSp>
        <p:nvGrpSpPr>
          <p:cNvPr id="6" name="组合 22">
            <a:extLst>
              <a:ext uri="{FF2B5EF4-FFF2-40B4-BE49-F238E27FC236}">
                <a16:creationId xmlns:a16="http://schemas.microsoft.com/office/drawing/2014/main" id="{F0308CEC-B242-473C-8D49-F97924FAE470}"/>
              </a:ext>
            </a:extLst>
          </p:cNvPr>
          <p:cNvGrpSpPr/>
          <p:nvPr/>
        </p:nvGrpSpPr>
        <p:grpSpPr>
          <a:xfrm>
            <a:off x="1041780" y="915074"/>
            <a:ext cx="1119117" cy="1036245"/>
            <a:chOff x="7591354" y="2577070"/>
            <a:chExt cx="1109010" cy="871365"/>
          </a:xfrm>
        </p:grpSpPr>
        <p:pic>
          <p:nvPicPr>
            <p:cNvPr id="7" name="图片 27">
              <a:extLst>
                <a:ext uri="{FF2B5EF4-FFF2-40B4-BE49-F238E27FC236}">
                  <a16:creationId xmlns:a16="http://schemas.microsoft.com/office/drawing/2014/main" id="{A1A53FCE-0189-487C-8328-1378DD39296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91354" y="2577070"/>
              <a:ext cx="1109010" cy="871365"/>
            </a:xfrm>
            <a:prstGeom prst="rect">
              <a:avLst/>
            </a:prstGeom>
          </p:spPr>
        </p:pic>
        <p:pic>
          <p:nvPicPr>
            <p:cNvPr id="9" name="图片 33">
              <a:extLst>
                <a:ext uri="{FF2B5EF4-FFF2-40B4-BE49-F238E27FC236}">
                  <a16:creationId xmlns:a16="http://schemas.microsoft.com/office/drawing/2014/main" id="{8EC2E966-D07B-43B0-933F-428270D57A1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56211" y="2748824"/>
              <a:ext cx="379294" cy="527856"/>
            </a:xfrm>
            <a:prstGeom prst="rect">
              <a:avLst/>
            </a:prstGeom>
          </p:spPr>
        </p:pic>
      </p:grpSp>
      <p:pic>
        <p:nvPicPr>
          <p:cNvPr id="11" name="Picture 10"/>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7164" b="29742" l="2686" r="18751">
                        <a14:foregroundMark x1="8125" y1="18611" x2="8125" y2="18611"/>
                        <a14:foregroundMark x1="8021" y1="19259" x2="8021" y2="19259"/>
                        <a14:foregroundMark x1="7604" y1="22407" x2="7604" y2="22407"/>
                        <a14:foregroundMark x1="7448" y1="26296" x2="7448" y2="26296"/>
                        <a14:foregroundMark x1="6354" y1="19259" x2="6354" y2="19259"/>
                        <a14:foregroundMark x1="6927" y1="15463" x2="6927" y2="15463"/>
                        <a14:foregroundMark x1="8958" y1="16667" x2="8958" y2="16667"/>
                        <a14:foregroundMark x1="9635" y1="19259" x2="9635" y2="19259"/>
                        <a14:foregroundMark x1="5000" y1="21667" x2="5000" y2="21667"/>
                        <a14:foregroundMark x1="5417" y1="18611" x2="5417" y2="18611"/>
                        <a14:foregroundMark x1="6250" y1="16667" x2="6250" y2="16667"/>
                        <a14:foregroundMark x1="7708" y1="15463" x2="7708" y2="15463"/>
                      </a14:backgroundRemoval>
                    </a14:imgEffect>
                  </a14:imgLayer>
                </a14:imgProps>
              </a:ext>
              <a:ext uri="{28A0092B-C50C-407E-A947-70E740481C1C}">
                <a14:useLocalDpi xmlns:a14="http://schemas.microsoft.com/office/drawing/2010/main" val="0"/>
              </a:ext>
            </a:extLst>
          </a:blip>
          <a:srcRect l="678" t="4342" r="79241" b="67436"/>
          <a:stretch/>
        </p:blipFill>
        <p:spPr>
          <a:xfrm>
            <a:off x="340286" y="2854899"/>
            <a:ext cx="1452427" cy="1148202"/>
          </a:xfrm>
          <a:prstGeom prst="rect">
            <a:avLst/>
          </a:prstGeom>
        </p:spPr>
      </p:pic>
      <p:sp>
        <p:nvSpPr>
          <p:cNvPr id="12" name="TextBox 11"/>
          <p:cNvSpPr txBox="1"/>
          <p:nvPr/>
        </p:nvSpPr>
        <p:spPr>
          <a:xfrm>
            <a:off x="2160896" y="2653141"/>
            <a:ext cx="9764404" cy="1569660"/>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tuyến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chính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để</a:t>
            </a:r>
            <a:r>
              <a:rPr lang="en-US" sz="3200" dirty="0">
                <a:latin typeface="Times New Roman" panose="02020603050405020304" pitchFamily="18" charset="0"/>
                <a:cs typeface="Times New Roman" panose="02020603050405020304" pitchFamily="18" charset="0"/>
              </a:rPr>
              <a:t> chi </a:t>
            </a:r>
            <a:r>
              <a:rPr lang="en-US" sz="3200" dirty="0" err="1">
                <a:latin typeface="Times New Roman" panose="02020603050405020304" pitchFamily="18" charset="0"/>
                <a:cs typeface="Times New Roman" panose="02020603050405020304" pitchFamily="18" charset="0"/>
              </a:rPr>
              <a:t>viện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sức</a:t>
            </a:r>
            <a:r>
              <a:rPr lang="en-US" sz="3200" dirty="0">
                <a:latin typeface="Times New Roman" panose="02020603050405020304" pitchFamily="18" charset="0"/>
                <a:cs typeface="Times New Roman" panose="02020603050405020304" pitchFamily="18" charset="0"/>
              </a:rPr>
              <a:t> ng</a:t>
            </a:r>
            <a:r>
              <a:rPr lang="vi-VN" sz="3200" dirty="0">
                <a:latin typeface="Times New Roman" panose="02020603050405020304" pitchFamily="18" charset="0"/>
                <a:cs typeface="Times New Roman" panose="02020603050405020304" pitchFamily="18" charset="0"/>
              </a:rPr>
              <a:t>ườ</a:t>
            </a:r>
            <a:r>
              <a:rPr lang="en-US" sz="3200" dirty="0" err="1">
                <a:latin typeface="Times New Roman" panose="02020603050405020304" pitchFamily="18" charset="0"/>
                <a:cs typeface="Times New Roman" panose="02020603050405020304" pitchFamily="18" charset="0"/>
              </a:rPr>
              <a:t>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l</a:t>
            </a:r>
            <a:r>
              <a:rPr lang="vi-VN" sz="3200" dirty="0">
                <a:latin typeface="Times New Roman" panose="02020603050405020304" pitchFamily="18" charset="0"/>
                <a:cs typeface="Times New Roman" panose="02020603050405020304" pitchFamily="18" charset="0"/>
              </a:rPr>
              <a:t>ươ</a:t>
            </a:r>
            <a:r>
              <a:rPr lang="en-US" sz="3200" dirty="0">
                <a:latin typeface="Times New Roman" panose="02020603050405020304" pitchFamily="18" charset="0"/>
                <a:cs typeface="Times New Roman" panose="02020603050405020304" pitchFamily="18" charset="0"/>
              </a:rPr>
              <a:t>ng </a:t>
            </a:r>
            <a:r>
              <a:rPr lang="en-US" sz="3200" dirty="0" err="1">
                <a:latin typeface="Times New Roman" panose="02020603050405020304" pitchFamily="18" charset="0"/>
                <a:cs typeface="Times New Roman" panose="02020603050405020304" pitchFamily="18" charset="0"/>
              </a:rPr>
              <a:t>thực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a:t>
            </a:r>
            <a:r>
              <a:rPr lang="vi-VN" sz="3200" dirty="0">
                <a:latin typeface="Times New Roman" panose="02020603050405020304" pitchFamily="18" charset="0"/>
                <a:cs typeface="Times New Roman" panose="02020603050405020304" pitchFamily="18" charset="0"/>
              </a:rPr>
              <a:t>ườn</a:t>
            </a:r>
            <a:r>
              <a:rPr lang="en-US" sz="3200" dirty="0">
                <a:latin typeface="Times New Roman" panose="02020603050405020304" pitchFamily="18" charset="0"/>
                <a:cs typeface="Times New Roman" panose="02020603050405020304" pitchFamily="18" charset="0"/>
              </a:rPr>
              <a:t>g, </a:t>
            </a:r>
            <a:r>
              <a:rPr lang="en-US" sz="3200" dirty="0" err="1">
                <a:latin typeface="Times New Roman" panose="02020603050405020304" pitchFamily="18" charset="0"/>
                <a:cs typeface="Times New Roman" panose="02020603050405020304" pitchFamily="18" charset="0"/>
              </a:rPr>
              <a:t>góp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to </a:t>
            </a:r>
            <a:r>
              <a:rPr lang="en-US" sz="3200" dirty="0" err="1">
                <a:latin typeface="Times New Roman" panose="02020603050405020304" pitchFamily="18" charset="0"/>
                <a:cs typeface="Times New Roman" panose="02020603050405020304" pitchFamily="18" charset="0"/>
              </a:rPr>
              <a:t>lớn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miền</a:t>
            </a:r>
            <a:r>
              <a:rPr lang="en-US" sz="3200" dirty="0">
                <a:latin typeface="Times New Roman" panose="02020603050405020304" pitchFamily="18" charset="0"/>
                <a:cs typeface="Times New Roman" panose="02020603050405020304" pitchFamily="18" charset="0"/>
              </a:rPr>
              <a:t> Nam.</a:t>
            </a:r>
          </a:p>
        </p:txBody>
      </p:sp>
      <p:pic>
        <p:nvPicPr>
          <p:cNvPr id="13" name="Picture 12"/>
          <p:cNvPicPr>
            <a:picLocks noChangeAspect="1"/>
          </p:cNvPicPr>
          <p:nvPr/>
        </p:nvPicPr>
        <p:blipFill rotWithShape="1">
          <a:blip r:embed="rId7" cstate="print">
            <a:extLst>
              <a:ext uri="{BEBA8EAE-BF5A-486C-A8C5-ECC9F3942E4B}">
                <a14:imgProps xmlns:a14="http://schemas.microsoft.com/office/drawing/2010/main">
                  <a14:imgLayer r:embed="rId6">
                    <a14:imgEffect>
                      <a14:backgroundRemoval t="39259" b="62407" l="3646" r="17240">
                        <a14:foregroundMark x1="13177" y1="48333" x2="14531" y2="53148"/>
                        <a14:foregroundMark x1="13177" y1="50741" x2="13333" y2="45185"/>
                        <a14:foregroundMark x1="13854" y1="45648" x2="16146" y2="48333"/>
                        <a14:foregroundMark x1="11667" y1="49815" x2="11667" y2="49815"/>
                        <a14:foregroundMark x1="11667" y1="53426" x2="14531" y2="53148"/>
                        <a14:foregroundMark x1="12083" y1="52870" x2="11667" y2="50463"/>
                        <a14:foregroundMark x1="16042" y1="53148" x2="16042" y2="53148"/>
                        <a14:foregroundMark x1="13854" y1="56019" x2="13854" y2="56019"/>
                        <a14:foregroundMark x1="14531" y1="54074" x2="17240" y2="53611"/>
                      </a14:backgroundRemoval>
                    </a14:imgEffect>
                  </a14:imgLayer>
                </a14:imgProps>
              </a:ext>
              <a:ext uri="{28A0092B-C50C-407E-A947-70E740481C1C}">
                <a14:useLocalDpi xmlns:a14="http://schemas.microsoft.com/office/drawing/2010/main" val="0"/>
              </a:ext>
            </a:extLst>
          </a:blip>
          <a:srcRect l="2035" t="36424" r="81547" b="34630"/>
          <a:stretch/>
        </p:blipFill>
        <p:spPr>
          <a:xfrm>
            <a:off x="637292" y="4703771"/>
            <a:ext cx="1085451" cy="1180816"/>
          </a:xfrm>
          <a:prstGeom prst="rect">
            <a:avLst/>
          </a:prstGeom>
        </p:spPr>
      </p:pic>
      <p:sp>
        <p:nvSpPr>
          <p:cNvPr id="14" name="TextBox 13"/>
          <p:cNvSpPr txBox="1"/>
          <p:nvPr/>
        </p:nvSpPr>
        <p:spPr>
          <a:xfrm>
            <a:off x="2160895" y="4755570"/>
            <a:ext cx="9592953"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Đ</a:t>
            </a:r>
            <a:r>
              <a:rPr lang="vi-VN" sz="3200" dirty="0">
                <a:latin typeface="Times New Roman" panose="02020603050405020304" pitchFamily="18" charset="0"/>
                <a:cs typeface="Times New Roman" panose="02020603050405020304" pitchFamily="18" charset="0"/>
              </a:rPr>
              <a:t>ườ</a:t>
            </a:r>
            <a:r>
              <a:rPr lang="en-US" sz="3200" dirty="0">
                <a:latin typeface="Times New Roman" panose="02020603050405020304" pitchFamily="18" charset="0"/>
                <a:cs typeface="Times New Roman" panose="02020603050405020304" pitchFamily="18" charset="0"/>
              </a:rPr>
              <a:t>ng </a:t>
            </a:r>
            <a:r>
              <a:rPr lang="en-US" sz="3200" dirty="0" err="1">
                <a:latin typeface="Times New Roman" panose="02020603050405020304" pitchFamily="18" charset="0"/>
                <a:cs typeface="Times New Roman" panose="02020603050405020304" pitchFamily="18" charset="0"/>
              </a:rPr>
              <a:t>Tr</a:t>
            </a:r>
            <a:r>
              <a:rPr lang="vi-VN" sz="3200" dirty="0">
                <a:latin typeface="Times New Roman" panose="02020603050405020304" pitchFamily="18" charset="0"/>
                <a:cs typeface="Times New Roman" panose="02020603050405020304" pitchFamily="18" charset="0"/>
              </a:rPr>
              <a:t>ườ</a:t>
            </a:r>
            <a:r>
              <a:rPr lang="en-US" sz="3200" dirty="0">
                <a:latin typeface="Times New Roman" panose="02020603050405020304" pitchFamily="18" charset="0"/>
                <a:cs typeface="Times New Roman" panose="02020603050405020304" pitchFamily="18" charset="0"/>
              </a:rPr>
              <a:t>ng S</a:t>
            </a:r>
            <a:r>
              <a:rPr lang="vi-VN" sz="3200" dirty="0">
                <a:latin typeface="Times New Roman" panose="02020603050405020304" pitchFamily="18" charset="0"/>
                <a:cs typeface="Times New Roman" panose="02020603050405020304" pitchFamily="18" charset="0"/>
              </a:rPr>
              <a:t>ơ</a:t>
            </a:r>
            <a:r>
              <a:rPr lang="en-US" sz="3200" dirty="0">
                <a:latin typeface="Times New Roman" panose="02020603050405020304" pitchFamily="18" charset="0"/>
                <a:cs typeface="Times New Roman" panose="02020603050405020304" pitchFamily="18" charset="0"/>
              </a:rPr>
              <a:t>n </a:t>
            </a:r>
            <a:r>
              <a:rPr lang="en-US" sz="3200" dirty="0" err="1">
                <a:latin typeface="Times New Roman" panose="02020603050405020304" pitchFamily="18" charset="0"/>
                <a:cs typeface="Times New Roman" panose="02020603050405020304" pitchFamily="18" charset="0"/>
              </a:rPr>
              <a:t>còn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biểu</a:t>
            </a:r>
            <a:r>
              <a:rPr lang="en-US" sz="3200" dirty="0">
                <a:latin typeface="Times New Roman" panose="02020603050405020304" pitchFamily="18" charset="0"/>
                <a:cs typeface="Times New Roman" panose="02020603050405020304" pitchFamily="18" charset="0"/>
              </a:rPr>
              <a:t> t</a:t>
            </a:r>
            <a:r>
              <a:rPr lang="vi-VN" sz="3200" dirty="0">
                <a:latin typeface="Times New Roman" panose="02020603050405020304" pitchFamily="18" charset="0"/>
                <a:cs typeface="Times New Roman" panose="02020603050405020304" pitchFamily="18" charset="0"/>
              </a:rPr>
              <a:t>ượ</a:t>
            </a:r>
            <a:r>
              <a:rPr lang="en-US" sz="3200" dirty="0">
                <a:latin typeface="Times New Roman" panose="02020603050405020304" pitchFamily="18" charset="0"/>
                <a:cs typeface="Times New Roman" panose="02020603050405020304" pitchFamily="18" charset="0"/>
              </a:rPr>
              <a:t>ng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ý </a:t>
            </a:r>
            <a:r>
              <a:rPr lang="en-US" sz="3200" dirty="0" err="1">
                <a:latin typeface="Times New Roman" panose="02020603050405020304" pitchFamily="18" charset="0"/>
                <a:cs typeface="Times New Roman" panose="02020603050405020304" pitchFamily="18" charset="0"/>
              </a:rPr>
              <a:t>chí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quyết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r>
              <a:rPr lang="en-US" sz="3200" dirty="0">
                <a:latin typeface="Times New Roman" panose="02020603050405020304" pitchFamily="18" charset="0"/>
                <a:cs typeface="Times New Roman" panose="02020603050405020304" pitchFamily="18" charset="0"/>
              </a:rPr>
              <a:t> Nam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chống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Mĩ</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586124341"/>
      </p:ext>
    </p:extLst>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1000"/>
                                        <p:tgtEl>
                                          <p:spTgt spid="1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19200" y="68553"/>
            <a:ext cx="8757313" cy="646331"/>
          </a:xfrm>
          <a:prstGeom prst="rect">
            <a:avLst/>
          </a:prstGeom>
          <a:noFill/>
        </p:spPr>
        <p:txBody>
          <a:bodyPr wrap="square" rtlCol="0">
            <a:spAutoFit/>
          </a:bodyPr>
          <a:lstStyle/>
          <a:p>
            <a:pPr algn="ctr"/>
            <a:r>
              <a:rPr lang="en-US" sz="3600" b="1" dirty="0" err="1">
                <a:latin typeface="Dancing Script" panose="03080600040507000D00" pitchFamily="66" charset="0"/>
              </a:rPr>
              <a:t>Hình</a:t>
            </a:r>
            <a:r>
              <a:rPr lang="en-US" sz="3600" b="1" dirty="0">
                <a:latin typeface="Dancing Script" panose="03080600040507000D00" pitchFamily="66" charset="0"/>
              </a:rPr>
              <a:t> </a:t>
            </a:r>
            <a:r>
              <a:rPr lang="en-US" sz="3600" b="1" dirty="0" err="1">
                <a:latin typeface="Dancing Script" panose="03080600040507000D00" pitchFamily="66" charset="0"/>
              </a:rPr>
              <a:t>ảnh</a:t>
            </a:r>
            <a:r>
              <a:rPr lang="en-US" sz="3600" b="1" dirty="0">
                <a:latin typeface="Dancing Script" panose="03080600040507000D00" pitchFamily="66" charset="0"/>
              </a:rPr>
              <a:t> đ</a:t>
            </a:r>
            <a:r>
              <a:rPr lang="vi-VN" sz="3600" b="1" dirty="0">
                <a:latin typeface="Dancing Script" panose="03080600040507000D00" pitchFamily="66" charset="0"/>
              </a:rPr>
              <a:t>ườ</a:t>
            </a:r>
            <a:r>
              <a:rPr lang="en-US" sz="3600" b="1" dirty="0">
                <a:latin typeface="Dancing Script" panose="03080600040507000D00" pitchFamily="66" charset="0"/>
              </a:rPr>
              <a:t>ng </a:t>
            </a:r>
            <a:r>
              <a:rPr lang="en-US" sz="3600" b="1" dirty="0" err="1">
                <a:latin typeface="Dancing Script" panose="03080600040507000D00" pitchFamily="66" charset="0"/>
              </a:rPr>
              <a:t>Tr</a:t>
            </a:r>
            <a:r>
              <a:rPr lang="vi-VN" sz="3600" b="1" dirty="0">
                <a:latin typeface="Dancing Script" panose="03080600040507000D00" pitchFamily="66" charset="0"/>
              </a:rPr>
              <a:t>ườ</a:t>
            </a:r>
            <a:r>
              <a:rPr lang="en-US" sz="3600" b="1" dirty="0">
                <a:latin typeface="Dancing Script" panose="03080600040507000D00" pitchFamily="66" charset="0"/>
              </a:rPr>
              <a:t>ng S</a:t>
            </a:r>
            <a:r>
              <a:rPr lang="vi-VN" sz="3600" b="1" dirty="0">
                <a:latin typeface="Dancing Script" panose="03080600040507000D00" pitchFamily="66" charset="0"/>
              </a:rPr>
              <a:t>ơ</a:t>
            </a:r>
            <a:r>
              <a:rPr lang="en-US" sz="3600" b="1" dirty="0">
                <a:latin typeface="Dancing Script" panose="03080600040507000D00" pitchFamily="66" charset="0"/>
              </a:rPr>
              <a:t>n x</a:t>
            </a:r>
            <a:r>
              <a:rPr lang="vi-VN" sz="3600" b="1" dirty="0">
                <a:latin typeface="Dancing Script" panose="03080600040507000D00" pitchFamily="66" charset="0"/>
              </a:rPr>
              <a:t>ư</a:t>
            </a:r>
            <a:r>
              <a:rPr lang="en-US" sz="3600" b="1" dirty="0">
                <a:latin typeface="Dancing Script" panose="03080600040507000D00" pitchFamily="66" charset="0"/>
              </a:rPr>
              <a:t>a </a:t>
            </a:r>
            <a:r>
              <a:rPr lang="en-US" sz="3600" b="1" dirty="0" err="1">
                <a:latin typeface="Dancing Script" panose="03080600040507000D00" pitchFamily="66" charset="0"/>
              </a:rPr>
              <a:t>và</a:t>
            </a:r>
            <a:r>
              <a:rPr lang="en-US" sz="3600" b="1" dirty="0">
                <a:latin typeface="Dancing Script" panose="03080600040507000D00" pitchFamily="66" charset="0"/>
              </a:rPr>
              <a:t> nay</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86" y="3878546"/>
            <a:ext cx="4693123" cy="2676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7402" y="941768"/>
            <a:ext cx="4694830" cy="2709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10" descr="Ảnh minh họa"/>
          <p:cNvPicPr>
            <a:picLocks noChangeAspect="1" noChangeArrowheads="1"/>
          </p:cNvPicPr>
          <p:nvPr/>
        </p:nvPicPr>
        <p:blipFill>
          <a:blip r:embed="rId4" cstate="print"/>
          <a:srcRect/>
          <a:stretch>
            <a:fillRect/>
          </a:stretch>
        </p:blipFill>
        <p:spPr bwMode="auto">
          <a:xfrm>
            <a:off x="6687402" y="3878546"/>
            <a:ext cx="4694830" cy="2676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5" descr="ANd9GcT74CzVtIwrn7crfmKGbXO0O0Qd_wjGRxbtzdqGSQ_FJE_NpTRt6A"/>
          <p:cNvPicPr>
            <a:picLocks noChangeAspect="1" noChangeArrowheads="1"/>
          </p:cNvPicPr>
          <p:nvPr/>
        </p:nvPicPr>
        <p:blipFill>
          <a:blip r:embed="rId5"/>
          <a:srcRect/>
          <a:stretch>
            <a:fillRect/>
          </a:stretch>
        </p:blipFill>
        <p:spPr bwMode="auto">
          <a:xfrm>
            <a:off x="1393779" y="941768"/>
            <a:ext cx="4694830" cy="27098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TextBox 9"/>
          <p:cNvSpPr txBox="1"/>
          <p:nvPr/>
        </p:nvSpPr>
        <p:spPr>
          <a:xfrm>
            <a:off x="259307" y="966777"/>
            <a:ext cx="3875964" cy="461665"/>
          </a:xfrm>
          <a:prstGeom prst="rect">
            <a:avLst/>
          </a:prstGeom>
          <a:solidFill>
            <a:srgbClr val="DDE4EF"/>
          </a:solidFill>
          <a:ln>
            <a:solidFill>
              <a:schemeClr val="accent2">
                <a:lumMod val="50000"/>
              </a:schemeClr>
            </a:solidFill>
          </a:ln>
        </p:spPr>
        <p:txBody>
          <a:bodyPr wrap="square" rtlCol="0">
            <a:spAutoFit/>
          </a:bodyPr>
          <a:lstStyle/>
          <a:p>
            <a:r>
              <a:rPr lang="en-US" sz="2400">
                <a:latin typeface="Times New Roman" panose="02020603050405020304" pitchFamily="18" charset="0"/>
                <a:cs typeface="Times New Roman" panose="02020603050405020304" pitchFamily="18" charset="0"/>
              </a:rPr>
              <a:t>Đ</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Tr</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S</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ngày x</a:t>
            </a:r>
            <a:r>
              <a:rPr lang="vi-VN" sz="2400">
                <a:latin typeface="Times New Roman" panose="02020603050405020304" pitchFamily="18" charset="0"/>
                <a:cs typeface="Times New Roman" panose="02020603050405020304" pitchFamily="18" charset="0"/>
              </a:rPr>
              <a:t>ư</a:t>
            </a:r>
            <a:r>
              <a:rPr lang="en-US" sz="2400">
                <a:latin typeface="Times New Roman" panose="02020603050405020304" pitchFamily="18" charset="0"/>
                <a:cs typeface="Times New Roman" panose="02020603050405020304" pitchFamily="18" charset="0"/>
              </a:rPr>
              <a:t>a</a:t>
            </a:r>
          </a:p>
        </p:txBody>
      </p:sp>
      <p:sp>
        <p:nvSpPr>
          <p:cNvPr id="11" name="TextBox 10"/>
          <p:cNvSpPr txBox="1"/>
          <p:nvPr/>
        </p:nvSpPr>
        <p:spPr>
          <a:xfrm>
            <a:off x="259307" y="3878546"/>
            <a:ext cx="3875964" cy="461665"/>
          </a:xfrm>
          <a:prstGeom prst="rect">
            <a:avLst/>
          </a:prstGeom>
          <a:solidFill>
            <a:srgbClr val="ECD0D3"/>
          </a:solidFill>
          <a:ln>
            <a:solidFill>
              <a:schemeClr val="accent2">
                <a:lumMod val="50000"/>
              </a:schemeClr>
            </a:solidFill>
          </a:ln>
        </p:spPr>
        <p:txBody>
          <a:bodyPr wrap="square" rtlCol="0">
            <a:spAutoFit/>
          </a:bodyPr>
          <a:lstStyle/>
          <a:p>
            <a:r>
              <a:rPr lang="en-US" sz="2400">
                <a:latin typeface="Times New Roman" panose="02020603050405020304" pitchFamily="18" charset="0"/>
                <a:cs typeface="Times New Roman" panose="02020603050405020304" pitchFamily="18" charset="0"/>
              </a:rPr>
              <a:t>Đ</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Tr</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S</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ngày nay</a:t>
            </a:r>
          </a:p>
        </p:txBody>
      </p:sp>
    </p:spTree>
    <p:extLst>
      <p:ext uri="{BB962C8B-B14F-4D97-AF65-F5344CB8AC3E}">
        <p14:creationId xmlns:p14="http://schemas.microsoft.com/office/powerpoint/2010/main" val="13403425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 calcmode="lin" valueType="num">
                                      <p:cBhvr>
                                        <p:cTn id="27" dur="1000" fill="hold"/>
                                        <p:tgtEl>
                                          <p:spTgt spid="11"/>
                                        </p:tgtEl>
                                        <p:attrNameLst>
                                          <p:attrName>style.rotation</p:attrName>
                                        </p:attrNameLst>
                                      </p:cBhvr>
                                      <p:tavLst>
                                        <p:tav tm="0">
                                          <p:val>
                                            <p:fltVal val="90"/>
                                          </p:val>
                                        </p:tav>
                                        <p:tav tm="100000">
                                          <p:val>
                                            <p:fltVal val="0"/>
                                          </p:val>
                                        </p:tav>
                                      </p:tavLst>
                                    </p:anim>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1000" fill="hold"/>
                                        <p:tgtEl>
                                          <p:spTgt spid="6"/>
                                        </p:tgtEl>
                                        <p:attrNameLst>
                                          <p:attrName>ppt_x</p:attrName>
                                        </p:attrNameLst>
                                      </p:cBhvr>
                                      <p:tavLst>
                                        <p:tav tm="0">
                                          <p:val>
                                            <p:strVal val="#ppt_x"/>
                                          </p:val>
                                        </p:tav>
                                        <p:tav tm="100000">
                                          <p:val>
                                            <p:strVal val="#ppt_x"/>
                                          </p:val>
                                        </p:tav>
                                      </p:tavLst>
                                    </p:anim>
                                    <p:anim calcmode="lin" valueType="num">
                                      <p:cBhvr additive="base">
                                        <p:cTn id="34" dur="1000" fill="hold"/>
                                        <p:tgtEl>
                                          <p:spTgt spid="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1000" fill="hold"/>
                                        <p:tgtEl>
                                          <p:spTgt spid="8"/>
                                        </p:tgtEl>
                                        <p:attrNameLst>
                                          <p:attrName>ppt_x</p:attrName>
                                        </p:attrNameLst>
                                      </p:cBhvr>
                                      <p:tavLst>
                                        <p:tav tm="0">
                                          <p:val>
                                            <p:strVal val="#ppt_x"/>
                                          </p:val>
                                        </p:tav>
                                        <p:tav tm="100000">
                                          <p:val>
                                            <p:strVal val="#ppt_x"/>
                                          </p:val>
                                        </p:tav>
                                      </p:tavLst>
                                    </p:anim>
                                    <p:anim calcmode="lin" valueType="num">
                                      <p:cBhvr additive="base">
                                        <p:cTn id="38"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A6FCB47A-14CD-4011-B3AF-EF10B8E8C7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6296" t="10595" r="7481" b="10516"/>
          <a:stretch/>
        </p:blipFill>
        <p:spPr>
          <a:xfrm>
            <a:off x="2265335" y="579120"/>
            <a:ext cx="7249384" cy="4421875"/>
          </a:xfrm>
          <a:prstGeom prst="rect">
            <a:avLst/>
          </a:prstGeom>
        </p:spPr>
      </p:pic>
      <p:pic>
        <p:nvPicPr>
          <p:cNvPr id="29" name="图片 28">
            <a:extLst>
              <a:ext uri="{FF2B5EF4-FFF2-40B4-BE49-F238E27FC236}">
                <a16:creationId xmlns:a16="http://schemas.microsoft.com/office/drawing/2014/main" id="{CA646AA4-CF01-4C3C-9A96-298CAF30FC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499" y="4146574"/>
            <a:ext cx="12594294" cy="2906376"/>
          </a:xfrm>
          <a:prstGeom prst="rect">
            <a:avLst/>
          </a:prstGeom>
        </p:spPr>
      </p:pic>
      <p:pic>
        <p:nvPicPr>
          <p:cNvPr id="31" name="图片 30">
            <a:extLst>
              <a:ext uri="{FF2B5EF4-FFF2-40B4-BE49-F238E27FC236}">
                <a16:creationId xmlns:a16="http://schemas.microsoft.com/office/drawing/2014/main" id="{27990EFA-EBF1-41FE-B701-23F4CB1384C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719557" y="579120"/>
            <a:ext cx="1409205" cy="1280160"/>
          </a:xfrm>
          <a:prstGeom prst="rect">
            <a:avLst/>
          </a:prstGeom>
        </p:spPr>
      </p:pic>
      <p:sp>
        <p:nvSpPr>
          <p:cNvPr id="14" name="TextBox 13"/>
          <p:cNvSpPr txBox="1"/>
          <p:nvPr/>
        </p:nvSpPr>
        <p:spPr>
          <a:xfrm>
            <a:off x="3370999" y="2932317"/>
            <a:ext cx="5677468" cy="1323439"/>
          </a:xfrm>
          <a:prstGeom prst="rect">
            <a:avLst/>
          </a:prstGeom>
          <a:noFill/>
        </p:spPr>
        <p:txBody>
          <a:bodyPr wrap="square" rtlCol="0">
            <a:spAutoFit/>
          </a:bodyPr>
          <a:lstStyle/>
          <a:p>
            <a:pPr algn="ctr"/>
            <a:r>
              <a:rPr lang="en-US" sz="8000">
                <a:solidFill>
                  <a:srgbClr val="B06C3E"/>
                </a:solidFill>
                <a:latin typeface="Dancing Script" panose="03080600040507000D00" pitchFamily="66" charset="0"/>
              </a:rPr>
              <a:t>KHỞI ĐỘNG</a:t>
            </a:r>
          </a:p>
        </p:txBody>
      </p:sp>
    </p:spTree>
    <p:extLst>
      <p:ext uri="{BB962C8B-B14F-4D97-AF65-F5344CB8AC3E}">
        <p14:creationId xmlns:p14="http://schemas.microsoft.com/office/powerpoint/2010/main" val="3728421847"/>
      </p:ext>
    </p:extLst>
  </p:cSld>
  <p:clrMapOvr>
    <a:masterClrMapping/>
  </p:clrMapOvr>
  <mc:AlternateContent xmlns:mc="http://schemas.openxmlformats.org/markup-compatibility/2006" xmlns:p15="http://schemas.microsoft.com/office/powerpoint/2012/main">
    <mc:Choice Requires="p15">
      <p:transition spd="slow">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370475" y="1032387"/>
            <a:ext cx="7063883" cy="1077218"/>
          </a:xfrm>
          <a:prstGeom prst="rect">
            <a:avLst/>
          </a:prstGeom>
        </p:spPr>
        <p:txBody>
          <a:bodyPr wrap="square">
            <a:spAutoFit/>
          </a:bodyPr>
          <a:lstStyle/>
          <a:p>
            <a:pPr algn="just"/>
            <a:r>
              <a:rPr lang="en-US" sz="3200" i="1" dirty="0" err="1">
                <a:latin typeface="Times New Roman" panose="02020603050405020304" pitchFamily="18" charset="0"/>
                <a:cs typeface="Times New Roman" panose="02020603050405020304" pitchFamily="18" charset="0"/>
              </a:rPr>
              <a:t>Hiện</a:t>
            </a:r>
            <a:r>
              <a:rPr lang="en-US" sz="3200" i="1" dirty="0">
                <a:latin typeface="Times New Roman" panose="02020603050405020304" pitchFamily="18" charset="0"/>
                <a:cs typeface="Times New Roman" panose="02020603050405020304" pitchFamily="18" charset="0"/>
              </a:rPr>
              <a:t> nay, đ</a:t>
            </a:r>
            <a:r>
              <a:rPr lang="vi-VN" sz="3200" i="1" dirty="0">
                <a:latin typeface="Times New Roman" panose="02020603050405020304" pitchFamily="18" charset="0"/>
                <a:cs typeface="Times New Roman" panose="02020603050405020304" pitchFamily="18" charset="0"/>
              </a:rPr>
              <a:t>ườ</a:t>
            </a:r>
            <a:r>
              <a:rPr lang="en-US" sz="3200" i="1" dirty="0">
                <a:latin typeface="Times New Roman" panose="02020603050405020304" pitchFamily="18" charset="0"/>
                <a:cs typeface="Times New Roman" panose="02020603050405020304" pitchFamily="18" charset="0"/>
              </a:rPr>
              <a:t>ng </a:t>
            </a:r>
            <a:r>
              <a:rPr lang="en-US" sz="3200" i="1" dirty="0" err="1">
                <a:latin typeface="Times New Roman" panose="02020603050405020304" pitchFamily="18" charset="0"/>
                <a:cs typeface="Times New Roman" panose="02020603050405020304" pitchFamily="18" charset="0"/>
              </a:rPr>
              <a:t>Tr</a:t>
            </a:r>
            <a:r>
              <a:rPr lang="vi-VN" sz="3200" i="1" dirty="0">
                <a:latin typeface="Times New Roman" panose="02020603050405020304" pitchFamily="18" charset="0"/>
                <a:cs typeface="Times New Roman" panose="02020603050405020304" pitchFamily="18" charset="0"/>
              </a:rPr>
              <a:t>ườ</a:t>
            </a:r>
            <a:r>
              <a:rPr lang="en-US" sz="3200" i="1" dirty="0">
                <a:latin typeface="Times New Roman" panose="02020603050405020304" pitchFamily="18" charset="0"/>
                <a:cs typeface="Times New Roman" panose="02020603050405020304" pitchFamily="18" charset="0"/>
              </a:rPr>
              <a:t>ng S</a:t>
            </a:r>
            <a:r>
              <a:rPr lang="vi-VN" sz="3200" i="1" dirty="0">
                <a:latin typeface="Times New Roman" panose="02020603050405020304" pitchFamily="18" charset="0"/>
                <a:cs typeface="Times New Roman" panose="02020603050405020304" pitchFamily="18" charset="0"/>
              </a:rPr>
              <a:t>ơ</a:t>
            </a:r>
            <a:r>
              <a:rPr lang="en-US" sz="3200" i="1" dirty="0">
                <a:latin typeface="Times New Roman" panose="02020603050405020304" pitchFamily="18" charset="0"/>
                <a:cs typeface="Times New Roman" panose="02020603050405020304" pitchFamily="18" charset="0"/>
              </a:rPr>
              <a:t>n </a:t>
            </a:r>
            <a:r>
              <a:rPr lang="en-US" sz="3200" i="1" dirty="0" err="1">
                <a:latin typeface="Times New Roman" panose="02020603050405020304" pitchFamily="18" charset="0"/>
                <a:cs typeface="Times New Roman" panose="02020603050405020304" pitchFamily="18" charset="0"/>
              </a:rPr>
              <a:t>có</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vai</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trò</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quan</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trọng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nh</a:t>
            </a:r>
            <a:r>
              <a:rPr lang="vi-VN" sz="3200" i="1" dirty="0">
                <a:latin typeface="Times New Roman" panose="02020603050405020304" pitchFamily="18" charset="0"/>
                <a:cs typeface="Times New Roman" panose="02020603050405020304" pitchFamily="18" charset="0"/>
              </a:rPr>
              <a:t>ư</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thế</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nào</a:t>
            </a:r>
            <a:r>
              <a:rPr lang="en-US" sz="3200" i="1" dirty="0">
                <a:latin typeface="Times New Roman" panose="02020603050405020304" pitchFamily="18" charset="0"/>
                <a:cs typeface="Times New Roman" panose="02020603050405020304" pitchFamily="18" charset="0"/>
              </a:rPr>
              <a:t>?</a:t>
            </a:r>
          </a:p>
        </p:txBody>
      </p:sp>
      <p:pic>
        <p:nvPicPr>
          <p:cNvPr id="18"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90680" y="181930"/>
            <a:ext cx="8823472" cy="2539107"/>
          </a:xfrm>
          <a:prstGeom prst="rect">
            <a:avLst/>
          </a:prstGeom>
        </p:spPr>
      </p:pic>
      <p:sp>
        <p:nvSpPr>
          <p:cNvPr id="4" name="TextBox 3"/>
          <p:cNvSpPr txBox="1"/>
          <p:nvPr/>
        </p:nvSpPr>
        <p:spPr>
          <a:xfrm>
            <a:off x="1370475" y="2986424"/>
            <a:ext cx="10302784" cy="1569660"/>
          </a:xfrm>
          <a:prstGeom prst="rect">
            <a:avLst/>
          </a:prstGeom>
          <a:noFill/>
        </p:spPr>
        <p:txBody>
          <a:bodyPr wrap="square" rtlCol="0">
            <a:spAutoFit/>
          </a:bodyPr>
          <a:lstStyle/>
          <a:p>
            <a:pPr algn="just"/>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quan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trọng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hai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miền</a:t>
            </a:r>
            <a:r>
              <a:rPr lang="en-US" sz="3200" dirty="0">
                <a:latin typeface="Times New Roman" pitchFamily="18" charset="0"/>
                <a:cs typeface="Times New Roman" pitchFamily="18" charset="0"/>
              </a:rPr>
              <a:t> Nam- </a:t>
            </a:r>
            <a:r>
              <a:rPr lang="en-US" sz="3200" dirty="0" err="1">
                <a:latin typeface="Times New Roman" pitchFamily="18" charset="0"/>
                <a:cs typeface="Times New Roman" pitchFamily="18" charset="0"/>
              </a:rPr>
              <a:t>Bắc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góp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nghiệp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đất</a:t>
            </a:r>
            <a:r>
              <a:rPr lang="en-US" sz="3200" dirty="0">
                <a:latin typeface="Times New Roman" pitchFamily="18" charset="0"/>
                <a:cs typeface="Times New Roman" pitchFamily="18" charset="0"/>
              </a:rPr>
              <a:t> n</a:t>
            </a:r>
            <a:r>
              <a:rPr lang="vi-VN" sz="3200" dirty="0">
                <a:latin typeface="Times New Roman" pitchFamily="18" charset="0"/>
                <a:cs typeface="Times New Roman" pitchFamily="18" charset="0"/>
              </a:rPr>
              <a:t>ướ</a:t>
            </a:r>
            <a:r>
              <a:rPr lang="en-US" sz="3200" dirty="0">
                <a:latin typeface="Times New Roman" pitchFamily="18" charset="0"/>
                <a:cs typeface="Times New Roman" pitchFamily="18" charset="0"/>
              </a:rPr>
              <a:t>c.</a:t>
            </a:r>
          </a:p>
        </p:txBody>
      </p:sp>
      <p:pic>
        <p:nvPicPr>
          <p:cNvPr id="22" name="图片 17">
            <a:extLst>
              <a:ext uri="{FF2B5EF4-FFF2-40B4-BE49-F238E27FC236}">
                <a16:creationId xmlns:a16="http://schemas.microsoft.com/office/drawing/2014/main" id="{C04C2A23-BEA4-4264-BF0B-339340C877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8800" y="108509"/>
            <a:ext cx="706590" cy="997300"/>
          </a:xfrm>
          <a:prstGeom prst="rect">
            <a:avLst/>
          </a:prstGeom>
        </p:spPr>
      </p:pic>
    </p:spTree>
    <p:extLst>
      <p:ext uri="{BB962C8B-B14F-4D97-AF65-F5344CB8AC3E}">
        <p14:creationId xmlns:p14="http://schemas.microsoft.com/office/powerpoint/2010/main" val="1573212526"/>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1000"/>
                                        <p:tgtEl>
                                          <p:spTgt spid="18"/>
                                        </p:tgtEl>
                                      </p:cBhvr>
                                    </p:animEffect>
                                  </p:childTnLst>
                                </p:cTn>
                              </p:par>
                              <p:par>
                                <p:cTn id="11" presetID="14" presetClass="entr" presetSubtype="1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randombar(horizontal)">
                                      <p:cBhvr>
                                        <p:cTn id="13" dur="10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291485" y="-447717"/>
            <a:ext cx="3800215" cy="2515465"/>
          </a:xfrm>
          <a:prstGeom prst="rect">
            <a:avLst/>
          </a:prstGeom>
        </p:spPr>
      </p:pic>
      <p:sp>
        <p:nvSpPr>
          <p:cNvPr id="17" name="矩形 16">
            <a:extLst>
              <a:ext uri="{FF2B5EF4-FFF2-40B4-BE49-F238E27FC236}">
                <a16:creationId xmlns:a16="http://schemas.microsoft.com/office/drawing/2014/main" id="{6004F4CE-0067-4731-8ED0-651D5735978B}"/>
              </a:ext>
            </a:extLst>
          </p:cNvPr>
          <p:cNvSpPr/>
          <p:nvPr/>
        </p:nvSpPr>
        <p:spPr>
          <a:xfrm>
            <a:off x="7628474" y="664132"/>
            <a:ext cx="3116504" cy="923330"/>
          </a:xfrm>
          <a:prstGeom prst="rect">
            <a:avLst/>
          </a:prstGeom>
        </p:spPr>
        <p:txBody>
          <a:bodyPr wrap="square">
            <a:spAutoFit/>
          </a:bodyPr>
          <a:lstStyle/>
          <a:p>
            <a:pPr lvl="0" algn="ctr">
              <a:buNone/>
            </a:pPr>
            <a:r>
              <a:rPr lang="en-US" altLang="zh-CN" sz="5400">
                <a:solidFill>
                  <a:srgbClr val="B06C3E"/>
                </a:solidFill>
                <a:latin typeface="Dancing Script" panose="03080600040507000D00" pitchFamily="66" charset="0"/>
                <a:cs typeface="+mn-ea"/>
                <a:sym typeface="+mn-lt"/>
              </a:rPr>
              <a:t>GHI NHỚ</a:t>
            </a:r>
            <a:endParaRPr lang="zh-CN" altLang="en-US" sz="5400" dirty="0">
              <a:solidFill>
                <a:srgbClr val="B06C3E"/>
              </a:solidFill>
              <a:latin typeface="Dancing Script" panose="03080600040507000D00" pitchFamily="66" charset="0"/>
              <a:cs typeface="+mn-ea"/>
              <a:sym typeface="+mn-lt"/>
            </a:endParaRPr>
          </a:p>
        </p:txBody>
      </p:sp>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3" name="图片 2">
            <a:extLst>
              <a:ext uri="{FF2B5EF4-FFF2-40B4-BE49-F238E27FC236}">
                <a16:creationId xmlns:a16="http://schemas.microsoft.com/office/drawing/2014/main" id="{856FD989-2D9B-4179-9A3E-F7DA003A6EA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0991" y="1648989"/>
            <a:ext cx="7431880" cy="3953529"/>
          </a:xfrm>
          <a:prstGeom prst="rect">
            <a:avLst/>
          </a:prstGeom>
        </p:spPr>
      </p:pic>
      <p:pic>
        <p:nvPicPr>
          <p:cNvPr id="6" name="图片 5">
            <a:extLst>
              <a:ext uri="{FF2B5EF4-FFF2-40B4-BE49-F238E27FC236}">
                <a16:creationId xmlns:a16="http://schemas.microsoft.com/office/drawing/2014/main" id="{844F8271-2CB8-4342-9AB7-EA26C95D234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28474" y="2720263"/>
            <a:ext cx="3485048" cy="3345983"/>
          </a:xfrm>
          <a:prstGeom prst="rect">
            <a:avLst/>
          </a:prstGeom>
        </p:spPr>
      </p:pic>
      <p:sp>
        <p:nvSpPr>
          <p:cNvPr id="2" name="TextBox 1"/>
          <p:cNvSpPr txBox="1"/>
          <p:nvPr/>
        </p:nvSpPr>
        <p:spPr>
          <a:xfrm>
            <a:off x="783693" y="2568595"/>
            <a:ext cx="6061088" cy="1938992"/>
          </a:xfrm>
          <a:prstGeom prst="rect">
            <a:avLst/>
          </a:prstGeom>
          <a:noFill/>
        </p:spPr>
        <p:txBody>
          <a:bodyPr wrap="square" rtlCol="0">
            <a:spAutoFit/>
          </a:bodyPr>
          <a:lstStyle/>
          <a:p>
            <a:pPr algn="just"/>
            <a:r>
              <a:rPr lang="en-US" sz="2400" kern="0">
                <a:solidFill>
                  <a:srgbClr val="C00000"/>
                </a:solidFill>
                <a:latin typeface="Times New Roman" panose="02020603050405020304" pitchFamily="18" charset="0"/>
                <a:cs typeface="Times New Roman" panose="02020603050405020304" pitchFamily="18" charset="0"/>
              </a:rPr>
              <a:t>Ngày 19-5-1959, Trung ương Đảng quyết định </a:t>
            </a:r>
            <a:r>
              <a:rPr lang="vi-VN" sz="2400" kern="0">
                <a:solidFill>
                  <a:srgbClr val="C00000"/>
                </a:solidFill>
                <a:latin typeface="Times New Roman" panose="02020603050405020304" pitchFamily="18" charset="0"/>
                <a:cs typeface="Times New Roman" panose="02020603050405020304" pitchFamily="18" charset="0"/>
              </a:rPr>
              <a:t>     </a:t>
            </a:r>
            <a:r>
              <a:rPr lang="en-US" sz="2400" kern="0">
                <a:solidFill>
                  <a:srgbClr val="C00000"/>
                </a:solidFill>
                <a:latin typeface="Times New Roman" panose="02020603050405020304" pitchFamily="18" charset="0"/>
                <a:cs typeface="Times New Roman" panose="02020603050405020304" pitchFamily="18" charset="0"/>
              </a:rPr>
              <a:t>mở đường Trường Sơn. Đây là con đường để </a:t>
            </a:r>
            <a:r>
              <a:rPr lang="vi-VN" sz="2400" kern="0">
                <a:solidFill>
                  <a:srgbClr val="C00000"/>
                </a:solidFill>
                <a:latin typeface="Times New Roman" panose="02020603050405020304" pitchFamily="18" charset="0"/>
                <a:cs typeface="Times New Roman" panose="02020603050405020304" pitchFamily="18" charset="0"/>
              </a:rPr>
              <a:t> </a:t>
            </a:r>
            <a:r>
              <a:rPr lang="en-US" sz="2400" kern="0">
                <a:solidFill>
                  <a:srgbClr val="C00000"/>
                </a:solidFill>
                <a:latin typeface="Times New Roman" panose="02020603050405020304" pitchFamily="18" charset="0"/>
                <a:cs typeface="Times New Roman" panose="02020603050405020304" pitchFamily="18" charset="0"/>
              </a:rPr>
              <a:t>miền Bắc chi viện sức người, vũ khí, lương </a:t>
            </a:r>
            <a:r>
              <a:rPr lang="vi-VN" sz="2400" kern="0">
                <a:solidFill>
                  <a:srgbClr val="C00000"/>
                </a:solidFill>
                <a:latin typeface="Times New Roman" panose="02020603050405020304" pitchFamily="18" charset="0"/>
                <a:cs typeface="Times New Roman" panose="02020603050405020304" pitchFamily="18" charset="0"/>
              </a:rPr>
              <a:t> </a:t>
            </a:r>
            <a:r>
              <a:rPr lang="en-US" sz="2400" kern="0">
                <a:solidFill>
                  <a:srgbClr val="C00000"/>
                </a:solidFill>
                <a:latin typeface="Times New Roman" panose="02020603050405020304" pitchFamily="18" charset="0"/>
                <a:cs typeface="Times New Roman" panose="02020603050405020304" pitchFamily="18" charset="0"/>
              </a:rPr>
              <a:t>thực,… cho chiến trường, góp phần to lớn vào sự nghiệp giải phóng miền Nam.</a:t>
            </a:r>
          </a:p>
        </p:txBody>
      </p:sp>
    </p:spTree>
    <p:extLst>
      <p:ext uri="{BB962C8B-B14F-4D97-AF65-F5344CB8AC3E}">
        <p14:creationId xmlns:p14="http://schemas.microsoft.com/office/powerpoint/2010/main" val="3628517600"/>
      </p:ext>
    </p:extLst>
  </p:cSld>
  <p:clrMapOvr>
    <a:masterClrMapping/>
  </p:clrMapOvr>
  <mc:AlternateContent xmlns:mc="http://schemas.openxmlformats.org/markup-compatibility/2006" xmlns:p15="http://schemas.microsoft.com/office/powerpoint/2012/main">
    <mc:Choice Requires="p15">
      <p:transition spd="slow">
        <p15:prstTrans prst="airplan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23CF4AA4-FF81-4BAB-B5A6-9D3979C10C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7264" y="2747039"/>
            <a:ext cx="3347491" cy="2444690"/>
          </a:xfrm>
          <a:prstGeom prst="rect">
            <a:avLst/>
          </a:prstGeom>
        </p:spPr>
      </p:pic>
      <p:pic>
        <p:nvPicPr>
          <p:cNvPr id="47" name="图片 46">
            <a:extLst>
              <a:ext uri="{FF2B5EF4-FFF2-40B4-BE49-F238E27FC236}">
                <a16:creationId xmlns:a16="http://schemas.microsoft.com/office/drawing/2014/main" id="{2DE68A8F-6C4B-497E-AA04-51B8548E7D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55449" y="2747039"/>
            <a:ext cx="3347491" cy="2444690"/>
          </a:xfrm>
          <a:prstGeom prst="rect">
            <a:avLst/>
          </a:prstGeom>
        </p:spPr>
      </p:pic>
      <p:pic>
        <p:nvPicPr>
          <p:cNvPr id="51" name="图片 50">
            <a:extLst>
              <a:ext uri="{FF2B5EF4-FFF2-40B4-BE49-F238E27FC236}">
                <a16:creationId xmlns:a16="http://schemas.microsoft.com/office/drawing/2014/main" id="{10BB57A2-419D-420E-8022-71A4894E777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18162" y="2747039"/>
            <a:ext cx="3347491" cy="2444690"/>
          </a:xfrm>
          <a:prstGeom prst="rect">
            <a:avLst/>
          </a:prstGeom>
        </p:spPr>
      </p:pic>
      <p:pic>
        <p:nvPicPr>
          <p:cNvPr id="20" name="图片 6">
            <a:extLst>
              <a:ext uri="{FF2B5EF4-FFF2-40B4-BE49-F238E27FC236}">
                <a16:creationId xmlns:a16="http://schemas.microsoft.com/office/drawing/2014/main" id="{5C09F252-F7DB-494D-A868-3AA96ACEFAB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55095" y="-483467"/>
            <a:ext cx="4481809" cy="2268663"/>
          </a:xfrm>
          <a:prstGeom prst="rect">
            <a:avLst/>
          </a:prstGeom>
        </p:spPr>
      </p:pic>
      <p:sp>
        <p:nvSpPr>
          <p:cNvPr id="21" name="矩形 16">
            <a:extLst>
              <a:ext uri="{FF2B5EF4-FFF2-40B4-BE49-F238E27FC236}">
                <a16:creationId xmlns:a16="http://schemas.microsoft.com/office/drawing/2014/main" id="{6004F4CE-0067-4731-8ED0-651D5735978B}"/>
              </a:ext>
            </a:extLst>
          </p:cNvPr>
          <p:cNvSpPr/>
          <p:nvPr/>
        </p:nvSpPr>
        <p:spPr>
          <a:xfrm>
            <a:off x="4516197" y="558050"/>
            <a:ext cx="3159604" cy="830997"/>
          </a:xfrm>
          <a:prstGeom prst="rect">
            <a:avLst/>
          </a:prstGeom>
        </p:spPr>
        <p:txBody>
          <a:bodyPr wrap="square">
            <a:spAutoFit/>
          </a:bodyPr>
          <a:lstStyle/>
          <a:p>
            <a:pPr lvl="0" algn="ctr">
              <a:buNone/>
            </a:pPr>
            <a:r>
              <a:rPr lang="en-US" altLang="zh-CN" sz="4800" b="1">
                <a:solidFill>
                  <a:srgbClr val="B06C3E"/>
                </a:solidFill>
                <a:latin typeface="Times New Roman" panose="02020603050405020304" pitchFamily="18" charset="0"/>
                <a:cs typeface="Times New Roman" panose="02020603050405020304" pitchFamily="18" charset="0"/>
                <a:sym typeface="+mn-lt"/>
              </a:rPr>
              <a:t>CỦNG CỐ</a:t>
            </a:r>
            <a:endParaRPr lang="zh-CN" altLang="en-US" sz="4800" b="1" dirty="0">
              <a:solidFill>
                <a:srgbClr val="B06C3E"/>
              </a:solidFill>
              <a:latin typeface="Times New Roman" panose="02020603050405020304" pitchFamily="18" charset="0"/>
              <a:cs typeface="Times New Roman" panose="02020603050405020304" pitchFamily="18" charset="0"/>
              <a:sym typeface="+mn-lt"/>
            </a:endParaRPr>
          </a:p>
        </p:txBody>
      </p:sp>
      <p:sp>
        <p:nvSpPr>
          <p:cNvPr id="2" name="TextBox 1"/>
          <p:cNvSpPr txBox="1"/>
          <p:nvPr/>
        </p:nvSpPr>
        <p:spPr>
          <a:xfrm>
            <a:off x="1998280" y="2173519"/>
            <a:ext cx="8195435" cy="646331"/>
          </a:xfrm>
          <a:prstGeom prst="rect">
            <a:avLst/>
          </a:prstGeom>
          <a:noFill/>
        </p:spPr>
        <p:txBody>
          <a:bodyPr wrap="square" rtlCol="0">
            <a:spAutoFit/>
          </a:bodyPr>
          <a:lstStyle/>
          <a:p>
            <a:pPr algn="ctr"/>
            <a:r>
              <a:rPr lang="en-US" sz="3600">
                <a:latin typeface="Times New Roman" panose="02020603050405020304" pitchFamily="18" charset="0"/>
                <a:cs typeface="Times New Roman" panose="02020603050405020304" pitchFamily="18" charset="0"/>
              </a:rPr>
              <a:t>Đ</a:t>
            </a:r>
            <a:r>
              <a:rPr lang="vi-VN" sz="3600">
                <a:latin typeface="Times New Roman" panose="02020603050405020304" pitchFamily="18" charset="0"/>
                <a:cs typeface="Times New Roman" panose="02020603050405020304" pitchFamily="18" charset="0"/>
              </a:rPr>
              <a:t>ườ</a:t>
            </a:r>
            <a:r>
              <a:rPr lang="en-US" sz="3600">
                <a:latin typeface="Times New Roman" panose="02020603050405020304" pitchFamily="18" charset="0"/>
                <a:cs typeface="Times New Roman" panose="02020603050405020304" pitchFamily="18" charset="0"/>
              </a:rPr>
              <a:t>ng Tr</a:t>
            </a:r>
            <a:r>
              <a:rPr lang="vi-VN" sz="3600">
                <a:latin typeface="Times New Roman" panose="02020603050405020304" pitchFamily="18" charset="0"/>
                <a:cs typeface="Times New Roman" panose="02020603050405020304" pitchFamily="18" charset="0"/>
              </a:rPr>
              <a:t>ườ</a:t>
            </a:r>
            <a:r>
              <a:rPr lang="en-US" sz="3600">
                <a:latin typeface="Times New Roman" panose="02020603050405020304" pitchFamily="18" charset="0"/>
                <a:cs typeface="Times New Roman" panose="02020603050405020304" pitchFamily="18" charset="0"/>
              </a:rPr>
              <a:t>ng S</a:t>
            </a:r>
            <a:r>
              <a:rPr lang="vi-VN" sz="3600">
                <a:latin typeface="Times New Roman" panose="02020603050405020304" pitchFamily="18" charset="0"/>
                <a:cs typeface="Times New Roman" panose="02020603050405020304" pitchFamily="18" charset="0"/>
              </a:rPr>
              <a:t>ơ</a:t>
            </a:r>
            <a:r>
              <a:rPr lang="en-US" sz="3600">
                <a:latin typeface="Times New Roman" panose="02020603050405020304" pitchFamily="18" charset="0"/>
                <a:cs typeface="Times New Roman" panose="02020603050405020304" pitchFamily="18" charset="0"/>
              </a:rPr>
              <a:t>n ra đời vào ngày nào?</a:t>
            </a:r>
          </a:p>
        </p:txBody>
      </p:sp>
      <p:sp>
        <p:nvSpPr>
          <p:cNvPr id="3" name="TextBox 2"/>
          <p:cNvSpPr txBox="1"/>
          <p:nvPr/>
        </p:nvSpPr>
        <p:spPr>
          <a:xfrm>
            <a:off x="3591678" y="4329294"/>
            <a:ext cx="1965278"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19-5-1959</a:t>
            </a:r>
          </a:p>
        </p:txBody>
      </p:sp>
      <p:sp>
        <p:nvSpPr>
          <p:cNvPr id="24" name="TextBox 23"/>
          <p:cNvSpPr txBox="1"/>
          <p:nvPr/>
        </p:nvSpPr>
        <p:spPr>
          <a:xfrm>
            <a:off x="583842" y="4306921"/>
            <a:ext cx="1965278"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19-5-1995</a:t>
            </a:r>
          </a:p>
        </p:txBody>
      </p:sp>
      <p:sp>
        <p:nvSpPr>
          <p:cNvPr id="25" name="TextBox 24"/>
          <p:cNvSpPr txBox="1"/>
          <p:nvPr/>
        </p:nvSpPr>
        <p:spPr>
          <a:xfrm>
            <a:off x="6693162" y="4277088"/>
            <a:ext cx="1965278"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15-9-1959</a:t>
            </a:r>
          </a:p>
        </p:txBody>
      </p:sp>
      <p:pic>
        <p:nvPicPr>
          <p:cNvPr id="11" name="图片 4">
            <a:extLst>
              <a:ext uri="{FF2B5EF4-FFF2-40B4-BE49-F238E27FC236}">
                <a16:creationId xmlns:a16="http://schemas.microsoft.com/office/drawing/2014/main" id="{23CF4AA4-FF81-4BAB-B5A6-9D3979C10CD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080875" y="2747039"/>
            <a:ext cx="3347491" cy="2444690"/>
          </a:xfrm>
          <a:prstGeom prst="rect">
            <a:avLst/>
          </a:prstGeom>
        </p:spPr>
      </p:pic>
      <p:sp>
        <p:nvSpPr>
          <p:cNvPr id="12" name="TextBox 11"/>
          <p:cNvSpPr txBox="1"/>
          <p:nvPr/>
        </p:nvSpPr>
        <p:spPr>
          <a:xfrm>
            <a:off x="9788088" y="4306920"/>
            <a:ext cx="1965278" cy="584775"/>
          </a:xfrm>
          <a:prstGeom prst="rect">
            <a:avLst/>
          </a:prstGeom>
          <a:noFill/>
        </p:spPr>
        <p:txBody>
          <a:bodyPr wrap="square" rtlCol="0">
            <a:spAutoFit/>
          </a:bodyPr>
          <a:lstStyle/>
          <a:p>
            <a:pPr algn="ctr"/>
            <a:r>
              <a:rPr lang="en-US" sz="3200" b="1" dirty="0">
                <a:latin typeface="Times New Roman" panose="02020603050405020304" pitchFamily="18" charset="0"/>
                <a:cs typeface="Times New Roman" panose="02020603050405020304" pitchFamily="18" charset="0"/>
              </a:rPr>
              <a:t>15-9-1995</a:t>
            </a:r>
          </a:p>
        </p:txBody>
      </p:sp>
    </p:spTree>
    <p:extLst>
      <p:ext uri="{BB962C8B-B14F-4D97-AF65-F5344CB8AC3E}">
        <p14:creationId xmlns:p14="http://schemas.microsoft.com/office/powerpoint/2010/main" val="14626113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900" decel="100000" fill="hold"/>
                                        <p:tgtEl>
                                          <p:spTgt spid="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1" presetID="37" presetClass="entr" presetSubtype="0" fill="hold" grpId="1"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900" decel="100000" fill="hold"/>
                                        <p:tgtEl>
                                          <p:spTgt spid="2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1000"/>
                                        <p:tgtEl>
                                          <p:spTgt spid="47"/>
                                        </p:tgtEl>
                                      </p:cBhvr>
                                    </p:animEffect>
                                    <p:anim calcmode="lin" valueType="num">
                                      <p:cBhvr>
                                        <p:cTn id="22" dur="1000" fill="hold"/>
                                        <p:tgtEl>
                                          <p:spTgt spid="47"/>
                                        </p:tgtEl>
                                        <p:attrNameLst>
                                          <p:attrName>ppt_x</p:attrName>
                                        </p:attrNameLst>
                                      </p:cBhvr>
                                      <p:tavLst>
                                        <p:tav tm="0">
                                          <p:val>
                                            <p:strVal val="#ppt_x"/>
                                          </p:val>
                                        </p:tav>
                                        <p:tav tm="100000">
                                          <p:val>
                                            <p:strVal val="#ppt_x"/>
                                          </p:val>
                                        </p:tav>
                                      </p:tavLst>
                                    </p:anim>
                                    <p:anim calcmode="lin" valueType="num">
                                      <p:cBhvr>
                                        <p:cTn id="23" dur="900" decel="100000" fill="hold"/>
                                        <p:tgtEl>
                                          <p:spTgt spid="4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iterate type="lt">
                                    <p:tmPct val="0"/>
                                  </p:iterate>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900" decel="100000" fill="hold"/>
                                        <p:tgtEl>
                                          <p:spTgt spid="3"/>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fade">
                                      <p:cBhvr>
                                        <p:cTn id="35" dur="1000"/>
                                        <p:tgtEl>
                                          <p:spTgt spid="51"/>
                                        </p:tgtEl>
                                      </p:cBhvr>
                                    </p:animEffect>
                                    <p:anim calcmode="lin" valueType="num">
                                      <p:cBhvr>
                                        <p:cTn id="36" dur="1000" fill="hold"/>
                                        <p:tgtEl>
                                          <p:spTgt spid="51"/>
                                        </p:tgtEl>
                                        <p:attrNameLst>
                                          <p:attrName>ppt_x</p:attrName>
                                        </p:attrNameLst>
                                      </p:cBhvr>
                                      <p:tavLst>
                                        <p:tav tm="0">
                                          <p:val>
                                            <p:strVal val="#ppt_x"/>
                                          </p:val>
                                        </p:tav>
                                        <p:tav tm="100000">
                                          <p:val>
                                            <p:strVal val="#ppt_x"/>
                                          </p:val>
                                        </p:tav>
                                      </p:tavLst>
                                    </p:anim>
                                    <p:anim calcmode="lin" valueType="num">
                                      <p:cBhvr>
                                        <p:cTn id="37" dur="900" decel="100000" fill="hold"/>
                                        <p:tgtEl>
                                          <p:spTgt spid="51"/>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900" decel="100000" fill="hold"/>
                                        <p:tgtEl>
                                          <p:spTgt spid="25"/>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7"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900" decel="100000" fill="hold"/>
                                        <p:tgtEl>
                                          <p:spTgt spid="11"/>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1000"/>
                                        <p:tgtEl>
                                          <p:spTgt spid="12"/>
                                        </p:tgtEl>
                                      </p:cBhvr>
                                    </p:animEffect>
                                    <p:anim calcmode="lin" valueType="num">
                                      <p:cBhvr>
                                        <p:cTn id="56" dur="1000" fill="hold"/>
                                        <p:tgtEl>
                                          <p:spTgt spid="12"/>
                                        </p:tgtEl>
                                        <p:attrNameLst>
                                          <p:attrName>ppt_x</p:attrName>
                                        </p:attrNameLst>
                                      </p:cBhvr>
                                      <p:tavLst>
                                        <p:tav tm="0">
                                          <p:val>
                                            <p:strVal val="#ppt_x"/>
                                          </p:val>
                                        </p:tav>
                                        <p:tav tm="100000">
                                          <p:val>
                                            <p:strVal val="#ppt_x"/>
                                          </p:val>
                                        </p:tav>
                                      </p:tavLst>
                                    </p:anim>
                                    <p:anim calcmode="lin" valueType="num">
                                      <p:cBhvr>
                                        <p:cTn id="57" dur="900" decel="100000" fill="hold"/>
                                        <p:tgtEl>
                                          <p:spTgt spid="1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mph" presetSubtype="0" repeatCount="indefinite" fill="hold" grpId="1" nodeType="clickEffect">
                                  <p:stCondLst>
                                    <p:cond delay="0"/>
                                  </p:stCondLst>
                                  <p:iterate type="lt">
                                    <p:tmPct val="4000"/>
                                  </p:iterate>
                                  <p:childTnLst>
                                    <p:set>
                                      <p:cBhvr override="childStyle">
                                        <p:cTn id="62" dur="1000" fill="hold"/>
                                        <p:tgtEl>
                                          <p:spTgt spid="3"/>
                                        </p:tgtEl>
                                        <p:attrNameLst>
                                          <p:attrName>style.color</p:attrName>
                                        </p:attrNameLst>
                                      </p:cBhvr>
                                      <p:to>
                                        <p:clrVal>
                                          <a:srgbClr val="00B050"/>
                                        </p:clrVal>
                                      </p:to>
                                    </p:set>
                                    <p:set>
                                      <p:cBhvr>
                                        <p:cTn id="63" dur="1000" fill="hold"/>
                                        <p:tgtEl>
                                          <p:spTgt spid="3"/>
                                        </p:tgtEl>
                                        <p:attrNameLst>
                                          <p:attrName>fillcolor</p:attrName>
                                        </p:attrNameLst>
                                      </p:cBhvr>
                                      <p:to>
                                        <p:clrVal>
                                          <a:srgbClr val="00B050"/>
                                        </p:clrVal>
                                      </p:to>
                                    </p:set>
                                    <p:set>
                                      <p:cBhvr>
                                        <p:cTn id="64" dur="1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4" grpId="1"/>
      <p:bldP spid="25"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C09F252-F7DB-494D-A868-3AA96ACEFAB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855095" y="-483467"/>
            <a:ext cx="4481809" cy="2268663"/>
          </a:xfrm>
          <a:prstGeom prst="rect">
            <a:avLst/>
          </a:prstGeom>
        </p:spPr>
      </p:pic>
      <p:sp>
        <p:nvSpPr>
          <p:cNvPr id="17" name="矩形 16">
            <a:extLst>
              <a:ext uri="{FF2B5EF4-FFF2-40B4-BE49-F238E27FC236}">
                <a16:creationId xmlns:a16="http://schemas.microsoft.com/office/drawing/2014/main" id="{6004F4CE-0067-4731-8ED0-651D5735978B}"/>
              </a:ext>
            </a:extLst>
          </p:cNvPr>
          <p:cNvSpPr/>
          <p:nvPr/>
        </p:nvSpPr>
        <p:spPr>
          <a:xfrm>
            <a:off x="4516197" y="558050"/>
            <a:ext cx="3159604" cy="830997"/>
          </a:xfrm>
          <a:prstGeom prst="rect">
            <a:avLst/>
          </a:prstGeom>
        </p:spPr>
        <p:txBody>
          <a:bodyPr wrap="square">
            <a:spAutoFit/>
          </a:bodyPr>
          <a:lstStyle/>
          <a:p>
            <a:pPr lvl="0" algn="ctr">
              <a:buNone/>
            </a:pPr>
            <a:r>
              <a:rPr lang="en-US" altLang="zh-CN" sz="4800" b="1">
                <a:solidFill>
                  <a:srgbClr val="B06C3E"/>
                </a:solidFill>
                <a:latin typeface="Times New Roman" panose="02020603050405020304" pitchFamily="18" charset="0"/>
                <a:cs typeface="Times New Roman" panose="02020603050405020304" pitchFamily="18" charset="0"/>
                <a:sym typeface="+mn-lt"/>
              </a:rPr>
              <a:t>CỦNG CỐ</a:t>
            </a:r>
            <a:endParaRPr lang="zh-CN" altLang="en-US" sz="4800" b="1" dirty="0">
              <a:solidFill>
                <a:srgbClr val="B06C3E"/>
              </a:solidFill>
              <a:latin typeface="Times New Roman" panose="02020603050405020304" pitchFamily="18" charset="0"/>
              <a:cs typeface="Times New Roman" panose="02020603050405020304" pitchFamily="18" charset="0"/>
              <a:sym typeface="+mn-lt"/>
            </a:endParaRPr>
          </a:p>
        </p:txBody>
      </p:sp>
      <p:pic>
        <p:nvPicPr>
          <p:cNvPr id="41" name="图片 40">
            <a:extLst>
              <a:ext uri="{FF2B5EF4-FFF2-40B4-BE49-F238E27FC236}">
                <a16:creationId xmlns:a16="http://schemas.microsoft.com/office/drawing/2014/main" id="{BA7B7AC6-085B-4F72-9B85-E17D1A758DE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67900" y="191069"/>
            <a:ext cx="1580973" cy="1816612"/>
          </a:xfrm>
          <a:prstGeom prst="rect">
            <a:avLst/>
          </a:prstGeom>
        </p:spPr>
      </p:pic>
      <p:sp>
        <p:nvSpPr>
          <p:cNvPr id="2" name="TextBox 1"/>
          <p:cNvSpPr txBox="1"/>
          <p:nvPr/>
        </p:nvSpPr>
        <p:spPr>
          <a:xfrm>
            <a:off x="450375" y="2340292"/>
            <a:ext cx="11291248" cy="584775"/>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Vai trò của đ</a:t>
            </a:r>
            <a:r>
              <a:rPr lang="vi-VN" sz="3200">
                <a:latin typeface="Times New Roman" panose="02020603050405020304" pitchFamily="18" charset="0"/>
                <a:cs typeface="Times New Roman" panose="02020603050405020304" pitchFamily="18" charset="0"/>
              </a:rPr>
              <a:t>ườ</a:t>
            </a:r>
            <a:r>
              <a:rPr lang="en-US" sz="3200">
                <a:latin typeface="Times New Roman" panose="02020603050405020304" pitchFamily="18" charset="0"/>
                <a:cs typeface="Times New Roman" panose="02020603050405020304" pitchFamily="18" charset="0"/>
              </a:rPr>
              <a:t>ng Tr</a:t>
            </a:r>
            <a:r>
              <a:rPr lang="vi-VN" sz="3200">
                <a:latin typeface="Times New Roman" panose="02020603050405020304" pitchFamily="18" charset="0"/>
                <a:cs typeface="Times New Roman" panose="02020603050405020304" pitchFamily="18" charset="0"/>
              </a:rPr>
              <a:t>ườ</a:t>
            </a:r>
            <a:r>
              <a:rPr lang="en-US" sz="3200">
                <a:latin typeface="Times New Roman" panose="02020603050405020304" pitchFamily="18" charset="0"/>
                <a:cs typeface="Times New Roman" panose="02020603050405020304" pitchFamily="18" charset="0"/>
              </a:rPr>
              <a:t>ng S</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n trong kháng chiến chống Mĩ là gì?</a:t>
            </a:r>
          </a:p>
        </p:txBody>
      </p:sp>
      <p:sp>
        <p:nvSpPr>
          <p:cNvPr id="3" name="Flowchart: Connector 2"/>
          <p:cNvSpPr/>
          <p:nvPr/>
        </p:nvSpPr>
        <p:spPr>
          <a:xfrm>
            <a:off x="1992574" y="3516117"/>
            <a:ext cx="573206" cy="424615"/>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756846" y="3356572"/>
            <a:ext cx="8557148" cy="830997"/>
          </a:xfrm>
          <a:prstGeom prst="rect">
            <a:avLst/>
          </a:prstGeom>
          <a:noFill/>
        </p:spPr>
        <p:txBody>
          <a:bodyPr wrap="square" rtlCol="0">
            <a:spAutoFit/>
          </a:bodyPr>
          <a:lstStyle/>
          <a:p>
            <a:pPr fontAlgn="base">
              <a:spcBef>
                <a:spcPct val="50000"/>
              </a:spcBef>
              <a:spcAft>
                <a:spcPct val="0"/>
              </a:spcAft>
            </a:pPr>
            <a:r>
              <a:rPr lang="en-US" altLang="en-US" sz="2400">
                <a:latin typeface="Times New Roman" panose="02020603050405020304" pitchFamily="18" charset="0"/>
                <a:cs typeface="Times New Roman" panose="02020603050405020304" pitchFamily="18" charset="0"/>
              </a:rPr>
              <a:t>Đây là tuyến giao thông quân sự chính chi viện sức người, sức của cho chiến trường.</a:t>
            </a:r>
            <a:endParaRPr lang="en-US" altLang="en-US"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756846" y="4515599"/>
            <a:ext cx="7410735" cy="461665"/>
          </a:xfrm>
          <a:prstGeom prst="rect">
            <a:avLst/>
          </a:prstGeom>
          <a:noFill/>
        </p:spPr>
        <p:txBody>
          <a:bodyPr wrap="square" rtlCol="0">
            <a:spAutoFit/>
          </a:bodyPr>
          <a:lstStyle/>
          <a:p>
            <a:r>
              <a:rPr lang="en-US" altLang="en-US" sz="2400">
                <a:latin typeface="Times New Roman" panose="02020603050405020304" pitchFamily="18" charset="0"/>
                <a:cs typeface="Times New Roman" panose="02020603050405020304" pitchFamily="18" charset="0"/>
              </a:rPr>
              <a:t>Góp phần to lớn vào thắng lợi của cách mạng miền Nam.</a:t>
            </a:r>
          </a:p>
        </p:txBody>
      </p:sp>
      <p:sp>
        <p:nvSpPr>
          <p:cNvPr id="20" name="TextBox 19"/>
          <p:cNvSpPr txBox="1"/>
          <p:nvPr/>
        </p:nvSpPr>
        <p:spPr>
          <a:xfrm>
            <a:off x="2756845" y="5489960"/>
            <a:ext cx="7410735" cy="461665"/>
          </a:xfrm>
          <a:prstGeom prst="rect">
            <a:avLst/>
          </a:prstGeom>
          <a:noFill/>
        </p:spPr>
        <p:txBody>
          <a:bodyPr wrap="square" rtlCol="0">
            <a:spAutoFit/>
          </a:bodyPr>
          <a:lstStyle/>
          <a:p>
            <a:r>
              <a:rPr lang="en-US" altLang="en-US" sz="2400" dirty="0" err="1">
                <a:latin typeface="Times New Roman" panose="02020603050405020304" pitchFamily="18" charset="0"/>
                <a:cs typeface="Times New Roman" panose="02020603050405020304" pitchFamily="18" charset="0"/>
              </a:rPr>
              <a:t>Cả</a:t>
            </a:r>
            <a:r>
              <a:rPr lang="en-US" altLang="en-US" sz="2400" dirty="0">
                <a:latin typeface="Times New Roman" panose="02020603050405020304" pitchFamily="18" charset="0"/>
                <a:cs typeface="Times New Roman" panose="02020603050405020304" pitchFamily="18" charset="0"/>
              </a:rPr>
              <a:t> A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B </a:t>
            </a:r>
            <a:r>
              <a:rPr lang="en-US" altLang="en-US" sz="2400" dirty="0" err="1">
                <a:latin typeface="Times New Roman" panose="02020603050405020304" pitchFamily="18" charset="0"/>
                <a:cs typeface="Times New Roman" panose="02020603050405020304" pitchFamily="18" charset="0"/>
              </a:rPr>
              <a:t>đúng</a:t>
            </a:r>
            <a:r>
              <a:rPr lang="en-US" altLang="en-US" sz="2400" dirty="0">
                <a:latin typeface="Times New Roman" panose="02020603050405020304" pitchFamily="18" charset="0"/>
                <a:cs typeface="Times New Roman" panose="02020603050405020304" pitchFamily="18" charset="0"/>
              </a:rPr>
              <a:t>.</a:t>
            </a:r>
          </a:p>
        </p:txBody>
      </p:sp>
      <p:sp>
        <p:nvSpPr>
          <p:cNvPr id="6" name="TextBox 5"/>
          <p:cNvSpPr txBox="1"/>
          <p:nvPr/>
        </p:nvSpPr>
        <p:spPr>
          <a:xfrm>
            <a:off x="1999398" y="3220592"/>
            <a:ext cx="395784" cy="1015663"/>
          </a:xfrm>
          <a:prstGeom prst="rect">
            <a:avLst/>
          </a:prstGeom>
          <a:noFill/>
        </p:spPr>
        <p:txBody>
          <a:bodyPr wrap="square" rtlCol="0">
            <a:spAutoFit/>
          </a:bodyPr>
          <a:lstStyle/>
          <a:p>
            <a:r>
              <a:rPr lang="en-US" sz="6000" dirty="0">
                <a:latin typeface="Bangers" panose="00000500000000000000" pitchFamily="2" charset="0"/>
              </a:rPr>
              <a:t>A</a:t>
            </a:r>
          </a:p>
        </p:txBody>
      </p:sp>
      <p:sp>
        <p:nvSpPr>
          <p:cNvPr id="22" name="Flowchart: Connector 21"/>
          <p:cNvSpPr/>
          <p:nvPr/>
        </p:nvSpPr>
        <p:spPr>
          <a:xfrm>
            <a:off x="1992574" y="4513963"/>
            <a:ext cx="573206" cy="555224"/>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1999398" y="4218438"/>
            <a:ext cx="395784" cy="1015663"/>
          </a:xfrm>
          <a:prstGeom prst="rect">
            <a:avLst/>
          </a:prstGeom>
          <a:noFill/>
        </p:spPr>
        <p:txBody>
          <a:bodyPr wrap="square" rtlCol="0">
            <a:spAutoFit/>
          </a:bodyPr>
          <a:lstStyle/>
          <a:p>
            <a:r>
              <a:rPr lang="en-US" sz="6000">
                <a:latin typeface="Bangers" panose="00000500000000000000" pitchFamily="2" charset="0"/>
              </a:rPr>
              <a:t>B</a:t>
            </a:r>
          </a:p>
        </p:txBody>
      </p:sp>
      <p:sp>
        <p:nvSpPr>
          <p:cNvPr id="24" name="Flowchart: Connector 23"/>
          <p:cNvSpPr/>
          <p:nvPr/>
        </p:nvSpPr>
        <p:spPr>
          <a:xfrm>
            <a:off x="1992574" y="5529626"/>
            <a:ext cx="573206" cy="424615"/>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999398" y="5234101"/>
            <a:ext cx="395784" cy="1015663"/>
          </a:xfrm>
          <a:prstGeom prst="rect">
            <a:avLst/>
          </a:prstGeom>
          <a:noFill/>
        </p:spPr>
        <p:txBody>
          <a:bodyPr wrap="square" rtlCol="0">
            <a:spAutoFit/>
          </a:bodyPr>
          <a:lstStyle/>
          <a:p>
            <a:r>
              <a:rPr lang="en-US" sz="6000">
                <a:latin typeface="Bangers" panose="00000500000000000000" pitchFamily="2" charset="0"/>
              </a:rPr>
              <a:t>C</a:t>
            </a:r>
          </a:p>
        </p:txBody>
      </p:sp>
      <p:sp>
        <p:nvSpPr>
          <p:cNvPr id="8" name="Donut 7"/>
          <p:cNvSpPr/>
          <p:nvPr/>
        </p:nvSpPr>
        <p:spPr>
          <a:xfrm>
            <a:off x="1862914" y="5346895"/>
            <a:ext cx="893931" cy="839609"/>
          </a:xfrm>
          <a:prstGeom prst="donut">
            <a:avLst>
              <a:gd name="adj" fmla="val 5153"/>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lowchart: Connector 15"/>
          <p:cNvSpPr/>
          <p:nvPr/>
        </p:nvSpPr>
        <p:spPr>
          <a:xfrm>
            <a:off x="1992574" y="6280538"/>
            <a:ext cx="573206" cy="424615"/>
          </a:xfrm>
          <a:prstGeom prst="flowChartConnector">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756846" y="6120993"/>
            <a:ext cx="8557148" cy="461665"/>
          </a:xfrm>
          <a:prstGeom prst="rect">
            <a:avLst/>
          </a:prstGeom>
          <a:noFill/>
        </p:spPr>
        <p:txBody>
          <a:bodyPr wrap="square" rtlCol="0">
            <a:spAutoFit/>
          </a:bodyPr>
          <a:lstStyle/>
          <a:p>
            <a:pPr fontAlgn="base">
              <a:spcBef>
                <a:spcPct val="50000"/>
              </a:spcBef>
              <a:spcAft>
                <a:spcPct val="0"/>
              </a:spcAft>
            </a:pPr>
            <a:r>
              <a:rPr lang="en-US" altLang="en-US" sz="2400" dirty="0" err="1">
                <a:latin typeface="Times New Roman" panose="02020603050405020304" pitchFamily="18" charset="0"/>
                <a:cs typeface="Times New Roman" panose="02020603050405020304" pitchFamily="18" charset="0"/>
              </a:rPr>
              <a:t>Cả</a:t>
            </a:r>
            <a:r>
              <a:rPr lang="en-US" altLang="en-US" sz="2400" dirty="0">
                <a:latin typeface="Times New Roman" panose="02020603050405020304" pitchFamily="18" charset="0"/>
                <a:cs typeface="Times New Roman" panose="02020603050405020304" pitchFamily="18" charset="0"/>
              </a:rPr>
              <a:t> A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B </a:t>
            </a:r>
            <a:r>
              <a:rPr lang="en-US" altLang="en-US" sz="2400" dirty="0" err="1">
                <a:latin typeface="Times New Roman" panose="02020603050405020304" pitchFamily="18" charset="0"/>
                <a:cs typeface="Times New Roman" panose="02020603050405020304" pitchFamily="18" charset="0"/>
              </a:rPr>
              <a:t>sai</a:t>
            </a:r>
            <a:r>
              <a:rPr lang="en-US" altLang="en-US" sz="2400" dirty="0">
                <a:latin typeface="Times New Roman" panose="02020603050405020304" pitchFamily="18" charset="0"/>
                <a:cs typeface="Times New Roman" panose="02020603050405020304" pitchFamily="18" charset="0"/>
              </a:rPr>
              <a:t>.</a:t>
            </a:r>
          </a:p>
        </p:txBody>
      </p:sp>
      <p:sp>
        <p:nvSpPr>
          <p:cNvPr id="19" name="TextBox 18"/>
          <p:cNvSpPr txBox="1"/>
          <p:nvPr/>
        </p:nvSpPr>
        <p:spPr>
          <a:xfrm>
            <a:off x="1999398" y="5985013"/>
            <a:ext cx="395784" cy="1015663"/>
          </a:xfrm>
          <a:prstGeom prst="rect">
            <a:avLst/>
          </a:prstGeom>
          <a:noFill/>
        </p:spPr>
        <p:txBody>
          <a:bodyPr wrap="square" rtlCol="0">
            <a:spAutoFit/>
          </a:bodyPr>
          <a:lstStyle/>
          <a:p>
            <a:r>
              <a:rPr lang="en-GB" sz="6000" dirty="0">
                <a:latin typeface="Bangers" panose="00000500000000000000" pitchFamily="2" charset="0"/>
              </a:rPr>
              <a:t>D</a:t>
            </a:r>
            <a:endParaRPr lang="en-US" sz="6000" dirty="0">
              <a:latin typeface="Bangers" panose="00000500000000000000" pitchFamily="2" charset="0"/>
            </a:endParaRPr>
          </a:p>
        </p:txBody>
      </p:sp>
    </p:spTree>
    <p:extLst>
      <p:ext uri="{BB962C8B-B14F-4D97-AF65-F5344CB8AC3E}">
        <p14:creationId xmlns:p14="http://schemas.microsoft.com/office/powerpoint/2010/main" val="2187696990"/>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1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checkerboard(across)">
                                      <p:cBhvr>
                                        <p:cTn id="18" dur="1000"/>
                                        <p:tgtEl>
                                          <p:spTgt spid="23"/>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checkerboard(across)">
                                      <p:cBhvr>
                                        <p:cTn id="21" dur="1000"/>
                                        <p:tgtEl>
                                          <p:spTgt spid="22"/>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heckerboard(across)">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checkerboard(across)">
                                      <p:cBhvr>
                                        <p:cTn id="29" dur="1000"/>
                                        <p:tgtEl>
                                          <p:spTgt spid="24"/>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heckerboard(across)">
                                      <p:cBhvr>
                                        <p:cTn id="32" dur="1000"/>
                                        <p:tgtEl>
                                          <p:spTgt spid="25"/>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heckerboard(across)">
                                      <p:cBhvr>
                                        <p:cTn id="35" dur="10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heckerboard(across)">
                                      <p:cBhvr>
                                        <p:cTn id="40" dur="1000"/>
                                        <p:tgtEl>
                                          <p:spTgt spid="16"/>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heckerboard(across)">
                                      <p:cBhvr>
                                        <p:cTn id="43" dur="1000"/>
                                        <p:tgtEl>
                                          <p:spTgt spid="18"/>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checkerboard(across)">
                                      <p:cBhvr>
                                        <p:cTn id="46" dur="1000"/>
                                        <p:tgtEl>
                                          <p:spTgt spid="19"/>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barn(inVertical)">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P spid="20" grpId="0"/>
      <p:bldP spid="6" grpId="0"/>
      <p:bldP spid="22" grpId="0" animBg="1"/>
      <p:bldP spid="23" grpId="0"/>
      <p:bldP spid="24" grpId="0" animBg="1"/>
      <p:bldP spid="25" grpId="0"/>
      <p:bldP spid="8" grpId="0" animBg="1"/>
      <p:bldP spid="16" grpId="0" animBg="1"/>
      <p:bldP spid="18"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图片 14">
            <a:extLst>
              <a:ext uri="{FF2B5EF4-FFF2-40B4-BE49-F238E27FC236}">
                <a16:creationId xmlns:a16="http://schemas.microsoft.com/office/drawing/2014/main" id="{8A6CA58F-650D-42E3-B50C-4D4A3BBAAA8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44955" y="2386526"/>
            <a:ext cx="6728345" cy="3154465"/>
          </a:xfrm>
          <a:prstGeom prst="rect">
            <a:avLst/>
          </a:prstGeom>
        </p:spPr>
      </p:pic>
      <p:sp>
        <p:nvSpPr>
          <p:cNvPr id="4" name="TextBox 3"/>
          <p:cNvSpPr txBox="1"/>
          <p:nvPr/>
        </p:nvSpPr>
        <p:spPr>
          <a:xfrm>
            <a:off x="2634018" y="928809"/>
            <a:ext cx="9517039"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Câu 1: Nhà máy c</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khí Hà Nội đã có đóng góp gì vào công cuộc xây dựng và bảo vệ đất n</a:t>
            </a:r>
            <a:r>
              <a:rPr lang="vi-VN" sz="3200">
                <a:latin typeface="Times New Roman" panose="02020603050405020304" pitchFamily="18" charset="0"/>
                <a:cs typeface="Times New Roman" panose="02020603050405020304" pitchFamily="18" charset="0"/>
              </a:rPr>
              <a:t>ướ</a:t>
            </a:r>
            <a:r>
              <a:rPr lang="en-US" sz="3200">
                <a:latin typeface="Times New Roman" panose="02020603050405020304" pitchFamily="18" charset="0"/>
                <a:cs typeface="Times New Roman" panose="02020603050405020304" pitchFamily="18" charset="0"/>
              </a:rPr>
              <a:t>c?</a:t>
            </a:r>
          </a:p>
        </p:txBody>
      </p:sp>
      <p:sp>
        <p:nvSpPr>
          <p:cNvPr id="5" name="TextBox 4"/>
          <p:cNvSpPr txBox="1"/>
          <p:nvPr/>
        </p:nvSpPr>
        <p:spPr>
          <a:xfrm>
            <a:off x="5668533" y="3347112"/>
            <a:ext cx="4780937" cy="1569660"/>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Nhà máy C</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 khí Hà Nội ra đời, góp phần to lớn vào công cuộc xây dựng chủ nghĩa xã hội ở miền Bắc và đấu tranh thống nhất đất n</a:t>
            </a:r>
            <a:r>
              <a:rPr lang="vi-VN" sz="2400">
                <a:latin typeface="Times New Roman" panose="02020603050405020304" pitchFamily="18" charset="0"/>
                <a:cs typeface="Times New Roman" panose="02020603050405020304" pitchFamily="18" charset="0"/>
              </a:rPr>
              <a:t>ướ</a:t>
            </a:r>
            <a:r>
              <a:rPr lang="en-US" sz="2400">
                <a:latin typeface="Times New Roman" panose="02020603050405020304" pitchFamily="18" charset="0"/>
                <a:cs typeface="Times New Roman" panose="02020603050405020304" pitchFamily="18" charset="0"/>
              </a:rPr>
              <a:t>c.</a:t>
            </a:r>
          </a:p>
        </p:txBody>
      </p:sp>
      <p:sp>
        <p:nvSpPr>
          <p:cNvPr id="2" name="TextBox 1"/>
          <p:cNvSpPr txBox="1"/>
          <p:nvPr/>
        </p:nvSpPr>
        <p:spPr>
          <a:xfrm>
            <a:off x="3687576" y="2642448"/>
            <a:ext cx="1580937" cy="584775"/>
          </a:xfrm>
          <a:prstGeom prst="rect">
            <a:avLst/>
          </a:prstGeom>
          <a:noFill/>
        </p:spPr>
        <p:txBody>
          <a:bodyPr wrap="square" rtlCol="0">
            <a:spAutoFit/>
          </a:bodyPr>
          <a:lstStyle/>
          <a:p>
            <a:r>
              <a:rPr lang="en-US" sz="3200" i="1">
                <a:latin typeface="Times New Roman" panose="02020603050405020304" pitchFamily="18" charset="0"/>
                <a:cs typeface="Times New Roman" panose="02020603050405020304" pitchFamily="18" charset="0"/>
              </a:rPr>
              <a:t>Đáp án:</a:t>
            </a:r>
          </a:p>
        </p:txBody>
      </p:sp>
    </p:spTree>
    <p:extLst>
      <p:ext uri="{BB962C8B-B14F-4D97-AF65-F5344CB8AC3E}">
        <p14:creationId xmlns:p14="http://schemas.microsoft.com/office/powerpoint/2010/main" val="10690199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p:cNvSpPr txBox="1"/>
          <p:nvPr/>
        </p:nvSpPr>
        <p:spPr>
          <a:xfrm>
            <a:off x="3207222" y="832991"/>
            <a:ext cx="8284191" cy="1077218"/>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Câu 2: Nhà máy c</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 khí Hà Nội đ</a:t>
            </a:r>
            <a:r>
              <a:rPr lang="vi-VN" sz="3200">
                <a:latin typeface="Times New Roman" panose="02020603050405020304" pitchFamily="18" charset="0"/>
                <a:cs typeface="Times New Roman" panose="02020603050405020304" pitchFamily="18" charset="0"/>
              </a:rPr>
              <a:t>ượ</a:t>
            </a:r>
            <a:r>
              <a:rPr lang="en-US" sz="3200">
                <a:latin typeface="Times New Roman" panose="02020603050405020304" pitchFamily="18" charset="0"/>
                <a:cs typeface="Times New Roman" panose="02020603050405020304" pitchFamily="18" charset="0"/>
              </a:rPr>
              <a:t>c xây dựng vào thời gian nào?</a:t>
            </a:r>
          </a:p>
        </p:txBody>
      </p:sp>
      <p:sp>
        <p:nvSpPr>
          <p:cNvPr id="3" name="TextBox 2"/>
          <p:cNvSpPr txBox="1"/>
          <p:nvPr/>
        </p:nvSpPr>
        <p:spPr>
          <a:xfrm>
            <a:off x="5440908" y="2481590"/>
            <a:ext cx="362120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A.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12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1955</a:t>
            </a:r>
          </a:p>
        </p:txBody>
      </p:sp>
      <p:sp>
        <p:nvSpPr>
          <p:cNvPr id="6" name="TextBox 5"/>
          <p:cNvSpPr txBox="1"/>
          <p:nvPr/>
        </p:nvSpPr>
        <p:spPr>
          <a:xfrm>
            <a:off x="5440907" y="3313584"/>
            <a:ext cx="3621205" cy="523220"/>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B. Tháng 11 năm 1955</a:t>
            </a:r>
          </a:p>
        </p:txBody>
      </p:sp>
      <p:sp>
        <p:nvSpPr>
          <p:cNvPr id="7" name="TextBox 6"/>
          <p:cNvSpPr txBox="1"/>
          <p:nvPr/>
        </p:nvSpPr>
        <p:spPr>
          <a:xfrm>
            <a:off x="5440907" y="4145578"/>
            <a:ext cx="362120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12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1958</a:t>
            </a:r>
          </a:p>
        </p:txBody>
      </p:sp>
      <p:sp>
        <p:nvSpPr>
          <p:cNvPr id="9" name="TextBox 8"/>
          <p:cNvSpPr txBox="1"/>
          <p:nvPr/>
        </p:nvSpPr>
        <p:spPr>
          <a:xfrm>
            <a:off x="5440906" y="4875000"/>
            <a:ext cx="3621205"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D. </a:t>
            </a:r>
            <a:r>
              <a:rPr lang="en-US" sz="2800" dirty="0" err="1">
                <a:latin typeface="Times New Roman" panose="02020603050405020304" pitchFamily="18" charset="0"/>
                <a:cs typeface="Times New Roman" panose="02020603050405020304" pitchFamily="18" charset="0"/>
              </a:rPr>
              <a:t>Tháng</a:t>
            </a:r>
            <a:r>
              <a:rPr lang="en-US" sz="2800" dirty="0">
                <a:latin typeface="Times New Roman" panose="02020603050405020304" pitchFamily="18" charset="0"/>
                <a:cs typeface="Times New Roman" panose="02020603050405020304" pitchFamily="18" charset="0"/>
              </a:rPr>
              <a:t> 11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1958</a:t>
            </a:r>
          </a:p>
        </p:txBody>
      </p:sp>
    </p:spTree>
    <p:extLst>
      <p:ext uri="{BB962C8B-B14F-4D97-AF65-F5344CB8AC3E}">
        <p14:creationId xmlns:p14="http://schemas.microsoft.com/office/powerpoint/2010/main" val="148393045"/>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ppt_x"/>
                                          </p:val>
                                        </p:tav>
                                        <p:tav tm="100000">
                                          <p:val>
                                            <p:strVal val="#ppt_x"/>
                                          </p:val>
                                        </p:tav>
                                      </p:tavLst>
                                    </p:anim>
                                    <p:anim calcmode="lin" valueType="num">
                                      <p:cBhvr additive="base">
                                        <p:cTn id="14"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ppt_x"/>
                                          </p:val>
                                        </p:tav>
                                        <p:tav tm="100000">
                                          <p:val>
                                            <p:strVal val="#ppt_x"/>
                                          </p:val>
                                        </p:tav>
                                      </p:tavLst>
                                    </p:anim>
                                    <p:anim calcmode="lin" valueType="num">
                                      <p:cBhvr additive="base">
                                        <p:cTn id="20"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mph" presetSubtype="0" repeatCount="indefinite" fill="hold" grpId="1" nodeType="clickEffect">
                                  <p:stCondLst>
                                    <p:cond delay="0"/>
                                  </p:stCondLst>
                                  <p:iterate type="lt">
                                    <p:tmPct val="4000"/>
                                  </p:iterate>
                                  <p:childTnLst>
                                    <p:set>
                                      <p:cBhvr override="childStyle">
                                        <p:cTn id="24" dur="1000" fill="hold"/>
                                        <p:tgtEl>
                                          <p:spTgt spid="3"/>
                                        </p:tgtEl>
                                        <p:attrNameLst>
                                          <p:attrName>style.color</p:attrName>
                                        </p:attrNameLst>
                                      </p:cBhvr>
                                      <p:to>
                                        <p:clrVal>
                                          <a:srgbClr val="FF0000"/>
                                        </p:clrVal>
                                      </p:to>
                                    </p:set>
                                    <p:set>
                                      <p:cBhvr>
                                        <p:cTn id="25" dur="1000" fill="hold"/>
                                        <p:tgtEl>
                                          <p:spTgt spid="3"/>
                                        </p:tgtEl>
                                        <p:attrNameLst>
                                          <p:attrName>fillcolor</p:attrName>
                                        </p:attrNameLst>
                                      </p:cBhvr>
                                      <p:to>
                                        <p:clrVal>
                                          <a:srgbClr val="FF0000"/>
                                        </p:clrVal>
                                      </p:to>
                                    </p:set>
                                    <p:set>
                                      <p:cBhvr>
                                        <p:cTn id="26" dur="1000" fill="hold"/>
                                        <p:tgtEl>
                                          <p:spTgt spid="3"/>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6" grpId="0"/>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20" name="Picture 13"/>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5147" y="992177"/>
            <a:ext cx="1376368" cy="1376368"/>
          </a:xfrm>
          <a:prstGeom prst="rect">
            <a:avLst/>
          </a:prstGeom>
        </p:spPr>
      </p:pic>
      <p:grpSp>
        <p:nvGrpSpPr>
          <p:cNvPr id="3" name="Group 3"/>
          <p:cNvGrpSpPr/>
          <p:nvPr/>
        </p:nvGrpSpPr>
        <p:grpSpPr>
          <a:xfrm>
            <a:off x="5283200" y="742185"/>
            <a:ext cx="6908800" cy="5339888"/>
            <a:chOff x="0" y="-360025"/>
            <a:chExt cx="15936292" cy="11692847"/>
          </a:xfrm>
        </p:grpSpPr>
        <p:sp>
          <p:nvSpPr>
            <p:cNvPr id="4" name="AutoShape 4"/>
            <p:cNvSpPr/>
            <p:nvPr/>
          </p:nvSpPr>
          <p:spPr>
            <a:xfrm>
              <a:off x="0" y="-360025"/>
              <a:ext cx="15936292" cy="3594969"/>
            </a:xfrm>
            <a:prstGeom prst="rect">
              <a:avLst/>
            </a:prstGeom>
            <a:solidFill>
              <a:schemeClr val="accent5">
                <a:lumMod val="60000"/>
                <a:lumOff val="40000"/>
                <a:alpha val="19608"/>
              </a:schemeClr>
            </a:solidFill>
            <a:ln>
              <a:noFill/>
            </a:ln>
          </p:spPr>
        </p:sp>
        <p:sp>
          <p:nvSpPr>
            <p:cNvPr id="5" name="AutoShape 5"/>
            <p:cNvSpPr/>
            <p:nvPr/>
          </p:nvSpPr>
          <p:spPr>
            <a:xfrm>
              <a:off x="0" y="3688915"/>
              <a:ext cx="15936292" cy="3594969"/>
            </a:xfrm>
            <a:prstGeom prst="rect">
              <a:avLst/>
            </a:prstGeom>
            <a:solidFill>
              <a:schemeClr val="accent5">
                <a:lumMod val="60000"/>
                <a:lumOff val="40000"/>
                <a:alpha val="19608"/>
              </a:schemeClr>
            </a:solidFill>
            <a:ln>
              <a:noFill/>
            </a:ln>
          </p:spPr>
        </p:sp>
        <p:sp>
          <p:nvSpPr>
            <p:cNvPr id="6" name="AutoShape 6"/>
            <p:cNvSpPr/>
            <p:nvPr/>
          </p:nvSpPr>
          <p:spPr>
            <a:xfrm>
              <a:off x="0" y="7737853"/>
              <a:ext cx="15936292" cy="3594969"/>
            </a:xfrm>
            <a:prstGeom prst="rect">
              <a:avLst/>
            </a:prstGeom>
            <a:solidFill>
              <a:schemeClr val="accent5">
                <a:lumMod val="60000"/>
                <a:lumOff val="40000"/>
                <a:alpha val="19608"/>
              </a:schemeClr>
            </a:solidFill>
            <a:ln>
              <a:noFill/>
            </a:ln>
          </p:spPr>
        </p:sp>
      </p:grpSp>
      <p:sp>
        <p:nvSpPr>
          <p:cNvPr id="16" name="TextBox 15"/>
          <p:cNvSpPr txBox="1"/>
          <p:nvPr/>
        </p:nvSpPr>
        <p:spPr>
          <a:xfrm>
            <a:off x="123777" y="1673379"/>
            <a:ext cx="5309358" cy="769441"/>
          </a:xfrm>
          <a:prstGeom prst="rect">
            <a:avLst/>
          </a:prstGeom>
          <a:noFill/>
        </p:spPr>
        <p:txBody>
          <a:bodyPr wrap="square" rtlCol="0">
            <a:spAutoFit/>
          </a:bodyPr>
          <a:lstStyle/>
          <a:p>
            <a:pPr algn="ctr"/>
            <a:r>
              <a:rPr lang="en-US" sz="4400" dirty="0">
                <a:solidFill>
                  <a:schemeClr val="accent5">
                    <a:lumMod val="50000"/>
                  </a:schemeClr>
                </a:solidFill>
                <a:latin typeface="Dancing Script" panose="03080600040507000D00" pitchFamily="66" charset="0"/>
                <a:cs typeface="Times New Roman" panose="02020603050405020304" pitchFamily="18" charset="0"/>
              </a:rPr>
              <a:t>MỤC TIÊU BÀI HỌC</a:t>
            </a:r>
          </a:p>
        </p:txBody>
      </p:sp>
      <p:sp>
        <p:nvSpPr>
          <p:cNvPr id="17" name="TextBox 16"/>
          <p:cNvSpPr txBox="1"/>
          <p:nvPr/>
        </p:nvSpPr>
        <p:spPr>
          <a:xfrm>
            <a:off x="5381008" y="1193728"/>
            <a:ext cx="6713183" cy="584775"/>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Mục đích mở đ</a:t>
            </a:r>
            <a:r>
              <a:rPr lang="vi-VN" sz="3200">
                <a:latin typeface="Times New Roman" panose="02020603050405020304" pitchFamily="18" charset="0"/>
                <a:cs typeface="Times New Roman" panose="02020603050405020304" pitchFamily="18" charset="0"/>
              </a:rPr>
              <a:t>ườ</a:t>
            </a:r>
            <a:r>
              <a:rPr lang="en-US" sz="3200">
                <a:latin typeface="Times New Roman" panose="02020603050405020304" pitchFamily="18" charset="0"/>
                <a:cs typeface="Times New Roman" panose="02020603050405020304" pitchFamily="18" charset="0"/>
              </a:rPr>
              <a:t>ng Tr</a:t>
            </a:r>
            <a:r>
              <a:rPr lang="vi-VN" sz="3200">
                <a:latin typeface="Times New Roman" panose="02020603050405020304" pitchFamily="18" charset="0"/>
                <a:cs typeface="Times New Roman" panose="02020603050405020304" pitchFamily="18" charset="0"/>
              </a:rPr>
              <a:t>ườ</a:t>
            </a:r>
            <a:r>
              <a:rPr lang="en-US" sz="3200">
                <a:latin typeface="Times New Roman" panose="02020603050405020304" pitchFamily="18" charset="0"/>
                <a:cs typeface="Times New Roman" panose="02020603050405020304" pitchFamily="18" charset="0"/>
              </a:rPr>
              <a:t>ng S</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n</a:t>
            </a:r>
          </a:p>
        </p:txBody>
      </p:sp>
      <p:sp>
        <p:nvSpPr>
          <p:cNvPr id="18" name="TextBox 17"/>
          <p:cNvSpPr txBox="1"/>
          <p:nvPr/>
        </p:nvSpPr>
        <p:spPr>
          <a:xfrm>
            <a:off x="5381009" y="2873520"/>
            <a:ext cx="6713182" cy="1077218"/>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Những tấm g</a:t>
            </a:r>
            <a:r>
              <a:rPr lang="vi-VN" sz="3200">
                <a:latin typeface="Times New Roman" panose="02020603050405020304" pitchFamily="18" charset="0"/>
                <a:cs typeface="Times New Roman" panose="02020603050405020304" pitchFamily="18" charset="0"/>
              </a:rPr>
              <a:t>ươ</a:t>
            </a:r>
            <a:r>
              <a:rPr lang="en-US" sz="3200">
                <a:latin typeface="Times New Roman" panose="02020603050405020304" pitchFamily="18" charset="0"/>
                <a:cs typeface="Times New Roman" panose="02020603050405020304" pitchFamily="18" charset="0"/>
              </a:rPr>
              <a:t>ng anh hùng trên đ</a:t>
            </a:r>
            <a:r>
              <a:rPr lang="vi-VN" sz="3200">
                <a:latin typeface="Times New Roman" panose="02020603050405020304" pitchFamily="18" charset="0"/>
                <a:cs typeface="Times New Roman" panose="02020603050405020304" pitchFamily="18" charset="0"/>
              </a:rPr>
              <a:t>ườ</a:t>
            </a:r>
            <a:r>
              <a:rPr lang="en-US" sz="3200">
                <a:latin typeface="Times New Roman" panose="02020603050405020304" pitchFamily="18" charset="0"/>
                <a:cs typeface="Times New Roman" panose="02020603050405020304" pitchFamily="18" charset="0"/>
              </a:rPr>
              <a:t>ng Tr</a:t>
            </a:r>
            <a:r>
              <a:rPr lang="vi-VN" sz="3200">
                <a:latin typeface="Times New Roman" panose="02020603050405020304" pitchFamily="18" charset="0"/>
                <a:cs typeface="Times New Roman" panose="02020603050405020304" pitchFamily="18" charset="0"/>
              </a:rPr>
              <a:t>ườ</a:t>
            </a:r>
            <a:r>
              <a:rPr lang="en-US" sz="3200">
                <a:latin typeface="Times New Roman" panose="02020603050405020304" pitchFamily="18" charset="0"/>
                <a:cs typeface="Times New Roman" panose="02020603050405020304" pitchFamily="18" charset="0"/>
              </a:rPr>
              <a:t>ng S</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n.</a:t>
            </a:r>
          </a:p>
        </p:txBody>
      </p:sp>
      <p:sp>
        <p:nvSpPr>
          <p:cNvPr id="19" name="TextBox 18"/>
          <p:cNvSpPr txBox="1"/>
          <p:nvPr/>
        </p:nvSpPr>
        <p:spPr>
          <a:xfrm>
            <a:off x="5381007" y="4722589"/>
            <a:ext cx="6713183" cy="1077218"/>
          </a:xfrm>
          <a:prstGeom prst="rect">
            <a:avLst/>
          </a:prstGeom>
          <a:noFill/>
        </p:spPr>
        <p:txBody>
          <a:bodyPr wrap="square" rtlCol="0">
            <a:spAutoFit/>
          </a:bodyPr>
          <a:lstStyle/>
          <a:p>
            <a:pPr algn="ctr"/>
            <a:r>
              <a:rPr lang="en-US" sz="3200">
                <a:latin typeface="Times New Roman" panose="02020603050405020304" pitchFamily="18" charset="0"/>
                <a:cs typeface="Times New Roman" panose="02020603050405020304" pitchFamily="18" charset="0"/>
              </a:rPr>
              <a:t>Tầm quan trọng của đ</a:t>
            </a:r>
            <a:r>
              <a:rPr lang="vi-VN" sz="3200">
                <a:latin typeface="Times New Roman" panose="02020603050405020304" pitchFamily="18" charset="0"/>
                <a:cs typeface="Times New Roman" panose="02020603050405020304" pitchFamily="18" charset="0"/>
              </a:rPr>
              <a:t>ườ</a:t>
            </a:r>
            <a:r>
              <a:rPr lang="en-US" sz="3200">
                <a:latin typeface="Times New Roman" panose="02020603050405020304" pitchFamily="18" charset="0"/>
                <a:cs typeface="Times New Roman" panose="02020603050405020304" pitchFamily="18" charset="0"/>
              </a:rPr>
              <a:t>ng Tr</a:t>
            </a:r>
            <a:r>
              <a:rPr lang="vi-VN" sz="3200">
                <a:latin typeface="Times New Roman" panose="02020603050405020304" pitchFamily="18" charset="0"/>
                <a:cs typeface="Times New Roman" panose="02020603050405020304" pitchFamily="18" charset="0"/>
              </a:rPr>
              <a:t>ườ</a:t>
            </a:r>
            <a:r>
              <a:rPr lang="en-US" sz="3200">
                <a:latin typeface="Times New Roman" panose="02020603050405020304" pitchFamily="18" charset="0"/>
                <a:cs typeface="Times New Roman" panose="02020603050405020304" pitchFamily="18" charset="0"/>
              </a:rPr>
              <a:t>ng S</a:t>
            </a:r>
            <a:r>
              <a:rPr lang="vi-VN" sz="3200">
                <a:latin typeface="Times New Roman" panose="02020603050405020304" pitchFamily="18" charset="0"/>
                <a:cs typeface="Times New Roman" panose="02020603050405020304" pitchFamily="18" charset="0"/>
              </a:rPr>
              <a:t>ơ</a:t>
            </a:r>
            <a:r>
              <a:rPr lang="en-US" sz="3200">
                <a:latin typeface="Times New Roman" panose="02020603050405020304" pitchFamily="18" charset="0"/>
                <a:cs typeface="Times New Roman" panose="02020603050405020304" pitchFamily="18" charset="0"/>
              </a:rPr>
              <a:t>n trong sự nghiệp thống nhất đất n</a:t>
            </a:r>
            <a:r>
              <a:rPr lang="vi-VN" sz="3200">
                <a:latin typeface="Times New Roman" panose="02020603050405020304" pitchFamily="18" charset="0"/>
                <a:cs typeface="Times New Roman" panose="02020603050405020304" pitchFamily="18" charset="0"/>
              </a:rPr>
              <a:t>ướ</a:t>
            </a:r>
            <a:r>
              <a:rPr lang="en-US" sz="3200">
                <a:latin typeface="Times New Roman" panose="02020603050405020304" pitchFamily="18" charset="0"/>
                <a:cs typeface="Times New Roman" panose="02020603050405020304" pitchFamily="18" charset="0"/>
              </a:rPr>
              <a:t>c.</a:t>
            </a:r>
          </a:p>
        </p:txBody>
      </p:sp>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backgroundMark x1="46165" y1="68245" x2="46165" y2="68245"/>
                        <a14:backgroundMark x1="57594" y1="71006" x2="57594" y2="71006"/>
                        <a14:backgroundMark x1="54286" y1="47140" x2="54286" y2="47140"/>
                        <a14:backgroundMark x1="56992" y1="62130" x2="56992" y2="62130"/>
                        <a14:backgroundMark x1="45414" y1="46548" x2="45414" y2="46548"/>
                        <a14:backgroundMark x1="47218" y1="51282" x2="47218" y2="51282"/>
                        <a14:backgroundMark x1="51880" y1="39053" x2="51880" y2="39053"/>
                        <a14:backgroundMark x1="18045" y1="83432" x2="18045" y2="83432"/>
                        <a14:backgroundMark x1="50075" y1="82446" x2="50075" y2="82446"/>
                      </a14:backgroundRemoval>
                    </a14:imgEffect>
                  </a14:imgLayer>
                </a14:imgProps>
              </a:ext>
              <a:ext uri="{28A0092B-C50C-407E-A947-70E740481C1C}">
                <a14:useLocalDpi xmlns:a14="http://schemas.microsoft.com/office/drawing/2010/main" val="0"/>
              </a:ext>
            </a:extLst>
          </a:blip>
          <a:stretch>
            <a:fillRect/>
          </a:stretch>
        </p:blipFill>
        <p:spPr>
          <a:xfrm>
            <a:off x="882498" y="4276145"/>
            <a:ext cx="3791917" cy="2890980"/>
          </a:xfrm>
          <a:prstGeom prst="rect">
            <a:avLst/>
          </a:prstGeom>
        </p:spPr>
      </p:pic>
    </p:spTree>
    <p:extLst>
      <p:ext uri="{BB962C8B-B14F-4D97-AF65-F5344CB8AC3E}">
        <p14:creationId xmlns:p14="http://schemas.microsoft.com/office/powerpoint/2010/main" val="601154497"/>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5154" t="6368" r="9123" b="9850"/>
          <a:stretch/>
        </p:blipFill>
        <p:spPr>
          <a:xfrm>
            <a:off x="823415" y="344606"/>
            <a:ext cx="6009565" cy="6168788"/>
          </a:xfrm>
          <a:prstGeom prst="rect">
            <a:avLst/>
          </a:prstGeom>
        </p:spPr>
      </p:pic>
      <p:sp>
        <p:nvSpPr>
          <p:cNvPr id="6" name="TextBox 5"/>
          <p:cNvSpPr txBox="1"/>
          <p:nvPr/>
        </p:nvSpPr>
        <p:spPr>
          <a:xfrm>
            <a:off x="7656394" y="1945606"/>
            <a:ext cx="4080680" cy="3416320"/>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Đ</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Tr</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S</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bắt đầu từ sông Mã – Thanh Hoá qua miền Tây Nghệ An đến miền Đông Nam Bộ, nó tựa như một xương sống nối liền giữa hai miền Bắc và Nam. Là hệ thống những tuyến đường, bao gồm rất nhiều con đường với 5 trục dọc và 21 trục ngang.</a:t>
            </a:r>
          </a:p>
        </p:txBody>
      </p:sp>
    </p:spTree>
    <p:extLst>
      <p:ext uri="{BB962C8B-B14F-4D97-AF65-F5344CB8AC3E}">
        <p14:creationId xmlns:p14="http://schemas.microsoft.com/office/powerpoint/2010/main" val="2792282652"/>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2"/>
          <p:cNvSpPr/>
          <p:nvPr/>
        </p:nvSpPr>
        <p:spPr>
          <a:xfrm rot="21283854">
            <a:off x="-583321" y="2573594"/>
            <a:ext cx="10261680" cy="4631393"/>
          </a:xfrm>
          <a:custGeom>
            <a:avLst/>
            <a:gdLst>
              <a:gd name="connsiteX0" fmla="*/ 0 w 12365010"/>
              <a:gd name="connsiteY0" fmla="*/ 5789430 h 11578859"/>
              <a:gd name="connsiteX1" fmla="*/ 6182505 w 12365010"/>
              <a:gd name="connsiteY1" fmla="*/ 0 h 11578859"/>
              <a:gd name="connsiteX2" fmla="*/ 12365010 w 12365010"/>
              <a:gd name="connsiteY2" fmla="*/ 5789430 h 11578859"/>
              <a:gd name="connsiteX3" fmla="*/ 6182505 w 12365010"/>
              <a:gd name="connsiteY3" fmla="*/ 11578860 h 11578859"/>
              <a:gd name="connsiteX4" fmla="*/ 0 w 12365010"/>
              <a:gd name="connsiteY4" fmla="*/ 5789430 h 11578859"/>
              <a:gd name="connsiteX0" fmla="*/ 0 w 14867578"/>
              <a:gd name="connsiteY0" fmla="*/ 5597237 h 11579464"/>
              <a:gd name="connsiteX1" fmla="*/ 8685073 w 14867578"/>
              <a:gd name="connsiteY1" fmla="*/ 313 h 11579464"/>
              <a:gd name="connsiteX2" fmla="*/ 14867578 w 14867578"/>
              <a:gd name="connsiteY2" fmla="*/ 5789743 h 11579464"/>
              <a:gd name="connsiteX3" fmla="*/ 8685073 w 14867578"/>
              <a:gd name="connsiteY3" fmla="*/ 11579173 h 11579464"/>
              <a:gd name="connsiteX4" fmla="*/ 0 w 14867578"/>
              <a:gd name="connsiteY4" fmla="*/ 5597237 h 11579464"/>
              <a:gd name="connsiteX0" fmla="*/ 5344 w 14872922"/>
              <a:gd name="connsiteY0" fmla="*/ 5597140 h 12397446"/>
              <a:gd name="connsiteX1" fmla="*/ 8690417 w 14872922"/>
              <a:gd name="connsiteY1" fmla="*/ 216 h 12397446"/>
              <a:gd name="connsiteX2" fmla="*/ 14872922 w 14872922"/>
              <a:gd name="connsiteY2" fmla="*/ 5789646 h 12397446"/>
              <a:gd name="connsiteX3" fmla="*/ 9989828 w 14872922"/>
              <a:gd name="connsiteY3" fmla="*/ 12397224 h 12397446"/>
              <a:gd name="connsiteX4" fmla="*/ 5344 w 14872922"/>
              <a:gd name="connsiteY4" fmla="*/ 5597140 h 12397446"/>
              <a:gd name="connsiteX0" fmla="*/ 5344 w 14873357"/>
              <a:gd name="connsiteY0" fmla="*/ 5597140 h 12774946"/>
              <a:gd name="connsiteX1" fmla="*/ 8690417 w 14873357"/>
              <a:gd name="connsiteY1" fmla="*/ 216 h 12774946"/>
              <a:gd name="connsiteX2" fmla="*/ 14872922 w 14873357"/>
              <a:gd name="connsiteY2" fmla="*/ 5789646 h 12774946"/>
              <a:gd name="connsiteX3" fmla="*/ 9989828 w 14873357"/>
              <a:gd name="connsiteY3" fmla="*/ 12397224 h 12774946"/>
              <a:gd name="connsiteX4" fmla="*/ 5344 w 14873357"/>
              <a:gd name="connsiteY4" fmla="*/ 5597140 h 12774946"/>
              <a:gd name="connsiteX0" fmla="*/ 7088 w 14875101"/>
              <a:gd name="connsiteY0" fmla="*/ 5684856 h 12862662"/>
              <a:gd name="connsiteX1" fmla="*/ 8692161 w 14875101"/>
              <a:gd name="connsiteY1" fmla="*/ 87932 h 12862662"/>
              <a:gd name="connsiteX2" fmla="*/ 14874666 w 14875101"/>
              <a:gd name="connsiteY2" fmla="*/ 5877362 h 12862662"/>
              <a:gd name="connsiteX3" fmla="*/ 9991572 w 14875101"/>
              <a:gd name="connsiteY3" fmla="*/ 12484940 h 12862662"/>
              <a:gd name="connsiteX4" fmla="*/ 7088 w 14875101"/>
              <a:gd name="connsiteY4" fmla="*/ 5684856 h 12862662"/>
              <a:gd name="connsiteX0" fmla="*/ 90564 w 14958577"/>
              <a:gd name="connsiteY0" fmla="*/ 5684856 h 12862662"/>
              <a:gd name="connsiteX1" fmla="*/ 8775637 w 14958577"/>
              <a:gd name="connsiteY1" fmla="*/ 87932 h 12862662"/>
              <a:gd name="connsiteX2" fmla="*/ 14958142 w 14958577"/>
              <a:gd name="connsiteY2" fmla="*/ 5877362 h 12862662"/>
              <a:gd name="connsiteX3" fmla="*/ 10075048 w 14958577"/>
              <a:gd name="connsiteY3" fmla="*/ 12484940 h 12862662"/>
              <a:gd name="connsiteX4" fmla="*/ 90564 w 14958577"/>
              <a:gd name="connsiteY4" fmla="*/ 5684856 h 12862662"/>
              <a:gd name="connsiteX0" fmla="*/ 73624 w 13786170"/>
              <a:gd name="connsiteY0" fmla="*/ 2705449 h 12586976"/>
              <a:gd name="connsiteX1" fmla="*/ 7603665 w 13786170"/>
              <a:gd name="connsiteY1" fmla="*/ 140483 h 12586976"/>
              <a:gd name="connsiteX2" fmla="*/ 13786170 w 13786170"/>
              <a:gd name="connsiteY2" fmla="*/ 5929913 h 12586976"/>
              <a:gd name="connsiteX3" fmla="*/ 8903076 w 13786170"/>
              <a:gd name="connsiteY3" fmla="*/ 12537491 h 12586976"/>
              <a:gd name="connsiteX4" fmla="*/ 73624 w 13786170"/>
              <a:gd name="connsiteY4" fmla="*/ 2705449 h 12586976"/>
              <a:gd name="connsiteX0" fmla="*/ 4230 w 13716776"/>
              <a:gd name="connsiteY0" fmla="*/ 2709219 h 12876487"/>
              <a:gd name="connsiteX1" fmla="*/ 7534271 w 13716776"/>
              <a:gd name="connsiteY1" fmla="*/ 144253 h 12876487"/>
              <a:gd name="connsiteX2" fmla="*/ 13716776 w 13716776"/>
              <a:gd name="connsiteY2" fmla="*/ 5933683 h 12876487"/>
              <a:gd name="connsiteX3" fmla="*/ 6571746 w 13716776"/>
              <a:gd name="connsiteY3" fmla="*/ 12830019 h 12876487"/>
              <a:gd name="connsiteX4" fmla="*/ 4230 w 13716776"/>
              <a:gd name="connsiteY4" fmla="*/ 2709219 h 12876487"/>
              <a:gd name="connsiteX0" fmla="*/ 25968 w 13738514"/>
              <a:gd name="connsiteY0" fmla="*/ 2709219 h 12845539"/>
              <a:gd name="connsiteX1" fmla="*/ 7556009 w 13738514"/>
              <a:gd name="connsiteY1" fmla="*/ 144253 h 12845539"/>
              <a:gd name="connsiteX2" fmla="*/ 13738514 w 13738514"/>
              <a:gd name="connsiteY2" fmla="*/ 5933683 h 12845539"/>
              <a:gd name="connsiteX3" fmla="*/ 6593484 w 13738514"/>
              <a:gd name="connsiteY3" fmla="*/ 12830019 h 12845539"/>
              <a:gd name="connsiteX4" fmla="*/ 25968 w 13738514"/>
              <a:gd name="connsiteY4" fmla="*/ 2709219 h 12845539"/>
              <a:gd name="connsiteX0" fmla="*/ 1048306 w 14760852"/>
              <a:gd name="connsiteY0" fmla="*/ 2647217 h 12781607"/>
              <a:gd name="connsiteX1" fmla="*/ 8578347 w 14760852"/>
              <a:gd name="connsiteY1" fmla="*/ 82251 h 12781607"/>
              <a:gd name="connsiteX2" fmla="*/ 14760852 w 14760852"/>
              <a:gd name="connsiteY2" fmla="*/ 5871681 h 12781607"/>
              <a:gd name="connsiteX3" fmla="*/ 7615822 w 14760852"/>
              <a:gd name="connsiteY3" fmla="*/ 12768017 h 12781607"/>
              <a:gd name="connsiteX4" fmla="*/ 1048306 w 14760852"/>
              <a:gd name="connsiteY4" fmla="*/ 2647217 h 12781607"/>
              <a:gd name="connsiteX0" fmla="*/ 1048306 w 14760852"/>
              <a:gd name="connsiteY0" fmla="*/ 2743471 h 12877861"/>
              <a:gd name="connsiteX1" fmla="*/ 8578347 w 14760852"/>
              <a:gd name="connsiteY1" fmla="*/ 178505 h 12877861"/>
              <a:gd name="connsiteX2" fmla="*/ 14760852 w 14760852"/>
              <a:gd name="connsiteY2" fmla="*/ 5967935 h 12877861"/>
              <a:gd name="connsiteX3" fmla="*/ 7615822 w 14760852"/>
              <a:gd name="connsiteY3" fmla="*/ 12864271 h 12877861"/>
              <a:gd name="connsiteX4" fmla="*/ 1048306 w 14760852"/>
              <a:gd name="connsiteY4" fmla="*/ 2743471 h 12877861"/>
              <a:gd name="connsiteX0" fmla="*/ 1048306 w 14760852"/>
              <a:gd name="connsiteY0" fmla="*/ 2806023 h 12940413"/>
              <a:gd name="connsiteX1" fmla="*/ 8578347 w 14760852"/>
              <a:gd name="connsiteY1" fmla="*/ 241057 h 12940413"/>
              <a:gd name="connsiteX2" fmla="*/ 14760852 w 14760852"/>
              <a:gd name="connsiteY2" fmla="*/ 6030487 h 12940413"/>
              <a:gd name="connsiteX3" fmla="*/ 7615822 w 14760852"/>
              <a:gd name="connsiteY3" fmla="*/ 12926823 h 12940413"/>
              <a:gd name="connsiteX4" fmla="*/ 1048306 w 14760852"/>
              <a:gd name="connsiteY4" fmla="*/ 2806023 h 12940413"/>
              <a:gd name="connsiteX0" fmla="*/ 685281 w 14397827"/>
              <a:gd name="connsiteY0" fmla="*/ 2873879 h 13009550"/>
              <a:gd name="connsiteX1" fmla="*/ 8215322 w 14397827"/>
              <a:gd name="connsiteY1" fmla="*/ 308913 h 13009550"/>
              <a:gd name="connsiteX2" fmla="*/ 14397827 w 14397827"/>
              <a:gd name="connsiteY2" fmla="*/ 6098343 h 13009550"/>
              <a:gd name="connsiteX3" fmla="*/ 7252797 w 14397827"/>
              <a:gd name="connsiteY3" fmla="*/ 12994679 h 13009550"/>
              <a:gd name="connsiteX4" fmla="*/ 685281 w 14397827"/>
              <a:gd name="connsiteY4" fmla="*/ 2873879 h 13009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7827" h="13009550">
                <a:moveTo>
                  <a:pt x="685281" y="2873879"/>
                </a:moveTo>
                <a:cubicBezTo>
                  <a:pt x="2626375" y="1144595"/>
                  <a:pt x="4149224" y="-757888"/>
                  <a:pt x="8215322" y="308913"/>
                </a:cubicBezTo>
                <a:cubicBezTo>
                  <a:pt x="12281420" y="1375714"/>
                  <a:pt x="14397827" y="2900929"/>
                  <a:pt x="14397827" y="6098343"/>
                </a:cubicBezTo>
                <a:cubicBezTo>
                  <a:pt x="14397827" y="9295757"/>
                  <a:pt x="13580832" y="12569564"/>
                  <a:pt x="7252797" y="12994679"/>
                </a:cubicBezTo>
                <a:cubicBezTo>
                  <a:pt x="924762" y="13419794"/>
                  <a:pt x="-1255813" y="4603163"/>
                  <a:pt x="685281" y="2873879"/>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图片 14">
            <a:extLst>
              <a:ext uri="{FF2B5EF4-FFF2-40B4-BE49-F238E27FC236}">
                <a16:creationId xmlns:a16="http://schemas.microsoft.com/office/drawing/2014/main" id="{8A6CA58F-650D-42E3-B50C-4D4A3BBAAA88}"/>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0299" y="241643"/>
            <a:ext cx="1047307" cy="822884"/>
          </a:xfrm>
          <a:prstGeom prst="rect">
            <a:avLst/>
          </a:prstGeom>
        </p:spPr>
      </p:pic>
      <p:pic>
        <p:nvPicPr>
          <p:cNvPr id="7" name="图片 15">
            <a:extLst>
              <a:ext uri="{FF2B5EF4-FFF2-40B4-BE49-F238E27FC236}">
                <a16:creationId xmlns:a16="http://schemas.microsoft.com/office/drawing/2014/main" id="{88733343-7AAC-4C6B-8CAF-191695F9640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4124" y="374913"/>
            <a:ext cx="239656" cy="556344"/>
          </a:xfrm>
          <a:prstGeom prst="rect">
            <a:avLst/>
          </a:prstGeom>
        </p:spPr>
      </p:pic>
      <p:sp>
        <p:nvSpPr>
          <p:cNvPr id="8" name="TextBox 7"/>
          <p:cNvSpPr txBox="1"/>
          <p:nvPr/>
        </p:nvSpPr>
        <p:spPr>
          <a:xfrm>
            <a:off x="1487605" y="329919"/>
            <a:ext cx="6769290"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Mục đích mở đ</a:t>
            </a:r>
            <a:r>
              <a:rPr lang="vi-VN" sz="3600" b="1">
                <a:latin typeface="Times New Roman" panose="02020603050405020304" pitchFamily="18" charset="0"/>
                <a:cs typeface="Times New Roman" panose="02020603050405020304" pitchFamily="18" charset="0"/>
              </a:rPr>
              <a:t>ườ</a:t>
            </a:r>
            <a:r>
              <a:rPr lang="en-US" sz="3600" b="1">
                <a:latin typeface="Times New Roman" panose="02020603050405020304" pitchFamily="18" charset="0"/>
                <a:cs typeface="Times New Roman" panose="02020603050405020304" pitchFamily="18" charset="0"/>
              </a:rPr>
              <a:t>ng Tr</a:t>
            </a:r>
            <a:r>
              <a:rPr lang="vi-VN" sz="3600" b="1">
                <a:latin typeface="Times New Roman" panose="02020603050405020304" pitchFamily="18" charset="0"/>
                <a:cs typeface="Times New Roman" panose="02020603050405020304" pitchFamily="18" charset="0"/>
              </a:rPr>
              <a:t>ườ</a:t>
            </a:r>
            <a:r>
              <a:rPr lang="en-US" sz="3600" b="1">
                <a:latin typeface="Times New Roman" panose="02020603050405020304" pitchFamily="18" charset="0"/>
                <a:cs typeface="Times New Roman" panose="02020603050405020304" pitchFamily="18" charset="0"/>
              </a:rPr>
              <a:t>ng S</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n</a:t>
            </a:r>
          </a:p>
        </p:txBody>
      </p:sp>
      <p:sp>
        <p:nvSpPr>
          <p:cNvPr id="9" name="TextBox 8"/>
          <p:cNvSpPr txBox="1"/>
          <p:nvPr/>
        </p:nvSpPr>
        <p:spPr>
          <a:xfrm>
            <a:off x="844124" y="1197797"/>
            <a:ext cx="8832139" cy="1107996"/>
          </a:xfrm>
          <a:prstGeom prst="rect">
            <a:avLst/>
          </a:prstGeom>
          <a:noFill/>
        </p:spPr>
        <p:txBody>
          <a:bodyPr wrap="square" rtlCol="0">
            <a:spAutoFit/>
          </a:bodyPr>
          <a:lstStyle/>
          <a:p>
            <a:r>
              <a:rPr lang="en-US" sz="2200" i="1" dirty="0" err="1">
                <a:latin typeface="Times New Roman" panose="02020603050405020304" pitchFamily="18" charset="0"/>
                <a:cs typeface="Times New Roman" panose="02020603050405020304" pitchFamily="18" charset="0"/>
              </a:rPr>
              <a:t>Các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em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xem</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đoạn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tư</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liệu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sau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kết</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hợp</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đọc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thông</a:t>
            </a:r>
            <a:r>
              <a:rPr lang="en-US" sz="2200" i="1" dirty="0">
                <a:latin typeface="Times New Roman" panose="02020603050405020304" pitchFamily="18" charset="0"/>
                <a:cs typeface="Times New Roman" panose="02020603050405020304" pitchFamily="18" charset="0"/>
              </a:rPr>
              <a:t> tin </a:t>
            </a:r>
            <a:r>
              <a:rPr lang="en-US" sz="2200" i="1" dirty="0" err="1">
                <a:latin typeface="Times New Roman" panose="02020603050405020304" pitchFamily="18" charset="0"/>
                <a:cs typeface="Times New Roman" panose="02020603050405020304" pitchFamily="18" charset="0"/>
              </a:rPr>
              <a:t>trong</a:t>
            </a:r>
            <a:r>
              <a:rPr lang="en-US" sz="2200" i="1" dirty="0">
                <a:latin typeface="Times New Roman" panose="02020603050405020304" pitchFamily="18" charset="0"/>
                <a:cs typeface="Times New Roman" panose="02020603050405020304" pitchFamily="18" charset="0"/>
              </a:rPr>
              <a:t> SGK </a:t>
            </a:r>
            <a:r>
              <a:rPr lang="en-US" sz="2200" i="1" dirty="0" err="1">
                <a:latin typeface="Times New Roman" panose="02020603050405020304" pitchFamily="18" charset="0"/>
                <a:cs typeface="Times New Roman" panose="02020603050405020304" pitchFamily="18" charset="0"/>
              </a:rPr>
              <a:t>trang</a:t>
            </a:r>
            <a:r>
              <a:rPr lang="en-US" sz="2200" i="1" dirty="0">
                <a:latin typeface="Times New Roman" panose="02020603050405020304" pitchFamily="18" charset="0"/>
                <a:cs typeface="Times New Roman" panose="02020603050405020304" pitchFamily="18" charset="0"/>
              </a:rPr>
              <a:t> 47 </a:t>
            </a:r>
            <a:r>
              <a:rPr lang="en-US" sz="2200" i="1" dirty="0" err="1">
                <a:latin typeface="Times New Roman" panose="02020603050405020304" pitchFamily="18" charset="0"/>
                <a:cs typeface="Times New Roman" panose="02020603050405020304" pitchFamily="18" charset="0"/>
              </a:rPr>
              <a:t>đoạn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Trong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kháng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chiến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chống</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Pháp</a:t>
            </a:r>
            <a:r>
              <a:rPr lang="en-US" sz="2200" i="1" dirty="0">
                <a:latin typeface="Times New Roman" panose="02020603050405020304" pitchFamily="18" charset="0"/>
                <a:cs typeface="Times New Roman" panose="02020603050405020304" pitchFamily="18" charset="0"/>
              </a:rPr>
              <a:t> … đ</a:t>
            </a:r>
            <a:r>
              <a:rPr lang="vi-VN" sz="2200" i="1" dirty="0">
                <a:latin typeface="Times New Roman" panose="02020603050405020304" pitchFamily="18" charset="0"/>
                <a:cs typeface="Times New Roman" panose="02020603050405020304" pitchFamily="18" charset="0"/>
              </a:rPr>
              <a:t>ườn</a:t>
            </a:r>
            <a:r>
              <a:rPr lang="en-US" sz="2200" i="1" dirty="0">
                <a:latin typeface="Times New Roman" panose="02020603050405020304" pitchFamily="18" charset="0"/>
                <a:cs typeface="Times New Roman" panose="02020603050405020304" pitchFamily="18" charset="0"/>
              </a:rPr>
              <a:t>g </a:t>
            </a:r>
            <a:r>
              <a:rPr lang="en-US" sz="2200" i="1" dirty="0" err="1">
                <a:latin typeface="Times New Roman" panose="02020603050405020304" pitchFamily="18" charset="0"/>
                <a:cs typeface="Times New Roman" panose="02020603050405020304" pitchFamily="18" charset="0"/>
              </a:rPr>
              <a:t>Hồ</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Chí</a:t>
            </a:r>
            <a:r>
              <a:rPr lang="en-US" sz="2200" i="1" dirty="0">
                <a:latin typeface="Times New Roman" panose="02020603050405020304" pitchFamily="18" charset="0"/>
                <a:cs typeface="Times New Roman" panose="02020603050405020304" pitchFamily="18" charset="0"/>
              </a:rPr>
              <a:t> Minh” </a:t>
            </a:r>
            <a:r>
              <a:rPr lang="en-US" sz="2200" i="1" dirty="0" err="1">
                <a:latin typeface="Times New Roman" panose="02020603050405020304" pitchFamily="18" charset="0"/>
                <a:cs typeface="Times New Roman" panose="02020603050405020304" pitchFamily="18" charset="0"/>
              </a:rPr>
              <a:t>và</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đọc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các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từ</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chú</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thích</a:t>
            </a:r>
            <a:r>
              <a:rPr lang="en-US" sz="2200" i="1" dirty="0">
                <a:latin typeface="Times New Roman" panose="02020603050405020304" pitchFamily="18" charset="0"/>
                <a:cs typeface="Times New Roman" panose="02020603050405020304" pitchFamily="18" charset="0"/>
              </a:rPr>
              <a:t> ở </a:t>
            </a:r>
            <a:r>
              <a:rPr lang="en-US" sz="2200" i="1" dirty="0" err="1">
                <a:latin typeface="Times New Roman" panose="02020603050405020304" pitchFamily="18" charset="0"/>
                <a:cs typeface="Times New Roman" panose="02020603050405020304" pitchFamily="18" charset="0"/>
              </a:rPr>
              <a:t>cuối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bài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để</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chuẩn</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bị</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trả</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lời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các</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câu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hỏi</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sau</a:t>
            </a:r>
            <a:r>
              <a:rPr lang="en-US" sz="2200" i="1" dirty="0">
                <a:latin typeface="Times New Roman" panose="02020603050405020304" pitchFamily="18" charset="0"/>
                <a:cs typeface="Times New Roman" panose="02020603050405020304" pitchFamily="18" charset="0"/>
              </a:rPr>
              <a:t> </a:t>
            </a:r>
            <a:r>
              <a:rPr lang="en-US" sz="2200" i="1" dirty="0" err="1">
                <a:latin typeface="Times New Roman" panose="02020603050405020304" pitchFamily="18" charset="0"/>
                <a:cs typeface="Times New Roman" panose="02020603050405020304" pitchFamily="18" charset="0"/>
              </a:rPr>
              <a:t>nhé</a:t>
            </a:r>
            <a:r>
              <a:rPr lang="en-US" sz="2200" i="1" dirty="0">
                <a:latin typeface="Times New Roman" panose="02020603050405020304" pitchFamily="18" charset="0"/>
                <a:cs typeface="Times New Roman" panose="02020603050405020304" pitchFamily="18" charset="0"/>
              </a:rPr>
              <a:t>.</a:t>
            </a:r>
          </a:p>
        </p:txBody>
      </p:sp>
      <p:sp>
        <p:nvSpPr>
          <p:cNvPr id="11" name="TextBox 10"/>
          <p:cNvSpPr txBox="1"/>
          <p:nvPr/>
        </p:nvSpPr>
        <p:spPr>
          <a:xfrm>
            <a:off x="982640" y="3261814"/>
            <a:ext cx="8379724" cy="2677656"/>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anose="02020603050405020304" pitchFamily="18" charset="0"/>
              </a:rPr>
              <a:t>1/ Đ</a:t>
            </a:r>
            <a:r>
              <a:rPr lang="vi-VN" sz="2800">
                <a:latin typeface="Times New Roman" panose="02020603050405020304" pitchFamily="18" charset="0"/>
                <a:cs typeface="Times New Roman" panose="02020603050405020304" pitchFamily="18" charset="0"/>
              </a:rPr>
              <a:t>ườ</a:t>
            </a:r>
            <a:r>
              <a:rPr lang="en-US" sz="2800">
                <a:latin typeface="Times New Roman" panose="02020603050405020304" pitchFamily="18" charset="0"/>
                <a:cs typeface="Times New Roman" panose="02020603050405020304" pitchFamily="18" charset="0"/>
              </a:rPr>
              <a:t>ng Tr</a:t>
            </a:r>
            <a:r>
              <a:rPr lang="vi-VN" sz="2800">
                <a:latin typeface="Times New Roman" panose="02020603050405020304" pitchFamily="18" charset="0"/>
                <a:cs typeface="Times New Roman" panose="02020603050405020304" pitchFamily="18" charset="0"/>
              </a:rPr>
              <a:t>ườ</a:t>
            </a:r>
            <a:r>
              <a:rPr lang="en-US" sz="2800">
                <a:latin typeface="Times New Roman" panose="02020603050405020304" pitchFamily="18" charset="0"/>
                <a:cs typeface="Times New Roman" panose="02020603050405020304" pitchFamily="18" charset="0"/>
              </a:rPr>
              <a:t>ng S</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n ra đời vào thời gian nào?</a:t>
            </a:r>
          </a:p>
          <a:p>
            <a:pPr>
              <a:lnSpc>
                <a:spcPct val="150000"/>
              </a:lnSpc>
            </a:pPr>
            <a:r>
              <a:rPr lang="en-US" sz="2800">
                <a:latin typeface="Times New Roman" panose="02020603050405020304" pitchFamily="18" charset="0"/>
                <a:cs typeface="Times New Roman" panose="02020603050405020304" pitchFamily="18" charset="0"/>
              </a:rPr>
              <a:t>2/ Đ</a:t>
            </a:r>
            <a:r>
              <a:rPr lang="vi-VN" sz="2800">
                <a:latin typeface="Times New Roman" panose="02020603050405020304" pitchFamily="18" charset="0"/>
                <a:cs typeface="Times New Roman" panose="02020603050405020304" pitchFamily="18" charset="0"/>
              </a:rPr>
              <a:t>ườ</a:t>
            </a:r>
            <a:r>
              <a:rPr lang="en-US" sz="2800">
                <a:latin typeface="Times New Roman" panose="02020603050405020304" pitchFamily="18" charset="0"/>
                <a:cs typeface="Times New Roman" panose="02020603050405020304" pitchFamily="18" charset="0"/>
              </a:rPr>
              <a:t>ng Tr</a:t>
            </a:r>
            <a:r>
              <a:rPr lang="vi-VN" sz="2800">
                <a:latin typeface="Times New Roman" panose="02020603050405020304" pitchFamily="18" charset="0"/>
                <a:cs typeface="Times New Roman" panose="02020603050405020304" pitchFamily="18" charset="0"/>
              </a:rPr>
              <a:t>ườ</a:t>
            </a:r>
            <a:r>
              <a:rPr lang="en-US" sz="2800">
                <a:latin typeface="Times New Roman" panose="02020603050405020304" pitchFamily="18" charset="0"/>
                <a:cs typeface="Times New Roman" panose="02020603050405020304" pitchFamily="18" charset="0"/>
              </a:rPr>
              <a:t>ng S</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n có tên gọi là gì?</a:t>
            </a:r>
          </a:p>
          <a:p>
            <a:pPr>
              <a:lnSpc>
                <a:spcPct val="150000"/>
              </a:lnSpc>
            </a:pPr>
            <a:r>
              <a:rPr lang="en-US" sz="2800">
                <a:latin typeface="Times New Roman" panose="02020603050405020304" pitchFamily="18" charset="0"/>
                <a:cs typeface="Times New Roman" panose="02020603050405020304" pitchFamily="18" charset="0"/>
              </a:rPr>
              <a:t>3/ Ta mở đ</a:t>
            </a:r>
            <a:r>
              <a:rPr lang="vi-VN" sz="2800">
                <a:latin typeface="Times New Roman" panose="02020603050405020304" pitchFamily="18" charset="0"/>
                <a:cs typeface="Times New Roman" panose="02020603050405020304" pitchFamily="18" charset="0"/>
              </a:rPr>
              <a:t>ườ</a:t>
            </a:r>
            <a:r>
              <a:rPr lang="en-US" sz="2800">
                <a:latin typeface="Times New Roman" panose="02020603050405020304" pitchFamily="18" charset="0"/>
                <a:cs typeface="Times New Roman" panose="02020603050405020304" pitchFamily="18" charset="0"/>
              </a:rPr>
              <a:t>ng Tr</a:t>
            </a:r>
            <a:r>
              <a:rPr lang="vi-VN" sz="2800">
                <a:latin typeface="Times New Roman" panose="02020603050405020304" pitchFamily="18" charset="0"/>
                <a:cs typeface="Times New Roman" panose="02020603050405020304" pitchFamily="18" charset="0"/>
              </a:rPr>
              <a:t>ườ</a:t>
            </a:r>
            <a:r>
              <a:rPr lang="en-US" sz="2800">
                <a:latin typeface="Times New Roman" panose="02020603050405020304" pitchFamily="18" charset="0"/>
                <a:cs typeface="Times New Roman" panose="02020603050405020304" pitchFamily="18" charset="0"/>
              </a:rPr>
              <a:t>ng S</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n nhằm mục đích gì?</a:t>
            </a:r>
          </a:p>
          <a:p>
            <a:pPr>
              <a:lnSpc>
                <a:spcPct val="150000"/>
              </a:lnSpc>
            </a:pPr>
            <a:r>
              <a:rPr lang="en-US" sz="2800">
                <a:latin typeface="Times New Roman" panose="02020603050405020304" pitchFamily="18" charset="0"/>
                <a:cs typeface="Times New Roman" panose="02020603050405020304" pitchFamily="18" charset="0"/>
              </a:rPr>
              <a:t>4/ Tại sao ta chọn mở đ</a:t>
            </a:r>
            <a:r>
              <a:rPr lang="vi-VN" sz="2800">
                <a:latin typeface="Times New Roman" panose="02020603050405020304" pitchFamily="18" charset="0"/>
                <a:cs typeface="Times New Roman" panose="02020603050405020304" pitchFamily="18" charset="0"/>
              </a:rPr>
              <a:t>ườ</a:t>
            </a:r>
            <a:r>
              <a:rPr lang="en-US" sz="2800">
                <a:latin typeface="Times New Roman" panose="02020603050405020304" pitchFamily="18" charset="0"/>
                <a:cs typeface="Times New Roman" panose="02020603050405020304" pitchFamily="18" charset="0"/>
              </a:rPr>
              <a:t>ng qua dãy núi Tr</a:t>
            </a:r>
            <a:r>
              <a:rPr lang="vi-VN" sz="2800">
                <a:latin typeface="Times New Roman" panose="02020603050405020304" pitchFamily="18" charset="0"/>
                <a:cs typeface="Times New Roman" panose="02020603050405020304" pitchFamily="18" charset="0"/>
              </a:rPr>
              <a:t>ườ</a:t>
            </a:r>
            <a:r>
              <a:rPr lang="en-US" sz="2800">
                <a:latin typeface="Times New Roman" panose="02020603050405020304" pitchFamily="18" charset="0"/>
                <a:cs typeface="Times New Roman" panose="02020603050405020304" pitchFamily="18" charset="0"/>
              </a:rPr>
              <a:t>ng S</a:t>
            </a:r>
            <a:r>
              <a:rPr lang="vi-VN" sz="2800">
                <a:latin typeface="Times New Roman" panose="02020603050405020304" pitchFamily="18" charset="0"/>
                <a:cs typeface="Times New Roman" panose="02020603050405020304" pitchFamily="18" charset="0"/>
              </a:rPr>
              <a:t>ơ</a:t>
            </a:r>
            <a:r>
              <a:rPr lang="en-US" sz="2800">
                <a:latin typeface="Times New Roman" panose="02020603050405020304" pitchFamily="18" charset="0"/>
                <a:cs typeface="Times New Roman" panose="02020603050405020304" pitchFamily="18" charset="0"/>
              </a:rPr>
              <a:t>n?</a:t>
            </a:r>
          </a:p>
        </p:txBody>
      </p:sp>
    </p:spTree>
    <p:extLst>
      <p:ext uri="{BB962C8B-B14F-4D97-AF65-F5344CB8AC3E}">
        <p14:creationId xmlns:p14="http://schemas.microsoft.com/office/powerpoint/2010/main" val="976889343"/>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424382"/>
          </a:xfrm>
          <a:prstGeom prst="rect">
            <a:avLst/>
          </a:prstGeom>
        </p:spPr>
      </p:pic>
      <p:pic>
        <p:nvPicPr>
          <p:cNvPr id="9" name="图片 2">
            <a:extLst>
              <a:ext uri="{FF2B5EF4-FFF2-40B4-BE49-F238E27FC236}">
                <a16:creationId xmlns:a16="http://schemas.microsoft.com/office/drawing/2014/main" id="{285E8033-D5E6-48AE-88EF-CC10B650EEE7}"/>
              </a:ext>
            </a:extLst>
          </p:cNvPr>
          <p:cNvPicPr>
            <a:picLocks noChangeAspect="1"/>
          </p:cNvPicPr>
          <p:nvPr/>
        </p:nvPicPr>
        <p:blipFill rotWithShape="1">
          <a:blip r:embed="rId3" cstate="screen">
            <a:duotone>
              <a:prstClr val="black"/>
              <a:srgbClr val="FADB8E">
                <a:tint val="45000"/>
                <a:satMod val="400000"/>
              </a:srgbClr>
            </a:duotone>
            <a:extLst>
              <a:ext uri="{28A0092B-C50C-407E-A947-70E740481C1C}">
                <a14:useLocalDpi xmlns:a14="http://schemas.microsoft.com/office/drawing/2010/main"/>
              </a:ext>
            </a:extLst>
          </a:blip>
          <a:srcRect l="-1" t="34050" r="-2077" b="33737"/>
          <a:stretch/>
        </p:blipFill>
        <p:spPr>
          <a:xfrm>
            <a:off x="934746" y="2482075"/>
            <a:ext cx="11250557" cy="2247478"/>
          </a:xfrm>
          <a:prstGeom prst="rect">
            <a:avLst/>
          </a:prstGeom>
        </p:spPr>
      </p:pic>
      <p:pic>
        <p:nvPicPr>
          <p:cNvPr id="4" name="图片 2">
            <a:extLst>
              <a:ext uri="{FF2B5EF4-FFF2-40B4-BE49-F238E27FC236}">
                <a16:creationId xmlns:a16="http://schemas.microsoft.com/office/drawing/2014/main" id="{285E8033-D5E6-48AE-88EF-CC10B650EEE7}"/>
              </a:ext>
            </a:extLst>
          </p:cNvPr>
          <p:cNvPicPr>
            <a:picLocks noChangeAspect="1"/>
          </p:cNvPicPr>
          <p:nvPr/>
        </p:nvPicPr>
        <p:blipFill rotWithShape="1">
          <a:blip r:embed="rId3" cstate="screen">
            <a:duotone>
              <a:prstClr val="black"/>
              <a:srgbClr val="FFF9EA">
                <a:tint val="45000"/>
                <a:satMod val="400000"/>
              </a:srgbClr>
            </a:duotone>
            <a:extLst>
              <a:ext uri="{28A0092B-C50C-407E-A947-70E740481C1C}">
                <a14:useLocalDpi xmlns:a14="http://schemas.microsoft.com/office/drawing/2010/main"/>
              </a:ext>
            </a:extLst>
          </a:blip>
          <a:srcRect b="67510"/>
          <a:stretch/>
        </p:blipFill>
        <p:spPr>
          <a:xfrm>
            <a:off x="145324" y="286597"/>
            <a:ext cx="11064038" cy="2281224"/>
          </a:xfrm>
          <a:prstGeom prst="rect">
            <a:avLst/>
          </a:prstGeom>
        </p:spPr>
      </p:pic>
      <p:sp>
        <p:nvSpPr>
          <p:cNvPr id="3" name="TextBox 2"/>
          <p:cNvSpPr txBox="1"/>
          <p:nvPr/>
        </p:nvSpPr>
        <p:spPr>
          <a:xfrm>
            <a:off x="934746" y="940327"/>
            <a:ext cx="9485194" cy="579967"/>
          </a:xfrm>
          <a:prstGeom prst="rect">
            <a:avLst/>
          </a:prstGeom>
          <a:noFill/>
        </p:spPr>
        <p:txBody>
          <a:bodyPr wrap="square" rtlCol="0">
            <a:spAutoFit/>
          </a:bodyPr>
          <a:lstStyle/>
          <a:p>
            <a:pPr>
              <a:lnSpc>
                <a:spcPct val="150000"/>
              </a:lnSpc>
            </a:pPr>
            <a:r>
              <a:rPr lang="en-US" sz="2400">
                <a:latin typeface="Times New Roman" panose="02020603050405020304" pitchFamily="18" charset="0"/>
                <a:cs typeface="Times New Roman" panose="02020603050405020304" pitchFamily="18" charset="0"/>
              </a:rPr>
              <a:t>1/ Đ</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Tr</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S</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ra đời vào thời gian nào?</a:t>
            </a:r>
          </a:p>
        </p:txBody>
      </p:sp>
      <p:sp>
        <p:nvSpPr>
          <p:cNvPr id="6" name="TextBox 5"/>
          <p:cNvSpPr txBox="1"/>
          <p:nvPr/>
        </p:nvSpPr>
        <p:spPr>
          <a:xfrm>
            <a:off x="1282890" y="1520294"/>
            <a:ext cx="9744501"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 Ngày 19-5-1959, Trung </a:t>
            </a:r>
            <a:r>
              <a:rPr lang="vi-VN" sz="2400">
                <a:solidFill>
                  <a:srgbClr val="0070C0"/>
                </a:solidFill>
                <a:latin typeface="Times New Roman" panose="02020603050405020304" pitchFamily="18" charset="0"/>
                <a:cs typeface="Times New Roman" panose="02020603050405020304" pitchFamily="18" charset="0"/>
              </a:rPr>
              <a:t>ươ</a:t>
            </a:r>
            <a:r>
              <a:rPr lang="en-US" sz="2400">
                <a:solidFill>
                  <a:srgbClr val="0070C0"/>
                </a:solidFill>
                <a:latin typeface="Times New Roman" panose="02020603050405020304" pitchFamily="18" charset="0"/>
                <a:cs typeface="Times New Roman" panose="02020603050405020304" pitchFamily="18" charset="0"/>
              </a:rPr>
              <a:t>ng Đảng quyết định mở đ</a:t>
            </a:r>
            <a:r>
              <a:rPr lang="vi-VN" sz="240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Tr</a:t>
            </a:r>
            <a:r>
              <a:rPr lang="vi-VN" sz="240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S</a:t>
            </a:r>
            <a:r>
              <a:rPr lang="vi-VN" sz="2400">
                <a:solidFill>
                  <a:srgbClr val="0070C0"/>
                </a:solidFill>
                <a:latin typeface="Times New Roman" panose="02020603050405020304" pitchFamily="18" charset="0"/>
                <a:cs typeface="Times New Roman" panose="02020603050405020304" pitchFamily="18" charset="0"/>
              </a:rPr>
              <a:t>ơ</a:t>
            </a:r>
            <a:r>
              <a:rPr lang="en-US" sz="2400">
                <a:solidFill>
                  <a:srgbClr val="0070C0"/>
                </a:solidFill>
                <a:latin typeface="Times New Roman" panose="02020603050405020304" pitchFamily="18" charset="0"/>
                <a:cs typeface="Times New Roman" panose="02020603050405020304" pitchFamily="18" charset="0"/>
              </a:rPr>
              <a:t>n.</a:t>
            </a:r>
          </a:p>
        </p:txBody>
      </p:sp>
      <p:sp>
        <p:nvSpPr>
          <p:cNvPr id="7" name="TextBox 6"/>
          <p:cNvSpPr txBox="1"/>
          <p:nvPr/>
        </p:nvSpPr>
        <p:spPr>
          <a:xfrm>
            <a:off x="1724168" y="3528549"/>
            <a:ext cx="5015679"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2/ Đ</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Tr</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S</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có tên gọi là gì?</a:t>
            </a:r>
          </a:p>
        </p:txBody>
      </p:sp>
      <p:cxnSp>
        <p:nvCxnSpPr>
          <p:cNvPr id="11" name="Straight Arrow Connector 10"/>
          <p:cNvCxnSpPr/>
          <p:nvPr/>
        </p:nvCxnSpPr>
        <p:spPr>
          <a:xfrm flipV="1">
            <a:off x="6651135" y="3528549"/>
            <a:ext cx="586853" cy="23083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p:cNvSpPr txBox="1"/>
          <p:nvPr/>
        </p:nvSpPr>
        <p:spPr>
          <a:xfrm>
            <a:off x="7326700" y="3253394"/>
            <a:ext cx="3275462"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Đ</a:t>
            </a:r>
            <a:r>
              <a:rPr lang="vi-VN" sz="240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Hồ Chí Minh</a:t>
            </a:r>
          </a:p>
        </p:txBody>
      </p:sp>
      <p:sp>
        <p:nvSpPr>
          <p:cNvPr id="14" name="TextBox 13"/>
          <p:cNvSpPr txBox="1"/>
          <p:nvPr/>
        </p:nvSpPr>
        <p:spPr>
          <a:xfrm>
            <a:off x="7326700" y="3739359"/>
            <a:ext cx="3671248"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Đ</a:t>
            </a:r>
            <a:r>
              <a:rPr lang="vi-VN" sz="240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mòn Hồ Chí Minh</a:t>
            </a:r>
          </a:p>
        </p:txBody>
      </p:sp>
      <p:cxnSp>
        <p:nvCxnSpPr>
          <p:cNvPr id="15" name="Straight Arrow Connector 14"/>
          <p:cNvCxnSpPr/>
          <p:nvPr/>
        </p:nvCxnSpPr>
        <p:spPr>
          <a:xfrm>
            <a:off x="6637487" y="3759381"/>
            <a:ext cx="600501" cy="23083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64105980"/>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0.70"/>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strVal val="#ppt_w*0.70"/>
                                          </p:val>
                                        </p:tav>
                                        <p:tav tm="100000">
                                          <p:val>
                                            <p:strVal val="#ppt_w"/>
                                          </p:val>
                                        </p:tav>
                                      </p:tavLst>
                                    </p:anim>
                                    <p:anim calcmode="lin" valueType="num">
                                      <p:cBhvr>
                                        <p:cTn id="18" dur="1000" fill="hold"/>
                                        <p:tgtEl>
                                          <p:spTgt spid="6"/>
                                        </p:tgtEl>
                                        <p:attrNameLst>
                                          <p:attrName>ppt_h</p:attrName>
                                        </p:attrNameLst>
                                      </p:cBhvr>
                                      <p:tavLst>
                                        <p:tav tm="0">
                                          <p:val>
                                            <p:strVal val="#ppt_h"/>
                                          </p:val>
                                        </p:tav>
                                        <p:tav tm="100000">
                                          <p:val>
                                            <p:strVal val="#ppt_h"/>
                                          </p:val>
                                        </p:tav>
                                      </p:tavLst>
                                    </p:anim>
                                    <p:animEffect transition="in" filter="fade">
                                      <p:cBhvr>
                                        <p:cTn id="19" dur="1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strVal val="#ppt_w*0.70"/>
                                          </p:val>
                                        </p:tav>
                                        <p:tav tm="100000">
                                          <p:val>
                                            <p:strVal val="#ppt_w"/>
                                          </p:val>
                                        </p:tav>
                                      </p:tavLst>
                                    </p:anim>
                                    <p:anim calcmode="lin" valueType="num">
                                      <p:cBhvr>
                                        <p:cTn id="25" dur="1000" fill="hold"/>
                                        <p:tgtEl>
                                          <p:spTgt spid="7"/>
                                        </p:tgtEl>
                                        <p:attrNameLst>
                                          <p:attrName>ppt_h</p:attrName>
                                        </p:attrNameLst>
                                      </p:cBhvr>
                                      <p:tavLst>
                                        <p:tav tm="0">
                                          <p:val>
                                            <p:strVal val="#ppt_h"/>
                                          </p:val>
                                        </p:tav>
                                        <p:tav tm="100000">
                                          <p:val>
                                            <p:strVal val="#ppt_h"/>
                                          </p:val>
                                        </p:tav>
                                      </p:tavLst>
                                    </p:anim>
                                    <p:animEffect transition="in" filter="fade">
                                      <p:cBhvr>
                                        <p:cTn id="26" dur="1000"/>
                                        <p:tgtEl>
                                          <p:spTgt spid="7"/>
                                        </p:tgtEl>
                                      </p:cBhvr>
                                    </p:animEffect>
                                  </p:childTnLst>
                                </p:cTn>
                              </p:par>
                              <p:par>
                                <p:cTn id="27" presetID="55"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strVal val="#ppt_w*0.70"/>
                                          </p:val>
                                        </p:tav>
                                        <p:tav tm="100000">
                                          <p:val>
                                            <p:strVal val="#ppt_w"/>
                                          </p:val>
                                        </p:tav>
                                      </p:tavLst>
                                    </p:anim>
                                    <p:anim calcmode="lin" valueType="num">
                                      <p:cBhvr>
                                        <p:cTn id="30" dur="1000" fill="hold"/>
                                        <p:tgtEl>
                                          <p:spTgt spid="11"/>
                                        </p:tgtEl>
                                        <p:attrNameLst>
                                          <p:attrName>ppt_h</p:attrName>
                                        </p:attrNameLst>
                                      </p:cBhvr>
                                      <p:tavLst>
                                        <p:tav tm="0">
                                          <p:val>
                                            <p:strVal val="#ppt_h"/>
                                          </p:val>
                                        </p:tav>
                                        <p:tav tm="100000">
                                          <p:val>
                                            <p:strVal val="#ppt_h"/>
                                          </p:val>
                                        </p:tav>
                                      </p:tavLst>
                                    </p:anim>
                                    <p:animEffect transition="in" filter="fade">
                                      <p:cBhvr>
                                        <p:cTn id="31" dur="1000"/>
                                        <p:tgtEl>
                                          <p:spTgt spid="11"/>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strVal val="#ppt_w*0.70"/>
                                          </p:val>
                                        </p:tav>
                                        <p:tav tm="100000">
                                          <p:val>
                                            <p:strVal val="#ppt_w"/>
                                          </p:val>
                                        </p:tav>
                                      </p:tavLst>
                                    </p:anim>
                                    <p:anim calcmode="lin" valueType="num">
                                      <p:cBhvr>
                                        <p:cTn id="35" dur="1000" fill="hold"/>
                                        <p:tgtEl>
                                          <p:spTgt spid="13"/>
                                        </p:tgtEl>
                                        <p:attrNameLst>
                                          <p:attrName>ppt_h</p:attrName>
                                        </p:attrNameLst>
                                      </p:cBhvr>
                                      <p:tavLst>
                                        <p:tav tm="0">
                                          <p:val>
                                            <p:strVal val="#ppt_h"/>
                                          </p:val>
                                        </p:tav>
                                        <p:tav tm="100000">
                                          <p:val>
                                            <p:strVal val="#ppt_h"/>
                                          </p:val>
                                        </p:tav>
                                      </p:tavLst>
                                    </p:anim>
                                    <p:animEffect transition="in" filter="fade">
                                      <p:cBhvr>
                                        <p:cTn id="36" dur="1000"/>
                                        <p:tgtEl>
                                          <p:spTgt spid="13"/>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strVal val="#ppt_w*0.70"/>
                                          </p:val>
                                        </p:tav>
                                        <p:tav tm="100000">
                                          <p:val>
                                            <p:strVal val="#ppt_w"/>
                                          </p:val>
                                        </p:tav>
                                      </p:tavLst>
                                    </p:anim>
                                    <p:anim calcmode="lin" valueType="num">
                                      <p:cBhvr>
                                        <p:cTn id="40" dur="1000" fill="hold"/>
                                        <p:tgtEl>
                                          <p:spTgt spid="14"/>
                                        </p:tgtEl>
                                        <p:attrNameLst>
                                          <p:attrName>ppt_h</p:attrName>
                                        </p:attrNameLst>
                                      </p:cBhvr>
                                      <p:tavLst>
                                        <p:tav tm="0">
                                          <p:val>
                                            <p:strVal val="#ppt_h"/>
                                          </p:val>
                                        </p:tav>
                                        <p:tav tm="100000">
                                          <p:val>
                                            <p:strVal val="#ppt_h"/>
                                          </p:val>
                                        </p:tav>
                                      </p:tavLst>
                                    </p:anim>
                                    <p:animEffect transition="in" filter="fade">
                                      <p:cBhvr>
                                        <p:cTn id="41" dur="1000"/>
                                        <p:tgtEl>
                                          <p:spTgt spid="14"/>
                                        </p:tgtEl>
                                      </p:cBhvr>
                                    </p:animEffect>
                                  </p:childTnLst>
                                </p:cTn>
                              </p:par>
                              <p:par>
                                <p:cTn id="42" presetID="55"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strVal val="#ppt_w*0.70"/>
                                          </p:val>
                                        </p:tav>
                                        <p:tav tm="100000">
                                          <p:val>
                                            <p:strVal val="#ppt_w"/>
                                          </p:val>
                                        </p:tav>
                                      </p:tavLst>
                                    </p:anim>
                                    <p:anim calcmode="lin" valueType="num">
                                      <p:cBhvr>
                                        <p:cTn id="45" dur="1000" fill="hold"/>
                                        <p:tgtEl>
                                          <p:spTgt spid="15"/>
                                        </p:tgtEl>
                                        <p:attrNameLst>
                                          <p:attrName>ppt_h</p:attrName>
                                        </p:attrNameLst>
                                      </p:cBhvr>
                                      <p:tavLst>
                                        <p:tav tm="0">
                                          <p:val>
                                            <p:strVal val="#ppt_h"/>
                                          </p:val>
                                        </p:tav>
                                        <p:tav tm="100000">
                                          <p:val>
                                            <p:strVal val="#ppt_h"/>
                                          </p:val>
                                        </p:tav>
                                      </p:tavLst>
                                    </p:anim>
                                    <p:animEffect transition="in" filter="fade">
                                      <p:cBhvr>
                                        <p:cTn id="46" dur="1000"/>
                                        <p:tgtEl>
                                          <p:spTgt spid="15"/>
                                        </p:tgtEl>
                                      </p:cBhvr>
                                    </p:animEffect>
                                  </p:childTnLst>
                                </p:cTn>
                              </p:par>
                              <p:par>
                                <p:cTn id="47" presetID="55"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ppt_w</p:attrName>
                                        </p:attrNameLst>
                                      </p:cBhvr>
                                      <p:tavLst>
                                        <p:tav tm="0">
                                          <p:val>
                                            <p:strVal val="#ppt_w*0.70"/>
                                          </p:val>
                                        </p:tav>
                                        <p:tav tm="100000">
                                          <p:val>
                                            <p:strVal val="#ppt_w"/>
                                          </p:val>
                                        </p:tav>
                                      </p:tavLst>
                                    </p:anim>
                                    <p:anim calcmode="lin" valueType="num">
                                      <p:cBhvr>
                                        <p:cTn id="50" dur="1000" fill="hold"/>
                                        <p:tgtEl>
                                          <p:spTgt spid="9"/>
                                        </p:tgtEl>
                                        <p:attrNameLst>
                                          <p:attrName>ppt_h</p:attrName>
                                        </p:attrNameLst>
                                      </p:cBhvr>
                                      <p:tavLst>
                                        <p:tav tm="0">
                                          <p:val>
                                            <p:strVal val="#ppt_h"/>
                                          </p:val>
                                        </p:tav>
                                        <p:tav tm="100000">
                                          <p:val>
                                            <p:strVal val="#ppt_h"/>
                                          </p:val>
                                        </p:tav>
                                      </p:tavLst>
                                    </p:anim>
                                    <p:animEffect transition="in" filter="fade">
                                      <p:cBhvr>
                                        <p:cTn id="5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E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图片 2">
            <a:extLst>
              <a:ext uri="{FF2B5EF4-FFF2-40B4-BE49-F238E27FC236}">
                <a16:creationId xmlns:a16="http://schemas.microsoft.com/office/drawing/2014/main" id="{285E8033-D5E6-48AE-88EF-CC10B650EEE7}"/>
              </a:ext>
            </a:extLst>
          </p:cNvPr>
          <p:cNvPicPr>
            <a:picLocks noChangeAspect="1"/>
          </p:cNvPicPr>
          <p:nvPr/>
        </p:nvPicPr>
        <p:blipFill rotWithShape="1">
          <a:blip r:embed="rId3" cstate="screen">
            <a:duotone>
              <a:prstClr val="black"/>
              <a:schemeClr val="accent6">
                <a:lumMod val="20000"/>
                <a:lumOff val="80000"/>
                <a:tint val="45000"/>
                <a:satMod val="400000"/>
              </a:schemeClr>
            </a:duotone>
            <a:extLst>
              <a:ext uri="{28A0092B-C50C-407E-A947-70E740481C1C}">
                <a14:useLocalDpi xmlns:a14="http://schemas.microsoft.com/office/drawing/2010/main"/>
              </a:ext>
            </a:extLst>
          </a:blip>
          <a:srcRect t="68948"/>
          <a:stretch/>
        </p:blipFill>
        <p:spPr>
          <a:xfrm>
            <a:off x="286603" y="0"/>
            <a:ext cx="11064038" cy="2454292"/>
          </a:xfrm>
          <a:prstGeom prst="rect">
            <a:avLst/>
          </a:prstGeom>
        </p:spPr>
      </p:pic>
      <p:sp>
        <p:nvSpPr>
          <p:cNvPr id="2" name="TextBox 1"/>
          <p:cNvSpPr txBox="1"/>
          <p:nvPr/>
        </p:nvSpPr>
        <p:spPr>
          <a:xfrm>
            <a:off x="900752" y="996311"/>
            <a:ext cx="7342496"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3/ Ta mở đ</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Tr</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S</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 nhằm mục đích gì?</a:t>
            </a:r>
          </a:p>
        </p:txBody>
      </p:sp>
      <p:sp>
        <p:nvSpPr>
          <p:cNvPr id="5" name="TextBox 4"/>
          <p:cNvSpPr txBox="1"/>
          <p:nvPr/>
        </p:nvSpPr>
        <p:spPr>
          <a:xfrm>
            <a:off x="1214650" y="1494468"/>
            <a:ext cx="9758149" cy="461665"/>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 Để chi viện l</a:t>
            </a:r>
            <a:r>
              <a:rPr lang="vi-VN" sz="2400">
                <a:solidFill>
                  <a:srgbClr val="0070C0"/>
                </a:solidFill>
                <a:latin typeface="Times New Roman" panose="02020603050405020304" pitchFamily="18" charset="0"/>
                <a:cs typeface="Times New Roman" panose="02020603050405020304" pitchFamily="18" charset="0"/>
              </a:rPr>
              <a:t>ươn</a:t>
            </a:r>
            <a:r>
              <a:rPr lang="en-US" sz="2400">
                <a:solidFill>
                  <a:srgbClr val="0070C0"/>
                </a:solidFill>
                <a:latin typeface="Times New Roman" panose="02020603050405020304" pitchFamily="18" charset="0"/>
                <a:cs typeface="Times New Roman" panose="02020603050405020304" pitchFamily="18" charset="0"/>
              </a:rPr>
              <a:t>g thực, vũ khí, sức ng</a:t>
            </a:r>
            <a:r>
              <a:rPr lang="vi-VN" sz="240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i,… cho chiến tr</a:t>
            </a:r>
            <a:r>
              <a:rPr lang="vi-VN" sz="240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miền Nam.</a:t>
            </a:r>
          </a:p>
        </p:txBody>
      </p:sp>
      <p:pic>
        <p:nvPicPr>
          <p:cNvPr id="6" name="图片 2">
            <a:extLst>
              <a:ext uri="{FF2B5EF4-FFF2-40B4-BE49-F238E27FC236}">
                <a16:creationId xmlns:a16="http://schemas.microsoft.com/office/drawing/2014/main" id="{285E8033-D5E6-48AE-88EF-CC10B650EEE7}"/>
              </a:ext>
            </a:extLst>
          </p:cNvPr>
          <p:cNvPicPr>
            <a:picLocks noChangeAspect="1"/>
          </p:cNvPicPr>
          <p:nvPr/>
        </p:nvPicPr>
        <p:blipFill rotWithShape="1">
          <a:blip r:embed="rId3" cstate="screen">
            <a:duotone>
              <a:prstClr val="black"/>
              <a:srgbClr val="D9C3A5">
                <a:tint val="50000"/>
                <a:satMod val="180000"/>
              </a:srgbClr>
            </a:duotone>
            <a:extLst>
              <a:ext uri="{28A0092B-C50C-407E-A947-70E740481C1C}">
                <a14:useLocalDpi xmlns:a14="http://schemas.microsoft.com/office/drawing/2010/main"/>
              </a:ext>
            </a:extLst>
          </a:blip>
          <a:srcRect t="68948"/>
          <a:stretch/>
        </p:blipFill>
        <p:spPr>
          <a:xfrm>
            <a:off x="286603" y="2454287"/>
            <a:ext cx="11064038" cy="2666947"/>
          </a:xfrm>
          <a:prstGeom prst="rect">
            <a:avLst/>
          </a:prstGeom>
        </p:spPr>
      </p:pic>
      <p:sp>
        <p:nvSpPr>
          <p:cNvPr id="7" name="TextBox 6"/>
          <p:cNvSpPr txBox="1"/>
          <p:nvPr/>
        </p:nvSpPr>
        <p:spPr>
          <a:xfrm>
            <a:off x="900752" y="3450601"/>
            <a:ext cx="7410735" cy="461665"/>
          </a:xfrm>
          <a:prstGeom prst="rect">
            <a:avLst/>
          </a:prstGeom>
          <a:noFill/>
        </p:spPr>
        <p:txBody>
          <a:bodyPr wrap="square" rtlCol="0">
            <a:spAutoFit/>
          </a:bodyPr>
          <a:lstStyle/>
          <a:p>
            <a:r>
              <a:rPr lang="en-US" sz="2400">
                <a:latin typeface="Times New Roman" panose="02020603050405020304" pitchFamily="18" charset="0"/>
                <a:cs typeface="Times New Roman" panose="02020603050405020304" pitchFamily="18" charset="0"/>
              </a:rPr>
              <a:t>4/ Tại sao ta chọn mở đ</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qua dãy núi Tr</a:t>
            </a:r>
            <a:r>
              <a:rPr lang="vi-VN" sz="2400">
                <a:latin typeface="Times New Roman" panose="02020603050405020304" pitchFamily="18" charset="0"/>
                <a:cs typeface="Times New Roman" panose="02020603050405020304" pitchFamily="18" charset="0"/>
              </a:rPr>
              <a:t>ườ</a:t>
            </a:r>
            <a:r>
              <a:rPr lang="en-US" sz="2400">
                <a:latin typeface="Times New Roman" panose="02020603050405020304" pitchFamily="18" charset="0"/>
                <a:cs typeface="Times New Roman" panose="02020603050405020304" pitchFamily="18" charset="0"/>
              </a:rPr>
              <a:t>ng S</a:t>
            </a:r>
            <a:r>
              <a:rPr lang="vi-VN" sz="2400">
                <a:latin typeface="Times New Roman" panose="02020603050405020304" pitchFamily="18" charset="0"/>
                <a:cs typeface="Times New Roman" panose="02020603050405020304" pitchFamily="18" charset="0"/>
              </a:rPr>
              <a:t>ơ</a:t>
            </a:r>
            <a:r>
              <a:rPr lang="en-US" sz="2400">
                <a:latin typeface="Times New Roman" panose="02020603050405020304" pitchFamily="18" charset="0"/>
                <a:cs typeface="Times New Roman" panose="02020603050405020304" pitchFamily="18" charset="0"/>
              </a:rPr>
              <a:t>n?</a:t>
            </a:r>
          </a:p>
        </p:txBody>
      </p:sp>
      <p:sp>
        <p:nvSpPr>
          <p:cNvPr id="8" name="TextBox 7"/>
          <p:cNvSpPr txBox="1"/>
          <p:nvPr/>
        </p:nvSpPr>
        <p:spPr>
          <a:xfrm>
            <a:off x="1214650" y="3943727"/>
            <a:ext cx="9487343" cy="830997"/>
          </a:xfrm>
          <a:prstGeom prst="rect">
            <a:avLst/>
          </a:prstGeom>
          <a:noFill/>
        </p:spPr>
        <p:txBody>
          <a:bodyPr wrap="square" rtlCol="0">
            <a:spAutoFit/>
          </a:bodyPr>
          <a:lstStyle/>
          <a:p>
            <a:r>
              <a:rPr lang="en-US" sz="2400">
                <a:solidFill>
                  <a:srgbClr val="0070C0"/>
                </a:solidFill>
                <a:latin typeface="Times New Roman" panose="02020603050405020304" pitchFamily="18" charset="0"/>
                <a:cs typeface="Times New Roman" panose="02020603050405020304" pitchFamily="18" charset="0"/>
              </a:rPr>
              <a:t>- Vì là đ</a:t>
            </a:r>
            <a:r>
              <a:rPr lang="vi-VN" sz="2400">
                <a:solidFill>
                  <a:srgbClr val="0070C0"/>
                </a:solidFill>
                <a:latin typeface="Times New Roman" panose="02020603050405020304" pitchFamily="18" charset="0"/>
                <a:cs typeface="Times New Roman" panose="02020603050405020304" pitchFamily="18" charset="0"/>
              </a:rPr>
              <a:t>ườ</a:t>
            </a:r>
            <a:r>
              <a:rPr lang="en-US" sz="2400">
                <a:solidFill>
                  <a:srgbClr val="0070C0"/>
                </a:solidFill>
                <a:latin typeface="Times New Roman" panose="02020603050405020304" pitchFamily="18" charset="0"/>
                <a:cs typeface="Times New Roman" panose="02020603050405020304" pitchFamily="18" charset="0"/>
              </a:rPr>
              <a:t>ng đi giữa rừng, khó bị địch phát hiện. Quân ta dựa vào rừng để che mắt quân thù.</a:t>
            </a:r>
          </a:p>
        </p:txBody>
      </p:sp>
    </p:spTree>
    <p:extLst>
      <p:ext uri="{BB962C8B-B14F-4D97-AF65-F5344CB8AC3E}">
        <p14:creationId xmlns:p14="http://schemas.microsoft.com/office/powerpoint/2010/main" val="2027312167"/>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strVal val="#ppt_w*0.70"/>
                                          </p:val>
                                        </p:tav>
                                        <p:tav tm="100000">
                                          <p:val>
                                            <p:strVal val="#ppt_w"/>
                                          </p:val>
                                        </p:tav>
                                      </p:tavLst>
                                    </p:anim>
                                    <p:anim calcmode="lin" valueType="num">
                                      <p:cBhvr>
                                        <p:cTn id="18" dur="1000" fill="hold"/>
                                        <p:tgtEl>
                                          <p:spTgt spid="5"/>
                                        </p:tgtEl>
                                        <p:attrNameLst>
                                          <p:attrName>ppt_h</p:attrName>
                                        </p:attrNameLst>
                                      </p:cBhvr>
                                      <p:tavLst>
                                        <p:tav tm="0">
                                          <p:val>
                                            <p:strVal val="#ppt_h"/>
                                          </p:val>
                                        </p:tav>
                                        <p:tav tm="100000">
                                          <p:val>
                                            <p:strVal val="#ppt_h"/>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strVal val="#ppt_w*0.70"/>
                                          </p:val>
                                        </p:tav>
                                        <p:tav tm="100000">
                                          <p:val>
                                            <p:strVal val="#ppt_w"/>
                                          </p:val>
                                        </p:tav>
                                      </p:tavLst>
                                    </p:anim>
                                    <p:anim calcmode="lin" valueType="num">
                                      <p:cBhvr>
                                        <p:cTn id="30" dur="1000" fill="hold"/>
                                        <p:tgtEl>
                                          <p:spTgt spid="7"/>
                                        </p:tgtEl>
                                        <p:attrNameLst>
                                          <p:attrName>ppt_h</p:attrName>
                                        </p:attrNameLst>
                                      </p:cBhvr>
                                      <p:tavLst>
                                        <p:tav tm="0">
                                          <p:val>
                                            <p:strVal val="#ppt_h"/>
                                          </p:val>
                                        </p:tav>
                                        <p:tav tm="100000">
                                          <p:val>
                                            <p:strVal val="#ppt_h"/>
                                          </p:val>
                                        </p:tav>
                                      </p:tavLst>
                                    </p:anim>
                                    <p:animEffect transition="in" filter="fade">
                                      <p:cBhvr>
                                        <p:cTn id="31" dur="1000"/>
                                        <p:tgtEl>
                                          <p:spTgt spid="7"/>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1000" fill="hold"/>
                                        <p:tgtEl>
                                          <p:spTgt spid="8"/>
                                        </p:tgtEl>
                                        <p:attrNameLst>
                                          <p:attrName>ppt_w</p:attrName>
                                        </p:attrNameLst>
                                      </p:cBhvr>
                                      <p:tavLst>
                                        <p:tav tm="0">
                                          <p:val>
                                            <p:strVal val="#ppt_w*0.70"/>
                                          </p:val>
                                        </p:tav>
                                        <p:tav tm="100000">
                                          <p:val>
                                            <p:strVal val="#ppt_w"/>
                                          </p:val>
                                        </p:tav>
                                      </p:tavLst>
                                    </p:anim>
                                    <p:anim calcmode="lin" valueType="num">
                                      <p:cBhvr>
                                        <p:cTn id="35" dur="1000" fill="hold"/>
                                        <p:tgtEl>
                                          <p:spTgt spid="8"/>
                                        </p:tgtEl>
                                        <p:attrNameLst>
                                          <p:attrName>ppt_h</p:attrName>
                                        </p:attrNameLst>
                                      </p:cBhvr>
                                      <p:tavLst>
                                        <p:tav tm="0">
                                          <p:val>
                                            <p:strVal val="#ppt_h"/>
                                          </p:val>
                                        </p:tav>
                                        <p:tav tm="100000">
                                          <p:val>
                                            <p:strVal val="#ppt_h"/>
                                          </p:val>
                                        </p:tav>
                                      </p:tavLst>
                                    </p:anim>
                                    <p:animEffect transition="in" filter="fade">
                                      <p:cBhvr>
                                        <p:cTn id="3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1222</Words>
  <Application>Microsoft Office PowerPoint</Application>
  <PresentationFormat>Widescreen</PresentationFormat>
  <Paragraphs>76</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Bangers</vt:lpstr>
      <vt:lpstr>Calibri</vt:lpstr>
      <vt:lpstr>Calibri Light</vt:lpstr>
      <vt:lpstr>Dancing Script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THANH MAI</dc:creator>
  <cp:lastModifiedBy>Swift3</cp:lastModifiedBy>
  <cp:revision>116</cp:revision>
  <dcterms:created xsi:type="dcterms:W3CDTF">2022-01-16T13:17:22Z</dcterms:created>
  <dcterms:modified xsi:type="dcterms:W3CDTF">2023-02-25T02:02:43Z</dcterms:modified>
</cp:coreProperties>
</file>