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52" r:id="rId3"/>
    <p:sldId id="265" r:id="rId5"/>
    <p:sldId id="318" r:id="rId6"/>
    <p:sldId id="330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19" r:id="rId16"/>
    <p:sldId id="292" r:id="rId17"/>
    <p:sldId id="302" r:id="rId18"/>
    <p:sldId id="293" r:id="rId19"/>
    <p:sldId id="298" r:id="rId20"/>
    <p:sldId id="313" r:id="rId21"/>
    <p:sldId id="300" r:id="rId22"/>
    <p:sldId id="307" r:id="rId23"/>
    <p:sldId id="331" r:id="rId24"/>
    <p:sldId id="304" r:id="rId25"/>
    <p:sldId id="317" r:id="rId26"/>
    <p:sldId id="315" r:id="rId27"/>
    <p:sldId id="353" r:id="rId2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FFCC"/>
    <a:srgbClr val="339933"/>
    <a:srgbClr val="FFFF00"/>
    <a:srgbClr val="00FF00"/>
    <a:srgbClr val="FF00FF"/>
    <a:srgbClr val="FFCCCC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46"/>
    <p:restoredTop sz="93459"/>
  </p:normalViewPr>
  <p:slideViewPr>
    <p:cSldViewPr showGuides="1">
      <p:cViewPr varScale="1">
        <p:scale>
          <a:sx n="69" d="100"/>
          <a:sy n="69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67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5772490-676B-4287-AD1F-63873F1EA64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字魂70号-灵悦黑体" panose="00000500000000000000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字魂70号-灵悦黑体" panose="00000500000000000000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16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8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1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0" y="-76200"/>
            <a:ext cx="9144000" cy="12954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2" name="Freeform 15"/>
          <p:cNvSpPr/>
          <p:nvPr/>
        </p:nvSpPr>
        <p:spPr>
          <a:xfrm>
            <a:off x="0" y="914400"/>
            <a:ext cx="9144000" cy="5381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0" y="0"/>
              </a:cxn>
            </a:cxnLst>
            <a:pathLst>
              <a:path w="5760" h="432">
                <a:moveTo>
                  <a:pt x="0" y="0"/>
                </a:moveTo>
                <a:lnTo>
                  <a:pt x="1344" y="0"/>
                </a:lnTo>
                <a:lnTo>
                  <a:pt x="1488" y="144"/>
                </a:lnTo>
                <a:lnTo>
                  <a:pt x="5760" y="144"/>
                </a:lnTo>
                <a:lnTo>
                  <a:pt x="5760" y="432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2053" name="Freeform 16"/>
          <p:cNvSpPr/>
          <p:nvPr/>
        </p:nvSpPr>
        <p:spPr>
          <a:xfrm>
            <a:off x="0" y="838200"/>
            <a:ext cx="91440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0" y="0"/>
              </a:cxn>
            </a:cxnLst>
            <a:pathLst>
              <a:path w="5760" h="432">
                <a:moveTo>
                  <a:pt x="0" y="0"/>
                </a:moveTo>
                <a:lnTo>
                  <a:pt x="1344" y="0"/>
                </a:lnTo>
                <a:lnTo>
                  <a:pt x="1488" y="144"/>
                </a:lnTo>
                <a:lnTo>
                  <a:pt x="5760" y="144"/>
                </a:lnTo>
                <a:lnTo>
                  <a:pt x="5760" y="432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/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057400" y="3505200"/>
            <a:ext cx="6400800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/>
          </a:p>
        </p:txBody>
      </p:sp>
      <p:sp>
        <p:nvSpPr>
          <p:cNvPr id="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>
              <a:buNone/>
            </a:pPr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5000">
        <p:fade/>
      </p:transition>
    </mc:Choice>
    <mc:Fallback>
      <p:transition spd="med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vi-VN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/>
          <p:nvPr/>
        </p:nvGrpSpPr>
        <p:grpSpPr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4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5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6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7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8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92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000" b="0" i="0" u="none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30" name="Rectang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0" y="-76200"/>
            <a:ext cx="9144000" cy="12954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2" name="Freeform 14"/>
          <p:cNvSpPr/>
          <p:nvPr/>
        </p:nvSpPr>
        <p:spPr>
          <a:xfrm>
            <a:off x="0" y="914400"/>
            <a:ext cx="9144000" cy="5381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0" y="0"/>
              </a:cxn>
            </a:cxnLst>
            <a:pathLst>
              <a:path w="5760" h="432">
                <a:moveTo>
                  <a:pt x="0" y="0"/>
                </a:moveTo>
                <a:lnTo>
                  <a:pt x="1344" y="0"/>
                </a:lnTo>
                <a:lnTo>
                  <a:pt x="1488" y="144"/>
                </a:lnTo>
                <a:lnTo>
                  <a:pt x="5760" y="144"/>
                </a:lnTo>
                <a:lnTo>
                  <a:pt x="5760" y="432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033" name="Freeform 15"/>
          <p:cNvSpPr/>
          <p:nvPr/>
        </p:nvSpPr>
        <p:spPr>
          <a:xfrm>
            <a:off x="0" y="838200"/>
            <a:ext cx="91440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0" y="0"/>
              </a:cxn>
            </a:cxnLst>
            <a:pathLst>
              <a:path w="5760" h="432">
                <a:moveTo>
                  <a:pt x="0" y="0"/>
                </a:moveTo>
                <a:lnTo>
                  <a:pt x="1344" y="0"/>
                </a:lnTo>
                <a:lnTo>
                  <a:pt x="1488" y="144"/>
                </a:lnTo>
                <a:lnTo>
                  <a:pt x="5760" y="144"/>
                </a:lnTo>
                <a:lnTo>
                  <a:pt x="5760" y="432"/>
                </a:lnTo>
                <a:lnTo>
                  <a:pt x="0" y="432"/>
                </a:lnTo>
                <a:lnTo>
                  <a:pt x="0" y="0"/>
                </a:lnTo>
                <a:close/>
              </a:path>
            </a:pathLst>
          </a:custGeom>
          <a:solidFill>
            <a:srgbClr val="993300">
              <a:alpha val="100000"/>
            </a:srgbClr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Package%20-%20Bai%20tap%20cung%20co\Bai%20tap%20cung%20co.exe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90 BACKGROUND ý tưởng | hình nền, hình ảnh, power point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940"/>
            <a:ext cx="9144000" cy="6830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219717" y="1568406"/>
            <a:ext cx="6704330" cy="7143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 cap="none" spc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  <a:endParaRPr lang="en-US" sz="2100" b="1" cap="none" spc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100" b="1" cap="none" spc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Phúc Lợi</a:t>
            </a:r>
            <a:endParaRPr lang="en-US" sz="2100" b="1" cap="none" spc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s 1"/>
          <p:cNvSpPr/>
          <p:nvPr/>
        </p:nvSpPr>
        <p:spPr>
          <a:xfrm>
            <a:off x="1676400" y="2438083"/>
            <a:ext cx="5815330" cy="286131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45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VN Mang Tre" panose="00000400000000000000" charset="0"/>
                <a:cs typeface="UVN Mang Tre" panose="00000400000000000000" charset="0"/>
              </a:rPr>
              <a:t>TOÁN 5</a:t>
            </a:r>
            <a:endParaRPr lang="en-US" altLang="zh-CN" sz="45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VN Mang Tre" panose="00000400000000000000" charset="0"/>
              <a:cs typeface="UVN Mang Tre" panose="00000400000000000000" charset="0"/>
            </a:endParaRPr>
          </a:p>
          <a:p>
            <a:pPr algn="ctr"/>
            <a:r>
              <a:rPr lang="en-US" altLang="zh-CN" sz="45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VN Mang Tre" panose="00000400000000000000" charset="0"/>
                <a:cs typeface="UVN Mang Tre" panose="00000400000000000000" charset="0"/>
              </a:rPr>
              <a:t>Diện tích xung quanh và</a:t>
            </a:r>
            <a:endParaRPr lang="en-US" altLang="zh-CN" sz="45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VN Mang Tre" panose="00000400000000000000" charset="0"/>
              <a:cs typeface="UVN Mang Tre" panose="00000400000000000000" charset="0"/>
            </a:endParaRPr>
          </a:p>
          <a:p>
            <a:pPr algn="ctr"/>
            <a:r>
              <a:rPr lang="en-US" altLang="zh-CN" sz="45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VN Mang Tre" panose="00000400000000000000" charset="0"/>
                <a:cs typeface="UVN Mang Tre" panose="00000400000000000000" charset="0"/>
              </a:rPr>
              <a:t>diện tích toàn phần của</a:t>
            </a:r>
            <a:endParaRPr lang="en-US" altLang="zh-CN" sz="45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VN Mang Tre" panose="00000400000000000000" charset="0"/>
              <a:cs typeface="UVN Mang Tre" panose="00000400000000000000" charset="0"/>
            </a:endParaRPr>
          </a:p>
          <a:p>
            <a:pPr algn="ctr"/>
            <a:r>
              <a:rPr lang="en-US" altLang="zh-CN" sz="45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VN Mang Tre" panose="00000400000000000000" charset="0"/>
                <a:cs typeface="UVN Mang Tre" panose="00000400000000000000" charset="0"/>
              </a:rPr>
              <a:t>hình hộp chữ nhật</a:t>
            </a:r>
            <a:endParaRPr lang="en-US" altLang="zh-CN" sz="45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VN Mang Tre" panose="00000400000000000000" charset="0"/>
              <a:cs typeface="UVN Mang Tre" panose="00000400000000000000" charset="0"/>
            </a:endParaRPr>
          </a:p>
        </p:txBody>
      </p:sp>
      <p:sp>
        <p:nvSpPr>
          <p:cNvPr id="3" name="Rectangle 14"/>
          <p:cNvSpPr/>
          <p:nvPr/>
        </p:nvSpPr>
        <p:spPr>
          <a:xfrm>
            <a:off x="3512702" y="5522710"/>
            <a:ext cx="2118360" cy="345440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p>
            <a:pPr algn="ctr"/>
            <a:r>
              <a:rPr lang="en-US" sz="1800" i="1" cap="none" spc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2022 - 2023</a:t>
            </a:r>
            <a:endParaRPr lang="en-US" sz="1800" i="1" cap="none" spc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292" name="Text Box 5"/>
          <p:cNvSpPr txBox="1"/>
          <p:nvPr/>
        </p:nvSpPr>
        <p:spPr>
          <a:xfrm>
            <a:off x="3562350" y="69850"/>
            <a:ext cx="17145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4" name="Text Box 7"/>
          <p:cNvSpPr txBox="1"/>
          <p:nvPr/>
        </p:nvSpPr>
        <p:spPr>
          <a:xfrm>
            <a:off x="228600" y="1524000"/>
            <a:ext cx="3810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xung quanh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5" name="Rectangle 8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6" name="Text Box 9"/>
          <p:cNvSpPr txBox="1"/>
          <p:nvPr/>
        </p:nvSpPr>
        <p:spPr>
          <a:xfrm>
            <a:off x="0" y="7620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7" name="Rectangle 10"/>
          <p:cNvSpPr/>
          <p:nvPr/>
        </p:nvSpPr>
        <p:spPr>
          <a:xfrm>
            <a:off x="4114800" y="2230438"/>
            <a:ext cx="1905000" cy="7620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8" name="Rectangle 11"/>
          <p:cNvSpPr/>
          <p:nvPr/>
        </p:nvSpPr>
        <p:spPr>
          <a:xfrm>
            <a:off x="4114800" y="3754438"/>
            <a:ext cx="1905000" cy="7620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9" name="Rectangle 12"/>
          <p:cNvSpPr/>
          <p:nvPr/>
        </p:nvSpPr>
        <p:spPr>
          <a:xfrm>
            <a:off x="4114800" y="2992438"/>
            <a:ext cx="1905000" cy="7620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00" name="Rectangle 13"/>
          <p:cNvSpPr/>
          <p:nvPr/>
        </p:nvSpPr>
        <p:spPr>
          <a:xfrm>
            <a:off x="7162800" y="2992438"/>
            <a:ext cx="1905000" cy="7620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01" name="Rectangle 14"/>
          <p:cNvSpPr/>
          <p:nvPr/>
        </p:nvSpPr>
        <p:spPr>
          <a:xfrm>
            <a:off x="6019800" y="2992438"/>
            <a:ext cx="1143000" cy="7620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02" name="Rectangle 15"/>
          <p:cNvSpPr/>
          <p:nvPr/>
        </p:nvSpPr>
        <p:spPr>
          <a:xfrm>
            <a:off x="2971800" y="2992438"/>
            <a:ext cx="1143000" cy="7620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03" name="Text Box 16"/>
          <p:cNvSpPr txBox="1"/>
          <p:nvPr/>
        </p:nvSpPr>
        <p:spPr>
          <a:xfrm>
            <a:off x="819150" y="3225800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04" name="Text Box 17"/>
          <p:cNvSpPr txBox="1"/>
          <p:nvPr/>
        </p:nvSpPr>
        <p:spPr>
          <a:xfrm>
            <a:off x="2238375" y="3059113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05" name="Text Box 18"/>
          <p:cNvSpPr txBox="1"/>
          <p:nvPr/>
        </p:nvSpPr>
        <p:spPr>
          <a:xfrm>
            <a:off x="2895600" y="2201863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2306" name="Group 19"/>
          <p:cNvGrpSpPr/>
          <p:nvPr/>
        </p:nvGrpSpPr>
        <p:grpSpPr>
          <a:xfrm>
            <a:off x="228600" y="2078038"/>
            <a:ext cx="2743200" cy="1219200"/>
            <a:chOff x="96" y="1872"/>
            <a:chExt cx="1728" cy="768"/>
          </a:xfrm>
        </p:grpSpPr>
        <p:sp>
          <p:nvSpPr>
            <p:cNvPr id="12315" name="Freeform 20"/>
            <p:cNvSpPr/>
            <p:nvPr/>
          </p:nvSpPr>
          <p:spPr>
            <a:xfrm>
              <a:off x="1296" y="1872"/>
              <a:ext cx="528" cy="768"/>
            </a:xfrm>
            <a:custGeom>
              <a:avLst/>
              <a:gdLst>
                <a:gd name="txL" fmla="*/ 0 w 528"/>
                <a:gd name="txT" fmla="*/ 0 h 768"/>
                <a:gd name="txR" fmla="*/ 528 w 528"/>
                <a:gd name="txB" fmla="*/ 768 h 768"/>
              </a:gdLst>
              <a:ahLst/>
              <a:cxnLst>
                <a:cxn ang="0">
                  <a:pos x="0" y="768"/>
                </a:cxn>
                <a:cxn ang="0">
                  <a:pos x="528" y="480"/>
                </a:cxn>
                <a:cxn ang="0">
                  <a:pos x="528" y="0"/>
                </a:cxn>
                <a:cxn ang="0">
                  <a:pos x="0" y="288"/>
                </a:cxn>
                <a:cxn ang="0">
                  <a:pos x="0" y="768"/>
                </a:cxn>
              </a:cxnLst>
              <a:rect l="txL" t="txT" r="txR" b="txB"/>
              <a:pathLst>
                <a:path w="528" h="768">
                  <a:moveTo>
                    <a:pt x="0" y="768"/>
                  </a:moveTo>
                  <a:lnTo>
                    <a:pt x="528" y="480"/>
                  </a:lnTo>
                  <a:lnTo>
                    <a:pt x="528" y="0"/>
                  </a:lnTo>
                  <a:lnTo>
                    <a:pt x="0" y="28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6" name="Rectangle 21"/>
            <p:cNvSpPr/>
            <p:nvPr/>
          </p:nvSpPr>
          <p:spPr>
            <a:xfrm>
              <a:off x="96" y="2160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317" name="Freeform 22"/>
            <p:cNvSpPr/>
            <p:nvPr/>
          </p:nvSpPr>
          <p:spPr>
            <a:xfrm>
              <a:off x="96" y="1872"/>
              <a:ext cx="1728" cy="288"/>
            </a:xfrm>
            <a:custGeom>
              <a:avLst/>
              <a:gdLst>
                <a:gd name="txL" fmla="*/ 0 w 1680"/>
                <a:gd name="txT" fmla="*/ 0 h 288"/>
                <a:gd name="txR" fmla="*/ 1680 w 1680"/>
                <a:gd name="txB" fmla="*/ 288 h 288"/>
              </a:gdLst>
              <a:ahLst/>
              <a:cxnLst>
                <a:cxn ang="0">
                  <a:pos x="0" y="288"/>
                </a:cxn>
                <a:cxn ang="0">
                  <a:pos x="680" y="0"/>
                </a:cxn>
                <a:cxn ang="0">
                  <a:pos x="2164" y="0"/>
                </a:cxn>
                <a:cxn ang="0">
                  <a:pos x="1485" y="288"/>
                </a:cxn>
                <a:cxn ang="0">
                  <a:pos x="0" y="288"/>
                </a:cxn>
              </a:cxnLst>
              <a:rect l="txL" t="txT" r="txR" b="txB"/>
              <a:pathLst>
                <a:path w="1680" h="288">
                  <a:moveTo>
                    <a:pt x="0" y="288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152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66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8" name="Line 23"/>
            <p:cNvSpPr/>
            <p:nvPr/>
          </p:nvSpPr>
          <p:spPr>
            <a:xfrm>
              <a:off x="624" y="1872"/>
              <a:ext cx="0" cy="449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2319" name="Line 24"/>
            <p:cNvSpPr/>
            <p:nvPr/>
          </p:nvSpPr>
          <p:spPr>
            <a:xfrm flipH="1">
              <a:off x="96" y="2352"/>
              <a:ext cx="528" cy="271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2320" name="Line 25"/>
            <p:cNvSpPr/>
            <p:nvPr/>
          </p:nvSpPr>
          <p:spPr>
            <a:xfrm flipH="1">
              <a:off x="624" y="2352"/>
              <a:ext cx="1165" cy="0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12307" name="Text Box 26"/>
          <p:cNvSpPr txBox="1"/>
          <p:nvPr/>
        </p:nvSpPr>
        <p:spPr>
          <a:xfrm>
            <a:off x="4419600" y="3297238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08" name="Text Box 27"/>
          <p:cNvSpPr txBox="1"/>
          <p:nvPr/>
        </p:nvSpPr>
        <p:spPr>
          <a:xfrm>
            <a:off x="3124200" y="3297238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09" name="Text Box 28"/>
          <p:cNvSpPr txBox="1"/>
          <p:nvPr/>
        </p:nvSpPr>
        <p:spPr>
          <a:xfrm>
            <a:off x="6172200" y="3297238"/>
            <a:ext cx="8858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1405" name="Text Box 29"/>
          <p:cNvSpPr txBox="1"/>
          <p:nvPr/>
        </p:nvSpPr>
        <p:spPr>
          <a:xfrm>
            <a:off x="7543800" y="3297238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1406" name="Text Box 30"/>
          <p:cNvSpPr txBox="1"/>
          <p:nvPr/>
        </p:nvSpPr>
        <p:spPr>
          <a:xfrm>
            <a:off x="228600" y="4572000"/>
            <a:ext cx="876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một mặt đáy l</a:t>
            </a: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1407" name="Text Box 31"/>
          <p:cNvSpPr txBox="1"/>
          <p:nvPr/>
        </p:nvSpPr>
        <p:spPr>
          <a:xfrm>
            <a:off x="1066800" y="5049838"/>
            <a:ext cx="6172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(8  x  5)  = 40 (cm</a:t>
            </a:r>
            <a:r>
              <a:rPr lang="en-US" altLang="en-US" sz="2400" baseline="30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baseline="300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1408" name="Text Box 32"/>
          <p:cNvSpPr txBox="1"/>
          <p:nvPr/>
        </p:nvSpPr>
        <p:spPr>
          <a:xfrm>
            <a:off x="381000" y="5583238"/>
            <a:ext cx="876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</a:t>
            </a: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phần của hình hộp chữ nhật l</a:t>
            </a: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1409" name="Text Box 33"/>
          <p:cNvSpPr txBox="1"/>
          <p:nvPr/>
        </p:nvSpPr>
        <p:spPr>
          <a:xfrm>
            <a:off x="1371600" y="6116638"/>
            <a:ext cx="693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 + 40 x 2 = 184(cm</a:t>
            </a:r>
            <a:r>
              <a:rPr lang="en-US" altLang="en-US" sz="2400" baseline="30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1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1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1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1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05" grpId="0"/>
      <p:bldP spid="101406" grpId="0"/>
      <p:bldP spid="101407" grpId="0"/>
      <p:bldP spid="101408" grpId="0"/>
      <p:bldP spid="10140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10" name="Text Box 10"/>
          <p:cNvSpPr txBox="1"/>
          <p:nvPr/>
        </p:nvSpPr>
        <p:spPr>
          <a:xfrm>
            <a:off x="609600" y="1905000"/>
            <a:ext cx="7620000" cy="2570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Cho:</a:t>
            </a:r>
            <a:endParaRPr lang="en-US" altLang="en-US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</a:t>
            </a:r>
            <a:r>
              <a:rPr lang="en-US" altLang="en-US" sz="2800" baseline="-25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Diện tích xung quanh hình hộp chữ nhật</a:t>
            </a:r>
            <a:endParaRPr lang="en-US" altLang="en-US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</a:t>
            </a:r>
            <a:r>
              <a:rPr lang="en-US" altLang="en-US" sz="2800" baseline="-25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2đáy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Diện tích hai mặt đáy hình hộp chữ nhật</a:t>
            </a:r>
            <a:endParaRPr lang="en-US" altLang="en-US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</a:t>
            </a:r>
            <a:r>
              <a:rPr lang="en-US" altLang="en-US" sz="2800" baseline="-25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Diện tích to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phần hình hộp chữ nhật</a:t>
            </a:r>
            <a:endParaRPr lang="en-US" altLang="en-US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endParaRPr lang="en-US" altLang="en-US" sz="28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11" name="Text Box 11"/>
          <p:cNvSpPr txBox="1"/>
          <p:nvPr/>
        </p:nvSpPr>
        <p:spPr>
          <a:xfrm>
            <a:off x="1790700" y="4268788"/>
            <a:ext cx="4800600" cy="1416050"/>
          </a:xfrm>
          <a:prstGeom prst="rect">
            <a:avLst/>
          </a:prstGeom>
          <a:noFill/>
          <a:ln w="57150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b="1" u="sng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thức:</a:t>
            </a:r>
            <a:endParaRPr lang="en-US" altLang="en-US" sz="3200" b="1" u="sng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6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3600" b="1" baseline="-250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36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S</a:t>
            </a:r>
            <a:r>
              <a:rPr lang="en-US" altLang="en-US" sz="3600" b="1" baseline="-250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altLang="en-US" sz="36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S</a:t>
            </a:r>
            <a:r>
              <a:rPr lang="en-US" altLang="en-US" sz="3600" b="1" baseline="-250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2đáy</a:t>
            </a:r>
            <a:endParaRPr lang="en-US" altLang="en-US" sz="3600" b="1" baseline="-25000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800" b="1" dirty="0">
              <a:solidFill>
                <a:srgbClr val="CC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0" grpId="0"/>
      <p:bldP spid="1024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0" name="Text Box 5"/>
          <p:cNvSpPr txBox="1"/>
          <p:nvPr/>
        </p:nvSpPr>
        <p:spPr>
          <a:xfrm>
            <a:off x="3771900" y="53975"/>
            <a:ext cx="16002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2" name="Text Box 7"/>
          <p:cNvSpPr txBox="1"/>
          <p:nvPr/>
        </p:nvSpPr>
        <p:spPr>
          <a:xfrm>
            <a:off x="228600" y="1524000"/>
            <a:ext cx="3810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xung quanh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3" name="Rectangle 8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4" name="Text Box 9"/>
          <p:cNvSpPr txBox="1"/>
          <p:nvPr/>
        </p:nvSpPr>
        <p:spPr>
          <a:xfrm>
            <a:off x="0" y="7620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5362" name="Group 28"/>
          <p:cNvGrpSpPr/>
          <p:nvPr/>
        </p:nvGrpSpPr>
        <p:grpSpPr>
          <a:xfrm>
            <a:off x="1511300" y="1881188"/>
            <a:ext cx="2743200" cy="1219200"/>
            <a:chOff x="192" y="1728"/>
            <a:chExt cx="1728" cy="768"/>
          </a:xfrm>
        </p:grpSpPr>
        <p:sp>
          <p:nvSpPr>
            <p:cNvPr id="15378" name="Freeform 6"/>
            <p:cNvSpPr/>
            <p:nvPr/>
          </p:nvSpPr>
          <p:spPr>
            <a:xfrm>
              <a:off x="192" y="1728"/>
              <a:ext cx="528" cy="768"/>
            </a:xfrm>
            <a:custGeom>
              <a:avLst/>
              <a:gdLst>
                <a:gd name="txL" fmla="*/ 0 w 528"/>
                <a:gd name="txT" fmla="*/ 0 h 768"/>
                <a:gd name="txR" fmla="*/ 528 w 528"/>
                <a:gd name="txB" fmla="*/ 768 h 768"/>
              </a:gdLst>
              <a:ahLst/>
              <a:cxnLst>
                <a:cxn ang="0">
                  <a:pos x="0" y="768"/>
                </a:cxn>
                <a:cxn ang="0">
                  <a:pos x="528" y="480"/>
                </a:cxn>
                <a:cxn ang="0">
                  <a:pos x="528" y="0"/>
                </a:cxn>
                <a:cxn ang="0">
                  <a:pos x="0" y="288"/>
                </a:cxn>
                <a:cxn ang="0">
                  <a:pos x="0" y="768"/>
                </a:cxn>
              </a:cxnLst>
              <a:rect l="txL" t="txT" r="txR" b="txB"/>
              <a:pathLst>
                <a:path w="528" h="768">
                  <a:moveTo>
                    <a:pt x="0" y="768"/>
                  </a:moveTo>
                  <a:lnTo>
                    <a:pt x="528" y="480"/>
                  </a:lnTo>
                  <a:lnTo>
                    <a:pt x="528" y="0"/>
                  </a:lnTo>
                  <a:lnTo>
                    <a:pt x="0" y="28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379" name="Rectangle 7"/>
            <p:cNvSpPr/>
            <p:nvPr/>
          </p:nvSpPr>
          <p:spPr>
            <a:xfrm>
              <a:off x="720" y="1728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380" name="Freeform 8"/>
            <p:cNvSpPr/>
            <p:nvPr/>
          </p:nvSpPr>
          <p:spPr>
            <a:xfrm>
              <a:off x="192" y="1728"/>
              <a:ext cx="1728" cy="288"/>
            </a:xfrm>
            <a:custGeom>
              <a:avLst/>
              <a:gdLst>
                <a:gd name="txL" fmla="*/ 0 w 1680"/>
                <a:gd name="txT" fmla="*/ 0 h 288"/>
                <a:gd name="txR" fmla="*/ 1680 w 1680"/>
                <a:gd name="txB" fmla="*/ 288 h 288"/>
              </a:gdLst>
              <a:ahLst/>
              <a:cxnLst>
                <a:cxn ang="0">
                  <a:pos x="0" y="288"/>
                </a:cxn>
                <a:cxn ang="0">
                  <a:pos x="680" y="0"/>
                </a:cxn>
                <a:cxn ang="0">
                  <a:pos x="2164" y="0"/>
                </a:cxn>
                <a:cxn ang="0">
                  <a:pos x="1485" y="288"/>
                </a:cxn>
                <a:cxn ang="0">
                  <a:pos x="0" y="288"/>
                </a:cxn>
              </a:cxnLst>
              <a:rect l="txL" t="txT" r="txR" b="txB"/>
              <a:pathLst>
                <a:path w="1680" h="288">
                  <a:moveTo>
                    <a:pt x="0" y="288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152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00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381" name="Line 9"/>
            <p:cNvSpPr/>
            <p:nvPr/>
          </p:nvSpPr>
          <p:spPr>
            <a:xfrm>
              <a:off x="720" y="1728"/>
              <a:ext cx="0" cy="449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5382" name="Line 10"/>
            <p:cNvSpPr/>
            <p:nvPr/>
          </p:nvSpPr>
          <p:spPr>
            <a:xfrm flipH="1">
              <a:off x="192" y="2208"/>
              <a:ext cx="528" cy="271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5383" name="Line 11"/>
            <p:cNvSpPr/>
            <p:nvPr/>
          </p:nvSpPr>
          <p:spPr>
            <a:xfrm flipH="1">
              <a:off x="720" y="2208"/>
              <a:ext cx="1165" cy="0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15363" name="Freeform 15"/>
          <p:cNvSpPr/>
          <p:nvPr/>
        </p:nvSpPr>
        <p:spPr>
          <a:xfrm>
            <a:off x="1524000" y="2628900"/>
            <a:ext cx="2743200" cy="457200"/>
          </a:xfrm>
          <a:custGeom>
            <a:avLst/>
            <a:gdLst>
              <a:gd name="txL" fmla="*/ 0 w 1680"/>
              <a:gd name="txT" fmla="*/ 0 h 288"/>
              <a:gd name="txR" fmla="*/ 1680 w 1680"/>
              <a:gd name="txB" fmla="*/ 288 h 288"/>
            </a:gdLst>
            <a:ahLst/>
            <a:cxnLst>
              <a:cxn ang="0">
                <a:pos x="0" y="2147483647"/>
              </a:cxn>
              <a:cxn ang="0">
                <a:pos x="2147483647" y="0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</a:cxnLst>
            <a:rect l="txL" t="txT" r="txR" b="txB"/>
            <a:pathLst>
              <a:path w="1680" h="288">
                <a:moveTo>
                  <a:pt x="0" y="288"/>
                </a:moveTo>
                <a:lnTo>
                  <a:pt x="528" y="0"/>
                </a:lnTo>
                <a:lnTo>
                  <a:pt x="1680" y="0"/>
                </a:lnTo>
                <a:lnTo>
                  <a:pt x="1152" y="288"/>
                </a:lnTo>
                <a:lnTo>
                  <a:pt x="0" y="288"/>
                </a:lnTo>
                <a:close/>
              </a:path>
            </a:pathLst>
          </a:custGeom>
          <a:solidFill>
            <a:srgbClr val="FFFF00">
              <a:alpha val="100000"/>
            </a:srgbClr>
          </a:solidFill>
          <a:ln w="9525" cap="flat" cmpd="sng">
            <a:solidFill>
              <a:srgbClr val="FF0066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5364" name="Freeform 14"/>
          <p:cNvSpPr/>
          <p:nvPr/>
        </p:nvSpPr>
        <p:spPr>
          <a:xfrm>
            <a:off x="3416300" y="1881188"/>
            <a:ext cx="838200" cy="1219200"/>
          </a:xfrm>
          <a:custGeom>
            <a:avLst/>
            <a:gdLst>
              <a:gd name="txL" fmla="*/ 0 w 528"/>
              <a:gd name="txT" fmla="*/ 0 h 768"/>
              <a:gd name="txR" fmla="*/ 528 w 528"/>
              <a:gd name="txB" fmla="*/ 768 h 768"/>
            </a:gdLst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0" y="2147483647"/>
              </a:cxn>
              <a:cxn ang="0">
                <a:pos x="0" y="2147483647"/>
              </a:cxn>
            </a:cxnLst>
            <a:rect l="txL" t="txT" r="txR" b="txB"/>
            <a:pathLst>
              <a:path w="528" h="768">
                <a:moveTo>
                  <a:pt x="0" y="768"/>
                </a:moveTo>
                <a:lnTo>
                  <a:pt x="528" y="480"/>
                </a:lnTo>
                <a:lnTo>
                  <a:pt x="528" y="0"/>
                </a:lnTo>
                <a:lnTo>
                  <a:pt x="0" y="288"/>
                </a:lnTo>
                <a:lnTo>
                  <a:pt x="0" y="768"/>
                </a:lnTo>
                <a:close/>
              </a:path>
            </a:pathLst>
          </a:custGeom>
          <a:solidFill>
            <a:srgbClr val="00FFFF">
              <a:alpha val="100000"/>
            </a:srgbClr>
          </a:solidFill>
          <a:ln w="9525" cap="flat" cmpd="sng">
            <a:solidFill>
              <a:srgbClr val="FF0066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5365" name="Rectangle 12"/>
          <p:cNvSpPr/>
          <p:nvPr/>
        </p:nvSpPr>
        <p:spPr>
          <a:xfrm>
            <a:off x="1511300" y="2324100"/>
            <a:ext cx="1905000" cy="7620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6" name="AutoShape 16"/>
          <p:cNvSpPr/>
          <p:nvPr/>
        </p:nvSpPr>
        <p:spPr>
          <a:xfrm rot="10800000" flipH="1" flipV="1">
            <a:off x="233363" y="4725988"/>
            <a:ext cx="2514600" cy="609600"/>
          </a:xfrm>
          <a:prstGeom prst="parallelogram">
            <a:avLst>
              <a:gd name="adj" fmla="val 112484"/>
            </a:avLst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7" name="Rectangle 17"/>
          <p:cNvSpPr/>
          <p:nvPr/>
        </p:nvSpPr>
        <p:spPr>
          <a:xfrm>
            <a:off x="919163" y="3811588"/>
            <a:ext cx="1839912" cy="914400"/>
          </a:xfrm>
          <a:prstGeom prst="rect">
            <a:avLst/>
          </a:prstGeom>
          <a:solidFill>
            <a:schemeClr val="folHlink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8" name="AutoShape 18"/>
          <p:cNvSpPr/>
          <p:nvPr/>
        </p:nvSpPr>
        <p:spPr>
          <a:xfrm rot="5443192" flipH="1">
            <a:off x="-184150" y="4229100"/>
            <a:ext cx="1524000" cy="688975"/>
          </a:xfrm>
          <a:prstGeom prst="parallelogram">
            <a:avLst>
              <a:gd name="adj" fmla="val 90649"/>
            </a:avLst>
          </a:prstGeom>
          <a:solidFill>
            <a:schemeClr val="folHlink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9" name="Rectangle 19"/>
          <p:cNvSpPr/>
          <p:nvPr/>
        </p:nvSpPr>
        <p:spPr>
          <a:xfrm>
            <a:off x="228600" y="44196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4228" name="AutoShape 20"/>
          <p:cNvSpPr/>
          <p:nvPr/>
        </p:nvSpPr>
        <p:spPr>
          <a:xfrm rot="5443192" flipH="1">
            <a:off x="1639888" y="4227513"/>
            <a:ext cx="1524000" cy="688975"/>
          </a:xfrm>
          <a:prstGeom prst="parallelogram">
            <a:avLst>
              <a:gd name="adj" fmla="val 90649"/>
            </a:avLst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71" name="AutoShape 21"/>
          <p:cNvSpPr/>
          <p:nvPr/>
        </p:nvSpPr>
        <p:spPr>
          <a:xfrm rot="10800000" flipH="1" flipV="1">
            <a:off x="228600" y="3810000"/>
            <a:ext cx="2514600" cy="609600"/>
          </a:xfrm>
          <a:prstGeom prst="parallelogram">
            <a:avLst>
              <a:gd name="adj" fmla="val 112484"/>
            </a:avLst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72" name="Line 22"/>
          <p:cNvSpPr/>
          <p:nvPr/>
        </p:nvSpPr>
        <p:spPr>
          <a:xfrm>
            <a:off x="914400" y="3810000"/>
            <a:ext cx="0" cy="914400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5373" name="Line 23"/>
          <p:cNvSpPr/>
          <p:nvPr/>
        </p:nvSpPr>
        <p:spPr>
          <a:xfrm flipH="1">
            <a:off x="228600" y="4724400"/>
            <a:ext cx="685800" cy="609600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5374" name="Line 24"/>
          <p:cNvSpPr/>
          <p:nvPr/>
        </p:nvSpPr>
        <p:spPr>
          <a:xfrm>
            <a:off x="914400" y="4724400"/>
            <a:ext cx="1828800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5375" name="Text Box 25"/>
          <p:cNvSpPr txBox="1"/>
          <p:nvPr/>
        </p:nvSpPr>
        <p:spPr>
          <a:xfrm rot="-5400000">
            <a:off x="2511425" y="4116388"/>
            <a:ext cx="685800" cy="3667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76" name="Text Box 26"/>
          <p:cNvSpPr txBox="1"/>
          <p:nvPr/>
        </p:nvSpPr>
        <p:spPr>
          <a:xfrm rot="-2490385">
            <a:off x="2187575" y="4856163"/>
            <a:ext cx="685800" cy="3667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77" name="Text Box 27"/>
          <p:cNvSpPr txBox="1"/>
          <p:nvPr/>
        </p:nvSpPr>
        <p:spPr>
          <a:xfrm>
            <a:off x="838200" y="5029200"/>
            <a:ext cx="685800" cy="36671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94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28" grpId="0" animBg="1"/>
      <p:bldP spid="9422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88" name="Text Box 6"/>
          <p:cNvSpPr txBox="1"/>
          <p:nvPr/>
        </p:nvSpPr>
        <p:spPr>
          <a:xfrm>
            <a:off x="3727450" y="0"/>
            <a:ext cx="16764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390" name="Text Box 11"/>
          <p:cNvSpPr txBox="1"/>
          <p:nvPr/>
        </p:nvSpPr>
        <p:spPr>
          <a:xfrm>
            <a:off x="228600" y="1524000"/>
            <a:ext cx="3810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xung quanh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24"/>
          <p:cNvGrpSpPr/>
          <p:nvPr/>
        </p:nvGrpSpPr>
        <p:grpSpPr>
          <a:xfrm>
            <a:off x="457200" y="2057400"/>
            <a:ext cx="2743200" cy="1600200"/>
            <a:chOff x="1440" y="192"/>
            <a:chExt cx="2160" cy="1200"/>
          </a:xfrm>
        </p:grpSpPr>
        <p:sp>
          <p:nvSpPr>
            <p:cNvPr id="16401" name="AutoShape 25"/>
            <p:cNvSpPr/>
            <p:nvPr/>
          </p:nvSpPr>
          <p:spPr>
            <a:xfrm>
              <a:off x="1440" y="192"/>
              <a:ext cx="2160" cy="1200"/>
            </a:xfrm>
            <a:prstGeom prst="cube">
              <a:avLst>
                <a:gd name="adj" fmla="val 25000"/>
              </a:avLst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402" name="Freeform 26"/>
            <p:cNvSpPr/>
            <p:nvPr/>
          </p:nvSpPr>
          <p:spPr>
            <a:xfrm>
              <a:off x="1440" y="192"/>
              <a:ext cx="2160" cy="288"/>
            </a:xfrm>
            <a:custGeom>
              <a:avLst/>
              <a:gdLst>
                <a:gd name="txL" fmla="*/ 0 w 2160"/>
                <a:gd name="txT" fmla="*/ 0 h 288"/>
                <a:gd name="txR" fmla="*/ 2160 w 2160"/>
                <a:gd name="txB" fmla="*/ 288 h 288"/>
              </a:gdLst>
              <a:ahLst/>
              <a:cxnLst>
                <a:cxn ang="0">
                  <a:pos x="0" y="288"/>
                </a:cxn>
                <a:cxn ang="0">
                  <a:pos x="1872" y="288"/>
                </a:cxn>
                <a:cxn ang="0">
                  <a:pos x="2160" y="0"/>
                </a:cxn>
                <a:cxn ang="0">
                  <a:pos x="288" y="0"/>
                </a:cxn>
                <a:cxn ang="0">
                  <a:pos x="0" y="288"/>
                </a:cxn>
              </a:cxnLst>
              <a:rect l="txL" t="txT" r="txR" b="txB"/>
              <a:pathLst>
                <a:path w="2160" h="288">
                  <a:moveTo>
                    <a:pt x="0" y="288"/>
                  </a:moveTo>
                  <a:lnTo>
                    <a:pt x="1872" y="288"/>
                  </a:lnTo>
                  <a:lnTo>
                    <a:pt x="2160" y="0"/>
                  </a:lnTo>
                  <a:lnTo>
                    <a:pt x="288" y="0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66">
                <a:alpha val="100000"/>
              </a:srgbClr>
            </a:solidFill>
            <a:ln w="9525" cap="flat" cmpd="sng">
              <a:solidFill>
                <a:srgbClr val="FF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6403" name="Line 27"/>
            <p:cNvSpPr/>
            <p:nvPr/>
          </p:nvSpPr>
          <p:spPr>
            <a:xfrm>
              <a:off x="1728" y="192"/>
              <a:ext cx="0" cy="864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6404" name="Line 28"/>
            <p:cNvSpPr/>
            <p:nvPr/>
          </p:nvSpPr>
          <p:spPr>
            <a:xfrm flipH="1">
              <a:off x="1728" y="1056"/>
              <a:ext cx="1872" cy="0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6405" name="Line 29"/>
            <p:cNvSpPr/>
            <p:nvPr/>
          </p:nvSpPr>
          <p:spPr>
            <a:xfrm flipH="1">
              <a:off x="1440" y="1056"/>
              <a:ext cx="288" cy="336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64542" name="Rectangle 30"/>
          <p:cNvSpPr/>
          <p:nvPr/>
        </p:nvSpPr>
        <p:spPr>
          <a:xfrm>
            <a:off x="6477000" y="2057400"/>
            <a:ext cx="2362200" cy="1219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543" name="Rectangle 31"/>
          <p:cNvSpPr/>
          <p:nvPr/>
        </p:nvSpPr>
        <p:spPr>
          <a:xfrm>
            <a:off x="457200" y="5029200"/>
            <a:ext cx="2362200" cy="12192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544" name="Rectangle 32"/>
          <p:cNvSpPr/>
          <p:nvPr/>
        </p:nvSpPr>
        <p:spPr>
          <a:xfrm>
            <a:off x="3733800" y="2133600"/>
            <a:ext cx="2362200" cy="1219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545" name="Rectangle 33"/>
          <p:cNvSpPr/>
          <p:nvPr/>
        </p:nvSpPr>
        <p:spPr>
          <a:xfrm>
            <a:off x="381000" y="3733800"/>
            <a:ext cx="2362200" cy="12192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546" name="Rectangle 34"/>
          <p:cNvSpPr/>
          <p:nvPr/>
        </p:nvSpPr>
        <p:spPr>
          <a:xfrm>
            <a:off x="2971800" y="3733800"/>
            <a:ext cx="1295400" cy="12192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547" name="Rectangle 35"/>
          <p:cNvSpPr/>
          <p:nvPr/>
        </p:nvSpPr>
        <p:spPr>
          <a:xfrm>
            <a:off x="2895600" y="5029200"/>
            <a:ext cx="1295400" cy="12192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398" name="Rectangle 36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399" name="Text Box 37"/>
          <p:cNvSpPr txBox="1"/>
          <p:nvPr/>
        </p:nvSpPr>
        <p:spPr>
          <a:xfrm>
            <a:off x="0" y="7620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551" name="AutoShape 39" descr="Water droplets"/>
          <p:cNvSpPr/>
          <p:nvPr/>
        </p:nvSpPr>
        <p:spPr>
          <a:xfrm>
            <a:off x="3810000" y="1828800"/>
            <a:ext cx="5181600" cy="1104900"/>
          </a:xfrm>
          <a:prstGeom prst="borderCallout2">
            <a:avLst>
              <a:gd name="adj1" fmla="val 10343"/>
              <a:gd name="adj2" fmla="val -1472"/>
              <a:gd name="adj3" fmla="val 10343"/>
              <a:gd name="adj4" fmla="val -5329"/>
              <a:gd name="adj5" fmla="val -2875"/>
              <a:gd name="adj6" fmla="val -12222"/>
            </a:avLst>
          </a:prstGeom>
          <a:blipFill rotWithShape="1">
            <a:blip r:embed="rId1"/>
          </a:blip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của hình hộp chữ nhật l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tổng diện tích 4 mặt bên của hình hộp chữ nhật.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4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4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4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4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4.82663E-6 L 0.67917 -0.0998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00" y="-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2663E-6 L 0.27084 -0.0998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00" y="-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2.08044E-6 L 0.2875 0.0887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00" y="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08044E-6 L -0.1375 0.0887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00" y="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78918E-6 L -0.07917 0.14424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0" y="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37916 0.51111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00" y="2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2" grpId="0" animBg="1"/>
      <p:bldP spid="64542" grpId="1" animBg="1"/>
      <p:bldP spid="64543" grpId="0" animBg="1"/>
      <p:bldP spid="64543" grpId="1" animBg="1"/>
      <p:bldP spid="64544" grpId="0" animBg="1"/>
      <p:bldP spid="64544" grpId="1" animBg="1"/>
      <p:bldP spid="64545" grpId="0" animBg="1"/>
      <p:bldP spid="64545" grpId="1" animBg="1"/>
      <p:bldP spid="64546" grpId="0" animBg="1"/>
      <p:bldP spid="64546" grpId="1" animBg="1"/>
      <p:bldP spid="64547" grpId="0" animBg="1"/>
      <p:bldP spid="64547" grpId="1" animBg="1"/>
      <p:bldP spid="6455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2" name="Text Box 5"/>
          <p:cNvSpPr txBox="1"/>
          <p:nvPr/>
        </p:nvSpPr>
        <p:spPr>
          <a:xfrm>
            <a:off x="3616325" y="53975"/>
            <a:ext cx="15621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4" name="Rectangle 8"/>
          <p:cNvSpPr/>
          <p:nvPr/>
        </p:nvSpPr>
        <p:spPr>
          <a:xfrm>
            <a:off x="0" y="762000"/>
            <a:ext cx="9144000" cy="990600"/>
          </a:xfrm>
          <a:prstGeom prst="rect">
            <a:avLst/>
          </a:pr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5" name="Text Box 9"/>
          <p:cNvSpPr txBox="1"/>
          <p:nvPr/>
        </p:nvSpPr>
        <p:spPr>
          <a:xfrm>
            <a:off x="0" y="8382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 NHẬT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4762" name="Text Box 10"/>
          <p:cNvSpPr txBox="1"/>
          <p:nvPr/>
        </p:nvSpPr>
        <p:spPr>
          <a:xfrm>
            <a:off x="0" y="2362200"/>
            <a:ext cx="88392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dụ: Cho hình hộp chữ nhật có chiều d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8 cm, chiều rộng 5cm v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chiều cao 4cm.Tính diện tích xung quanh của hình hộp chữ nhật đó.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4770" name="Text Box 18"/>
          <p:cNvSpPr txBox="1"/>
          <p:nvPr/>
        </p:nvSpPr>
        <p:spPr>
          <a:xfrm>
            <a:off x="590550" y="4881563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4771" name="Text Box 19"/>
          <p:cNvSpPr txBox="1"/>
          <p:nvPr/>
        </p:nvSpPr>
        <p:spPr>
          <a:xfrm>
            <a:off x="2009775" y="4714875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4772" name="Text Box 20"/>
          <p:cNvSpPr txBox="1"/>
          <p:nvPr/>
        </p:nvSpPr>
        <p:spPr>
          <a:xfrm>
            <a:off x="2667000" y="38862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21"/>
          <p:cNvGrpSpPr/>
          <p:nvPr/>
        </p:nvGrpSpPr>
        <p:grpSpPr>
          <a:xfrm>
            <a:off x="0" y="3733800"/>
            <a:ext cx="2743200" cy="1219200"/>
            <a:chOff x="96" y="1872"/>
            <a:chExt cx="1728" cy="768"/>
          </a:xfrm>
        </p:grpSpPr>
        <p:sp>
          <p:nvSpPr>
            <p:cNvPr id="17435" name="Freeform 22"/>
            <p:cNvSpPr/>
            <p:nvPr/>
          </p:nvSpPr>
          <p:spPr>
            <a:xfrm>
              <a:off x="1296" y="1872"/>
              <a:ext cx="528" cy="768"/>
            </a:xfrm>
            <a:custGeom>
              <a:avLst/>
              <a:gdLst>
                <a:gd name="txL" fmla="*/ 0 w 528"/>
                <a:gd name="txT" fmla="*/ 0 h 768"/>
                <a:gd name="txR" fmla="*/ 528 w 528"/>
                <a:gd name="txB" fmla="*/ 768 h 768"/>
              </a:gdLst>
              <a:ahLst/>
              <a:cxnLst>
                <a:cxn ang="0">
                  <a:pos x="0" y="768"/>
                </a:cxn>
                <a:cxn ang="0">
                  <a:pos x="528" y="480"/>
                </a:cxn>
                <a:cxn ang="0">
                  <a:pos x="528" y="0"/>
                </a:cxn>
                <a:cxn ang="0">
                  <a:pos x="0" y="288"/>
                </a:cxn>
                <a:cxn ang="0">
                  <a:pos x="0" y="768"/>
                </a:cxn>
              </a:cxnLst>
              <a:rect l="txL" t="txT" r="txR" b="txB"/>
              <a:pathLst>
                <a:path w="528" h="768">
                  <a:moveTo>
                    <a:pt x="0" y="768"/>
                  </a:moveTo>
                  <a:lnTo>
                    <a:pt x="528" y="480"/>
                  </a:lnTo>
                  <a:lnTo>
                    <a:pt x="528" y="0"/>
                  </a:lnTo>
                  <a:lnTo>
                    <a:pt x="0" y="28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36" name="Rectangle 23"/>
            <p:cNvSpPr/>
            <p:nvPr/>
          </p:nvSpPr>
          <p:spPr>
            <a:xfrm>
              <a:off x="96" y="2160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37" name="Freeform 24"/>
            <p:cNvSpPr/>
            <p:nvPr/>
          </p:nvSpPr>
          <p:spPr>
            <a:xfrm>
              <a:off x="96" y="1872"/>
              <a:ext cx="1728" cy="288"/>
            </a:xfrm>
            <a:custGeom>
              <a:avLst/>
              <a:gdLst>
                <a:gd name="txL" fmla="*/ 0 w 1680"/>
                <a:gd name="txT" fmla="*/ 0 h 288"/>
                <a:gd name="txR" fmla="*/ 1680 w 1680"/>
                <a:gd name="txB" fmla="*/ 288 h 288"/>
              </a:gdLst>
              <a:ahLst/>
              <a:cxnLst>
                <a:cxn ang="0">
                  <a:pos x="0" y="288"/>
                </a:cxn>
                <a:cxn ang="0">
                  <a:pos x="680" y="0"/>
                </a:cxn>
                <a:cxn ang="0">
                  <a:pos x="2164" y="0"/>
                </a:cxn>
                <a:cxn ang="0">
                  <a:pos x="1485" y="288"/>
                </a:cxn>
                <a:cxn ang="0">
                  <a:pos x="0" y="288"/>
                </a:cxn>
              </a:cxnLst>
              <a:rect l="txL" t="txT" r="txR" b="txB"/>
              <a:pathLst>
                <a:path w="1680" h="288">
                  <a:moveTo>
                    <a:pt x="0" y="288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152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66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38" name="Line 25"/>
            <p:cNvSpPr/>
            <p:nvPr/>
          </p:nvSpPr>
          <p:spPr>
            <a:xfrm>
              <a:off x="624" y="1872"/>
              <a:ext cx="0" cy="449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7439" name="Line 26"/>
            <p:cNvSpPr/>
            <p:nvPr/>
          </p:nvSpPr>
          <p:spPr>
            <a:xfrm flipH="1">
              <a:off x="96" y="2352"/>
              <a:ext cx="528" cy="271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7440" name="Line 27"/>
            <p:cNvSpPr/>
            <p:nvPr/>
          </p:nvSpPr>
          <p:spPr>
            <a:xfrm flipH="1">
              <a:off x="624" y="2352"/>
              <a:ext cx="1165" cy="0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74781" name="Text Box 29"/>
          <p:cNvSpPr txBox="1"/>
          <p:nvPr/>
        </p:nvSpPr>
        <p:spPr>
          <a:xfrm>
            <a:off x="3276600" y="3124200"/>
            <a:ext cx="91440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thực hiện các thao tác khai triển trên đồ 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dùng học tập.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oup 30"/>
          <p:cNvGrpSpPr/>
          <p:nvPr/>
        </p:nvGrpSpPr>
        <p:grpSpPr>
          <a:xfrm>
            <a:off x="2667000" y="4419600"/>
            <a:ext cx="6248400" cy="2057400"/>
            <a:chOff x="1872" y="1776"/>
            <a:chExt cx="3936" cy="1440"/>
          </a:xfrm>
        </p:grpSpPr>
        <p:sp>
          <p:nvSpPr>
            <p:cNvPr id="17424" name="Rectangle 31"/>
            <p:cNvSpPr/>
            <p:nvPr/>
          </p:nvSpPr>
          <p:spPr>
            <a:xfrm>
              <a:off x="2592" y="1776"/>
              <a:ext cx="1200" cy="48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25" name="Rectangle 32"/>
            <p:cNvSpPr/>
            <p:nvPr/>
          </p:nvSpPr>
          <p:spPr>
            <a:xfrm>
              <a:off x="2592" y="2736"/>
              <a:ext cx="1200" cy="48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26" name="Rectangle 33"/>
            <p:cNvSpPr/>
            <p:nvPr/>
          </p:nvSpPr>
          <p:spPr>
            <a:xfrm>
              <a:off x="2592" y="2256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27" name="Rectangle 34"/>
            <p:cNvSpPr/>
            <p:nvPr/>
          </p:nvSpPr>
          <p:spPr>
            <a:xfrm>
              <a:off x="4512" y="2256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28" name="Rectangle 35"/>
            <p:cNvSpPr/>
            <p:nvPr/>
          </p:nvSpPr>
          <p:spPr>
            <a:xfrm>
              <a:off x="3792" y="2256"/>
              <a:ext cx="72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29" name="Rectangle 36"/>
            <p:cNvSpPr/>
            <p:nvPr/>
          </p:nvSpPr>
          <p:spPr>
            <a:xfrm>
              <a:off x="1872" y="2256"/>
              <a:ext cx="72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30" name="Text Box 37"/>
            <p:cNvSpPr txBox="1"/>
            <p:nvPr/>
          </p:nvSpPr>
          <p:spPr>
            <a:xfrm>
              <a:off x="1968" y="2448"/>
              <a:ext cx="576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5cm</a:t>
              </a:r>
              <a:endPara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31" name="Text Box 38"/>
            <p:cNvSpPr txBox="1"/>
            <p:nvPr/>
          </p:nvSpPr>
          <p:spPr>
            <a:xfrm>
              <a:off x="2832" y="2448"/>
              <a:ext cx="624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8cm</a:t>
              </a:r>
              <a:endPara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32" name="Text Box 39"/>
            <p:cNvSpPr txBox="1"/>
            <p:nvPr/>
          </p:nvSpPr>
          <p:spPr>
            <a:xfrm>
              <a:off x="3840" y="2448"/>
              <a:ext cx="576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5cm</a:t>
              </a:r>
              <a:endPara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33" name="Text Box 40"/>
            <p:cNvSpPr txBox="1"/>
            <p:nvPr/>
          </p:nvSpPr>
          <p:spPr>
            <a:xfrm>
              <a:off x="4800" y="2448"/>
              <a:ext cx="624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8cm</a:t>
              </a:r>
              <a:endPara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34" name="Text Box 41"/>
            <p:cNvSpPr txBox="1"/>
            <p:nvPr/>
          </p:nvSpPr>
          <p:spPr>
            <a:xfrm>
              <a:off x="5232" y="2304"/>
              <a:ext cx="576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4cm</a:t>
              </a:r>
              <a:endPara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7423" name="Text Box 44"/>
          <p:cNvSpPr txBox="1"/>
          <p:nvPr/>
        </p:nvSpPr>
        <p:spPr>
          <a:xfrm>
            <a:off x="0" y="1828800"/>
            <a:ext cx="3810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xung quanh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4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2" grpId="0"/>
      <p:bldP spid="74770" grpId="0"/>
      <p:bldP spid="74771" grpId="0"/>
      <p:bldP spid="7477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36" name="Text Box 6"/>
          <p:cNvSpPr txBox="1"/>
          <p:nvPr/>
        </p:nvSpPr>
        <p:spPr>
          <a:xfrm>
            <a:off x="3581400" y="115888"/>
            <a:ext cx="16764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560" name="Text Box 24"/>
          <p:cNvSpPr txBox="1"/>
          <p:nvPr/>
        </p:nvSpPr>
        <p:spPr>
          <a:xfrm>
            <a:off x="76200" y="4541838"/>
            <a:ext cx="502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Chiều d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 + 8 + 5 + 8  = 26(cm)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561" name="Text Box 25"/>
          <p:cNvSpPr txBox="1"/>
          <p:nvPr/>
        </p:nvSpPr>
        <p:spPr>
          <a:xfrm>
            <a:off x="2667000" y="4999038"/>
            <a:ext cx="426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(Chiều cao của hình hộp )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562" name="Text Box 26"/>
          <p:cNvSpPr txBox="1"/>
          <p:nvPr/>
        </p:nvSpPr>
        <p:spPr>
          <a:xfrm>
            <a:off x="76200" y="5456238"/>
            <a:ext cx="7162800" cy="8683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xung quanh của hình hộp chữ nhật l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x 4 = 104(cm</a:t>
            </a:r>
            <a:r>
              <a:rPr lang="en-US" alt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41" name="Rectangle 28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42" name="Text Box 7"/>
          <p:cNvSpPr txBox="1"/>
          <p:nvPr/>
        </p:nvSpPr>
        <p:spPr>
          <a:xfrm>
            <a:off x="0" y="7620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43" name="Text Box 48"/>
          <p:cNvSpPr txBox="1"/>
          <p:nvPr/>
        </p:nvSpPr>
        <p:spPr>
          <a:xfrm>
            <a:off x="590550" y="3205163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44" name="Text Box 49"/>
          <p:cNvSpPr txBox="1"/>
          <p:nvPr/>
        </p:nvSpPr>
        <p:spPr>
          <a:xfrm>
            <a:off x="1981200" y="32004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45" name="Text Box 50"/>
          <p:cNvSpPr txBox="1"/>
          <p:nvPr/>
        </p:nvSpPr>
        <p:spPr>
          <a:xfrm>
            <a:off x="2819400" y="21336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8446" name="Group 51"/>
          <p:cNvGrpSpPr/>
          <p:nvPr/>
        </p:nvGrpSpPr>
        <p:grpSpPr>
          <a:xfrm>
            <a:off x="152400" y="2057400"/>
            <a:ext cx="2743200" cy="1219200"/>
            <a:chOff x="96" y="1872"/>
            <a:chExt cx="1728" cy="768"/>
          </a:xfrm>
        </p:grpSpPr>
        <p:sp>
          <p:nvSpPr>
            <p:cNvPr id="18475" name="Freeform 52"/>
            <p:cNvSpPr/>
            <p:nvPr/>
          </p:nvSpPr>
          <p:spPr>
            <a:xfrm>
              <a:off x="1296" y="1872"/>
              <a:ext cx="528" cy="768"/>
            </a:xfrm>
            <a:custGeom>
              <a:avLst/>
              <a:gdLst>
                <a:gd name="txL" fmla="*/ 0 w 528"/>
                <a:gd name="txT" fmla="*/ 0 h 768"/>
                <a:gd name="txR" fmla="*/ 528 w 528"/>
                <a:gd name="txB" fmla="*/ 768 h 768"/>
              </a:gdLst>
              <a:ahLst/>
              <a:cxnLst>
                <a:cxn ang="0">
                  <a:pos x="0" y="768"/>
                </a:cxn>
                <a:cxn ang="0">
                  <a:pos x="528" y="480"/>
                </a:cxn>
                <a:cxn ang="0">
                  <a:pos x="528" y="0"/>
                </a:cxn>
                <a:cxn ang="0">
                  <a:pos x="0" y="288"/>
                </a:cxn>
                <a:cxn ang="0">
                  <a:pos x="0" y="768"/>
                </a:cxn>
              </a:cxnLst>
              <a:rect l="txL" t="txT" r="txR" b="txB"/>
              <a:pathLst>
                <a:path w="528" h="768">
                  <a:moveTo>
                    <a:pt x="0" y="768"/>
                  </a:moveTo>
                  <a:lnTo>
                    <a:pt x="528" y="480"/>
                  </a:lnTo>
                  <a:lnTo>
                    <a:pt x="528" y="0"/>
                  </a:lnTo>
                  <a:lnTo>
                    <a:pt x="0" y="28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8476" name="Rectangle 53"/>
            <p:cNvSpPr/>
            <p:nvPr/>
          </p:nvSpPr>
          <p:spPr>
            <a:xfrm>
              <a:off x="96" y="2160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477" name="Freeform 54"/>
            <p:cNvSpPr/>
            <p:nvPr/>
          </p:nvSpPr>
          <p:spPr>
            <a:xfrm>
              <a:off x="96" y="1872"/>
              <a:ext cx="1728" cy="288"/>
            </a:xfrm>
            <a:custGeom>
              <a:avLst/>
              <a:gdLst>
                <a:gd name="txL" fmla="*/ 0 w 1680"/>
                <a:gd name="txT" fmla="*/ 0 h 288"/>
                <a:gd name="txR" fmla="*/ 1680 w 1680"/>
                <a:gd name="txB" fmla="*/ 288 h 288"/>
              </a:gdLst>
              <a:ahLst/>
              <a:cxnLst>
                <a:cxn ang="0">
                  <a:pos x="0" y="288"/>
                </a:cxn>
                <a:cxn ang="0">
                  <a:pos x="680" y="0"/>
                </a:cxn>
                <a:cxn ang="0">
                  <a:pos x="2164" y="0"/>
                </a:cxn>
                <a:cxn ang="0">
                  <a:pos x="1485" y="288"/>
                </a:cxn>
                <a:cxn ang="0">
                  <a:pos x="0" y="288"/>
                </a:cxn>
              </a:cxnLst>
              <a:rect l="txL" t="txT" r="txR" b="txB"/>
              <a:pathLst>
                <a:path w="1680" h="288">
                  <a:moveTo>
                    <a:pt x="0" y="288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152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66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8478" name="Line 55"/>
            <p:cNvSpPr/>
            <p:nvPr/>
          </p:nvSpPr>
          <p:spPr>
            <a:xfrm>
              <a:off x="624" y="1872"/>
              <a:ext cx="0" cy="449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8479" name="Line 56"/>
            <p:cNvSpPr/>
            <p:nvPr/>
          </p:nvSpPr>
          <p:spPr>
            <a:xfrm flipH="1">
              <a:off x="96" y="2352"/>
              <a:ext cx="528" cy="271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8480" name="Line 57"/>
            <p:cNvSpPr/>
            <p:nvPr/>
          </p:nvSpPr>
          <p:spPr>
            <a:xfrm flipH="1">
              <a:off x="624" y="2352"/>
              <a:ext cx="1165" cy="0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65594" name="Text Box 58"/>
          <p:cNvSpPr txBox="1"/>
          <p:nvPr/>
        </p:nvSpPr>
        <p:spPr>
          <a:xfrm>
            <a:off x="4876800" y="4541838"/>
            <a:ext cx="3352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(Chu vi mặt đáy)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595" name="Text Box 59"/>
          <p:cNvSpPr txBox="1"/>
          <p:nvPr/>
        </p:nvSpPr>
        <p:spPr>
          <a:xfrm>
            <a:off x="76200" y="4999038"/>
            <a:ext cx="2743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Chiều rộng l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4cm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629" name="Line 93"/>
          <p:cNvSpPr/>
          <p:nvPr/>
        </p:nvSpPr>
        <p:spPr>
          <a:xfrm>
            <a:off x="2895600" y="2057400"/>
            <a:ext cx="0" cy="76200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8450" name="Group 12"/>
          <p:cNvGrpSpPr/>
          <p:nvPr/>
        </p:nvGrpSpPr>
        <p:grpSpPr>
          <a:xfrm>
            <a:off x="3124200" y="2362200"/>
            <a:ext cx="5867400" cy="2057400"/>
            <a:chOff x="1872" y="1776"/>
            <a:chExt cx="3936" cy="1440"/>
          </a:xfrm>
        </p:grpSpPr>
        <p:sp>
          <p:nvSpPr>
            <p:cNvPr id="18464" name="Rectangle 13"/>
            <p:cNvSpPr/>
            <p:nvPr/>
          </p:nvSpPr>
          <p:spPr>
            <a:xfrm>
              <a:off x="2592" y="1776"/>
              <a:ext cx="1200" cy="48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465" name="Rectangle 14"/>
            <p:cNvSpPr/>
            <p:nvPr/>
          </p:nvSpPr>
          <p:spPr>
            <a:xfrm>
              <a:off x="2592" y="2736"/>
              <a:ext cx="1200" cy="48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466" name="Rectangle 15"/>
            <p:cNvSpPr/>
            <p:nvPr/>
          </p:nvSpPr>
          <p:spPr>
            <a:xfrm>
              <a:off x="2592" y="2256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467" name="Rectangle 16"/>
            <p:cNvSpPr/>
            <p:nvPr/>
          </p:nvSpPr>
          <p:spPr>
            <a:xfrm>
              <a:off x="4512" y="2256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468" name="Rectangle 17"/>
            <p:cNvSpPr/>
            <p:nvPr/>
          </p:nvSpPr>
          <p:spPr>
            <a:xfrm>
              <a:off x="3792" y="2256"/>
              <a:ext cx="72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469" name="Rectangle 18"/>
            <p:cNvSpPr/>
            <p:nvPr/>
          </p:nvSpPr>
          <p:spPr>
            <a:xfrm>
              <a:off x="1872" y="2256"/>
              <a:ext cx="72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470" name="Text Box 19"/>
            <p:cNvSpPr txBox="1"/>
            <p:nvPr/>
          </p:nvSpPr>
          <p:spPr>
            <a:xfrm>
              <a:off x="1968" y="2448"/>
              <a:ext cx="576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5cm</a:t>
              </a:r>
              <a:endPara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471" name="Text Box 20"/>
            <p:cNvSpPr txBox="1"/>
            <p:nvPr/>
          </p:nvSpPr>
          <p:spPr>
            <a:xfrm>
              <a:off x="2832" y="2448"/>
              <a:ext cx="624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8cm</a:t>
              </a:r>
              <a:endPara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472" name="Text Box 21"/>
            <p:cNvSpPr txBox="1"/>
            <p:nvPr/>
          </p:nvSpPr>
          <p:spPr>
            <a:xfrm>
              <a:off x="3840" y="2448"/>
              <a:ext cx="576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5cm</a:t>
              </a:r>
              <a:endPara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473" name="Text Box 22"/>
            <p:cNvSpPr txBox="1"/>
            <p:nvPr/>
          </p:nvSpPr>
          <p:spPr>
            <a:xfrm>
              <a:off x="4800" y="2448"/>
              <a:ext cx="624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8cm</a:t>
              </a:r>
              <a:endPara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474" name="Text Box 23"/>
            <p:cNvSpPr txBox="1"/>
            <p:nvPr/>
          </p:nvSpPr>
          <p:spPr>
            <a:xfrm>
              <a:off x="5232" y="2304"/>
              <a:ext cx="576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endParaRPr lang="vi-VN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4" name="Group 106"/>
          <p:cNvGrpSpPr/>
          <p:nvPr/>
        </p:nvGrpSpPr>
        <p:grpSpPr>
          <a:xfrm>
            <a:off x="152400" y="2819400"/>
            <a:ext cx="2743200" cy="457200"/>
            <a:chOff x="96" y="1776"/>
            <a:chExt cx="1728" cy="288"/>
          </a:xfrm>
        </p:grpSpPr>
        <p:sp>
          <p:nvSpPr>
            <p:cNvPr id="18460" name="Line 94"/>
            <p:cNvSpPr/>
            <p:nvPr/>
          </p:nvSpPr>
          <p:spPr>
            <a:xfrm>
              <a:off x="672" y="1776"/>
              <a:ext cx="1152" cy="0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8461" name="Line 95"/>
            <p:cNvSpPr/>
            <p:nvPr/>
          </p:nvSpPr>
          <p:spPr>
            <a:xfrm flipV="1">
              <a:off x="96" y="1776"/>
              <a:ext cx="528" cy="288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8462" name="Line 96"/>
            <p:cNvSpPr/>
            <p:nvPr/>
          </p:nvSpPr>
          <p:spPr>
            <a:xfrm>
              <a:off x="96" y="2064"/>
              <a:ext cx="1104" cy="0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8463" name="Line 97"/>
            <p:cNvSpPr/>
            <p:nvPr/>
          </p:nvSpPr>
          <p:spPr>
            <a:xfrm flipV="1">
              <a:off x="1344" y="1776"/>
              <a:ext cx="480" cy="288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</p:grpSp>
      <p:grpSp>
        <p:nvGrpSpPr>
          <p:cNvPr id="5" name="Group 103"/>
          <p:cNvGrpSpPr/>
          <p:nvPr/>
        </p:nvGrpSpPr>
        <p:grpSpPr>
          <a:xfrm>
            <a:off x="3200400" y="3048000"/>
            <a:ext cx="5715000" cy="685800"/>
            <a:chOff x="1824" y="2064"/>
            <a:chExt cx="3840" cy="432"/>
          </a:xfrm>
        </p:grpSpPr>
        <p:sp>
          <p:nvSpPr>
            <p:cNvPr id="18456" name="Line 99"/>
            <p:cNvSpPr/>
            <p:nvPr/>
          </p:nvSpPr>
          <p:spPr>
            <a:xfrm>
              <a:off x="1824" y="2064"/>
              <a:ext cx="3792" cy="0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8457" name="Line 100"/>
            <p:cNvSpPr/>
            <p:nvPr/>
          </p:nvSpPr>
          <p:spPr>
            <a:xfrm>
              <a:off x="1824" y="2496"/>
              <a:ext cx="3840" cy="0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8458" name="Line 101"/>
            <p:cNvSpPr/>
            <p:nvPr/>
          </p:nvSpPr>
          <p:spPr>
            <a:xfrm flipH="1">
              <a:off x="1824" y="2064"/>
              <a:ext cx="0" cy="432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8459" name="Line 102"/>
            <p:cNvSpPr/>
            <p:nvPr/>
          </p:nvSpPr>
          <p:spPr>
            <a:xfrm>
              <a:off x="5664" y="2064"/>
              <a:ext cx="0" cy="432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18453" name="Text Box 104"/>
          <p:cNvSpPr txBox="1"/>
          <p:nvPr/>
        </p:nvSpPr>
        <p:spPr>
          <a:xfrm>
            <a:off x="0" y="1524000"/>
            <a:ext cx="441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xung quanh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641" name="Text Box 105"/>
          <p:cNvSpPr txBox="1"/>
          <p:nvPr/>
        </p:nvSpPr>
        <p:spPr>
          <a:xfrm rot="10796445" flipV="1">
            <a:off x="8380413" y="2970213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643" name="Line 107"/>
          <p:cNvSpPr/>
          <p:nvPr/>
        </p:nvSpPr>
        <p:spPr>
          <a:xfrm>
            <a:off x="3200400" y="3048000"/>
            <a:ext cx="914400" cy="0"/>
          </a:xfrm>
          <a:prstGeom prst="line">
            <a:avLst/>
          </a:prstGeom>
          <a:ln w="9525" cap="flat" cmpd="sng">
            <a:solidFill>
              <a:srgbClr val="FF3300"/>
            </a:solidFill>
            <a:prstDash val="dashDot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5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5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5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5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5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5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5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5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5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2" dur="2000" fill="hold"/>
                                        <p:tgtEl>
                                          <p:spTgt spid="656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60" grpId="0"/>
      <p:bldP spid="65561" grpId="0"/>
      <p:bldP spid="65562" grpId="0"/>
      <p:bldP spid="65594" grpId="0"/>
      <p:bldP spid="65595" grpId="0"/>
      <p:bldP spid="6564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60" name="Text Box 5"/>
          <p:cNvSpPr txBox="1"/>
          <p:nvPr/>
        </p:nvSpPr>
        <p:spPr>
          <a:xfrm>
            <a:off x="3657600" y="55563"/>
            <a:ext cx="19812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24"/>
          <p:cNvSpPr/>
          <p:nvPr/>
        </p:nvSpPr>
        <p:spPr>
          <a:xfrm>
            <a:off x="0" y="762000"/>
            <a:ext cx="9144000" cy="838200"/>
          </a:xfrm>
          <a:prstGeom prst="rect">
            <a:avLst/>
          </a:pr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708" name="Text Box 52"/>
          <p:cNvSpPr txBox="1"/>
          <p:nvPr/>
        </p:nvSpPr>
        <p:spPr>
          <a:xfrm>
            <a:off x="0" y="2209800"/>
            <a:ext cx="88392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spcBef>
                <a:spcPct val="50000"/>
              </a:spcBef>
            </a:pPr>
            <a:r>
              <a:rPr lang="en-US" altLang="en-US" sz="2400" u="sng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tắc</a:t>
            </a:r>
            <a:r>
              <a:rPr lang="en-US" altLang="en-US" sz="24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Muốn tính diện tích xung quanh của hình hộp chữ nhật ta lấy chu vi mặt đáy nhân với chiều cao (cùng đơn vị đo)</a:t>
            </a:r>
            <a:endParaRPr lang="en-US" altLang="en-US" sz="2400" dirty="0">
              <a:solidFill>
                <a:srgbClr val="0066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709" name="Text Box 53"/>
          <p:cNvSpPr txBox="1"/>
          <p:nvPr/>
        </p:nvSpPr>
        <p:spPr>
          <a:xfrm>
            <a:off x="0" y="3276600"/>
            <a:ext cx="3657600" cy="2681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Cho: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 : chiều d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 : chiều rộng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h : chiều cao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chu vi mặt đáy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diện tích xung quanh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710" name="Text Box 54"/>
          <p:cNvSpPr txBox="1"/>
          <p:nvPr/>
        </p:nvSpPr>
        <p:spPr>
          <a:xfrm>
            <a:off x="4114800" y="3581400"/>
            <a:ext cx="4495800" cy="1609725"/>
          </a:xfrm>
          <a:prstGeom prst="rect">
            <a:avLst/>
          </a:prstGeom>
          <a:noFill/>
          <a:ln w="57150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Công thức:</a:t>
            </a:r>
            <a:endParaRPr lang="en-US" alt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alt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</a:t>
            </a:r>
            <a:r>
              <a:rPr lang="en-US" alt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  Sxq = (a + b)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6" name="Text Box 55"/>
          <p:cNvSpPr txBox="1"/>
          <p:nvPr/>
        </p:nvSpPr>
        <p:spPr>
          <a:xfrm>
            <a:off x="0" y="8382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7" name="Text Box 56"/>
          <p:cNvSpPr txBox="1"/>
          <p:nvPr/>
        </p:nvSpPr>
        <p:spPr>
          <a:xfrm>
            <a:off x="0" y="1752600"/>
            <a:ext cx="441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xung quanh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7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08" grpId="0"/>
      <p:bldP spid="70709" grpId="0"/>
      <p:bldP spid="707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484" name="Text Box 5"/>
          <p:cNvSpPr txBox="1"/>
          <p:nvPr/>
        </p:nvSpPr>
        <p:spPr>
          <a:xfrm>
            <a:off x="3505200" y="68263"/>
            <a:ext cx="20574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486" name="Rectangle 10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487" name="Text Box 11"/>
          <p:cNvSpPr txBox="1"/>
          <p:nvPr/>
        </p:nvSpPr>
        <p:spPr>
          <a:xfrm>
            <a:off x="0" y="7620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304800" y="2057400"/>
            <a:ext cx="2743200" cy="1219200"/>
            <a:chOff x="96" y="1872"/>
            <a:chExt cx="1728" cy="768"/>
          </a:xfrm>
        </p:grpSpPr>
        <p:sp>
          <p:nvSpPr>
            <p:cNvPr id="20497" name="Freeform 16"/>
            <p:cNvSpPr/>
            <p:nvPr/>
          </p:nvSpPr>
          <p:spPr>
            <a:xfrm>
              <a:off x="1296" y="1872"/>
              <a:ext cx="528" cy="768"/>
            </a:xfrm>
            <a:custGeom>
              <a:avLst/>
              <a:gdLst>
                <a:gd name="txL" fmla="*/ 0 w 528"/>
                <a:gd name="txT" fmla="*/ 0 h 768"/>
                <a:gd name="txR" fmla="*/ 528 w 528"/>
                <a:gd name="txB" fmla="*/ 768 h 768"/>
              </a:gdLst>
              <a:ahLst/>
              <a:cxnLst>
                <a:cxn ang="0">
                  <a:pos x="0" y="768"/>
                </a:cxn>
                <a:cxn ang="0">
                  <a:pos x="528" y="480"/>
                </a:cxn>
                <a:cxn ang="0">
                  <a:pos x="528" y="0"/>
                </a:cxn>
                <a:cxn ang="0">
                  <a:pos x="0" y="288"/>
                </a:cxn>
                <a:cxn ang="0">
                  <a:pos x="0" y="768"/>
                </a:cxn>
              </a:cxnLst>
              <a:rect l="txL" t="txT" r="txR" b="txB"/>
              <a:pathLst>
                <a:path w="528" h="768">
                  <a:moveTo>
                    <a:pt x="0" y="768"/>
                  </a:moveTo>
                  <a:lnTo>
                    <a:pt x="528" y="480"/>
                  </a:lnTo>
                  <a:lnTo>
                    <a:pt x="528" y="0"/>
                  </a:lnTo>
                  <a:lnTo>
                    <a:pt x="0" y="28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498" name="Rectangle 17"/>
            <p:cNvSpPr/>
            <p:nvPr/>
          </p:nvSpPr>
          <p:spPr>
            <a:xfrm>
              <a:off x="96" y="2160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499" name="Freeform 18"/>
            <p:cNvSpPr/>
            <p:nvPr/>
          </p:nvSpPr>
          <p:spPr>
            <a:xfrm>
              <a:off x="96" y="1872"/>
              <a:ext cx="1728" cy="288"/>
            </a:xfrm>
            <a:custGeom>
              <a:avLst/>
              <a:gdLst>
                <a:gd name="txL" fmla="*/ 0 w 1680"/>
                <a:gd name="txT" fmla="*/ 0 h 288"/>
                <a:gd name="txR" fmla="*/ 1680 w 1680"/>
                <a:gd name="txB" fmla="*/ 288 h 288"/>
              </a:gdLst>
              <a:ahLst/>
              <a:cxnLst>
                <a:cxn ang="0">
                  <a:pos x="0" y="288"/>
                </a:cxn>
                <a:cxn ang="0">
                  <a:pos x="680" y="0"/>
                </a:cxn>
                <a:cxn ang="0">
                  <a:pos x="2164" y="0"/>
                </a:cxn>
                <a:cxn ang="0">
                  <a:pos x="1485" y="288"/>
                </a:cxn>
                <a:cxn ang="0">
                  <a:pos x="0" y="288"/>
                </a:cxn>
              </a:cxnLst>
              <a:rect l="txL" t="txT" r="txR" b="txB"/>
              <a:pathLst>
                <a:path w="1680" h="288">
                  <a:moveTo>
                    <a:pt x="0" y="288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152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66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500" name="Line 19"/>
            <p:cNvSpPr/>
            <p:nvPr/>
          </p:nvSpPr>
          <p:spPr>
            <a:xfrm>
              <a:off x="624" y="1872"/>
              <a:ext cx="0" cy="449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0501" name="Line 20"/>
            <p:cNvSpPr/>
            <p:nvPr/>
          </p:nvSpPr>
          <p:spPr>
            <a:xfrm flipH="1">
              <a:off x="96" y="2352"/>
              <a:ext cx="528" cy="271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0502" name="Line 21"/>
            <p:cNvSpPr/>
            <p:nvPr/>
          </p:nvSpPr>
          <p:spPr>
            <a:xfrm flipH="1">
              <a:off x="624" y="2352"/>
              <a:ext cx="1165" cy="0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87088" name="Text Box 48"/>
          <p:cNvSpPr txBox="1"/>
          <p:nvPr/>
        </p:nvSpPr>
        <p:spPr>
          <a:xfrm>
            <a:off x="0" y="1600200"/>
            <a:ext cx="3505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b/ Diện tích to</a:t>
            </a:r>
            <a:r>
              <a:rPr lang="en-US" altLang="en-US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phần</a:t>
            </a:r>
            <a:endParaRPr lang="en-US" altLang="en-US" sz="2400" b="1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7094" name="Rectangle 54"/>
          <p:cNvSpPr/>
          <p:nvPr/>
        </p:nvSpPr>
        <p:spPr>
          <a:xfrm>
            <a:off x="3505200" y="3200400"/>
            <a:ext cx="1066800" cy="8382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7095" name="Rectangle 55"/>
          <p:cNvSpPr/>
          <p:nvPr/>
        </p:nvSpPr>
        <p:spPr>
          <a:xfrm>
            <a:off x="4572000" y="3810000"/>
            <a:ext cx="1676400" cy="9144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7096" name="Rectangle 56"/>
          <p:cNvSpPr/>
          <p:nvPr/>
        </p:nvSpPr>
        <p:spPr>
          <a:xfrm>
            <a:off x="4572000" y="2362200"/>
            <a:ext cx="1676400" cy="838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7097" name="Rectangle 57"/>
          <p:cNvSpPr/>
          <p:nvPr/>
        </p:nvSpPr>
        <p:spPr>
          <a:xfrm>
            <a:off x="4572000" y="3200400"/>
            <a:ext cx="1676400" cy="8382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7098" name="Rectangle 58"/>
          <p:cNvSpPr/>
          <p:nvPr/>
        </p:nvSpPr>
        <p:spPr>
          <a:xfrm>
            <a:off x="6248400" y="3200400"/>
            <a:ext cx="1143000" cy="8382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7099" name="Rectangle 59"/>
          <p:cNvSpPr/>
          <p:nvPr/>
        </p:nvSpPr>
        <p:spPr>
          <a:xfrm>
            <a:off x="7315200" y="3200400"/>
            <a:ext cx="1600200" cy="8382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7100" name="Text Box 60"/>
          <p:cNvSpPr txBox="1"/>
          <p:nvPr/>
        </p:nvSpPr>
        <p:spPr>
          <a:xfrm>
            <a:off x="152400" y="4724400"/>
            <a:ext cx="8763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phần của hình hộp chữ nhật l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tổng của diện tích xung quanh v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hai đáy.</a:t>
            </a:r>
            <a:endParaRPr lang="en-US" altLang="en-US" sz="2400" b="1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7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87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88" grpId="0"/>
      <p:bldP spid="87094" grpId="0" animBg="1"/>
      <p:bldP spid="87095" grpId="0" animBg="1"/>
      <p:bldP spid="87096" grpId="0" animBg="1"/>
      <p:bldP spid="87097" grpId="0" animBg="1"/>
      <p:bldP spid="87098" grpId="0" animBg="1"/>
      <p:bldP spid="87099" grpId="0" animBg="1"/>
      <p:bldP spid="8710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08" name="Text Box 5"/>
          <p:cNvSpPr txBox="1"/>
          <p:nvPr/>
        </p:nvSpPr>
        <p:spPr>
          <a:xfrm>
            <a:off x="3657600" y="-23812"/>
            <a:ext cx="17526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0" name="Rectangle 8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1" name="Text Box 9"/>
          <p:cNvSpPr txBox="1"/>
          <p:nvPr/>
        </p:nvSpPr>
        <p:spPr>
          <a:xfrm>
            <a:off x="0" y="6858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 NHẬT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2" name="Rectangle 41"/>
          <p:cNvSpPr/>
          <p:nvPr/>
        </p:nvSpPr>
        <p:spPr>
          <a:xfrm>
            <a:off x="3581400" y="4343400"/>
            <a:ext cx="1981200" cy="1066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3" name="Rectangle 42"/>
          <p:cNvSpPr/>
          <p:nvPr/>
        </p:nvSpPr>
        <p:spPr>
          <a:xfrm>
            <a:off x="3581400" y="2362200"/>
            <a:ext cx="1981200" cy="1066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2747" name="Oval 43"/>
          <p:cNvSpPr/>
          <p:nvPr/>
        </p:nvSpPr>
        <p:spPr>
          <a:xfrm>
            <a:off x="609600" y="5410200"/>
            <a:ext cx="2667000" cy="914400"/>
          </a:xfrm>
          <a:prstGeom prst="ellipse">
            <a:avLst/>
          </a:prstGeom>
          <a:solidFill>
            <a:srgbClr val="99CC00"/>
          </a:solidFill>
          <a:ln w="9525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 4</a:t>
            </a:r>
            <a:endParaRPr lang="en-US" altLang="en-US" sz="24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2748" name="AutoShape 44"/>
          <p:cNvSpPr/>
          <p:nvPr/>
        </p:nvSpPr>
        <p:spPr>
          <a:xfrm>
            <a:off x="5715000" y="5257800"/>
            <a:ext cx="3352800" cy="1447800"/>
          </a:xfrm>
          <a:prstGeom prst="wedgeRoundRectCallout">
            <a:avLst>
              <a:gd name="adj1" fmla="val -55301"/>
              <a:gd name="adj2" fmla="val -100329"/>
              <a:gd name="adj3" fmla="val 16667"/>
            </a:avLst>
          </a:prstGeom>
          <a:solidFill>
            <a:srgbClr val="99CC00"/>
          </a:solidFill>
          <a:ln w="9525" cap="flat" cmpd="sng">
            <a:solidFill>
              <a:srgbClr val="00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eaLnBrk="1" hangingPunct="1"/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diện tích to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phần của hình chữ nhật trên.</a:t>
            </a:r>
            <a:endParaRPr lang="en-US" altLang="en-US" sz="24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6" name="Text Box 45"/>
          <p:cNvSpPr txBox="1"/>
          <p:nvPr/>
        </p:nvSpPr>
        <p:spPr>
          <a:xfrm>
            <a:off x="0" y="1600200"/>
            <a:ext cx="3505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b/ Diện tích to</a:t>
            </a:r>
            <a:r>
              <a:rPr lang="en-US" altLang="en-US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phần</a:t>
            </a:r>
            <a:endParaRPr lang="en-US" altLang="en-US" sz="2400" b="1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7" name="Text Box 46"/>
          <p:cNvSpPr txBox="1"/>
          <p:nvPr/>
        </p:nvSpPr>
        <p:spPr>
          <a:xfrm>
            <a:off x="819150" y="3205163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8" name="Text Box 47"/>
          <p:cNvSpPr txBox="1"/>
          <p:nvPr/>
        </p:nvSpPr>
        <p:spPr>
          <a:xfrm>
            <a:off x="2238375" y="3038475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9" name="Text Box 48"/>
          <p:cNvSpPr txBox="1"/>
          <p:nvPr/>
        </p:nvSpPr>
        <p:spPr>
          <a:xfrm>
            <a:off x="2895600" y="2181225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20" name="Group 49"/>
          <p:cNvGrpSpPr/>
          <p:nvPr/>
        </p:nvGrpSpPr>
        <p:grpSpPr>
          <a:xfrm>
            <a:off x="228600" y="2057400"/>
            <a:ext cx="2743200" cy="1219200"/>
            <a:chOff x="96" y="1872"/>
            <a:chExt cx="1728" cy="768"/>
          </a:xfrm>
        </p:grpSpPr>
        <p:sp>
          <p:nvSpPr>
            <p:cNvPr id="21536" name="Freeform 50"/>
            <p:cNvSpPr/>
            <p:nvPr/>
          </p:nvSpPr>
          <p:spPr>
            <a:xfrm>
              <a:off x="1296" y="1872"/>
              <a:ext cx="528" cy="768"/>
            </a:xfrm>
            <a:custGeom>
              <a:avLst/>
              <a:gdLst>
                <a:gd name="txL" fmla="*/ 0 w 528"/>
                <a:gd name="txT" fmla="*/ 0 h 768"/>
                <a:gd name="txR" fmla="*/ 528 w 528"/>
                <a:gd name="txB" fmla="*/ 768 h 768"/>
              </a:gdLst>
              <a:ahLst/>
              <a:cxnLst>
                <a:cxn ang="0">
                  <a:pos x="0" y="768"/>
                </a:cxn>
                <a:cxn ang="0">
                  <a:pos x="528" y="480"/>
                </a:cxn>
                <a:cxn ang="0">
                  <a:pos x="528" y="0"/>
                </a:cxn>
                <a:cxn ang="0">
                  <a:pos x="0" y="288"/>
                </a:cxn>
                <a:cxn ang="0">
                  <a:pos x="0" y="768"/>
                </a:cxn>
              </a:cxnLst>
              <a:rect l="txL" t="txT" r="txR" b="txB"/>
              <a:pathLst>
                <a:path w="528" h="768">
                  <a:moveTo>
                    <a:pt x="0" y="768"/>
                  </a:moveTo>
                  <a:lnTo>
                    <a:pt x="528" y="480"/>
                  </a:lnTo>
                  <a:lnTo>
                    <a:pt x="528" y="0"/>
                  </a:lnTo>
                  <a:lnTo>
                    <a:pt x="0" y="28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537" name="Rectangle 51"/>
            <p:cNvSpPr/>
            <p:nvPr/>
          </p:nvSpPr>
          <p:spPr>
            <a:xfrm>
              <a:off x="96" y="2160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538" name="Freeform 52"/>
            <p:cNvSpPr/>
            <p:nvPr/>
          </p:nvSpPr>
          <p:spPr>
            <a:xfrm>
              <a:off x="96" y="1872"/>
              <a:ext cx="1728" cy="288"/>
            </a:xfrm>
            <a:custGeom>
              <a:avLst/>
              <a:gdLst>
                <a:gd name="txL" fmla="*/ 0 w 1680"/>
                <a:gd name="txT" fmla="*/ 0 h 288"/>
                <a:gd name="txR" fmla="*/ 1680 w 1680"/>
                <a:gd name="txB" fmla="*/ 288 h 288"/>
              </a:gdLst>
              <a:ahLst/>
              <a:cxnLst>
                <a:cxn ang="0">
                  <a:pos x="0" y="288"/>
                </a:cxn>
                <a:cxn ang="0">
                  <a:pos x="680" y="0"/>
                </a:cxn>
                <a:cxn ang="0">
                  <a:pos x="2164" y="0"/>
                </a:cxn>
                <a:cxn ang="0">
                  <a:pos x="1485" y="288"/>
                </a:cxn>
                <a:cxn ang="0">
                  <a:pos x="0" y="288"/>
                </a:cxn>
              </a:cxnLst>
              <a:rect l="txL" t="txT" r="txR" b="txB"/>
              <a:pathLst>
                <a:path w="1680" h="288">
                  <a:moveTo>
                    <a:pt x="0" y="288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152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66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539" name="Line 53"/>
            <p:cNvSpPr/>
            <p:nvPr/>
          </p:nvSpPr>
          <p:spPr>
            <a:xfrm>
              <a:off x="624" y="1872"/>
              <a:ext cx="0" cy="449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1540" name="Line 54"/>
            <p:cNvSpPr/>
            <p:nvPr/>
          </p:nvSpPr>
          <p:spPr>
            <a:xfrm flipH="1">
              <a:off x="96" y="2352"/>
              <a:ext cx="528" cy="271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1541" name="Line 55"/>
            <p:cNvSpPr/>
            <p:nvPr/>
          </p:nvSpPr>
          <p:spPr>
            <a:xfrm flipH="1">
              <a:off x="624" y="2352"/>
              <a:ext cx="1165" cy="0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21521" name="Text Box 82"/>
          <p:cNvSpPr txBox="1"/>
          <p:nvPr/>
        </p:nvSpPr>
        <p:spPr>
          <a:xfrm>
            <a:off x="8915400" y="36576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22" name="Rectangle 83"/>
          <p:cNvSpPr/>
          <p:nvPr/>
        </p:nvSpPr>
        <p:spPr>
          <a:xfrm>
            <a:off x="2438400" y="3429000"/>
            <a:ext cx="6400800" cy="914400"/>
          </a:xfrm>
          <a:prstGeom prst="rect">
            <a:avLst/>
          </a:prstGeom>
          <a:solidFill>
            <a:srgbClr val="00FFFF">
              <a:alpha val="89803"/>
            </a:srgbClr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23" name="Line 84"/>
          <p:cNvSpPr/>
          <p:nvPr/>
        </p:nvSpPr>
        <p:spPr>
          <a:xfrm>
            <a:off x="6858000" y="3429000"/>
            <a:ext cx="0" cy="91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24" name="Line 85"/>
          <p:cNvSpPr/>
          <p:nvPr/>
        </p:nvSpPr>
        <p:spPr>
          <a:xfrm>
            <a:off x="3581400" y="3378200"/>
            <a:ext cx="0" cy="9382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25" name="Line 86"/>
          <p:cNvSpPr/>
          <p:nvPr/>
        </p:nvSpPr>
        <p:spPr>
          <a:xfrm>
            <a:off x="5562600" y="3378200"/>
            <a:ext cx="0" cy="9382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26" name="Line 87"/>
          <p:cNvSpPr/>
          <p:nvPr/>
        </p:nvSpPr>
        <p:spPr>
          <a:xfrm>
            <a:off x="3581400" y="2362200"/>
            <a:ext cx="0" cy="3048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27" name="Line 88"/>
          <p:cNvSpPr/>
          <p:nvPr/>
        </p:nvSpPr>
        <p:spPr>
          <a:xfrm>
            <a:off x="5562600" y="2362200"/>
            <a:ext cx="0" cy="3048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28" name="Line 89"/>
          <p:cNvSpPr/>
          <p:nvPr/>
        </p:nvSpPr>
        <p:spPr>
          <a:xfrm>
            <a:off x="3581400" y="2362200"/>
            <a:ext cx="1981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29" name="Line 90"/>
          <p:cNvSpPr/>
          <p:nvPr/>
        </p:nvSpPr>
        <p:spPr>
          <a:xfrm>
            <a:off x="3581400" y="5410200"/>
            <a:ext cx="1981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30" name="Text Box 91"/>
          <p:cNvSpPr txBox="1"/>
          <p:nvPr/>
        </p:nvSpPr>
        <p:spPr>
          <a:xfrm>
            <a:off x="4343400" y="39624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31" name="Text Box 92"/>
          <p:cNvSpPr txBox="1"/>
          <p:nvPr/>
        </p:nvSpPr>
        <p:spPr>
          <a:xfrm>
            <a:off x="7543800" y="39624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32" name="Text Box 93"/>
          <p:cNvSpPr txBox="1"/>
          <p:nvPr/>
        </p:nvSpPr>
        <p:spPr>
          <a:xfrm>
            <a:off x="2667000" y="39624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33" name="Text Box 94"/>
          <p:cNvSpPr txBox="1"/>
          <p:nvPr/>
        </p:nvSpPr>
        <p:spPr>
          <a:xfrm>
            <a:off x="5867400" y="39624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34" name="Text Box 96"/>
          <p:cNvSpPr txBox="1"/>
          <p:nvPr/>
        </p:nvSpPr>
        <p:spPr>
          <a:xfrm>
            <a:off x="5562600" y="25908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35" name="Text Box 97"/>
          <p:cNvSpPr txBox="1"/>
          <p:nvPr/>
        </p:nvSpPr>
        <p:spPr>
          <a:xfrm>
            <a:off x="4038600" y="23622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2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2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47" grpId="0" animBg="1"/>
      <p:bldP spid="72748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52" name="Text Box 24">
            <a:hlinkClick r:id="rId1" action="ppaction://hlinksldjump"/>
          </p:cNvPr>
          <p:cNvSpPr txBox="1"/>
          <p:nvPr/>
        </p:nvSpPr>
        <p:spPr>
          <a:xfrm>
            <a:off x="0" y="1524000"/>
            <a:ext cx="24384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KHỞI ĐỘNG</a:t>
            </a:r>
            <a:endParaRPr lang="en-US" altLang="en-US" sz="2400" b="1" u="sng" dirty="0">
              <a:solidFill>
                <a:srgbClr val="99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97"/>
          <p:cNvGrpSpPr/>
          <p:nvPr/>
        </p:nvGrpSpPr>
        <p:grpSpPr>
          <a:xfrm>
            <a:off x="5897563" y="2933700"/>
            <a:ext cx="3033712" cy="2400300"/>
            <a:chOff x="3715" y="1848"/>
            <a:chExt cx="1911" cy="1512"/>
          </a:xfrm>
        </p:grpSpPr>
        <p:sp>
          <p:nvSpPr>
            <p:cNvPr id="4131" name="Text Box 58"/>
            <p:cNvSpPr txBox="1"/>
            <p:nvPr/>
          </p:nvSpPr>
          <p:spPr>
            <a:xfrm>
              <a:off x="4441" y="2955"/>
              <a:ext cx="313" cy="4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3600" dirty="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4132" name="Group 93"/>
            <p:cNvGrpSpPr/>
            <p:nvPr/>
          </p:nvGrpSpPr>
          <p:grpSpPr>
            <a:xfrm>
              <a:off x="3715" y="1848"/>
              <a:ext cx="1911" cy="1319"/>
              <a:chOff x="3715" y="1848"/>
              <a:chExt cx="1911" cy="1319"/>
            </a:xfrm>
          </p:grpSpPr>
          <p:sp>
            <p:nvSpPr>
              <p:cNvPr id="4133" name="AutoShape 57"/>
              <p:cNvSpPr/>
              <p:nvPr/>
            </p:nvSpPr>
            <p:spPr>
              <a:xfrm>
                <a:off x="3918" y="2073"/>
                <a:ext cx="1620" cy="902"/>
              </a:xfrm>
              <a:prstGeom prst="cube">
                <a:avLst>
                  <a:gd name="adj" fmla="val 25000"/>
                </a:avLst>
              </a:prstGeom>
              <a:solidFill>
                <a:srgbClr val="FF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 eaLnBrk="1" hangingPunct="1"/>
                <a:endParaRPr lang="vi-VN" alt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34" name="Text Box 59"/>
              <p:cNvSpPr txBox="1"/>
              <p:nvPr/>
            </p:nvSpPr>
            <p:spPr>
              <a:xfrm>
                <a:off x="4441" y="1848"/>
                <a:ext cx="940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10cm</a:t>
                </a:r>
                <a:endParaRPr lang="en-US" altLang="en-US" sz="20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35" name="Text Box 60"/>
              <p:cNvSpPr txBox="1"/>
              <p:nvPr/>
            </p:nvSpPr>
            <p:spPr>
              <a:xfrm rot="-5400000">
                <a:off x="3552" y="2433"/>
                <a:ext cx="575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8cm</a:t>
                </a:r>
                <a:endParaRPr lang="en-US" altLang="en-US" sz="20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36" name="Text Box 61"/>
              <p:cNvSpPr txBox="1"/>
              <p:nvPr/>
            </p:nvSpPr>
            <p:spPr>
              <a:xfrm rot="-2749738">
                <a:off x="5213" y="2754"/>
                <a:ext cx="575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6cm</a:t>
                </a:r>
                <a:endParaRPr lang="en-US" altLang="en-US" sz="20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" name="Group 95"/>
          <p:cNvGrpSpPr/>
          <p:nvPr/>
        </p:nvGrpSpPr>
        <p:grpSpPr>
          <a:xfrm>
            <a:off x="-25400" y="2751138"/>
            <a:ext cx="2235200" cy="2690812"/>
            <a:chOff x="-16" y="1733"/>
            <a:chExt cx="1408" cy="1695"/>
          </a:xfrm>
        </p:grpSpPr>
        <p:sp>
          <p:nvSpPr>
            <p:cNvPr id="4125" name="Text Box 64"/>
            <p:cNvSpPr txBox="1"/>
            <p:nvPr/>
          </p:nvSpPr>
          <p:spPr>
            <a:xfrm>
              <a:off x="432" y="3024"/>
              <a:ext cx="288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3600" dirty="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4126" name="Group 91"/>
            <p:cNvGrpSpPr/>
            <p:nvPr/>
          </p:nvGrpSpPr>
          <p:grpSpPr>
            <a:xfrm>
              <a:off x="-16" y="1733"/>
              <a:ext cx="1408" cy="1360"/>
              <a:chOff x="-16" y="1733"/>
              <a:chExt cx="1408" cy="1360"/>
            </a:xfrm>
          </p:grpSpPr>
          <p:sp>
            <p:nvSpPr>
              <p:cNvPr id="4127" name="AutoShape 63"/>
              <p:cNvSpPr/>
              <p:nvPr/>
            </p:nvSpPr>
            <p:spPr>
              <a:xfrm>
                <a:off x="192" y="1920"/>
                <a:ext cx="1200" cy="1173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 eaLnBrk="1" hangingPunct="1"/>
                <a:endParaRPr lang="vi-VN" alt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28" name="Text Box 65"/>
              <p:cNvSpPr txBox="1"/>
              <p:nvPr/>
            </p:nvSpPr>
            <p:spPr>
              <a:xfrm>
                <a:off x="528" y="2208"/>
                <a:ext cx="528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8cm</a:t>
                </a:r>
                <a:endParaRPr lang="en-US" altLang="en-US" sz="20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29" name="Text Box 66"/>
              <p:cNvSpPr txBox="1"/>
              <p:nvPr/>
            </p:nvSpPr>
            <p:spPr>
              <a:xfrm rot="-2777239">
                <a:off x="0" y="1872"/>
                <a:ext cx="528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8cm</a:t>
                </a:r>
                <a:endParaRPr lang="en-US" altLang="en-US" sz="20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30" name="Text Box 67"/>
              <p:cNvSpPr txBox="1"/>
              <p:nvPr/>
            </p:nvSpPr>
            <p:spPr>
              <a:xfrm rot="-5400000">
                <a:off x="-155" y="2483"/>
                <a:ext cx="528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8cm</a:t>
                </a:r>
                <a:endParaRPr lang="en-US" altLang="en-US" sz="20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6" name="Group 96"/>
          <p:cNvGrpSpPr/>
          <p:nvPr/>
        </p:nvGrpSpPr>
        <p:grpSpPr>
          <a:xfrm>
            <a:off x="2667000" y="2667000"/>
            <a:ext cx="3140075" cy="2774950"/>
            <a:chOff x="1680" y="1680"/>
            <a:chExt cx="1978" cy="1748"/>
          </a:xfrm>
        </p:grpSpPr>
        <p:grpSp>
          <p:nvGrpSpPr>
            <p:cNvPr id="4113" name="Group 94"/>
            <p:cNvGrpSpPr/>
            <p:nvPr/>
          </p:nvGrpSpPr>
          <p:grpSpPr>
            <a:xfrm>
              <a:off x="1680" y="1680"/>
              <a:ext cx="1978" cy="1498"/>
              <a:chOff x="1680" y="1680"/>
              <a:chExt cx="1978" cy="1498"/>
            </a:xfrm>
          </p:grpSpPr>
          <p:sp>
            <p:nvSpPr>
              <p:cNvPr id="4115" name="Rectangle 69"/>
              <p:cNvSpPr/>
              <p:nvPr/>
            </p:nvSpPr>
            <p:spPr>
              <a:xfrm>
                <a:off x="1680" y="2640"/>
                <a:ext cx="672" cy="336"/>
              </a:xfrm>
              <a:prstGeom prst="rect">
                <a:avLst/>
              </a:prstGeom>
              <a:solidFill>
                <a:srgbClr val="FFCCFF"/>
              </a:solidFill>
              <a:ln w="9525" cap="flat" cmpd="sng">
                <a:solidFill>
                  <a:srgbClr val="00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 eaLnBrk="1" hangingPunct="1"/>
                <a:endParaRPr lang="vi-VN" alt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116" name="Freeform 72"/>
              <p:cNvSpPr/>
              <p:nvPr/>
            </p:nvSpPr>
            <p:spPr>
              <a:xfrm>
                <a:off x="2352" y="2304"/>
                <a:ext cx="240" cy="672"/>
              </a:xfrm>
              <a:custGeom>
                <a:avLst/>
                <a:gdLst>
                  <a:gd name="txL" fmla="*/ 0 w 240"/>
                  <a:gd name="txT" fmla="*/ 0 h 672"/>
                  <a:gd name="txR" fmla="*/ 240 w 240"/>
                  <a:gd name="txB" fmla="*/ 672 h 672"/>
                </a:gdLst>
                <a:ahLst/>
                <a:cxnLst>
                  <a:cxn ang="0">
                    <a:pos x="240" y="0"/>
                  </a:cxn>
                  <a:cxn ang="0">
                    <a:pos x="240" y="336"/>
                  </a:cxn>
                  <a:cxn ang="0">
                    <a:pos x="0" y="672"/>
                  </a:cxn>
                  <a:cxn ang="0">
                    <a:pos x="0" y="336"/>
                  </a:cxn>
                  <a:cxn ang="0">
                    <a:pos x="240" y="0"/>
                  </a:cxn>
                </a:cxnLst>
                <a:rect l="txL" t="txT" r="txR" b="txB"/>
                <a:pathLst>
                  <a:path w="240" h="672">
                    <a:moveTo>
                      <a:pt x="240" y="0"/>
                    </a:moveTo>
                    <a:lnTo>
                      <a:pt x="240" y="336"/>
                    </a:lnTo>
                    <a:lnTo>
                      <a:pt x="0" y="672"/>
                    </a:lnTo>
                    <a:lnTo>
                      <a:pt x="0" y="336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rgbClr val="FFCCFF">
                  <a:alpha val="100000"/>
                </a:srgbClr>
              </a:solidFill>
              <a:ln w="9525" cap="flat" cmpd="sng">
                <a:solidFill>
                  <a:srgbClr val="0000FF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17" name="Freeform 73"/>
              <p:cNvSpPr/>
              <p:nvPr/>
            </p:nvSpPr>
            <p:spPr>
              <a:xfrm>
                <a:off x="3216" y="2016"/>
                <a:ext cx="240" cy="624"/>
              </a:xfrm>
              <a:custGeom>
                <a:avLst/>
                <a:gdLst>
                  <a:gd name="txL" fmla="*/ 0 w 240"/>
                  <a:gd name="txT" fmla="*/ 0 h 624"/>
                  <a:gd name="txR" fmla="*/ 240 w 240"/>
                  <a:gd name="txB" fmla="*/ 624 h 624"/>
                </a:gdLst>
                <a:ahLst/>
                <a:cxnLst>
                  <a:cxn ang="0">
                    <a:pos x="0" y="288"/>
                  </a:cxn>
                  <a:cxn ang="0">
                    <a:pos x="0" y="624"/>
                  </a:cxn>
                  <a:cxn ang="0">
                    <a:pos x="240" y="336"/>
                  </a:cxn>
                  <a:cxn ang="0">
                    <a:pos x="240" y="0"/>
                  </a:cxn>
                  <a:cxn ang="0">
                    <a:pos x="0" y="288"/>
                  </a:cxn>
                </a:cxnLst>
                <a:rect l="txL" t="txT" r="txR" b="txB"/>
                <a:pathLst>
                  <a:path w="240" h="624">
                    <a:moveTo>
                      <a:pt x="0" y="288"/>
                    </a:moveTo>
                    <a:lnTo>
                      <a:pt x="0" y="624"/>
                    </a:lnTo>
                    <a:lnTo>
                      <a:pt x="240" y="336"/>
                    </a:lnTo>
                    <a:lnTo>
                      <a:pt x="240" y="0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CCFF">
                  <a:alpha val="100000"/>
                </a:srgbClr>
              </a:solidFill>
              <a:ln w="9525" cap="flat" cmpd="sng">
                <a:solidFill>
                  <a:srgbClr val="0000FF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grpSp>
            <p:nvGrpSpPr>
              <p:cNvPr id="4118" name="Group 92"/>
              <p:cNvGrpSpPr/>
              <p:nvPr/>
            </p:nvGrpSpPr>
            <p:grpSpPr>
              <a:xfrm>
                <a:off x="1680" y="1680"/>
                <a:ext cx="1978" cy="1498"/>
                <a:chOff x="1680" y="1680"/>
                <a:chExt cx="1978" cy="1498"/>
              </a:xfrm>
            </p:grpSpPr>
            <p:sp>
              <p:nvSpPr>
                <p:cNvPr id="4119" name="Freeform 70"/>
                <p:cNvSpPr/>
                <p:nvPr/>
              </p:nvSpPr>
              <p:spPr>
                <a:xfrm>
                  <a:off x="1680" y="2016"/>
                  <a:ext cx="1776" cy="624"/>
                </a:xfrm>
                <a:custGeom>
                  <a:avLst/>
                  <a:gdLst>
                    <a:gd name="txL" fmla="*/ 0 w 1776"/>
                    <a:gd name="txT" fmla="*/ 0 h 624"/>
                    <a:gd name="txR" fmla="*/ 1776 w 1776"/>
                    <a:gd name="txB" fmla="*/ 624 h 624"/>
                  </a:gdLst>
                  <a:ahLst/>
                  <a:cxnLst>
                    <a:cxn ang="0">
                      <a:pos x="0" y="624"/>
                    </a:cxn>
                    <a:cxn ang="0">
                      <a:pos x="576" y="0"/>
                    </a:cxn>
                    <a:cxn ang="0">
                      <a:pos x="1776" y="0"/>
                    </a:cxn>
                    <a:cxn ang="0">
                      <a:pos x="1536" y="288"/>
                    </a:cxn>
                    <a:cxn ang="0">
                      <a:pos x="912" y="288"/>
                    </a:cxn>
                    <a:cxn ang="0">
                      <a:pos x="672" y="624"/>
                    </a:cxn>
                    <a:cxn ang="0">
                      <a:pos x="0" y="624"/>
                    </a:cxn>
                  </a:cxnLst>
                  <a:rect l="txL" t="txT" r="txR" b="txB"/>
                  <a:pathLst>
                    <a:path w="1776" h="624">
                      <a:moveTo>
                        <a:pt x="0" y="624"/>
                      </a:moveTo>
                      <a:lnTo>
                        <a:pt x="576" y="0"/>
                      </a:lnTo>
                      <a:lnTo>
                        <a:pt x="1776" y="0"/>
                      </a:lnTo>
                      <a:lnTo>
                        <a:pt x="1536" y="288"/>
                      </a:lnTo>
                      <a:lnTo>
                        <a:pt x="912" y="288"/>
                      </a:lnTo>
                      <a:lnTo>
                        <a:pt x="672" y="624"/>
                      </a:lnTo>
                      <a:lnTo>
                        <a:pt x="0" y="624"/>
                      </a:lnTo>
                      <a:close/>
                    </a:path>
                  </a:pathLst>
                </a:custGeom>
                <a:solidFill>
                  <a:srgbClr val="FF3399">
                    <a:alpha val="100000"/>
                  </a:srgbClr>
                </a:solidFill>
                <a:ln w="9525" cap="flat" cmpd="sng">
                  <a:solidFill>
                    <a:srgbClr val="0000FF">
                      <a:alpha val="100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20" name="Freeform 71"/>
                <p:cNvSpPr/>
                <p:nvPr/>
              </p:nvSpPr>
              <p:spPr>
                <a:xfrm>
                  <a:off x="2592" y="2304"/>
                  <a:ext cx="624" cy="336"/>
                </a:xfrm>
                <a:custGeom>
                  <a:avLst/>
                  <a:gdLst>
                    <a:gd name="txL" fmla="*/ 0 w 624"/>
                    <a:gd name="txT" fmla="*/ 0 h 336"/>
                    <a:gd name="txR" fmla="*/ 624 w 624"/>
                    <a:gd name="txB" fmla="*/ 336 h 336"/>
                  </a:gdLst>
                  <a:ahLst/>
                  <a:cxnLst>
                    <a:cxn ang="0">
                      <a:pos x="0" y="0"/>
                    </a:cxn>
                    <a:cxn ang="0">
                      <a:pos x="0" y="336"/>
                    </a:cxn>
                    <a:cxn ang="0">
                      <a:pos x="624" y="336"/>
                    </a:cxn>
                    <a:cxn ang="0">
                      <a:pos x="624" y="0"/>
                    </a:cxn>
                    <a:cxn ang="0">
                      <a:pos x="0" y="0"/>
                    </a:cxn>
                  </a:cxnLst>
                  <a:rect l="txL" t="txT" r="txR" b="txB"/>
                  <a:pathLst>
                    <a:path w="624" h="336">
                      <a:moveTo>
                        <a:pt x="0" y="0"/>
                      </a:moveTo>
                      <a:lnTo>
                        <a:pt x="0" y="336"/>
                      </a:lnTo>
                      <a:lnTo>
                        <a:pt x="624" y="336"/>
                      </a:lnTo>
                      <a:lnTo>
                        <a:pt x="62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CCFF">
                    <a:alpha val="100000"/>
                  </a:srgbClr>
                </a:solidFill>
                <a:ln w="9525" cap="flat" cmpd="sng">
                  <a:solidFill>
                    <a:srgbClr val="0000FF">
                      <a:alpha val="100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4121" name="Text Box 74"/>
                <p:cNvSpPr txBox="1"/>
                <p:nvPr/>
              </p:nvSpPr>
              <p:spPr>
                <a:xfrm rot="-2952037">
                  <a:off x="1541" y="2155"/>
                  <a:ext cx="720" cy="25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 sz="2000" b="1" dirty="0">
                      <a:solidFill>
                        <a:srgbClr val="0000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12cm</a:t>
                  </a:r>
                  <a:endParaRPr lang="en-US" alt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122" name="Text Box 75"/>
                <p:cNvSpPr txBox="1"/>
                <p:nvPr/>
              </p:nvSpPr>
              <p:spPr>
                <a:xfrm>
                  <a:off x="2448" y="1824"/>
                  <a:ext cx="720" cy="25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 sz="2000" b="1" dirty="0">
                      <a:solidFill>
                        <a:srgbClr val="0000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10cm</a:t>
                  </a:r>
                  <a:endParaRPr lang="en-US" alt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123" name="Text Box 76"/>
                <p:cNvSpPr txBox="1"/>
                <p:nvPr/>
              </p:nvSpPr>
              <p:spPr>
                <a:xfrm rot="-5400000">
                  <a:off x="3173" y="1915"/>
                  <a:ext cx="720" cy="25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 sz="2000" b="1" dirty="0">
                      <a:solidFill>
                        <a:srgbClr val="0000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5cm</a:t>
                  </a:r>
                  <a:endParaRPr lang="en-US" alt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124" name="Text Box 77"/>
                <p:cNvSpPr txBox="1"/>
                <p:nvPr/>
              </p:nvSpPr>
              <p:spPr>
                <a:xfrm>
                  <a:off x="1728" y="2928"/>
                  <a:ext cx="720" cy="25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 sz="2000" b="1" dirty="0">
                      <a:solidFill>
                        <a:srgbClr val="0000FF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6cm</a:t>
                  </a:r>
                  <a:endParaRPr lang="en-US" altLang="en-US" sz="20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114" name="Text Box 78"/>
            <p:cNvSpPr txBox="1"/>
            <p:nvPr/>
          </p:nvSpPr>
          <p:spPr>
            <a:xfrm>
              <a:off x="2400" y="3024"/>
              <a:ext cx="288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3600" dirty="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2608" name="Text Box 80"/>
          <p:cNvSpPr txBox="1"/>
          <p:nvPr/>
        </p:nvSpPr>
        <p:spPr>
          <a:xfrm>
            <a:off x="0" y="5410200"/>
            <a:ext cx="2514600" cy="4572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lập phương </a:t>
            </a:r>
            <a:endParaRPr lang="en-US" altLang="en-US" sz="2400" b="1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609" name="Text Box 81"/>
          <p:cNvSpPr txBox="1"/>
          <p:nvPr/>
        </p:nvSpPr>
        <p:spPr>
          <a:xfrm>
            <a:off x="6096000" y="5486400"/>
            <a:ext cx="2743200" cy="4572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hộp chữ nhật </a:t>
            </a:r>
            <a:endParaRPr lang="en-US" altLang="en-US" sz="2400" b="1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610" name="Text Box 82"/>
          <p:cNvSpPr txBox="1"/>
          <p:nvPr/>
        </p:nvSpPr>
        <p:spPr>
          <a:xfrm>
            <a:off x="152400" y="2057400"/>
            <a:ext cx="89916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Trong các hình dưới đây, hình n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l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hộp chữ nhật, hình n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l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lập phương ?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08" name="Rectangle 85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612" name="Text Box 84"/>
          <p:cNvSpPr txBox="1"/>
          <p:nvPr/>
        </p:nvSpPr>
        <p:spPr>
          <a:xfrm>
            <a:off x="0" y="7620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614" name="Text Box 86"/>
          <p:cNvSpPr txBox="1"/>
          <p:nvPr/>
        </p:nvSpPr>
        <p:spPr>
          <a:xfrm>
            <a:off x="381000" y="1981200"/>
            <a:ext cx="6096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Nêu đặc điểm của hình hộp chữ nhật  ?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615" name="Text Box 87"/>
          <p:cNvSpPr txBox="1"/>
          <p:nvPr/>
        </p:nvSpPr>
        <p:spPr>
          <a:xfrm>
            <a:off x="381000" y="1905000"/>
            <a:ext cx="525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Nêu đặc điểm của hình lập phương ?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12" name="Text Box 89"/>
          <p:cNvSpPr txBox="1"/>
          <p:nvPr/>
        </p:nvSpPr>
        <p:spPr>
          <a:xfrm>
            <a:off x="3827463" y="-49212"/>
            <a:ext cx="1781175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2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26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2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22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2" grpId="0"/>
      <p:bldP spid="22552" grpId="1"/>
      <p:bldP spid="22608" grpId="0" animBg="1"/>
      <p:bldP spid="22609" grpId="0" animBg="1"/>
      <p:bldP spid="22609" grpId="1" animBg="1"/>
      <p:bldP spid="22610" grpId="0"/>
      <p:bldP spid="22610" grpId="1"/>
      <p:bldP spid="22612" grpId="0"/>
      <p:bldP spid="22614" grpId="0"/>
      <p:bldP spid="22614" grpId="1"/>
      <p:bldP spid="22615" grpId="0"/>
      <p:bldP spid="2261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2" name="Text Box 5"/>
          <p:cNvSpPr txBox="1"/>
          <p:nvPr/>
        </p:nvSpPr>
        <p:spPr>
          <a:xfrm>
            <a:off x="3581400" y="-7937"/>
            <a:ext cx="2068513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4" name="Rectangle 8"/>
          <p:cNvSpPr/>
          <p:nvPr/>
        </p:nvSpPr>
        <p:spPr>
          <a:xfrm>
            <a:off x="0" y="762000"/>
            <a:ext cx="9144000" cy="609600"/>
          </a:xfrm>
          <a:prstGeom prst="rect">
            <a:avLst/>
          </a:pr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5" name="Rectangle 18"/>
          <p:cNvSpPr/>
          <p:nvPr/>
        </p:nvSpPr>
        <p:spPr>
          <a:xfrm>
            <a:off x="4114800" y="1905000"/>
            <a:ext cx="1905000" cy="7620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6" name="Rectangle 19"/>
          <p:cNvSpPr/>
          <p:nvPr/>
        </p:nvSpPr>
        <p:spPr>
          <a:xfrm>
            <a:off x="4114800" y="3429000"/>
            <a:ext cx="1905000" cy="7620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7" name="Rectangle 20"/>
          <p:cNvSpPr/>
          <p:nvPr/>
        </p:nvSpPr>
        <p:spPr>
          <a:xfrm>
            <a:off x="4114800" y="2667000"/>
            <a:ext cx="1905000" cy="7620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8" name="Rectangle 21"/>
          <p:cNvSpPr/>
          <p:nvPr/>
        </p:nvSpPr>
        <p:spPr>
          <a:xfrm>
            <a:off x="7162800" y="2667000"/>
            <a:ext cx="1905000" cy="7620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9" name="Rectangle 22"/>
          <p:cNvSpPr/>
          <p:nvPr/>
        </p:nvSpPr>
        <p:spPr>
          <a:xfrm>
            <a:off x="6019800" y="2667000"/>
            <a:ext cx="1143000" cy="7620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40" name="Rectangle 23"/>
          <p:cNvSpPr/>
          <p:nvPr/>
        </p:nvSpPr>
        <p:spPr>
          <a:xfrm>
            <a:off x="2971800" y="2667000"/>
            <a:ext cx="1143000" cy="7620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41" name="Text Box 25"/>
          <p:cNvSpPr txBox="1"/>
          <p:nvPr/>
        </p:nvSpPr>
        <p:spPr>
          <a:xfrm>
            <a:off x="819150" y="2900363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42" name="Text Box 26"/>
          <p:cNvSpPr txBox="1"/>
          <p:nvPr/>
        </p:nvSpPr>
        <p:spPr>
          <a:xfrm>
            <a:off x="2238375" y="2733675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43" name="Text Box 27"/>
          <p:cNvSpPr txBox="1"/>
          <p:nvPr/>
        </p:nvSpPr>
        <p:spPr>
          <a:xfrm>
            <a:off x="2895600" y="1876425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2544" name="Group 28"/>
          <p:cNvGrpSpPr/>
          <p:nvPr/>
        </p:nvGrpSpPr>
        <p:grpSpPr>
          <a:xfrm>
            <a:off x="228600" y="1752600"/>
            <a:ext cx="2743200" cy="1219200"/>
            <a:chOff x="96" y="1872"/>
            <a:chExt cx="1728" cy="768"/>
          </a:xfrm>
        </p:grpSpPr>
        <p:sp>
          <p:nvSpPr>
            <p:cNvPr id="22554" name="Freeform 29"/>
            <p:cNvSpPr/>
            <p:nvPr/>
          </p:nvSpPr>
          <p:spPr>
            <a:xfrm>
              <a:off x="1296" y="1872"/>
              <a:ext cx="528" cy="768"/>
            </a:xfrm>
            <a:custGeom>
              <a:avLst/>
              <a:gdLst>
                <a:gd name="txL" fmla="*/ 0 w 528"/>
                <a:gd name="txT" fmla="*/ 0 h 768"/>
                <a:gd name="txR" fmla="*/ 528 w 528"/>
                <a:gd name="txB" fmla="*/ 768 h 768"/>
              </a:gdLst>
              <a:ahLst/>
              <a:cxnLst>
                <a:cxn ang="0">
                  <a:pos x="0" y="768"/>
                </a:cxn>
                <a:cxn ang="0">
                  <a:pos x="528" y="480"/>
                </a:cxn>
                <a:cxn ang="0">
                  <a:pos x="528" y="0"/>
                </a:cxn>
                <a:cxn ang="0">
                  <a:pos x="0" y="288"/>
                </a:cxn>
                <a:cxn ang="0">
                  <a:pos x="0" y="768"/>
                </a:cxn>
              </a:cxnLst>
              <a:rect l="txL" t="txT" r="txR" b="txB"/>
              <a:pathLst>
                <a:path w="528" h="768">
                  <a:moveTo>
                    <a:pt x="0" y="768"/>
                  </a:moveTo>
                  <a:lnTo>
                    <a:pt x="528" y="480"/>
                  </a:lnTo>
                  <a:lnTo>
                    <a:pt x="528" y="0"/>
                  </a:lnTo>
                  <a:lnTo>
                    <a:pt x="0" y="28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55" name="Rectangle 30"/>
            <p:cNvSpPr/>
            <p:nvPr/>
          </p:nvSpPr>
          <p:spPr>
            <a:xfrm>
              <a:off x="96" y="2160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556" name="Freeform 31"/>
            <p:cNvSpPr/>
            <p:nvPr/>
          </p:nvSpPr>
          <p:spPr>
            <a:xfrm>
              <a:off x="96" y="1872"/>
              <a:ext cx="1728" cy="288"/>
            </a:xfrm>
            <a:custGeom>
              <a:avLst/>
              <a:gdLst>
                <a:gd name="txL" fmla="*/ 0 w 1680"/>
                <a:gd name="txT" fmla="*/ 0 h 288"/>
                <a:gd name="txR" fmla="*/ 1680 w 1680"/>
                <a:gd name="txB" fmla="*/ 288 h 288"/>
              </a:gdLst>
              <a:ahLst/>
              <a:cxnLst>
                <a:cxn ang="0">
                  <a:pos x="0" y="288"/>
                </a:cxn>
                <a:cxn ang="0">
                  <a:pos x="680" y="0"/>
                </a:cxn>
                <a:cxn ang="0">
                  <a:pos x="2164" y="0"/>
                </a:cxn>
                <a:cxn ang="0">
                  <a:pos x="1485" y="288"/>
                </a:cxn>
                <a:cxn ang="0">
                  <a:pos x="0" y="288"/>
                </a:cxn>
              </a:cxnLst>
              <a:rect l="txL" t="txT" r="txR" b="txB"/>
              <a:pathLst>
                <a:path w="1680" h="288">
                  <a:moveTo>
                    <a:pt x="0" y="288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152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66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557" name="Line 32"/>
            <p:cNvSpPr/>
            <p:nvPr/>
          </p:nvSpPr>
          <p:spPr>
            <a:xfrm>
              <a:off x="624" y="1872"/>
              <a:ext cx="0" cy="449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2558" name="Line 33"/>
            <p:cNvSpPr/>
            <p:nvPr/>
          </p:nvSpPr>
          <p:spPr>
            <a:xfrm flipH="1">
              <a:off x="96" y="2352"/>
              <a:ext cx="528" cy="271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2559" name="Line 34"/>
            <p:cNvSpPr/>
            <p:nvPr/>
          </p:nvSpPr>
          <p:spPr>
            <a:xfrm flipH="1">
              <a:off x="624" y="2352"/>
              <a:ext cx="1165" cy="0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22545" name="Text Box 45"/>
          <p:cNvSpPr txBox="1"/>
          <p:nvPr/>
        </p:nvSpPr>
        <p:spPr>
          <a:xfrm>
            <a:off x="4419600" y="2971800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46" name="Text Box 58"/>
          <p:cNvSpPr txBox="1"/>
          <p:nvPr/>
        </p:nvSpPr>
        <p:spPr>
          <a:xfrm>
            <a:off x="3124200" y="29718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47" name="Text Box 59"/>
          <p:cNvSpPr txBox="1"/>
          <p:nvPr/>
        </p:nvSpPr>
        <p:spPr>
          <a:xfrm>
            <a:off x="6172200" y="2971800"/>
            <a:ext cx="8858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932" name="Text Box 60"/>
          <p:cNvSpPr txBox="1"/>
          <p:nvPr/>
        </p:nvSpPr>
        <p:spPr>
          <a:xfrm>
            <a:off x="7543800" y="2971800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933" name="Text Box 61"/>
          <p:cNvSpPr txBox="1"/>
          <p:nvPr/>
        </p:nvSpPr>
        <p:spPr>
          <a:xfrm>
            <a:off x="228600" y="4246563"/>
            <a:ext cx="876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một mặt đáy l</a:t>
            </a: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934" name="Text Box 62"/>
          <p:cNvSpPr txBox="1"/>
          <p:nvPr/>
        </p:nvSpPr>
        <p:spPr>
          <a:xfrm>
            <a:off x="1066800" y="4724400"/>
            <a:ext cx="6172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(8  x  5)  = 40 (cm</a:t>
            </a:r>
            <a:r>
              <a:rPr lang="en-US" altLang="en-US" sz="2400" baseline="30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baseline="300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935" name="Text Box 63"/>
          <p:cNvSpPr txBox="1"/>
          <p:nvPr/>
        </p:nvSpPr>
        <p:spPr>
          <a:xfrm>
            <a:off x="381000" y="5257800"/>
            <a:ext cx="876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</a:t>
            </a: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phần của hình hộp chữ nhật l</a:t>
            </a: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936" name="Text Box 64"/>
          <p:cNvSpPr txBox="1"/>
          <p:nvPr/>
        </p:nvSpPr>
        <p:spPr>
          <a:xfrm>
            <a:off x="1371600" y="5791200"/>
            <a:ext cx="693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 + 40 x 2 = 184(cm</a:t>
            </a:r>
            <a:r>
              <a:rPr lang="en-US" altLang="en-US" sz="2400" baseline="30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53" name="Text Box 65"/>
          <p:cNvSpPr txBox="1"/>
          <p:nvPr/>
        </p:nvSpPr>
        <p:spPr>
          <a:xfrm>
            <a:off x="0" y="6858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 NHẬT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9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9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9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9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32" grpId="0"/>
      <p:bldP spid="79933" grpId="0"/>
      <p:bldP spid="79934" grpId="0"/>
      <p:bldP spid="79935" grpId="0"/>
      <p:bldP spid="799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57" name="Rectangle 8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8" name="Text Box 9"/>
          <p:cNvSpPr txBox="1"/>
          <p:nvPr/>
        </p:nvSpPr>
        <p:spPr>
          <a:xfrm>
            <a:off x="0" y="7620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10" name="Text Box 10"/>
          <p:cNvSpPr txBox="1"/>
          <p:nvPr/>
        </p:nvSpPr>
        <p:spPr>
          <a:xfrm>
            <a:off x="571500" y="2951163"/>
            <a:ext cx="7620000" cy="25701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Cho:</a:t>
            </a:r>
            <a:endParaRPr lang="en-US" altLang="en-US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</a:t>
            </a:r>
            <a:r>
              <a:rPr lang="en-US" altLang="en-US" sz="2800" baseline="-25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Diện tích xung quanh hình hộp chữ nhật</a:t>
            </a:r>
            <a:endParaRPr lang="en-US" altLang="en-US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</a:t>
            </a:r>
            <a:r>
              <a:rPr lang="en-US" altLang="en-US" sz="2800" baseline="-25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2đáy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Diện tích hai mặt đáy hình hộp chữ nhật</a:t>
            </a:r>
            <a:endParaRPr lang="en-US" altLang="en-US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</a:t>
            </a:r>
            <a:r>
              <a:rPr lang="en-US" altLang="en-US" sz="2800" baseline="-25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Diện tích to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phần hình hộp chữ nhật</a:t>
            </a:r>
            <a:endParaRPr lang="en-US" altLang="en-US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endParaRPr lang="en-US" altLang="en-US" sz="28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11" name="Text Box 11"/>
          <p:cNvSpPr txBox="1"/>
          <p:nvPr/>
        </p:nvSpPr>
        <p:spPr>
          <a:xfrm>
            <a:off x="1790700" y="5183188"/>
            <a:ext cx="4800600" cy="1416050"/>
          </a:xfrm>
          <a:prstGeom prst="rect">
            <a:avLst/>
          </a:prstGeom>
          <a:noFill/>
          <a:ln w="57150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b="1" u="sng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thức:</a:t>
            </a:r>
            <a:endParaRPr lang="en-US" altLang="en-US" sz="3200" b="1" u="sng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6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3600" b="1" baseline="-250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36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S</a:t>
            </a:r>
            <a:r>
              <a:rPr lang="en-US" altLang="en-US" sz="3600" b="1" baseline="-250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altLang="en-US" sz="36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S</a:t>
            </a:r>
            <a:r>
              <a:rPr lang="en-US" altLang="en-US" sz="3600" b="1" baseline="-250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2đáy</a:t>
            </a:r>
            <a:endParaRPr lang="en-US" altLang="en-US" sz="3600" b="1" baseline="-25000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800" b="1" dirty="0">
              <a:solidFill>
                <a:srgbClr val="CC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 Box 24"/>
          <p:cNvSpPr txBox="1"/>
          <p:nvPr/>
        </p:nvSpPr>
        <p:spPr>
          <a:xfrm>
            <a:off x="239713" y="1584325"/>
            <a:ext cx="88392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tắc: Muốn tính diện tích to</a:t>
            </a:r>
            <a:r>
              <a:rPr lang="en-US" altLang="en-US" sz="2800" dirty="0">
                <a:solidFill>
                  <a:srgbClr val="CC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phần của hình hộp chữ nhật ta lấy diện tích xung quanh cộng với diện tích hai mặt đáy.</a:t>
            </a:r>
            <a:endParaRPr lang="en-US" altLang="en-US" sz="2800" dirty="0">
              <a:solidFill>
                <a:srgbClr val="CC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2" name="Text Box 5"/>
          <p:cNvSpPr txBox="1"/>
          <p:nvPr/>
        </p:nvSpPr>
        <p:spPr>
          <a:xfrm>
            <a:off x="3581400" y="-7937"/>
            <a:ext cx="2068513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0" grpId="0"/>
      <p:bldP spid="102411" grpId="0" animBg="1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78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993300"/>
          </a:solidFill>
          <a:ln w="9525">
            <a:noFill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579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582" name="Text Box 50"/>
          <p:cNvSpPr txBox="1"/>
          <p:nvPr/>
        </p:nvSpPr>
        <p:spPr>
          <a:xfrm>
            <a:off x="0" y="0"/>
            <a:ext cx="4038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870" name="Text Box 70"/>
          <p:cNvSpPr txBox="1"/>
          <p:nvPr/>
        </p:nvSpPr>
        <p:spPr>
          <a:xfrm>
            <a:off x="1143000" y="3124200"/>
            <a:ext cx="914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5dm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871" name="Text Box 71"/>
          <p:cNvSpPr txBox="1"/>
          <p:nvPr/>
        </p:nvSpPr>
        <p:spPr>
          <a:xfrm>
            <a:off x="3124200" y="2590800"/>
            <a:ext cx="914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4dm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872" name="Text Box 72"/>
          <p:cNvSpPr txBox="1"/>
          <p:nvPr/>
        </p:nvSpPr>
        <p:spPr>
          <a:xfrm>
            <a:off x="3352800" y="1905000"/>
            <a:ext cx="914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3dm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73"/>
          <p:cNvGrpSpPr/>
          <p:nvPr/>
        </p:nvGrpSpPr>
        <p:grpSpPr>
          <a:xfrm>
            <a:off x="228600" y="1600200"/>
            <a:ext cx="3124200" cy="1600200"/>
            <a:chOff x="1248" y="912"/>
            <a:chExt cx="2640" cy="1344"/>
          </a:xfrm>
        </p:grpSpPr>
        <p:sp>
          <p:nvSpPr>
            <p:cNvPr id="24595" name="AutoShape 74"/>
            <p:cNvSpPr/>
            <p:nvPr/>
          </p:nvSpPr>
          <p:spPr>
            <a:xfrm>
              <a:off x="1248" y="912"/>
              <a:ext cx="2640" cy="1344"/>
            </a:xfrm>
            <a:prstGeom prst="cube">
              <a:avLst>
                <a:gd name="adj" fmla="val 45597"/>
              </a:avLst>
            </a:pr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596" name="Line 75"/>
            <p:cNvSpPr/>
            <p:nvPr/>
          </p:nvSpPr>
          <p:spPr>
            <a:xfrm>
              <a:off x="1872" y="912"/>
              <a:ext cx="0" cy="7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4597" name="Line 76"/>
            <p:cNvSpPr/>
            <p:nvPr/>
          </p:nvSpPr>
          <p:spPr>
            <a:xfrm flipH="1">
              <a:off x="1872" y="1632"/>
              <a:ext cx="201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4598" name="Line 77"/>
            <p:cNvSpPr/>
            <p:nvPr/>
          </p:nvSpPr>
          <p:spPr>
            <a:xfrm flipH="1">
              <a:off x="1248" y="1632"/>
              <a:ext cx="624" cy="6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76852" name="Text Box 52"/>
          <p:cNvSpPr txBox="1"/>
          <p:nvPr/>
        </p:nvSpPr>
        <p:spPr>
          <a:xfrm>
            <a:off x="0" y="533400"/>
            <a:ext cx="88392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spcBef>
                <a:spcPct val="50000"/>
              </a:spcBef>
            </a:pPr>
            <a:r>
              <a:rPr lang="en-US" altLang="en-US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Tính diện tích xung quanh v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to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phần của hình hộp chữ nhật có chiều d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 5dm, chiều rộng 4dm  v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chiều cao 3dm.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879" name="Text Box 79"/>
          <p:cNvSpPr txBox="1"/>
          <p:nvPr/>
        </p:nvSpPr>
        <p:spPr>
          <a:xfrm>
            <a:off x="381000" y="3505200"/>
            <a:ext cx="876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của hình hộp chữ nhật l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880" name="Text Box 80"/>
          <p:cNvSpPr txBox="1"/>
          <p:nvPr/>
        </p:nvSpPr>
        <p:spPr>
          <a:xfrm>
            <a:off x="914400" y="3886200"/>
            <a:ext cx="5029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( 5 + 4 ) x 2 x 3 = 54 ( dm</a:t>
            </a:r>
            <a:r>
              <a:rPr lang="en-US" altLang="en-US" sz="2800" baseline="30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881" name="Text Box 81"/>
          <p:cNvSpPr txBox="1"/>
          <p:nvPr/>
        </p:nvSpPr>
        <p:spPr>
          <a:xfrm>
            <a:off x="381000" y="5105400"/>
            <a:ext cx="876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phần của hình hộp chữ nhật l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882" name="Text Box 82"/>
          <p:cNvSpPr txBox="1"/>
          <p:nvPr/>
        </p:nvSpPr>
        <p:spPr>
          <a:xfrm>
            <a:off x="457200" y="4343400"/>
            <a:ext cx="5181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một mặt đáy l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883" name="Text Box 83"/>
          <p:cNvSpPr txBox="1"/>
          <p:nvPr/>
        </p:nvSpPr>
        <p:spPr>
          <a:xfrm>
            <a:off x="1066800" y="4724400"/>
            <a:ext cx="4800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4 = 20 ( dm</a:t>
            </a:r>
            <a:r>
              <a:rPr lang="en-US" altLang="en-US" sz="2800" baseline="30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884" name="Text Box 84"/>
          <p:cNvSpPr txBox="1"/>
          <p:nvPr/>
        </p:nvSpPr>
        <p:spPr>
          <a:xfrm>
            <a:off x="1219200" y="5638800"/>
            <a:ext cx="6934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 + 20 x 2 = 94 ( dm</a:t>
            </a:r>
            <a:r>
              <a:rPr lang="en-US" altLang="en-US" sz="2800" baseline="30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altLang="en-US" sz="28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885" name="Text Box 85"/>
          <p:cNvSpPr txBox="1"/>
          <p:nvPr/>
        </p:nvSpPr>
        <p:spPr>
          <a:xfrm>
            <a:off x="5562600" y="5562600"/>
            <a:ext cx="3733800" cy="1570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Sxq : 54 dm</a:t>
            </a:r>
            <a:r>
              <a:rPr lang="en-US" alt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Stp : 94 dm</a:t>
            </a:r>
            <a:r>
              <a:rPr lang="en-US" alt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7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70" grpId="0"/>
      <p:bldP spid="76871" grpId="0"/>
      <p:bldP spid="76872" grpId="0"/>
      <p:bldP spid="76852" grpId="0"/>
      <p:bldP spid="76879" grpId="0"/>
      <p:bldP spid="76880" grpId="0"/>
      <p:bldP spid="76881" grpId="0"/>
      <p:bldP spid="76882" grpId="0"/>
      <p:bldP spid="76883" grpId="0"/>
      <p:bldP spid="76884" grpId="0"/>
      <p:bldP spid="7688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Text Box 2" descr="Parchment"/>
          <p:cNvSpPr txBox="1"/>
          <p:nvPr/>
        </p:nvSpPr>
        <p:spPr>
          <a:xfrm>
            <a:off x="0" y="-609600"/>
            <a:ext cx="9144000" cy="6970713"/>
          </a:xfrm>
          <a:prstGeom prst="rect">
            <a:avLst/>
          </a:prstGeom>
          <a:blipFill rotWithShape="1">
            <a:blip r:embed="rId1"/>
          </a:blipFill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64" name="Text Box 4"/>
          <p:cNvSpPr txBox="1"/>
          <p:nvPr/>
        </p:nvSpPr>
        <p:spPr>
          <a:xfrm>
            <a:off x="838200" y="44958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6dm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65" name="Text Box 5"/>
          <p:cNvSpPr txBox="1"/>
          <p:nvPr/>
        </p:nvSpPr>
        <p:spPr>
          <a:xfrm>
            <a:off x="2438400" y="41148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4dm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66" name="Text Box 6"/>
          <p:cNvSpPr txBox="1"/>
          <p:nvPr/>
        </p:nvSpPr>
        <p:spPr>
          <a:xfrm>
            <a:off x="2667000" y="27432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9dm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67" name="Text Box 7"/>
          <p:cNvSpPr txBox="1"/>
          <p:nvPr/>
        </p:nvSpPr>
        <p:spPr>
          <a:xfrm>
            <a:off x="3505200" y="1828800"/>
            <a:ext cx="50292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của thùng tôn l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68" name="Text Box 8"/>
          <p:cNvSpPr txBox="1"/>
          <p:nvPr/>
        </p:nvSpPr>
        <p:spPr>
          <a:xfrm>
            <a:off x="3581400" y="2895600"/>
            <a:ext cx="495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( 6 + 4 ) x 2 x 9 = 180 ( dm</a:t>
            </a:r>
            <a:r>
              <a:rPr lang="en-US" altLang="en-US" sz="2400" baseline="30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69" name="Text Box 9"/>
          <p:cNvSpPr txBox="1"/>
          <p:nvPr/>
        </p:nvSpPr>
        <p:spPr>
          <a:xfrm>
            <a:off x="3048000" y="3505200"/>
            <a:ext cx="5867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mặt đáy của thùng tôn l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70" name="Text Box 10"/>
          <p:cNvSpPr txBox="1"/>
          <p:nvPr/>
        </p:nvSpPr>
        <p:spPr>
          <a:xfrm>
            <a:off x="3886200" y="4114800"/>
            <a:ext cx="312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x 4 = 24 ( dm</a:t>
            </a:r>
            <a:r>
              <a:rPr lang="en-US" altLang="en-US" sz="2400" baseline="30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altLang="en-US" sz="24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71" name="Text Box 11"/>
          <p:cNvSpPr txBox="1"/>
          <p:nvPr/>
        </p:nvSpPr>
        <p:spPr>
          <a:xfrm>
            <a:off x="2133600" y="4664075"/>
            <a:ext cx="72945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tôn cần để l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cái    thùng không nắp l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72" name="Text Box 12"/>
          <p:cNvSpPr txBox="1"/>
          <p:nvPr/>
        </p:nvSpPr>
        <p:spPr>
          <a:xfrm>
            <a:off x="3581400" y="5257800"/>
            <a:ext cx="3810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 + 24 = 204 ( dm</a:t>
            </a:r>
            <a:r>
              <a:rPr lang="en-US" altLang="en-US" sz="2400" baseline="300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73" name="Text Box 13"/>
          <p:cNvSpPr txBox="1"/>
          <p:nvPr/>
        </p:nvSpPr>
        <p:spPr>
          <a:xfrm>
            <a:off x="4883150" y="5715000"/>
            <a:ext cx="312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204 dm</a:t>
            </a:r>
            <a:r>
              <a:rPr lang="en-US" alt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aseline="30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4"/>
          <p:cNvGrpSpPr/>
          <p:nvPr/>
        </p:nvGrpSpPr>
        <p:grpSpPr>
          <a:xfrm>
            <a:off x="381000" y="1600200"/>
            <a:ext cx="2286000" cy="2895600"/>
            <a:chOff x="240" y="960"/>
            <a:chExt cx="1440" cy="1872"/>
          </a:xfrm>
        </p:grpSpPr>
        <p:grpSp>
          <p:nvGrpSpPr>
            <p:cNvPr id="25615" name="Group 15"/>
            <p:cNvGrpSpPr/>
            <p:nvPr/>
          </p:nvGrpSpPr>
          <p:grpSpPr>
            <a:xfrm>
              <a:off x="240" y="960"/>
              <a:ext cx="1440" cy="1872"/>
              <a:chOff x="288" y="816"/>
              <a:chExt cx="1488" cy="2064"/>
            </a:xfrm>
          </p:grpSpPr>
          <p:sp>
            <p:nvSpPr>
              <p:cNvPr id="25619" name="AutoShape 16"/>
              <p:cNvSpPr/>
              <p:nvPr/>
            </p:nvSpPr>
            <p:spPr>
              <a:xfrm>
                <a:off x="288" y="816"/>
                <a:ext cx="1488" cy="2064"/>
              </a:xfrm>
              <a:prstGeom prst="cube">
                <a:avLst>
                  <a:gd name="adj" fmla="val 25000"/>
                </a:avLst>
              </a:prstGeom>
              <a:solidFill>
                <a:srgbClr val="8FCCD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 eaLnBrk="1" hangingPunct="1"/>
                <a:endParaRPr lang="vi-VN" alt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0" name="AutoShape 17"/>
              <p:cNvSpPr/>
              <p:nvPr/>
            </p:nvSpPr>
            <p:spPr>
              <a:xfrm>
                <a:off x="288" y="816"/>
                <a:ext cx="1488" cy="413"/>
              </a:xfrm>
              <a:prstGeom prst="parallelogram">
                <a:avLst>
                  <a:gd name="adj" fmla="val 89287"/>
                </a:avLst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 eaLnBrk="1" hangingPunct="1"/>
                <a:endParaRPr lang="vi-VN" altLang="en-US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16" name="Line 18"/>
            <p:cNvSpPr/>
            <p:nvPr/>
          </p:nvSpPr>
          <p:spPr>
            <a:xfrm flipH="1">
              <a:off x="240" y="2448"/>
              <a:ext cx="384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25617" name="Line 19"/>
            <p:cNvSpPr/>
            <p:nvPr/>
          </p:nvSpPr>
          <p:spPr>
            <a:xfrm>
              <a:off x="624" y="960"/>
              <a:ext cx="0" cy="14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25618" name="Line 20"/>
            <p:cNvSpPr/>
            <p:nvPr/>
          </p:nvSpPr>
          <p:spPr>
            <a:xfrm>
              <a:off x="624" y="2448"/>
              <a:ext cx="105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</p:sp>
      </p:grpSp>
      <p:sp>
        <p:nvSpPr>
          <p:cNvPr id="92181" name="Text Box 21"/>
          <p:cNvSpPr txBox="1"/>
          <p:nvPr/>
        </p:nvSpPr>
        <p:spPr>
          <a:xfrm>
            <a:off x="304800" y="0"/>
            <a:ext cx="8839200" cy="12620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spcBef>
                <a:spcPct val="50000"/>
              </a:spcBef>
            </a:pPr>
            <a:r>
              <a:rPr lang="en-US" altLang="en-US" sz="2400" u="sng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người thợ gò một cái thùng tôn không nắp dạng hình hộp chữ nhật có chiều d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6dm, chiều rộng 4dm v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chiều cao 9dm. Tính diện tích tôn dùng để l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thùng( không tính mép h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n)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  <p:bldP spid="92165" grpId="0"/>
      <p:bldP spid="92166" grpId="0"/>
      <p:bldP spid="92167" grpId="0"/>
      <p:bldP spid="92168" grpId="0"/>
      <p:bldP spid="92169" grpId="0"/>
      <p:bldP spid="92170" grpId="0"/>
      <p:bldP spid="92171" grpId="0"/>
      <p:bldP spid="92172" grpId="0"/>
      <p:bldP spid="92173" grpId="0"/>
      <p:bldP spid="9218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Text Box 3"/>
          <p:cNvSpPr txBox="1"/>
          <p:nvPr/>
        </p:nvSpPr>
        <p:spPr>
          <a:xfrm>
            <a:off x="2514600" y="609600"/>
            <a:ext cx="3581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 - DẶN DÒ</a:t>
            </a:r>
            <a:endParaRPr lang="en-US" alt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0116" name="Text Box 4"/>
          <p:cNvSpPr txBox="1"/>
          <p:nvPr/>
        </p:nvSpPr>
        <p:spPr>
          <a:xfrm>
            <a:off x="1371600" y="1371600"/>
            <a:ext cx="5638800" cy="588963"/>
          </a:xfrm>
          <a:prstGeom prst="rect">
            <a:avLst/>
          </a:prstGeom>
          <a:noFill/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b="1" u="sng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r>
              <a:rPr lang="en-US" alt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Ai nhanh - ai đúng</a:t>
            </a:r>
            <a:endParaRPr lang="en-US" altLang="en-US" sz="3200" b="1" dirty="0">
              <a:solidFill>
                <a:srgbClr val="FF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0117" name="Text Box 5"/>
          <p:cNvSpPr txBox="1"/>
          <p:nvPr/>
        </p:nvSpPr>
        <p:spPr>
          <a:xfrm>
            <a:off x="5410200" y="3733800"/>
            <a:ext cx="3733800" cy="584200"/>
          </a:xfrm>
          <a:prstGeom prst="rect">
            <a:avLst/>
          </a:prstGeom>
          <a:noFill/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altLang="en-US" sz="3200" b="1" baseline="-250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altLang="en-US" sz="32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(a x b) x 2</a:t>
            </a:r>
            <a:endParaRPr lang="en-US" altLang="en-US" sz="3200" b="1" baseline="-25000" dirty="0">
              <a:solidFill>
                <a:srgbClr val="66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0118" name="Text Box 6"/>
          <p:cNvSpPr txBox="1"/>
          <p:nvPr/>
        </p:nvSpPr>
        <p:spPr>
          <a:xfrm>
            <a:off x="5410200" y="2438400"/>
            <a:ext cx="3352800" cy="584200"/>
          </a:xfrm>
          <a:prstGeom prst="rect">
            <a:avLst/>
          </a:prstGeom>
          <a:noFill/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 + b) x 2 x h</a:t>
            </a:r>
            <a:endParaRPr lang="en-US" altLang="en-US" sz="3200" b="1" baseline="-25000" dirty="0">
              <a:solidFill>
                <a:srgbClr val="66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0119" name="Text Box 7"/>
          <p:cNvSpPr txBox="1"/>
          <p:nvPr/>
        </p:nvSpPr>
        <p:spPr>
          <a:xfrm>
            <a:off x="5410200" y="5181600"/>
            <a:ext cx="3352800" cy="584200"/>
          </a:xfrm>
          <a:prstGeom prst="rect">
            <a:avLst/>
          </a:prstGeom>
          <a:noFill/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 x b) x 2 </a:t>
            </a:r>
            <a:endParaRPr lang="en-US" altLang="en-US" sz="3200" b="1" baseline="-25000" dirty="0">
              <a:solidFill>
                <a:srgbClr val="66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0120" name="Text Box 8"/>
          <p:cNvSpPr txBox="1"/>
          <p:nvPr/>
        </p:nvSpPr>
        <p:spPr>
          <a:xfrm>
            <a:off x="76200" y="2438400"/>
            <a:ext cx="4572000" cy="1077913"/>
          </a:xfrm>
          <a:prstGeom prst="rect">
            <a:avLst/>
          </a:prstGeom>
          <a:noFill/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</a:t>
            </a: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phần hình hộp chữ nhật</a:t>
            </a:r>
            <a:endParaRPr lang="en-US" altLang="en-US" sz="3200" b="1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0121" name="Text Box 9"/>
          <p:cNvSpPr txBox="1"/>
          <p:nvPr/>
        </p:nvSpPr>
        <p:spPr>
          <a:xfrm>
            <a:off x="76200" y="3505200"/>
            <a:ext cx="4572000" cy="1076325"/>
          </a:xfrm>
          <a:prstGeom prst="rect">
            <a:avLst/>
          </a:prstGeom>
          <a:noFill/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hai mặt đáy hình hộp chữ nhật</a:t>
            </a:r>
            <a:endParaRPr lang="en-US" altLang="en-US" sz="3200" b="1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0122" name="Text Box 10"/>
          <p:cNvSpPr txBox="1"/>
          <p:nvPr/>
        </p:nvSpPr>
        <p:spPr>
          <a:xfrm>
            <a:off x="76200" y="5029200"/>
            <a:ext cx="4572000" cy="1076325"/>
          </a:xfrm>
          <a:prstGeom prst="rect">
            <a:avLst/>
          </a:prstGeom>
          <a:noFill/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hình hộp chữ nhật</a:t>
            </a:r>
            <a:endParaRPr lang="en-US" altLang="en-US" sz="3200" b="1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34" name="AutoShape 11">
            <a:hlinkClick r:id="rId1" action="ppaction://hlinkfile"/>
          </p:cNvPr>
          <p:cNvSpPr/>
          <p:nvPr/>
        </p:nvSpPr>
        <p:spPr>
          <a:xfrm>
            <a:off x="8001000" y="8382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33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90124" name="AutoShape 12"/>
          <p:cNvCxnSpPr>
            <a:stCxn id="90120" idx="3"/>
            <a:endCxn id="90117" idx="1"/>
          </p:cNvCxnSpPr>
          <p:nvPr/>
        </p:nvCxnSpPr>
        <p:spPr>
          <a:xfrm>
            <a:off x="4648200" y="2978150"/>
            <a:ext cx="762000" cy="1047750"/>
          </a:xfrm>
          <a:prstGeom prst="bentConnector3">
            <a:avLst>
              <a:gd name="adj1" fmla="val 50000"/>
            </a:avLst>
          </a:prstGeom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triangle" w="med" len="med"/>
          </a:ln>
        </p:spPr>
      </p:cxnSp>
      <p:cxnSp>
        <p:nvCxnSpPr>
          <p:cNvPr id="90125" name="AutoShape 13"/>
          <p:cNvCxnSpPr>
            <a:stCxn id="90122" idx="3"/>
            <a:endCxn id="90118" idx="1"/>
          </p:cNvCxnSpPr>
          <p:nvPr/>
        </p:nvCxnSpPr>
        <p:spPr>
          <a:xfrm flipV="1">
            <a:off x="4648200" y="2730500"/>
            <a:ext cx="762000" cy="2836863"/>
          </a:xfrm>
          <a:prstGeom prst="bentConnector3">
            <a:avLst>
              <a:gd name="adj1" fmla="val 50000"/>
            </a:avLst>
          </a:prstGeom>
          <a:ln w="57150" cap="flat" cmpd="sng">
            <a:solidFill>
              <a:srgbClr val="CC0000"/>
            </a:solidFill>
            <a:prstDash val="solid"/>
            <a:miter/>
            <a:headEnd type="none" w="med" len="med"/>
            <a:tailEnd type="triangle" w="med" len="med"/>
          </a:ln>
        </p:spPr>
      </p:cxnSp>
      <p:cxnSp>
        <p:nvCxnSpPr>
          <p:cNvPr id="90126" name="AutoShape 14"/>
          <p:cNvCxnSpPr>
            <a:stCxn id="90121" idx="2"/>
            <a:endCxn id="90119" idx="0"/>
          </p:cNvCxnSpPr>
          <p:nvPr/>
        </p:nvCxnSpPr>
        <p:spPr>
          <a:xfrm rot="-5400000" flipH="1">
            <a:off x="4424363" y="2519363"/>
            <a:ext cx="600075" cy="4724400"/>
          </a:xfrm>
          <a:prstGeom prst="bentConnector3">
            <a:avLst>
              <a:gd name="adj1" fmla="val 50000"/>
            </a:avLst>
          </a:prstGeom>
          <a:ln w="57150" cap="flat" cmpd="sng">
            <a:solidFill>
              <a:srgbClr val="CC3300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9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9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nimBg="1"/>
      <p:bldP spid="90117" grpId="0" animBg="1"/>
      <p:bldP spid="90118" grpId="0" animBg="1"/>
      <p:bldP spid="90119" grpId="0" animBg="1"/>
      <p:bldP spid="90120" grpId="0" animBg="1"/>
      <p:bldP spid="90121" grpId="0" animBg="1"/>
      <p:bldP spid="9012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76200"/>
            <a:ext cx="9220200" cy="68573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75" y="2217902"/>
            <a:ext cx="7022650" cy="1964995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4" name="Text Box 5"/>
          <p:cNvSpPr txBox="1"/>
          <p:nvPr/>
        </p:nvSpPr>
        <p:spPr>
          <a:xfrm>
            <a:off x="3848100" y="53975"/>
            <a:ext cx="14478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6" name="Text Box 7"/>
          <p:cNvSpPr txBox="1"/>
          <p:nvPr/>
        </p:nvSpPr>
        <p:spPr>
          <a:xfrm>
            <a:off x="228600" y="1524000"/>
            <a:ext cx="3810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xung quanh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7" name="Rectangle 20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8" name="Text Box 21"/>
          <p:cNvSpPr txBox="1"/>
          <p:nvPr/>
        </p:nvSpPr>
        <p:spPr>
          <a:xfrm>
            <a:off x="0" y="7620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07" name="AutoShape 23"/>
          <p:cNvSpPr/>
          <p:nvPr/>
        </p:nvSpPr>
        <p:spPr>
          <a:xfrm rot="10800000" flipH="1" flipV="1">
            <a:off x="17463" y="3748088"/>
            <a:ext cx="2514600" cy="609600"/>
          </a:xfrm>
          <a:prstGeom prst="parallelogram">
            <a:avLst>
              <a:gd name="adj" fmla="val 112484"/>
            </a:avLst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08" name="Rectangle 24"/>
          <p:cNvSpPr/>
          <p:nvPr/>
        </p:nvSpPr>
        <p:spPr>
          <a:xfrm>
            <a:off x="703263" y="2833688"/>
            <a:ext cx="1839912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09" name="AutoShape 25"/>
          <p:cNvSpPr/>
          <p:nvPr/>
        </p:nvSpPr>
        <p:spPr>
          <a:xfrm rot="5443192" flipH="1">
            <a:off x="-400050" y="3251200"/>
            <a:ext cx="1524000" cy="688975"/>
          </a:xfrm>
          <a:prstGeom prst="parallelogram">
            <a:avLst>
              <a:gd name="adj" fmla="val 90649"/>
            </a:avLst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10" name="Rectangle 26"/>
          <p:cNvSpPr/>
          <p:nvPr/>
        </p:nvSpPr>
        <p:spPr>
          <a:xfrm>
            <a:off x="0" y="34290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11" name="AutoShape 27"/>
          <p:cNvSpPr/>
          <p:nvPr/>
        </p:nvSpPr>
        <p:spPr>
          <a:xfrm rot="5443192" flipH="1">
            <a:off x="1423988" y="3249613"/>
            <a:ext cx="1524000" cy="688975"/>
          </a:xfrm>
          <a:prstGeom prst="parallelogram">
            <a:avLst>
              <a:gd name="adj" fmla="val 90649"/>
            </a:avLst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12" name="AutoShape 28"/>
          <p:cNvSpPr/>
          <p:nvPr/>
        </p:nvSpPr>
        <p:spPr>
          <a:xfrm rot="10800000" flipH="1" flipV="1">
            <a:off x="12700" y="2832100"/>
            <a:ext cx="2514600" cy="609600"/>
          </a:xfrm>
          <a:prstGeom prst="parallelogram">
            <a:avLst>
              <a:gd name="adj" fmla="val 112484"/>
            </a:avLst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13" name="Line 29"/>
          <p:cNvSpPr/>
          <p:nvPr/>
        </p:nvSpPr>
        <p:spPr>
          <a:xfrm>
            <a:off x="698500" y="2832100"/>
            <a:ext cx="0" cy="914400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3214" name="Line 30"/>
          <p:cNvSpPr/>
          <p:nvPr/>
        </p:nvSpPr>
        <p:spPr>
          <a:xfrm flipH="1">
            <a:off x="12700" y="3746500"/>
            <a:ext cx="685800" cy="609600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3215" name="Line 31"/>
          <p:cNvSpPr/>
          <p:nvPr/>
        </p:nvSpPr>
        <p:spPr>
          <a:xfrm>
            <a:off x="698500" y="3746500"/>
            <a:ext cx="1828800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3216" name="Rectangle 32"/>
          <p:cNvSpPr/>
          <p:nvPr/>
        </p:nvSpPr>
        <p:spPr>
          <a:xfrm>
            <a:off x="5715000" y="43434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17" name="Rectangle 33"/>
          <p:cNvSpPr/>
          <p:nvPr/>
        </p:nvSpPr>
        <p:spPr>
          <a:xfrm>
            <a:off x="7086600" y="43434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18" name="Rectangle 34"/>
          <p:cNvSpPr/>
          <p:nvPr/>
        </p:nvSpPr>
        <p:spPr>
          <a:xfrm>
            <a:off x="3886200" y="320040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19" name="Rectangle 35"/>
          <p:cNvSpPr/>
          <p:nvPr/>
        </p:nvSpPr>
        <p:spPr>
          <a:xfrm>
            <a:off x="3886200" y="525780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20" name="Rectangle 36"/>
          <p:cNvSpPr/>
          <p:nvPr/>
        </p:nvSpPr>
        <p:spPr>
          <a:xfrm>
            <a:off x="2514600" y="43434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21" name="Rectangle 37"/>
          <p:cNvSpPr/>
          <p:nvPr/>
        </p:nvSpPr>
        <p:spPr>
          <a:xfrm>
            <a:off x="3886200" y="43434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22" name="Text Box 38"/>
          <p:cNvSpPr txBox="1"/>
          <p:nvPr/>
        </p:nvSpPr>
        <p:spPr>
          <a:xfrm>
            <a:off x="4419600" y="5181600"/>
            <a:ext cx="685800" cy="36671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23" name="Text Box 39"/>
          <p:cNvSpPr txBox="1"/>
          <p:nvPr/>
        </p:nvSpPr>
        <p:spPr>
          <a:xfrm rot="-5400000">
            <a:off x="2295525" y="3138488"/>
            <a:ext cx="685800" cy="3667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24" name="Text Box 40"/>
          <p:cNvSpPr txBox="1"/>
          <p:nvPr/>
        </p:nvSpPr>
        <p:spPr>
          <a:xfrm>
            <a:off x="6096000" y="5181600"/>
            <a:ext cx="685800" cy="36671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25" name="Text Box 41"/>
          <p:cNvSpPr txBox="1"/>
          <p:nvPr/>
        </p:nvSpPr>
        <p:spPr>
          <a:xfrm>
            <a:off x="7620000" y="5181600"/>
            <a:ext cx="685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26" name="Text Box 42"/>
          <p:cNvSpPr txBox="1"/>
          <p:nvPr/>
        </p:nvSpPr>
        <p:spPr>
          <a:xfrm rot="-2490385">
            <a:off x="1971675" y="3878263"/>
            <a:ext cx="685800" cy="3667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27" name="Text Box 43"/>
          <p:cNvSpPr txBox="1"/>
          <p:nvPr/>
        </p:nvSpPr>
        <p:spPr>
          <a:xfrm>
            <a:off x="622300" y="4051300"/>
            <a:ext cx="685800" cy="36671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28" name="Text Box 44"/>
          <p:cNvSpPr txBox="1"/>
          <p:nvPr/>
        </p:nvSpPr>
        <p:spPr>
          <a:xfrm>
            <a:off x="2743200" y="5181600"/>
            <a:ext cx="685800" cy="36671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30" name="AutoShape 46"/>
          <p:cNvSpPr/>
          <p:nvPr/>
        </p:nvSpPr>
        <p:spPr>
          <a:xfrm rot="10800000" flipH="1" flipV="1">
            <a:off x="42863" y="3824288"/>
            <a:ext cx="2514600" cy="609600"/>
          </a:xfrm>
          <a:prstGeom prst="parallelogram">
            <a:avLst>
              <a:gd name="adj" fmla="val 112484"/>
            </a:avLst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31" name="Rectangle 47"/>
          <p:cNvSpPr/>
          <p:nvPr/>
        </p:nvSpPr>
        <p:spPr>
          <a:xfrm>
            <a:off x="728663" y="2909888"/>
            <a:ext cx="1839912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32" name="AutoShape 48"/>
          <p:cNvSpPr/>
          <p:nvPr/>
        </p:nvSpPr>
        <p:spPr>
          <a:xfrm rot="5443192" flipH="1">
            <a:off x="-374650" y="3327400"/>
            <a:ext cx="1524000" cy="688975"/>
          </a:xfrm>
          <a:prstGeom prst="parallelogram">
            <a:avLst>
              <a:gd name="adj" fmla="val 90649"/>
            </a:avLst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33" name="Rectangle 49"/>
          <p:cNvSpPr/>
          <p:nvPr/>
        </p:nvSpPr>
        <p:spPr>
          <a:xfrm>
            <a:off x="25400" y="35052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34" name="AutoShape 50"/>
          <p:cNvSpPr/>
          <p:nvPr/>
        </p:nvSpPr>
        <p:spPr>
          <a:xfrm rot="5443192" flipH="1">
            <a:off x="1449388" y="3325813"/>
            <a:ext cx="1524000" cy="688975"/>
          </a:xfrm>
          <a:prstGeom prst="parallelogram">
            <a:avLst>
              <a:gd name="adj" fmla="val 90649"/>
            </a:avLst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35" name="AutoShape 51"/>
          <p:cNvSpPr/>
          <p:nvPr/>
        </p:nvSpPr>
        <p:spPr>
          <a:xfrm rot="10800000" flipH="1" flipV="1">
            <a:off x="38100" y="2908300"/>
            <a:ext cx="2514600" cy="609600"/>
          </a:xfrm>
          <a:prstGeom prst="parallelogram">
            <a:avLst>
              <a:gd name="adj" fmla="val 112484"/>
            </a:avLst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36" name="Line 52"/>
          <p:cNvSpPr/>
          <p:nvPr/>
        </p:nvSpPr>
        <p:spPr>
          <a:xfrm>
            <a:off x="723900" y="2908300"/>
            <a:ext cx="0" cy="914400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3237" name="Line 53"/>
          <p:cNvSpPr/>
          <p:nvPr/>
        </p:nvSpPr>
        <p:spPr>
          <a:xfrm flipH="1">
            <a:off x="38100" y="3822700"/>
            <a:ext cx="685800" cy="609600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3238" name="Line 54"/>
          <p:cNvSpPr/>
          <p:nvPr/>
        </p:nvSpPr>
        <p:spPr>
          <a:xfrm>
            <a:off x="723900" y="3822700"/>
            <a:ext cx="1828800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3239" name="Text Box 55"/>
          <p:cNvSpPr txBox="1"/>
          <p:nvPr/>
        </p:nvSpPr>
        <p:spPr>
          <a:xfrm rot="-5400000">
            <a:off x="2316163" y="3143250"/>
            <a:ext cx="685800" cy="36671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40" name="Text Box 56"/>
          <p:cNvSpPr txBox="1"/>
          <p:nvPr/>
        </p:nvSpPr>
        <p:spPr>
          <a:xfrm rot="-2490385">
            <a:off x="1997075" y="3954463"/>
            <a:ext cx="685800" cy="3667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241" name="Text Box 57"/>
          <p:cNvSpPr txBox="1"/>
          <p:nvPr/>
        </p:nvSpPr>
        <p:spPr>
          <a:xfrm>
            <a:off x="609600" y="4343400"/>
            <a:ext cx="685800" cy="36671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63" name="Text Box 58"/>
          <p:cNvSpPr txBox="1"/>
          <p:nvPr/>
        </p:nvSpPr>
        <p:spPr>
          <a:xfrm>
            <a:off x="0" y="1905000"/>
            <a:ext cx="88392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dụ: Cho hình hộp chữ nhật có chiều d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8 cm, chiều rộng 5cm v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chiều cao 4cm.Tính diện tích xung quanh của hình hộp chữ nhật đó.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L 0.77448 0.144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3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00" y="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93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93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407E-6 L 0.46094 0.1870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93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0" y="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93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93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93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93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93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93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93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93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3559 0.2312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00" y="1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93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31875 0.19791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00" y="9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93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500"/>
                                        <p:tgtEl>
                                          <p:spTgt spid="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9259E-6 L 0.37778 0.09815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93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0" y="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93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500"/>
                                        <p:tgtEl>
                                          <p:spTgt spid="9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0.36059 0.2757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0" y="1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93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6" dur="500"/>
                                        <p:tgtEl>
                                          <p:spTgt spid="93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93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3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9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9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3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3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3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3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9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3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3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93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3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93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07" grpId="0" animBg="1"/>
      <p:bldP spid="93207" grpId="1" animBg="1"/>
      <p:bldP spid="93208" grpId="0" animBg="1"/>
      <p:bldP spid="93208" grpId="1" animBg="1"/>
      <p:bldP spid="93209" grpId="0" animBg="1"/>
      <p:bldP spid="93209" grpId="1" animBg="1"/>
      <p:bldP spid="93210" grpId="0" animBg="1"/>
      <p:bldP spid="93210" grpId="1" animBg="1"/>
      <p:bldP spid="93211" grpId="0" animBg="1"/>
      <p:bldP spid="93211" grpId="1" animBg="1"/>
      <p:bldP spid="93212" grpId="0" animBg="1"/>
      <p:bldP spid="93212" grpId="1" animBg="1"/>
      <p:bldP spid="93216" grpId="0" animBg="1"/>
      <p:bldP spid="93217" grpId="0" animBg="1"/>
      <p:bldP spid="93218" grpId="0" animBg="1"/>
      <p:bldP spid="93219" grpId="0" animBg="1"/>
      <p:bldP spid="93220" grpId="0" animBg="1"/>
      <p:bldP spid="93221" grpId="0" animBg="1"/>
      <p:bldP spid="93222" grpId="0"/>
      <p:bldP spid="93223" grpId="0"/>
      <p:bldP spid="93224" grpId="0"/>
      <p:bldP spid="93225" grpId="0"/>
      <p:bldP spid="93226" grpId="0"/>
      <p:bldP spid="93227" grpId="0"/>
      <p:bldP spid="93228" grpId="0"/>
      <p:bldP spid="93230" grpId="0" animBg="1"/>
      <p:bldP spid="93231" grpId="0" animBg="1"/>
      <p:bldP spid="93232" grpId="0" animBg="1"/>
      <p:bldP spid="93233" grpId="0" animBg="1"/>
      <p:bldP spid="93234" grpId="0" animBg="1"/>
      <p:bldP spid="93235" grpId="0" animBg="1"/>
      <p:bldP spid="93239" grpId="0"/>
      <p:bldP spid="93240" grpId="0"/>
      <p:bldP spid="932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87"/>
          <p:cNvSpPr/>
          <p:nvPr/>
        </p:nvSpPr>
        <p:spPr>
          <a:xfrm>
            <a:off x="0" y="6858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7" name="Rectangle 45"/>
          <p:cNvSpPr/>
          <p:nvPr/>
        </p:nvSpPr>
        <p:spPr>
          <a:xfrm>
            <a:off x="5867400" y="26670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8" name="Rectangle 46"/>
          <p:cNvSpPr/>
          <p:nvPr/>
        </p:nvSpPr>
        <p:spPr>
          <a:xfrm>
            <a:off x="7239000" y="26670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9" name="Rectangle 47"/>
          <p:cNvSpPr/>
          <p:nvPr/>
        </p:nvSpPr>
        <p:spPr>
          <a:xfrm>
            <a:off x="4038600" y="152400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0" name="Rectangle 48"/>
          <p:cNvSpPr/>
          <p:nvPr/>
        </p:nvSpPr>
        <p:spPr>
          <a:xfrm>
            <a:off x="4038600" y="358140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1" name="Rectangle 49"/>
          <p:cNvSpPr/>
          <p:nvPr/>
        </p:nvSpPr>
        <p:spPr>
          <a:xfrm>
            <a:off x="4038600" y="26670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2" name="Rectangle 50"/>
          <p:cNvSpPr/>
          <p:nvPr/>
        </p:nvSpPr>
        <p:spPr>
          <a:xfrm>
            <a:off x="2667000" y="26670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3" name="AutoShape 51"/>
          <p:cNvSpPr/>
          <p:nvPr/>
        </p:nvSpPr>
        <p:spPr>
          <a:xfrm rot="10800000" flipH="1" flipV="1">
            <a:off x="93663" y="2922588"/>
            <a:ext cx="2514600" cy="609600"/>
          </a:xfrm>
          <a:prstGeom prst="parallelogram">
            <a:avLst>
              <a:gd name="adj" fmla="val 112484"/>
            </a:avLst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4" name="Rectangle 52"/>
          <p:cNvSpPr/>
          <p:nvPr/>
        </p:nvSpPr>
        <p:spPr>
          <a:xfrm>
            <a:off x="779463" y="2008188"/>
            <a:ext cx="1839912" cy="914400"/>
          </a:xfrm>
          <a:prstGeom prst="rect">
            <a:avLst/>
          </a:prstGeom>
          <a:solidFill>
            <a:srgbClr val="0099FF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5" name="AutoShape 53"/>
          <p:cNvSpPr/>
          <p:nvPr/>
        </p:nvSpPr>
        <p:spPr>
          <a:xfrm rot="5443192" flipH="1">
            <a:off x="-323850" y="2425700"/>
            <a:ext cx="1524000" cy="688975"/>
          </a:xfrm>
          <a:prstGeom prst="parallelogram">
            <a:avLst>
              <a:gd name="adj" fmla="val 90649"/>
            </a:avLst>
          </a:prstGeom>
          <a:solidFill>
            <a:srgbClr val="0099FF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6" name="Rectangle 54"/>
          <p:cNvSpPr/>
          <p:nvPr/>
        </p:nvSpPr>
        <p:spPr>
          <a:xfrm>
            <a:off x="88900" y="2616200"/>
            <a:ext cx="1839913" cy="914400"/>
          </a:xfrm>
          <a:prstGeom prst="rect">
            <a:avLst/>
          </a:prstGeom>
          <a:solidFill>
            <a:srgbClr val="0099FF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7" name="AutoShape 55"/>
          <p:cNvSpPr/>
          <p:nvPr/>
        </p:nvSpPr>
        <p:spPr>
          <a:xfrm rot="5443192" flipH="1">
            <a:off x="1500188" y="2424113"/>
            <a:ext cx="1524000" cy="688975"/>
          </a:xfrm>
          <a:prstGeom prst="parallelogram">
            <a:avLst>
              <a:gd name="adj" fmla="val 90649"/>
            </a:avLst>
          </a:prstGeom>
          <a:solidFill>
            <a:srgbClr val="0099FF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8" name="AutoShape 56"/>
          <p:cNvSpPr/>
          <p:nvPr/>
        </p:nvSpPr>
        <p:spPr>
          <a:xfrm rot="10800000" flipH="1" flipV="1">
            <a:off x="88900" y="2006600"/>
            <a:ext cx="2514600" cy="609600"/>
          </a:xfrm>
          <a:prstGeom prst="parallelogram">
            <a:avLst>
              <a:gd name="adj" fmla="val 112484"/>
            </a:avLst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9" name="Line 57"/>
          <p:cNvSpPr/>
          <p:nvPr/>
        </p:nvSpPr>
        <p:spPr>
          <a:xfrm>
            <a:off x="774700" y="2006600"/>
            <a:ext cx="0" cy="914400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6160" name="Line 58"/>
          <p:cNvSpPr/>
          <p:nvPr/>
        </p:nvSpPr>
        <p:spPr>
          <a:xfrm flipH="1">
            <a:off x="88900" y="2921000"/>
            <a:ext cx="685800" cy="609600"/>
          </a:xfrm>
          <a:prstGeom prst="line">
            <a:avLst/>
          </a:prstGeom>
          <a:ln w="1270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6161" name="Line 59"/>
          <p:cNvSpPr/>
          <p:nvPr/>
        </p:nvSpPr>
        <p:spPr>
          <a:xfrm>
            <a:off x="774700" y="2921000"/>
            <a:ext cx="1828800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6162" name="Line 60"/>
          <p:cNvSpPr/>
          <p:nvPr/>
        </p:nvSpPr>
        <p:spPr>
          <a:xfrm>
            <a:off x="4038600" y="2667000"/>
            <a:ext cx="1828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3" name="Line 61"/>
          <p:cNvSpPr/>
          <p:nvPr/>
        </p:nvSpPr>
        <p:spPr>
          <a:xfrm>
            <a:off x="7239000" y="2667000"/>
            <a:ext cx="1828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1678" name="Line 62"/>
          <p:cNvSpPr/>
          <p:nvPr/>
        </p:nvSpPr>
        <p:spPr>
          <a:xfrm>
            <a:off x="5867400" y="3581400"/>
            <a:ext cx="1371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1679" name="Line 63"/>
          <p:cNvSpPr/>
          <p:nvPr/>
        </p:nvSpPr>
        <p:spPr>
          <a:xfrm>
            <a:off x="4038600" y="3581400"/>
            <a:ext cx="1828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1680" name="Line 64"/>
          <p:cNvSpPr/>
          <p:nvPr/>
        </p:nvSpPr>
        <p:spPr>
          <a:xfrm>
            <a:off x="7239000" y="3581400"/>
            <a:ext cx="1828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7" name="Line 65"/>
          <p:cNvSpPr/>
          <p:nvPr/>
        </p:nvSpPr>
        <p:spPr>
          <a:xfrm>
            <a:off x="5867400" y="2667000"/>
            <a:ext cx="1371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8" name="Line 66"/>
          <p:cNvSpPr/>
          <p:nvPr/>
        </p:nvSpPr>
        <p:spPr>
          <a:xfrm>
            <a:off x="2667000" y="2667000"/>
            <a:ext cx="1371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1683" name="Line 67"/>
          <p:cNvSpPr/>
          <p:nvPr/>
        </p:nvSpPr>
        <p:spPr>
          <a:xfrm>
            <a:off x="2667000" y="3581400"/>
            <a:ext cx="13716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0" name="Line 68"/>
          <p:cNvSpPr/>
          <p:nvPr/>
        </p:nvSpPr>
        <p:spPr>
          <a:xfrm>
            <a:off x="7239000" y="2667000"/>
            <a:ext cx="0" cy="914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1" name="Line 69"/>
          <p:cNvSpPr/>
          <p:nvPr/>
        </p:nvSpPr>
        <p:spPr>
          <a:xfrm>
            <a:off x="5867400" y="2667000"/>
            <a:ext cx="0" cy="914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2" name="Line 70"/>
          <p:cNvSpPr/>
          <p:nvPr/>
        </p:nvSpPr>
        <p:spPr>
          <a:xfrm>
            <a:off x="4038600" y="2667000"/>
            <a:ext cx="0" cy="914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3" name="Line 71"/>
          <p:cNvSpPr/>
          <p:nvPr/>
        </p:nvSpPr>
        <p:spPr>
          <a:xfrm>
            <a:off x="2667000" y="2667000"/>
            <a:ext cx="0" cy="914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4" name="Line 72"/>
          <p:cNvSpPr/>
          <p:nvPr/>
        </p:nvSpPr>
        <p:spPr>
          <a:xfrm>
            <a:off x="9042400" y="2667000"/>
            <a:ext cx="0" cy="9017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1689" name="Line 73"/>
          <p:cNvSpPr/>
          <p:nvPr/>
        </p:nvSpPr>
        <p:spPr>
          <a:xfrm flipV="1">
            <a:off x="88900" y="2921000"/>
            <a:ext cx="685800" cy="609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1690" name="Line 74"/>
          <p:cNvSpPr/>
          <p:nvPr/>
        </p:nvSpPr>
        <p:spPr>
          <a:xfrm flipV="1">
            <a:off x="1917700" y="2921000"/>
            <a:ext cx="685800" cy="6096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7" name="Text Box 76"/>
          <p:cNvSpPr txBox="1"/>
          <p:nvPr/>
        </p:nvSpPr>
        <p:spPr>
          <a:xfrm>
            <a:off x="3886200" y="0"/>
            <a:ext cx="16002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78" name="Text Box 77"/>
          <p:cNvSpPr txBox="1"/>
          <p:nvPr/>
        </p:nvSpPr>
        <p:spPr>
          <a:xfrm>
            <a:off x="0" y="1371600"/>
            <a:ext cx="3810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xung quanh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79" name="Text Box 78"/>
          <p:cNvSpPr txBox="1"/>
          <p:nvPr/>
        </p:nvSpPr>
        <p:spPr>
          <a:xfrm>
            <a:off x="-12700" y="6604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1" name="Text Box 80"/>
          <p:cNvSpPr txBox="1"/>
          <p:nvPr/>
        </p:nvSpPr>
        <p:spPr>
          <a:xfrm>
            <a:off x="4572000" y="3505200"/>
            <a:ext cx="685800" cy="36671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2" name="Text Box 81"/>
          <p:cNvSpPr txBox="1"/>
          <p:nvPr/>
        </p:nvSpPr>
        <p:spPr>
          <a:xfrm>
            <a:off x="6248400" y="3505200"/>
            <a:ext cx="685800" cy="36671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3" name="Text Box 82"/>
          <p:cNvSpPr txBox="1"/>
          <p:nvPr/>
        </p:nvSpPr>
        <p:spPr>
          <a:xfrm>
            <a:off x="7772400" y="3505200"/>
            <a:ext cx="685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4" name="Text Box 83"/>
          <p:cNvSpPr txBox="1"/>
          <p:nvPr/>
        </p:nvSpPr>
        <p:spPr>
          <a:xfrm>
            <a:off x="2895600" y="3505200"/>
            <a:ext cx="685800" cy="36671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5" name="Text Box 84"/>
          <p:cNvSpPr txBox="1"/>
          <p:nvPr/>
        </p:nvSpPr>
        <p:spPr>
          <a:xfrm rot="-5400000">
            <a:off x="2401888" y="2198688"/>
            <a:ext cx="685800" cy="3667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6" name="Text Box 85"/>
          <p:cNvSpPr txBox="1"/>
          <p:nvPr/>
        </p:nvSpPr>
        <p:spPr>
          <a:xfrm rot="-2490385">
            <a:off x="1981200" y="3124200"/>
            <a:ext cx="685800" cy="36671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7" name="Text Box 86"/>
          <p:cNvSpPr txBox="1"/>
          <p:nvPr/>
        </p:nvSpPr>
        <p:spPr>
          <a:xfrm>
            <a:off x="593725" y="3436938"/>
            <a:ext cx="685800" cy="36671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31667 -0.05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16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0" y="-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11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11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116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360.00000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1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1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1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1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35973 -0.0944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116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00" y="-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2.22222E-6 L -0.45001 -0.05555 " pathEditMode="relative" ptsTypes="AA">
                                      <p:cBhvr>
                                        <p:cTn id="27" dur="2000" fill="hold"/>
                                        <p:tgtEl>
                                          <p:spTgt spid="1116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1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1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116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360.00000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1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1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1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16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2222E-6 L -0.78055 -0.0092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16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0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1" name="Text Box 5"/>
          <p:cNvSpPr txBox="1"/>
          <p:nvPr/>
        </p:nvSpPr>
        <p:spPr>
          <a:xfrm>
            <a:off x="3854450" y="33338"/>
            <a:ext cx="14478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172" name="Picture 6" descr="Picture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8305800" y="5867400"/>
            <a:ext cx="83820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Text Box 7"/>
          <p:cNvSpPr txBox="1"/>
          <p:nvPr/>
        </p:nvSpPr>
        <p:spPr>
          <a:xfrm>
            <a:off x="228600" y="1524000"/>
            <a:ext cx="3810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xung quanh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4" name="Rectangle 8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5" name="Text Box 9"/>
          <p:cNvSpPr txBox="1"/>
          <p:nvPr/>
        </p:nvSpPr>
        <p:spPr>
          <a:xfrm>
            <a:off x="0" y="7620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6290" name="Text Box 34"/>
          <p:cNvSpPr txBox="1"/>
          <p:nvPr/>
        </p:nvSpPr>
        <p:spPr>
          <a:xfrm>
            <a:off x="0" y="2362200"/>
            <a:ext cx="88392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dụ: Cho hình hộp chữ nhật có chiều d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8 cm, chiều rộng 5cm v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chiều cao 4cm.Tính diện tích xung quanh của hình hộp chữ nhật đó.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6291" name="Text Box 35"/>
          <p:cNvSpPr txBox="1"/>
          <p:nvPr/>
        </p:nvSpPr>
        <p:spPr>
          <a:xfrm>
            <a:off x="590550" y="4881563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6292" name="Text Box 36"/>
          <p:cNvSpPr txBox="1"/>
          <p:nvPr/>
        </p:nvSpPr>
        <p:spPr>
          <a:xfrm rot="-2799998">
            <a:off x="2286000" y="44196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6293" name="Text Box 37"/>
          <p:cNvSpPr txBox="1"/>
          <p:nvPr/>
        </p:nvSpPr>
        <p:spPr>
          <a:xfrm>
            <a:off x="2895600" y="37338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38"/>
          <p:cNvGrpSpPr/>
          <p:nvPr/>
        </p:nvGrpSpPr>
        <p:grpSpPr>
          <a:xfrm>
            <a:off x="228600" y="3505200"/>
            <a:ext cx="2743200" cy="1219200"/>
            <a:chOff x="96" y="1872"/>
            <a:chExt cx="1728" cy="768"/>
          </a:xfrm>
        </p:grpSpPr>
        <p:sp>
          <p:nvSpPr>
            <p:cNvPr id="7195" name="Freeform 39"/>
            <p:cNvSpPr/>
            <p:nvPr/>
          </p:nvSpPr>
          <p:spPr>
            <a:xfrm>
              <a:off x="1296" y="1872"/>
              <a:ext cx="528" cy="768"/>
            </a:xfrm>
            <a:custGeom>
              <a:avLst/>
              <a:gdLst>
                <a:gd name="txL" fmla="*/ 0 w 528"/>
                <a:gd name="txT" fmla="*/ 0 h 768"/>
                <a:gd name="txR" fmla="*/ 528 w 528"/>
                <a:gd name="txB" fmla="*/ 768 h 768"/>
              </a:gdLst>
              <a:ahLst/>
              <a:cxnLst>
                <a:cxn ang="0">
                  <a:pos x="0" y="768"/>
                </a:cxn>
                <a:cxn ang="0">
                  <a:pos x="528" y="480"/>
                </a:cxn>
                <a:cxn ang="0">
                  <a:pos x="528" y="0"/>
                </a:cxn>
                <a:cxn ang="0">
                  <a:pos x="0" y="288"/>
                </a:cxn>
                <a:cxn ang="0">
                  <a:pos x="0" y="768"/>
                </a:cxn>
              </a:cxnLst>
              <a:rect l="txL" t="txT" r="txR" b="txB"/>
              <a:pathLst>
                <a:path w="528" h="768">
                  <a:moveTo>
                    <a:pt x="0" y="768"/>
                  </a:moveTo>
                  <a:lnTo>
                    <a:pt x="528" y="480"/>
                  </a:lnTo>
                  <a:lnTo>
                    <a:pt x="528" y="0"/>
                  </a:lnTo>
                  <a:lnTo>
                    <a:pt x="0" y="28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96" name="Rectangle 40"/>
            <p:cNvSpPr/>
            <p:nvPr/>
          </p:nvSpPr>
          <p:spPr>
            <a:xfrm>
              <a:off x="96" y="2160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97" name="Freeform 41"/>
            <p:cNvSpPr/>
            <p:nvPr/>
          </p:nvSpPr>
          <p:spPr>
            <a:xfrm>
              <a:off x="96" y="1872"/>
              <a:ext cx="1728" cy="288"/>
            </a:xfrm>
            <a:custGeom>
              <a:avLst/>
              <a:gdLst>
                <a:gd name="txL" fmla="*/ 0 w 1680"/>
                <a:gd name="txT" fmla="*/ 0 h 288"/>
                <a:gd name="txR" fmla="*/ 1680 w 1680"/>
                <a:gd name="txB" fmla="*/ 288 h 288"/>
              </a:gdLst>
              <a:ahLst/>
              <a:cxnLst>
                <a:cxn ang="0">
                  <a:pos x="0" y="288"/>
                </a:cxn>
                <a:cxn ang="0">
                  <a:pos x="680" y="0"/>
                </a:cxn>
                <a:cxn ang="0">
                  <a:pos x="2164" y="0"/>
                </a:cxn>
                <a:cxn ang="0">
                  <a:pos x="1485" y="288"/>
                </a:cxn>
                <a:cxn ang="0">
                  <a:pos x="0" y="288"/>
                </a:cxn>
              </a:cxnLst>
              <a:rect l="txL" t="txT" r="txR" b="txB"/>
              <a:pathLst>
                <a:path w="1680" h="288">
                  <a:moveTo>
                    <a:pt x="0" y="288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152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66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98" name="Line 42"/>
            <p:cNvSpPr/>
            <p:nvPr/>
          </p:nvSpPr>
          <p:spPr>
            <a:xfrm>
              <a:off x="624" y="1872"/>
              <a:ext cx="0" cy="449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7199" name="Line 43"/>
            <p:cNvSpPr/>
            <p:nvPr/>
          </p:nvSpPr>
          <p:spPr>
            <a:xfrm flipH="1">
              <a:off x="96" y="2352"/>
              <a:ext cx="528" cy="271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7200" name="Line 44"/>
            <p:cNvSpPr/>
            <p:nvPr/>
          </p:nvSpPr>
          <p:spPr>
            <a:xfrm flipH="1">
              <a:off x="624" y="2352"/>
              <a:ext cx="1165" cy="0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</p:grpSp>
      <p:grpSp>
        <p:nvGrpSpPr>
          <p:cNvPr id="3" name="Group 45"/>
          <p:cNvGrpSpPr/>
          <p:nvPr/>
        </p:nvGrpSpPr>
        <p:grpSpPr>
          <a:xfrm>
            <a:off x="2057400" y="4495800"/>
            <a:ext cx="7086600" cy="2057400"/>
            <a:chOff x="1872" y="1776"/>
            <a:chExt cx="4464" cy="1440"/>
          </a:xfrm>
        </p:grpSpPr>
        <p:sp>
          <p:nvSpPr>
            <p:cNvPr id="7184" name="Rectangle 46"/>
            <p:cNvSpPr/>
            <p:nvPr/>
          </p:nvSpPr>
          <p:spPr>
            <a:xfrm>
              <a:off x="2592" y="1776"/>
              <a:ext cx="1200" cy="48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85" name="Rectangle 47"/>
            <p:cNvSpPr/>
            <p:nvPr/>
          </p:nvSpPr>
          <p:spPr>
            <a:xfrm>
              <a:off x="2592" y="2736"/>
              <a:ext cx="1200" cy="48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86" name="Rectangle 48"/>
            <p:cNvSpPr/>
            <p:nvPr/>
          </p:nvSpPr>
          <p:spPr>
            <a:xfrm>
              <a:off x="2592" y="2256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87" name="Rectangle 49"/>
            <p:cNvSpPr/>
            <p:nvPr/>
          </p:nvSpPr>
          <p:spPr>
            <a:xfrm>
              <a:off x="4512" y="2256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88" name="Rectangle 50"/>
            <p:cNvSpPr/>
            <p:nvPr/>
          </p:nvSpPr>
          <p:spPr>
            <a:xfrm>
              <a:off x="3792" y="2256"/>
              <a:ext cx="72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89" name="Rectangle 51"/>
            <p:cNvSpPr/>
            <p:nvPr/>
          </p:nvSpPr>
          <p:spPr>
            <a:xfrm>
              <a:off x="1872" y="2256"/>
              <a:ext cx="72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90" name="Text Box 52"/>
            <p:cNvSpPr txBox="1"/>
            <p:nvPr/>
          </p:nvSpPr>
          <p:spPr>
            <a:xfrm>
              <a:off x="1968" y="2448"/>
              <a:ext cx="576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5cm</a:t>
              </a:r>
              <a:endPara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91" name="Text Box 53"/>
            <p:cNvSpPr txBox="1"/>
            <p:nvPr/>
          </p:nvSpPr>
          <p:spPr>
            <a:xfrm>
              <a:off x="2832" y="2448"/>
              <a:ext cx="624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8cm</a:t>
              </a:r>
              <a:endPara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92" name="Text Box 54"/>
            <p:cNvSpPr txBox="1"/>
            <p:nvPr/>
          </p:nvSpPr>
          <p:spPr>
            <a:xfrm>
              <a:off x="3840" y="2448"/>
              <a:ext cx="576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5cm</a:t>
              </a:r>
              <a:endPara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93" name="Text Box 55"/>
            <p:cNvSpPr txBox="1"/>
            <p:nvPr/>
          </p:nvSpPr>
          <p:spPr>
            <a:xfrm>
              <a:off x="4848" y="2416"/>
              <a:ext cx="624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8cm</a:t>
              </a:r>
              <a:endPara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94" name="Text Box 56"/>
            <p:cNvSpPr txBox="1"/>
            <p:nvPr/>
          </p:nvSpPr>
          <p:spPr>
            <a:xfrm>
              <a:off x="5760" y="2363"/>
              <a:ext cx="576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4cm</a:t>
              </a:r>
              <a:endParaRPr lang="en-US" altLang="en-US" sz="24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90" grpId="0"/>
      <p:bldP spid="96291" grpId="0"/>
      <p:bldP spid="96292" grpId="0"/>
      <p:bldP spid="962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196" name="Text Box 5"/>
          <p:cNvSpPr txBox="1"/>
          <p:nvPr/>
        </p:nvSpPr>
        <p:spPr>
          <a:xfrm>
            <a:off x="3660775" y="-14287"/>
            <a:ext cx="1895475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8" name="Text Box 7"/>
          <p:cNvSpPr txBox="1"/>
          <p:nvPr/>
        </p:nvSpPr>
        <p:spPr>
          <a:xfrm>
            <a:off x="228600" y="1524000"/>
            <a:ext cx="3810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xung quanh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9" name="Rectangle 8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0" name="Text Box 9"/>
          <p:cNvSpPr txBox="1"/>
          <p:nvPr/>
        </p:nvSpPr>
        <p:spPr>
          <a:xfrm>
            <a:off x="0" y="7620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7290" name="Text Box 10"/>
          <p:cNvSpPr txBox="1"/>
          <p:nvPr/>
        </p:nvSpPr>
        <p:spPr>
          <a:xfrm>
            <a:off x="0" y="4267200"/>
            <a:ext cx="502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Chiều d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 + 8 + 5 + 8  = 26(cm)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7291" name="Text Box 11"/>
          <p:cNvSpPr txBox="1"/>
          <p:nvPr/>
        </p:nvSpPr>
        <p:spPr>
          <a:xfrm>
            <a:off x="2590800" y="4724400"/>
            <a:ext cx="426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(Chiều cao của hình hộp )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7292" name="Text Box 12"/>
          <p:cNvSpPr txBox="1"/>
          <p:nvPr/>
        </p:nvSpPr>
        <p:spPr>
          <a:xfrm>
            <a:off x="0" y="5181600"/>
            <a:ext cx="7162800" cy="8683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xung quanh của hình hộp chữ nhật l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x 4 = 104(cm</a:t>
            </a:r>
            <a:r>
              <a:rPr lang="en-US" alt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4" name="Text Box 13"/>
          <p:cNvSpPr txBox="1"/>
          <p:nvPr/>
        </p:nvSpPr>
        <p:spPr>
          <a:xfrm>
            <a:off x="590550" y="3205163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5" name="Text Box 14"/>
          <p:cNvSpPr txBox="1"/>
          <p:nvPr/>
        </p:nvSpPr>
        <p:spPr>
          <a:xfrm>
            <a:off x="1981200" y="32004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6" name="Text Box 15"/>
          <p:cNvSpPr txBox="1"/>
          <p:nvPr/>
        </p:nvSpPr>
        <p:spPr>
          <a:xfrm>
            <a:off x="2819400" y="21336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8207" name="Group 16"/>
          <p:cNvGrpSpPr/>
          <p:nvPr/>
        </p:nvGrpSpPr>
        <p:grpSpPr>
          <a:xfrm>
            <a:off x="152400" y="2057400"/>
            <a:ext cx="2743200" cy="1219200"/>
            <a:chOff x="96" y="1872"/>
            <a:chExt cx="1728" cy="768"/>
          </a:xfrm>
        </p:grpSpPr>
        <p:sp>
          <p:nvSpPr>
            <p:cNvPr id="8235" name="Freeform 17"/>
            <p:cNvSpPr/>
            <p:nvPr/>
          </p:nvSpPr>
          <p:spPr>
            <a:xfrm>
              <a:off x="1296" y="1872"/>
              <a:ext cx="528" cy="768"/>
            </a:xfrm>
            <a:custGeom>
              <a:avLst/>
              <a:gdLst>
                <a:gd name="txL" fmla="*/ 0 w 528"/>
                <a:gd name="txT" fmla="*/ 0 h 768"/>
                <a:gd name="txR" fmla="*/ 528 w 528"/>
                <a:gd name="txB" fmla="*/ 768 h 768"/>
              </a:gdLst>
              <a:ahLst/>
              <a:cxnLst>
                <a:cxn ang="0">
                  <a:pos x="0" y="768"/>
                </a:cxn>
                <a:cxn ang="0">
                  <a:pos x="528" y="480"/>
                </a:cxn>
                <a:cxn ang="0">
                  <a:pos x="528" y="0"/>
                </a:cxn>
                <a:cxn ang="0">
                  <a:pos x="0" y="288"/>
                </a:cxn>
                <a:cxn ang="0">
                  <a:pos x="0" y="768"/>
                </a:cxn>
              </a:cxnLst>
              <a:rect l="txL" t="txT" r="txR" b="txB"/>
              <a:pathLst>
                <a:path w="528" h="768">
                  <a:moveTo>
                    <a:pt x="0" y="768"/>
                  </a:moveTo>
                  <a:lnTo>
                    <a:pt x="528" y="480"/>
                  </a:lnTo>
                  <a:lnTo>
                    <a:pt x="528" y="0"/>
                  </a:lnTo>
                  <a:lnTo>
                    <a:pt x="0" y="28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36" name="Rectangle 18"/>
            <p:cNvSpPr/>
            <p:nvPr/>
          </p:nvSpPr>
          <p:spPr>
            <a:xfrm>
              <a:off x="96" y="2160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37" name="Freeform 19"/>
            <p:cNvSpPr/>
            <p:nvPr/>
          </p:nvSpPr>
          <p:spPr>
            <a:xfrm>
              <a:off x="96" y="1872"/>
              <a:ext cx="1728" cy="288"/>
            </a:xfrm>
            <a:custGeom>
              <a:avLst/>
              <a:gdLst>
                <a:gd name="txL" fmla="*/ 0 w 1680"/>
                <a:gd name="txT" fmla="*/ 0 h 288"/>
                <a:gd name="txR" fmla="*/ 1680 w 1680"/>
                <a:gd name="txB" fmla="*/ 288 h 288"/>
              </a:gdLst>
              <a:ahLst/>
              <a:cxnLst>
                <a:cxn ang="0">
                  <a:pos x="0" y="288"/>
                </a:cxn>
                <a:cxn ang="0">
                  <a:pos x="680" y="0"/>
                </a:cxn>
                <a:cxn ang="0">
                  <a:pos x="2164" y="0"/>
                </a:cxn>
                <a:cxn ang="0">
                  <a:pos x="1485" y="288"/>
                </a:cxn>
                <a:cxn ang="0">
                  <a:pos x="0" y="288"/>
                </a:cxn>
              </a:cxnLst>
              <a:rect l="txL" t="txT" r="txR" b="txB"/>
              <a:pathLst>
                <a:path w="1680" h="288">
                  <a:moveTo>
                    <a:pt x="0" y="288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152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66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38" name="Line 20"/>
            <p:cNvSpPr/>
            <p:nvPr/>
          </p:nvSpPr>
          <p:spPr>
            <a:xfrm>
              <a:off x="624" y="1872"/>
              <a:ext cx="0" cy="449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8239" name="Line 21"/>
            <p:cNvSpPr/>
            <p:nvPr/>
          </p:nvSpPr>
          <p:spPr>
            <a:xfrm flipH="1">
              <a:off x="96" y="2352"/>
              <a:ext cx="528" cy="271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8240" name="Line 22"/>
            <p:cNvSpPr/>
            <p:nvPr/>
          </p:nvSpPr>
          <p:spPr>
            <a:xfrm flipH="1">
              <a:off x="624" y="2352"/>
              <a:ext cx="1165" cy="0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97303" name="Text Box 23"/>
          <p:cNvSpPr txBox="1"/>
          <p:nvPr/>
        </p:nvSpPr>
        <p:spPr>
          <a:xfrm>
            <a:off x="4800600" y="4267200"/>
            <a:ext cx="3352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(Chu vi mặt đáy)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7304" name="Text Box 24"/>
          <p:cNvSpPr txBox="1"/>
          <p:nvPr/>
        </p:nvSpPr>
        <p:spPr>
          <a:xfrm>
            <a:off x="0" y="4724400"/>
            <a:ext cx="2743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Chiều rộng l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4cm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7305" name="Line 25"/>
          <p:cNvSpPr/>
          <p:nvPr/>
        </p:nvSpPr>
        <p:spPr>
          <a:xfrm>
            <a:off x="2895600" y="2057400"/>
            <a:ext cx="0" cy="76200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8211" name="Group 26"/>
          <p:cNvGrpSpPr/>
          <p:nvPr/>
        </p:nvGrpSpPr>
        <p:grpSpPr>
          <a:xfrm>
            <a:off x="3124200" y="2362200"/>
            <a:ext cx="5867400" cy="2057400"/>
            <a:chOff x="1872" y="1776"/>
            <a:chExt cx="3936" cy="1440"/>
          </a:xfrm>
        </p:grpSpPr>
        <p:sp>
          <p:nvSpPr>
            <p:cNvPr id="8224" name="Rectangle 27"/>
            <p:cNvSpPr/>
            <p:nvPr/>
          </p:nvSpPr>
          <p:spPr>
            <a:xfrm>
              <a:off x="2592" y="1776"/>
              <a:ext cx="1200" cy="48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25" name="Rectangle 28"/>
            <p:cNvSpPr/>
            <p:nvPr/>
          </p:nvSpPr>
          <p:spPr>
            <a:xfrm>
              <a:off x="2592" y="2736"/>
              <a:ext cx="1200" cy="48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26" name="Rectangle 29"/>
            <p:cNvSpPr/>
            <p:nvPr/>
          </p:nvSpPr>
          <p:spPr>
            <a:xfrm>
              <a:off x="2592" y="2256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27" name="Rectangle 30"/>
            <p:cNvSpPr/>
            <p:nvPr/>
          </p:nvSpPr>
          <p:spPr>
            <a:xfrm>
              <a:off x="4512" y="2256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28" name="Rectangle 31"/>
            <p:cNvSpPr/>
            <p:nvPr/>
          </p:nvSpPr>
          <p:spPr>
            <a:xfrm>
              <a:off x="3792" y="2256"/>
              <a:ext cx="72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29" name="Rectangle 32"/>
            <p:cNvSpPr/>
            <p:nvPr/>
          </p:nvSpPr>
          <p:spPr>
            <a:xfrm>
              <a:off x="1872" y="2256"/>
              <a:ext cx="72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30" name="Text Box 33"/>
            <p:cNvSpPr txBox="1"/>
            <p:nvPr/>
          </p:nvSpPr>
          <p:spPr>
            <a:xfrm>
              <a:off x="1968" y="2448"/>
              <a:ext cx="576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5cm</a:t>
              </a:r>
              <a:endPara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31" name="Text Box 34"/>
            <p:cNvSpPr txBox="1"/>
            <p:nvPr/>
          </p:nvSpPr>
          <p:spPr>
            <a:xfrm>
              <a:off x="2832" y="2448"/>
              <a:ext cx="624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8cm</a:t>
              </a:r>
              <a:endPara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32" name="Text Box 35"/>
            <p:cNvSpPr txBox="1"/>
            <p:nvPr/>
          </p:nvSpPr>
          <p:spPr>
            <a:xfrm>
              <a:off x="3840" y="2448"/>
              <a:ext cx="576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5cm</a:t>
              </a:r>
              <a:endPara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33" name="Text Box 36"/>
            <p:cNvSpPr txBox="1"/>
            <p:nvPr/>
          </p:nvSpPr>
          <p:spPr>
            <a:xfrm>
              <a:off x="4800" y="2448"/>
              <a:ext cx="624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8cm</a:t>
              </a:r>
              <a:endPara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34" name="Text Box 37"/>
            <p:cNvSpPr txBox="1"/>
            <p:nvPr/>
          </p:nvSpPr>
          <p:spPr>
            <a:xfrm>
              <a:off x="5232" y="2304"/>
              <a:ext cx="576" cy="3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endParaRPr lang="vi-VN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4" name="Group 38"/>
          <p:cNvGrpSpPr/>
          <p:nvPr/>
        </p:nvGrpSpPr>
        <p:grpSpPr>
          <a:xfrm>
            <a:off x="152400" y="2819400"/>
            <a:ext cx="2743200" cy="457200"/>
            <a:chOff x="96" y="1776"/>
            <a:chExt cx="1728" cy="288"/>
          </a:xfrm>
        </p:grpSpPr>
        <p:sp>
          <p:nvSpPr>
            <p:cNvPr id="8220" name="Line 39"/>
            <p:cNvSpPr/>
            <p:nvPr/>
          </p:nvSpPr>
          <p:spPr>
            <a:xfrm>
              <a:off x="672" y="1776"/>
              <a:ext cx="1152" cy="0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8221" name="Line 40"/>
            <p:cNvSpPr/>
            <p:nvPr/>
          </p:nvSpPr>
          <p:spPr>
            <a:xfrm flipV="1">
              <a:off x="96" y="1776"/>
              <a:ext cx="528" cy="288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8222" name="Line 41"/>
            <p:cNvSpPr/>
            <p:nvPr/>
          </p:nvSpPr>
          <p:spPr>
            <a:xfrm>
              <a:off x="96" y="2064"/>
              <a:ext cx="1104" cy="0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8223" name="Line 42"/>
            <p:cNvSpPr/>
            <p:nvPr/>
          </p:nvSpPr>
          <p:spPr>
            <a:xfrm flipV="1">
              <a:off x="1344" y="1776"/>
              <a:ext cx="480" cy="288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</p:grpSp>
      <p:grpSp>
        <p:nvGrpSpPr>
          <p:cNvPr id="5" name="Group 43"/>
          <p:cNvGrpSpPr/>
          <p:nvPr/>
        </p:nvGrpSpPr>
        <p:grpSpPr>
          <a:xfrm>
            <a:off x="3200400" y="3048000"/>
            <a:ext cx="5715000" cy="685800"/>
            <a:chOff x="1824" y="2064"/>
            <a:chExt cx="3840" cy="432"/>
          </a:xfrm>
        </p:grpSpPr>
        <p:sp>
          <p:nvSpPr>
            <p:cNvPr id="8216" name="Line 44"/>
            <p:cNvSpPr/>
            <p:nvPr/>
          </p:nvSpPr>
          <p:spPr>
            <a:xfrm>
              <a:off x="1824" y="2064"/>
              <a:ext cx="3792" cy="0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8217" name="Line 45"/>
            <p:cNvSpPr/>
            <p:nvPr/>
          </p:nvSpPr>
          <p:spPr>
            <a:xfrm>
              <a:off x="1824" y="2496"/>
              <a:ext cx="3840" cy="0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8218" name="Line 46"/>
            <p:cNvSpPr/>
            <p:nvPr/>
          </p:nvSpPr>
          <p:spPr>
            <a:xfrm flipH="1">
              <a:off x="1824" y="2064"/>
              <a:ext cx="0" cy="432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8219" name="Line 47"/>
            <p:cNvSpPr/>
            <p:nvPr/>
          </p:nvSpPr>
          <p:spPr>
            <a:xfrm>
              <a:off x="5664" y="2064"/>
              <a:ext cx="0" cy="432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8214" name="Text Box 48"/>
          <p:cNvSpPr txBox="1"/>
          <p:nvPr/>
        </p:nvSpPr>
        <p:spPr>
          <a:xfrm>
            <a:off x="0" y="1524000"/>
            <a:ext cx="441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xung quanh 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7329" name="Line 49"/>
          <p:cNvSpPr/>
          <p:nvPr/>
        </p:nvSpPr>
        <p:spPr>
          <a:xfrm>
            <a:off x="3200400" y="3048000"/>
            <a:ext cx="914400" cy="0"/>
          </a:xfrm>
          <a:prstGeom prst="line">
            <a:avLst/>
          </a:prstGeom>
          <a:ln w="9525" cap="flat" cmpd="sng">
            <a:solidFill>
              <a:srgbClr val="FF3300"/>
            </a:solidFill>
            <a:prstDash val="dashDot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7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7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6" dur="2000" fill="hold"/>
                                        <p:tgtEl>
                                          <p:spTgt spid="97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0" grpId="0"/>
      <p:bldP spid="97291" grpId="0"/>
      <p:bldP spid="97292" grpId="0"/>
      <p:bldP spid="97303" grpId="0"/>
      <p:bldP spid="973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0" name="Text Box 5"/>
          <p:cNvSpPr txBox="1"/>
          <p:nvPr/>
        </p:nvSpPr>
        <p:spPr>
          <a:xfrm>
            <a:off x="3748088" y="61913"/>
            <a:ext cx="16764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2" name="Text Box 7"/>
          <p:cNvSpPr txBox="1"/>
          <p:nvPr/>
        </p:nvSpPr>
        <p:spPr>
          <a:xfrm>
            <a:off x="228600" y="1524000"/>
            <a:ext cx="3810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xung quanh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3" name="Rectangle 8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4" name="Text Box 9"/>
          <p:cNvSpPr txBox="1"/>
          <p:nvPr/>
        </p:nvSpPr>
        <p:spPr>
          <a:xfrm>
            <a:off x="0" y="7620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8314" name="Text Box 10"/>
          <p:cNvSpPr txBox="1"/>
          <p:nvPr/>
        </p:nvSpPr>
        <p:spPr>
          <a:xfrm>
            <a:off x="0" y="2209800"/>
            <a:ext cx="88392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spcBef>
                <a:spcPct val="50000"/>
              </a:spcBef>
            </a:pPr>
            <a:r>
              <a:rPr lang="en-US" altLang="en-US" sz="2400" u="sng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tắc</a:t>
            </a:r>
            <a:r>
              <a:rPr lang="en-US" altLang="en-US" sz="24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Muốn tính diện tích xung quanh của hình hộp chữ nhật ta lấy chu vi mặt đáy nhân với chiều cao (cùng đơn vị đo)</a:t>
            </a:r>
            <a:endParaRPr lang="en-US" altLang="en-US" sz="2400" dirty="0">
              <a:solidFill>
                <a:srgbClr val="0066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8315" name="Text Box 11"/>
          <p:cNvSpPr txBox="1"/>
          <p:nvPr/>
        </p:nvSpPr>
        <p:spPr>
          <a:xfrm>
            <a:off x="0" y="3276600"/>
            <a:ext cx="3657600" cy="2681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Cho: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 : chiều d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 : chiều rộng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h : chiều cao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chu vi mặt đáy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diện tích xung quanh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8316" name="Text Box 12"/>
          <p:cNvSpPr txBox="1"/>
          <p:nvPr/>
        </p:nvSpPr>
        <p:spPr>
          <a:xfrm>
            <a:off x="4114800" y="3581400"/>
            <a:ext cx="4495800" cy="1609725"/>
          </a:xfrm>
          <a:prstGeom prst="rect">
            <a:avLst/>
          </a:prstGeom>
          <a:noFill/>
          <a:ln w="57150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Công thức:</a:t>
            </a:r>
            <a:endParaRPr lang="en-US" alt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alt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</a:t>
            </a:r>
            <a:r>
              <a:rPr lang="en-US" alt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  Sxq = (a + b)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en-US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8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8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9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4" grpId="0"/>
      <p:bldP spid="98315" grpId="0"/>
      <p:bldP spid="983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4" name="Text Box 5"/>
          <p:cNvSpPr txBox="1"/>
          <p:nvPr/>
        </p:nvSpPr>
        <p:spPr>
          <a:xfrm>
            <a:off x="3771900" y="58738"/>
            <a:ext cx="16002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6" name="Rectangle 8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7" name="Text Box 9"/>
          <p:cNvSpPr txBox="1"/>
          <p:nvPr/>
        </p:nvSpPr>
        <p:spPr>
          <a:xfrm>
            <a:off x="0" y="7620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457200" y="2209800"/>
            <a:ext cx="2743200" cy="1219200"/>
            <a:chOff x="96" y="1872"/>
            <a:chExt cx="1728" cy="768"/>
          </a:xfrm>
        </p:grpSpPr>
        <p:sp>
          <p:nvSpPr>
            <p:cNvPr id="10257" name="Freeform 11"/>
            <p:cNvSpPr/>
            <p:nvPr/>
          </p:nvSpPr>
          <p:spPr>
            <a:xfrm>
              <a:off x="1296" y="1872"/>
              <a:ext cx="528" cy="768"/>
            </a:xfrm>
            <a:custGeom>
              <a:avLst/>
              <a:gdLst>
                <a:gd name="txL" fmla="*/ 0 w 528"/>
                <a:gd name="txT" fmla="*/ 0 h 768"/>
                <a:gd name="txR" fmla="*/ 528 w 528"/>
                <a:gd name="txB" fmla="*/ 768 h 768"/>
              </a:gdLst>
              <a:ahLst/>
              <a:cxnLst>
                <a:cxn ang="0">
                  <a:pos x="0" y="768"/>
                </a:cxn>
                <a:cxn ang="0">
                  <a:pos x="528" y="480"/>
                </a:cxn>
                <a:cxn ang="0">
                  <a:pos x="528" y="0"/>
                </a:cxn>
                <a:cxn ang="0">
                  <a:pos x="0" y="288"/>
                </a:cxn>
                <a:cxn ang="0">
                  <a:pos x="0" y="768"/>
                </a:cxn>
              </a:cxnLst>
              <a:rect l="txL" t="txT" r="txR" b="txB"/>
              <a:pathLst>
                <a:path w="528" h="768">
                  <a:moveTo>
                    <a:pt x="0" y="768"/>
                  </a:moveTo>
                  <a:lnTo>
                    <a:pt x="528" y="480"/>
                  </a:lnTo>
                  <a:lnTo>
                    <a:pt x="528" y="0"/>
                  </a:lnTo>
                  <a:lnTo>
                    <a:pt x="0" y="28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58" name="Rectangle 12"/>
            <p:cNvSpPr/>
            <p:nvPr/>
          </p:nvSpPr>
          <p:spPr>
            <a:xfrm>
              <a:off x="96" y="2160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59" name="Freeform 13"/>
            <p:cNvSpPr/>
            <p:nvPr/>
          </p:nvSpPr>
          <p:spPr>
            <a:xfrm>
              <a:off x="96" y="1872"/>
              <a:ext cx="1728" cy="288"/>
            </a:xfrm>
            <a:custGeom>
              <a:avLst/>
              <a:gdLst>
                <a:gd name="txL" fmla="*/ 0 w 1680"/>
                <a:gd name="txT" fmla="*/ 0 h 288"/>
                <a:gd name="txR" fmla="*/ 1680 w 1680"/>
                <a:gd name="txB" fmla="*/ 288 h 288"/>
              </a:gdLst>
              <a:ahLst/>
              <a:cxnLst>
                <a:cxn ang="0">
                  <a:pos x="0" y="288"/>
                </a:cxn>
                <a:cxn ang="0">
                  <a:pos x="680" y="0"/>
                </a:cxn>
                <a:cxn ang="0">
                  <a:pos x="2164" y="0"/>
                </a:cxn>
                <a:cxn ang="0">
                  <a:pos x="1485" y="288"/>
                </a:cxn>
                <a:cxn ang="0">
                  <a:pos x="0" y="288"/>
                </a:cxn>
              </a:cxnLst>
              <a:rect l="txL" t="txT" r="txR" b="txB"/>
              <a:pathLst>
                <a:path w="1680" h="288">
                  <a:moveTo>
                    <a:pt x="0" y="288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152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66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0260" name="Line 14"/>
            <p:cNvSpPr/>
            <p:nvPr/>
          </p:nvSpPr>
          <p:spPr>
            <a:xfrm>
              <a:off x="624" y="1872"/>
              <a:ext cx="0" cy="449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0261" name="Line 15"/>
            <p:cNvSpPr/>
            <p:nvPr/>
          </p:nvSpPr>
          <p:spPr>
            <a:xfrm flipH="1">
              <a:off x="96" y="2352"/>
              <a:ext cx="528" cy="271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0262" name="Line 16"/>
            <p:cNvSpPr/>
            <p:nvPr/>
          </p:nvSpPr>
          <p:spPr>
            <a:xfrm flipH="1">
              <a:off x="624" y="2352"/>
              <a:ext cx="1165" cy="0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99345" name="Text Box 17"/>
          <p:cNvSpPr txBox="1"/>
          <p:nvPr/>
        </p:nvSpPr>
        <p:spPr>
          <a:xfrm>
            <a:off x="152400" y="1752600"/>
            <a:ext cx="3505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b/ Diện tích to</a:t>
            </a:r>
            <a:r>
              <a:rPr lang="en-US" altLang="en-US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phần</a:t>
            </a:r>
            <a:endParaRPr lang="en-US" altLang="en-US" sz="2400" b="1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9346" name="Rectangle 18"/>
          <p:cNvSpPr/>
          <p:nvPr/>
        </p:nvSpPr>
        <p:spPr>
          <a:xfrm>
            <a:off x="3657600" y="3352800"/>
            <a:ext cx="1066800" cy="8382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9347" name="Rectangle 19"/>
          <p:cNvSpPr/>
          <p:nvPr/>
        </p:nvSpPr>
        <p:spPr>
          <a:xfrm>
            <a:off x="4724400" y="3962400"/>
            <a:ext cx="1676400" cy="9144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9348" name="Rectangle 20"/>
          <p:cNvSpPr/>
          <p:nvPr/>
        </p:nvSpPr>
        <p:spPr>
          <a:xfrm>
            <a:off x="4724400" y="2514600"/>
            <a:ext cx="1676400" cy="838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9349" name="Rectangle 21"/>
          <p:cNvSpPr/>
          <p:nvPr/>
        </p:nvSpPr>
        <p:spPr>
          <a:xfrm>
            <a:off x="4724400" y="3352800"/>
            <a:ext cx="1676400" cy="8382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9350" name="Rectangle 22"/>
          <p:cNvSpPr/>
          <p:nvPr/>
        </p:nvSpPr>
        <p:spPr>
          <a:xfrm>
            <a:off x="6400800" y="3352800"/>
            <a:ext cx="1143000" cy="8382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9351" name="Rectangle 23"/>
          <p:cNvSpPr/>
          <p:nvPr/>
        </p:nvSpPr>
        <p:spPr>
          <a:xfrm>
            <a:off x="7467600" y="3352800"/>
            <a:ext cx="1600200" cy="8382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9352" name="Text Box 24"/>
          <p:cNvSpPr txBox="1"/>
          <p:nvPr/>
        </p:nvSpPr>
        <p:spPr>
          <a:xfrm>
            <a:off x="304800" y="4876800"/>
            <a:ext cx="8763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phần của hình hộp chữ nhật l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tổng của diện tích xung quanh v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hai đáy.</a:t>
            </a:r>
            <a:endParaRPr lang="en-US" altLang="en-US" sz="2400" b="1" dirty="0">
              <a:solidFill>
                <a:srgbClr val="0000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9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9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9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9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9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9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9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9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9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5" grpId="0"/>
      <p:bldP spid="99346" grpId="0" animBg="1"/>
      <p:bldP spid="99347" grpId="0" animBg="1"/>
      <p:bldP spid="99348" grpId="0" animBg="1"/>
      <p:bldP spid="99349" grpId="0" animBg="1"/>
      <p:bldP spid="99350" grpId="0" animBg="1"/>
      <p:bldP spid="99351" grpId="0" animBg="1"/>
      <p:bldP spid="993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Line 2"/>
          <p:cNvSpPr/>
          <p:nvPr/>
        </p:nvSpPr>
        <p:spPr>
          <a:xfrm>
            <a:off x="2514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68" name="Text Box 5"/>
          <p:cNvSpPr txBox="1"/>
          <p:nvPr/>
        </p:nvSpPr>
        <p:spPr>
          <a:xfrm>
            <a:off x="3643313" y="39688"/>
            <a:ext cx="17526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0" name="Text Box 7"/>
          <p:cNvSpPr txBox="1"/>
          <p:nvPr/>
        </p:nvSpPr>
        <p:spPr>
          <a:xfrm>
            <a:off x="228600" y="1524000"/>
            <a:ext cx="3810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xung quanh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1" name="Rectangle 8"/>
          <p:cNvSpPr/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rgbClr val="993300"/>
          </a:solidFill>
          <a:ln w="9525">
            <a:noFill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2" name="Text Box 9"/>
          <p:cNvSpPr txBox="1"/>
          <p:nvPr/>
        </p:nvSpPr>
        <p:spPr>
          <a:xfrm>
            <a:off x="0" y="762000"/>
            <a:ext cx="9144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VÀ DIỆN TÍCH TOÀN PHẦN CỦA HÌNH HỘP CHỮ NHẬT </a:t>
            </a:r>
            <a:endParaRPr lang="en-US" alt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5" name="Rectangle 12"/>
          <p:cNvSpPr/>
          <p:nvPr/>
        </p:nvSpPr>
        <p:spPr>
          <a:xfrm>
            <a:off x="3581400" y="4343400"/>
            <a:ext cx="1981200" cy="1066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6" name="Rectangle 13"/>
          <p:cNvSpPr/>
          <p:nvPr/>
        </p:nvSpPr>
        <p:spPr>
          <a:xfrm>
            <a:off x="3581400" y="2362200"/>
            <a:ext cx="1981200" cy="1066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0366" name="Oval 14"/>
          <p:cNvSpPr/>
          <p:nvPr/>
        </p:nvSpPr>
        <p:spPr>
          <a:xfrm>
            <a:off x="609600" y="5410200"/>
            <a:ext cx="2667000" cy="914400"/>
          </a:xfrm>
          <a:prstGeom prst="ellipse">
            <a:avLst/>
          </a:prstGeom>
          <a:solidFill>
            <a:srgbClr val="99CC00"/>
          </a:solidFill>
          <a:ln w="9525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 4</a:t>
            </a:r>
            <a:endParaRPr lang="en-US" altLang="en-US" sz="24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0367" name="AutoShape 15"/>
          <p:cNvSpPr/>
          <p:nvPr/>
        </p:nvSpPr>
        <p:spPr>
          <a:xfrm>
            <a:off x="5812790" y="5410200"/>
            <a:ext cx="3352800" cy="1447800"/>
          </a:xfrm>
          <a:prstGeom prst="wedgeRoundRectCallout">
            <a:avLst>
              <a:gd name="adj1" fmla="val -55301"/>
              <a:gd name="adj2" fmla="val -100329"/>
              <a:gd name="adj3" fmla="val 16667"/>
            </a:avLst>
          </a:prstGeom>
          <a:solidFill>
            <a:srgbClr val="99CC00"/>
          </a:solidFill>
          <a:ln w="9525" cap="flat" cmpd="sng">
            <a:solidFill>
              <a:srgbClr val="00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eaLnBrk="1" hangingPunct="1"/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diện tích to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phần của hình chữ nhật trên.</a:t>
            </a:r>
            <a:endParaRPr lang="en-US" altLang="en-US" sz="2400" dirty="0">
              <a:solidFill>
                <a:srgbClr val="00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9" name="Text Box 16"/>
          <p:cNvSpPr txBox="1"/>
          <p:nvPr/>
        </p:nvSpPr>
        <p:spPr>
          <a:xfrm>
            <a:off x="819150" y="3205163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0" name="Text Box 17"/>
          <p:cNvSpPr txBox="1"/>
          <p:nvPr/>
        </p:nvSpPr>
        <p:spPr>
          <a:xfrm>
            <a:off x="2238375" y="3038475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1" name="Text Box 18"/>
          <p:cNvSpPr txBox="1"/>
          <p:nvPr/>
        </p:nvSpPr>
        <p:spPr>
          <a:xfrm>
            <a:off x="2895600" y="2181225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1282" name="Group 19"/>
          <p:cNvGrpSpPr/>
          <p:nvPr/>
        </p:nvGrpSpPr>
        <p:grpSpPr>
          <a:xfrm>
            <a:off x="228600" y="2057400"/>
            <a:ext cx="2743200" cy="1219200"/>
            <a:chOff x="96" y="1872"/>
            <a:chExt cx="1728" cy="768"/>
          </a:xfrm>
        </p:grpSpPr>
        <p:sp>
          <p:nvSpPr>
            <p:cNvPr id="11297" name="Freeform 20"/>
            <p:cNvSpPr/>
            <p:nvPr/>
          </p:nvSpPr>
          <p:spPr>
            <a:xfrm>
              <a:off x="1296" y="1872"/>
              <a:ext cx="528" cy="768"/>
            </a:xfrm>
            <a:custGeom>
              <a:avLst/>
              <a:gdLst>
                <a:gd name="txL" fmla="*/ 0 w 528"/>
                <a:gd name="txT" fmla="*/ 0 h 768"/>
                <a:gd name="txR" fmla="*/ 528 w 528"/>
                <a:gd name="txB" fmla="*/ 768 h 768"/>
              </a:gdLst>
              <a:ahLst/>
              <a:cxnLst>
                <a:cxn ang="0">
                  <a:pos x="0" y="768"/>
                </a:cxn>
                <a:cxn ang="0">
                  <a:pos x="528" y="480"/>
                </a:cxn>
                <a:cxn ang="0">
                  <a:pos x="528" y="0"/>
                </a:cxn>
                <a:cxn ang="0">
                  <a:pos x="0" y="288"/>
                </a:cxn>
                <a:cxn ang="0">
                  <a:pos x="0" y="768"/>
                </a:cxn>
              </a:cxnLst>
              <a:rect l="txL" t="txT" r="txR" b="txB"/>
              <a:pathLst>
                <a:path w="528" h="768">
                  <a:moveTo>
                    <a:pt x="0" y="768"/>
                  </a:moveTo>
                  <a:lnTo>
                    <a:pt x="528" y="480"/>
                  </a:lnTo>
                  <a:lnTo>
                    <a:pt x="528" y="0"/>
                  </a:lnTo>
                  <a:lnTo>
                    <a:pt x="0" y="28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00FFFF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8" name="Rectangle 21"/>
            <p:cNvSpPr/>
            <p:nvPr/>
          </p:nvSpPr>
          <p:spPr>
            <a:xfrm>
              <a:off x="96" y="2160"/>
              <a:ext cx="1200" cy="48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FF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 eaLnBrk="1" hangingPunct="1"/>
              <a:endParaRPr lang="vi-VN" altLang="en-US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99" name="Freeform 22"/>
            <p:cNvSpPr/>
            <p:nvPr/>
          </p:nvSpPr>
          <p:spPr>
            <a:xfrm>
              <a:off x="96" y="1872"/>
              <a:ext cx="1728" cy="288"/>
            </a:xfrm>
            <a:custGeom>
              <a:avLst/>
              <a:gdLst>
                <a:gd name="txL" fmla="*/ 0 w 1680"/>
                <a:gd name="txT" fmla="*/ 0 h 288"/>
                <a:gd name="txR" fmla="*/ 1680 w 1680"/>
                <a:gd name="txB" fmla="*/ 288 h 288"/>
              </a:gdLst>
              <a:ahLst/>
              <a:cxnLst>
                <a:cxn ang="0">
                  <a:pos x="0" y="288"/>
                </a:cxn>
                <a:cxn ang="0">
                  <a:pos x="680" y="0"/>
                </a:cxn>
                <a:cxn ang="0">
                  <a:pos x="2164" y="0"/>
                </a:cxn>
                <a:cxn ang="0">
                  <a:pos x="1485" y="288"/>
                </a:cxn>
                <a:cxn ang="0">
                  <a:pos x="0" y="288"/>
                </a:cxn>
              </a:cxnLst>
              <a:rect l="txL" t="txT" r="txR" b="txB"/>
              <a:pathLst>
                <a:path w="1680" h="288">
                  <a:moveTo>
                    <a:pt x="0" y="288"/>
                  </a:moveTo>
                  <a:lnTo>
                    <a:pt x="528" y="0"/>
                  </a:lnTo>
                  <a:lnTo>
                    <a:pt x="1680" y="0"/>
                  </a:lnTo>
                  <a:lnTo>
                    <a:pt x="1152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FF66">
                <a:alpha val="100000"/>
              </a:srgbClr>
            </a:solidFill>
            <a:ln w="9525" cap="flat" cmpd="sng">
              <a:solidFill>
                <a:srgbClr val="FF006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00" name="Line 23"/>
            <p:cNvSpPr/>
            <p:nvPr/>
          </p:nvSpPr>
          <p:spPr>
            <a:xfrm>
              <a:off x="624" y="1872"/>
              <a:ext cx="0" cy="449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1301" name="Line 24"/>
            <p:cNvSpPr/>
            <p:nvPr/>
          </p:nvSpPr>
          <p:spPr>
            <a:xfrm flipH="1">
              <a:off x="96" y="2352"/>
              <a:ext cx="528" cy="271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1302" name="Line 25"/>
            <p:cNvSpPr/>
            <p:nvPr/>
          </p:nvSpPr>
          <p:spPr>
            <a:xfrm flipH="1">
              <a:off x="624" y="2352"/>
              <a:ext cx="1165" cy="0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dash"/>
              <a:headEnd type="none" w="med" len="med"/>
              <a:tailEnd type="none" w="med" len="med"/>
            </a:ln>
          </p:spPr>
        </p:sp>
      </p:grpSp>
      <p:sp>
        <p:nvSpPr>
          <p:cNvPr id="11283" name="Rectangle 26"/>
          <p:cNvSpPr/>
          <p:nvPr/>
        </p:nvSpPr>
        <p:spPr>
          <a:xfrm>
            <a:off x="2438400" y="3429000"/>
            <a:ext cx="6400800" cy="914400"/>
          </a:xfrm>
          <a:prstGeom prst="rect">
            <a:avLst/>
          </a:prstGeom>
          <a:solidFill>
            <a:srgbClr val="00FFFF">
              <a:alpha val="89803"/>
            </a:srgbClr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1" hangingPunct="1"/>
            <a:endParaRPr lang="vi-VN" alt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4" name="Line 27"/>
          <p:cNvSpPr/>
          <p:nvPr/>
        </p:nvSpPr>
        <p:spPr>
          <a:xfrm>
            <a:off x="6858000" y="3429000"/>
            <a:ext cx="0" cy="91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5" name="Line 28"/>
          <p:cNvSpPr/>
          <p:nvPr/>
        </p:nvSpPr>
        <p:spPr>
          <a:xfrm>
            <a:off x="3581400" y="3378200"/>
            <a:ext cx="0" cy="9382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6" name="Line 29"/>
          <p:cNvSpPr/>
          <p:nvPr/>
        </p:nvSpPr>
        <p:spPr>
          <a:xfrm>
            <a:off x="5562600" y="3378200"/>
            <a:ext cx="0" cy="9382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7" name="Line 30"/>
          <p:cNvSpPr/>
          <p:nvPr/>
        </p:nvSpPr>
        <p:spPr>
          <a:xfrm>
            <a:off x="3581400" y="2362200"/>
            <a:ext cx="0" cy="3048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8" name="Line 31"/>
          <p:cNvSpPr/>
          <p:nvPr/>
        </p:nvSpPr>
        <p:spPr>
          <a:xfrm>
            <a:off x="5562600" y="2362200"/>
            <a:ext cx="0" cy="3048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9" name="Line 32"/>
          <p:cNvSpPr/>
          <p:nvPr/>
        </p:nvSpPr>
        <p:spPr>
          <a:xfrm>
            <a:off x="3581400" y="2362200"/>
            <a:ext cx="1981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0" name="Line 33"/>
          <p:cNvSpPr/>
          <p:nvPr/>
        </p:nvSpPr>
        <p:spPr>
          <a:xfrm>
            <a:off x="3581400" y="5410200"/>
            <a:ext cx="1981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1" name="Text Box 34"/>
          <p:cNvSpPr txBox="1"/>
          <p:nvPr/>
        </p:nvSpPr>
        <p:spPr>
          <a:xfrm>
            <a:off x="4343400" y="39624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2" name="Text Box 35"/>
          <p:cNvSpPr txBox="1"/>
          <p:nvPr/>
        </p:nvSpPr>
        <p:spPr>
          <a:xfrm>
            <a:off x="7543800" y="39624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3" name="Text Box 36"/>
          <p:cNvSpPr txBox="1"/>
          <p:nvPr/>
        </p:nvSpPr>
        <p:spPr>
          <a:xfrm>
            <a:off x="2667000" y="39624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4" name="Text Box 37"/>
          <p:cNvSpPr txBox="1"/>
          <p:nvPr/>
        </p:nvSpPr>
        <p:spPr>
          <a:xfrm>
            <a:off x="5867400" y="39624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5" name="Text Box 38"/>
          <p:cNvSpPr txBox="1"/>
          <p:nvPr/>
        </p:nvSpPr>
        <p:spPr>
          <a:xfrm>
            <a:off x="5562600" y="25908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endParaRPr lang="en-US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6" name="Text Box 39"/>
          <p:cNvSpPr txBox="1"/>
          <p:nvPr/>
        </p:nvSpPr>
        <p:spPr>
          <a:xfrm>
            <a:off x="4038600" y="2362200"/>
            <a:ext cx="1066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8cm</a:t>
            </a:r>
            <a:endParaRPr lang="en-US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0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6" grpId="0" animBg="1"/>
      <p:bldP spid="100367" grpId="0" bldLvl="0" animBg="1"/>
    </p:bldLst>
  </p:timing>
</p:sld>
</file>

<file path=ppt/theme/theme1.xml><?xml version="1.0" encoding="utf-8"?>
<a:theme xmlns:a="http://schemas.openxmlformats.org/drawingml/2006/main" name="TRANGCHU">
  <a:themeElements>
    <a:clrScheme name="TRANGCH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TRANGCH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RANGCH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GCHU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GCHU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GCHU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GCHU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GCHU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GCHU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GCHU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GCHU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5799</Words>
  <Application>WPS Presentation</Application>
  <PresentationFormat/>
  <Paragraphs>513</Paragraphs>
  <Slides>25</Slides>
  <Notes>1</Notes>
  <HiddenSlides>0</HiddenSlides>
  <MMClips>1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6" baseType="lpstr">
      <vt:lpstr>Arial</vt:lpstr>
      <vt:lpstr>SimSun</vt:lpstr>
      <vt:lpstr>Wingdings</vt:lpstr>
      <vt:lpstr>Times New Roman</vt:lpstr>
      <vt:lpstr>Symbol</vt:lpstr>
      <vt:lpstr>Microsoft YaHei</vt:lpstr>
      <vt:lpstr>Arial Unicode MS</vt:lpstr>
      <vt:lpstr>UVN Mang Tre</vt:lpstr>
      <vt:lpstr>Calibri</vt:lpstr>
      <vt:lpstr>字魂70号-灵悦黑体</vt:lpstr>
      <vt:lpstr>TRANGCHU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Tuan 21 dien tich xung quanh dien tich toan phan hinh hop chu nhat.ppt</dc:title>
  <dc:creator>Anh Quan</dc:creator>
  <cp:lastModifiedBy>HUONG GIANG</cp:lastModifiedBy>
  <cp:revision>239</cp:revision>
  <dcterms:created xsi:type="dcterms:W3CDTF">2007-11-25T13:04:03Z</dcterms:created>
  <dcterms:modified xsi:type="dcterms:W3CDTF">2023-01-29T14:17:35Z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9FCB0DE619A749DDB4BBA80DE3A297E9</vt:lpwstr>
  </property>
  <property fmtid="{D5CDD505-2E9C-101B-9397-08002B2CF9AE}" pid="3" name="KSOProductBuildVer">
    <vt:lpwstr>1033-11.2.0.11440</vt:lpwstr>
  </property>
</Properties>
</file>