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60" r:id="rId5"/>
    <p:sldId id="261" r:id="rId6"/>
    <p:sldId id="262" r:id="rId7"/>
    <p:sldId id="273" r:id="rId8"/>
    <p:sldId id="264" r:id="rId9"/>
    <p:sldId id="265" r:id="rId10"/>
    <p:sldId id="274" r:id="rId11"/>
    <p:sldId id="267" r:id="rId12"/>
    <p:sldId id="275" r:id="rId13"/>
    <p:sldId id="270" r:id="rId14"/>
    <p:sldId id="271" r:id="rId15"/>
    <p:sldId id="272"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QqJZM/AFIippnUsgDUpFSVhhtP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E14"/>
    <a:srgbClr val="115593"/>
    <a:srgbClr val="F8F4E8"/>
    <a:srgbClr val="166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4660"/>
  </p:normalViewPr>
  <p:slideViewPr>
    <p:cSldViewPr snapToGrid="0">
      <p:cViewPr varScale="1">
        <p:scale>
          <a:sx n="62" d="100"/>
          <a:sy n="62" d="100"/>
        </p:scale>
        <p:origin x="85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07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37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92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28"/>
          <p:cNvSpPr>
            <a:spLocks noGrp="1"/>
          </p:cNvSpPr>
          <p:nvPr>
            <p:ph type="pic" idx="2"/>
          </p:nvPr>
        </p:nvSpPr>
        <p:spPr>
          <a:xfrm>
            <a:off x="1792288" y="612775"/>
            <a:ext cx="5486400" cy="4114800"/>
          </a:xfrm>
          <a:prstGeom prst="rect">
            <a:avLst/>
          </a:prstGeom>
          <a:noFill/>
          <a:ln>
            <a:noFill/>
          </a:ln>
        </p:spPr>
      </p:sp>
      <p:sp>
        <p:nvSpPr>
          <p:cNvPr id="69" name="Google Shape;69;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0" name="Google Shape;70;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2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20" name="Google Shape;20;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6" name="Google Shape;2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7" name="Google Shape;27;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0"/>
        <p:cNvGrpSpPr/>
        <p:nvPr/>
      </p:nvGrpSpPr>
      <p:grpSpPr>
        <a:xfrm>
          <a:off x="0" y="0"/>
          <a:ext cx="0" cy="0"/>
          <a:chOff x="0" y="0"/>
          <a:chExt cx="0" cy="0"/>
        </a:xfrm>
      </p:grpSpPr>
      <p:sp>
        <p:nvSpPr>
          <p:cNvPr id="31" name="Google Shape;31;p22"/>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8" name="Google Shape;38;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4" name="Google Shape;44;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5" name="Google Shape;45;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6" name="Google Shape;46;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7" name="Google Shape;47;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2" name="Google Shape;62;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3" name="Google Shape;63;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8"/>
        <p:cNvGrpSpPr/>
        <p:nvPr/>
      </p:nvGrpSpPr>
      <p:grpSpPr>
        <a:xfrm>
          <a:off x="0" y="0"/>
          <a:ext cx="0" cy="0"/>
          <a:chOff x="0" y="0"/>
          <a:chExt cx="0" cy="0"/>
        </a:xfrm>
      </p:grpSpPr>
      <p:sp>
        <p:nvSpPr>
          <p:cNvPr id="89" name="Google Shape;89;p1"/>
          <p:cNvSpPr txBox="1"/>
          <p:nvPr/>
        </p:nvSpPr>
        <p:spPr>
          <a:xfrm>
            <a:off x="-85725" y="1997839"/>
            <a:ext cx="9144000"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000" b="1" i="0" u="none" strike="noStrike" cap="none">
                <a:solidFill>
                  <a:srgbClr val="3333CC"/>
                </a:solidFill>
                <a:latin typeface="Times New Roman"/>
                <a:ea typeface="Times New Roman"/>
                <a:cs typeface="Times New Roman"/>
                <a:sym typeface="Times New Roman"/>
              </a:rPr>
              <a:t>MÔN: ĐẠO ĐỨC</a:t>
            </a:r>
            <a:endParaRPr sz="4000" b="1" i="0" u="none" strike="noStrike" cap="none">
              <a:solidFill>
                <a:srgbClr val="3333CC"/>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vi-VN" sz="4000" b="1" i="0" u="none" strike="noStrike" cap="none">
                <a:solidFill>
                  <a:srgbClr val="3333CC"/>
                </a:solidFill>
                <a:latin typeface="Times New Roman"/>
                <a:ea typeface="Times New Roman"/>
                <a:cs typeface="Times New Roman"/>
                <a:sym typeface="Times New Roman"/>
              </a:rPr>
              <a:t>Tiết 1 </a:t>
            </a:r>
            <a:r>
              <a:rPr lang="en-US" sz="4000" b="1" i="0" u="none" strike="noStrike" cap="none">
                <a:solidFill>
                  <a:srgbClr val="3333CC"/>
                </a:solidFill>
                <a:latin typeface="Times New Roman"/>
                <a:ea typeface="Times New Roman"/>
                <a:cs typeface="Times New Roman"/>
                <a:sym typeface="Times New Roman"/>
              </a:rPr>
              <a:t>-</a:t>
            </a:r>
            <a:r>
              <a:rPr lang="vi-VN" sz="4000" b="1" i="0" u="none" strike="noStrike" cap="none">
                <a:solidFill>
                  <a:srgbClr val="3333CC"/>
                </a:solidFill>
                <a:latin typeface="Times New Roman"/>
                <a:ea typeface="Times New Roman"/>
                <a:cs typeface="Times New Roman"/>
                <a:sym typeface="Times New Roman"/>
              </a:rPr>
              <a:t> Tuần 1</a:t>
            </a:r>
            <a:endParaRPr lang="en-US">
              <a:ea typeface="Times New Roman"/>
            </a:endParaRPr>
          </a:p>
          <a:p>
            <a:pPr marL="0" marR="0" lvl="0" indent="0" algn="ctr" rtl="0">
              <a:lnSpc>
                <a:spcPct val="150000"/>
              </a:lnSpc>
              <a:spcBef>
                <a:spcPts val="0"/>
              </a:spcBef>
              <a:spcAft>
                <a:spcPts val="0"/>
              </a:spcAft>
              <a:buNone/>
            </a:pPr>
            <a:r>
              <a:rPr lang="vi-VN" sz="4000" b="1" i="0" u="none" strike="noStrike" cap="none">
                <a:solidFill>
                  <a:srgbClr val="FF0000"/>
                </a:solidFill>
                <a:latin typeface="Times New Roman"/>
                <a:ea typeface="Times New Roman"/>
                <a:cs typeface="Times New Roman"/>
                <a:sym typeface="Times New Roman"/>
              </a:rPr>
              <a:t>Em là học sinh lớp 5</a:t>
            </a:r>
            <a:endParaRPr sz="4000" b="1" i="0" u="none" strike="noStrike" cap="none">
              <a:solidFill>
                <a:srgbClr val="FF0000"/>
              </a:solidFill>
              <a:latin typeface="Times New Roman"/>
              <a:ea typeface="Times New Roman"/>
              <a:cs typeface="Times New Roman"/>
              <a:sym typeface="Times New Roman"/>
            </a:endParaRPr>
          </a:p>
        </p:txBody>
      </p:sp>
      <p:sp>
        <p:nvSpPr>
          <p:cNvPr id="90" name="Google Shape;90;p1"/>
          <p:cNvSpPr/>
          <p:nvPr/>
        </p:nvSpPr>
        <p:spPr>
          <a:xfrm>
            <a:off x="2075379" y="836066"/>
            <a:ext cx="4993241" cy="643412"/>
          </a:xfrm>
          <a:prstGeom prst="rect">
            <a:avLst/>
          </a:prstGeom>
        </p:spPr>
        <p:txBody>
          <a:bodyPr>
            <a:prstTxWarp prst="textPlain">
              <a:avLst/>
            </a:prstTxWarp>
          </a:bodyPr>
          <a:lstStyle/>
          <a:p>
            <a:pPr lvl="0" algn="ctr"/>
            <a:r>
              <a:rPr b="1" i="0">
                <a:ln>
                  <a:noFill/>
                </a:ln>
                <a:solidFill>
                  <a:schemeClr val="tx1"/>
                </a:solidFill>
                <a:latin typeface="Times New Roman"/>
              </a:rPr>
              <a:t>PHÒNG GIÁO DỤC VÀ ĐÀO TẠO QUẬN LONG BIÊN</a:t>
            </a:r>
            <a:br>
              <a:rPr b="1" i="0">
                <a:ln>
                  <a:noFill/>
                </a:ln>
                <a:solidFill>
                  <a:schemeClr val="tx1"/>
                </a:solidFill>
                <a:latin typeface="Times New Roman"/>
              </a:rPr>
            </a:br>
            <a:r>
              <a:rPr b="1" i="0">
                <a:ln>
                  <a:noFill/>
                </a:ln>
                <a:solidFill>
                  <a:schemeClr val="tx1"/>
                </a:solidFill>
                <a:latin typeface="Times New Roman"/>
              </a:rPr>
              <a:t>TRƯỜNG TIỂU HỌC PHÚC LỢI</a:t>
            </a:r>
          </a:p>
        </p:txBody>
      </p:sp>
      <p:sp>
        <p:nvSpPr>
          <p:cNvPr id="3" name="Google Shape;90;p1">
            <a:extLst>
              <a:ext uri="{FF2B5EF4-FFF2-40B4-BE49-F238E27FC236}">
                <a16:creationId xmlns:a16="http://schemas.microsoft.com/office/drawing/2014/main" id="{7B0E2C7D-22B8-F351-1A1A-5943C81587BB}"/>
              </a:ext>
            </a:extLst>
          </p:cNvPr>
          <p:cNvSpPr/>
          <p:nvPr/>
        </p:nvSpPr>
        <p:spPr>
          <a:xfrm>
            <a:off x="3458297" y="5791159"/>
            <a:ext cx="2227405" cy="333749"/>
          </a:xfrm>
          <a:prstGeom prst="rect">
            <a:avLst/>
          </a:prstGeom>
        </p:spPr>
        <p:txBody>
          <a:bodyPr>
            <a:prstTxWarp prst="textPlain">
              <a:avLst/>
            </a:prstTxWarp>
          </a:bodyPr>
          <a:lstStyle/>
          <a:p>
            <a:pPr lvl="0" algn="ctr"/>
            <a:r>
              <a:rPr lang="en-US" b="1" i="1">
                <a:ln>
                  <a:noFill/>
                </a:ln>
                <a:solidFill>
                  <a:schemeClr val="tx1"/>
                </a:solidFill>
                <a:latin typeface="Times New Roman"/>
              </a:rPr>
              <a:t>Năm học 2022 - 2023</a:t>
            </a:r>
            <a:endParaRPr b="1" i="1">
              <a:ln>
                <a:noFill/>
              </a:ln>
              <a:solidFill>
                <a:schemeClr val="tx1"/>
              </a:solidFill>
              <a:latin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a:stretch>
        </a:blipFill>
        <a:effectLst/>
      </p:bgPr>
    </p:bg>
    <p:spTree>
      <p:nvGrpSpPr>
        <p:cNvPr id="1" name="Shape 99"/>
        <p:cNvGrpSpPr/>
        <p:nvPr/>
      </p:nvGrpSpPr>
      <p:grpSpPr>
        <a:xfrm>
          <a:off x="0" y="0"/>
          <a:ext cx="0" cy="0"/>
          <a:chOff x="0" y="0"/>
          <a:chExt cx="0" cy="0"/>
        </a:xfrm>
      </p:grpSpPr>
      <p:sp>
        <p:nvSpPr>
          <p:cNvPr id="101" name="Google Shape;101;p3"/>
          <p:cNvSpPr txBox="1">
            <a:spLocks noGrp="1"/>
          </p:cNvSpPr>
          <p:nvPr>
            <p:ph type="title"/>
          </p:nvPr>
        </p:nvSpPr>
        <p:spPr>
          <a:xfrm>
            <a:off x="2538358" y="382135"/>
            <a:ext cx="6898668" cy="6497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70C0"/>
                </a:solidFill>
                <a:latin typeface="Times New Roman"/>
                <a:ea typeface="Times New Roman"/>
                <a:cs typeface="Times New Roman"/>
                <a:sym typeface="Times New Roman"/>
              </a:rPr>
              <a:t>Trò chơi: “</a:t>
            </a:r>
            <a:r>
              <a:rPr lang="en-US" sz="3200" b="1" i="1">
                <a:solidFill>
                  <a:srgbClr val="0070C0"/>
                </a:solidFill>
                <a:latin typeface="Times New Roman"/>
                <a:ea typeface="Times New Roman"/>
                <a:cs typeface="Times New Roman"/>
                <a:sym typeface="Times New Roman"/>
              </a:rPr>
              <a:t>MC và học sinh lớp 5</a:t>
            </a:r>
            <a:r>
              <a:rPr lang="en-US" sz="3200" b="1">
                <a:solidFill>
                  <a:srgbClr val="0070C0"/>
                </a:solidFill>
                <a:latin typeface="Times New Roman"/>
                <a:ea typeface="Times New Roman"/>
                <a:cs typeface="Times New Roman"/>
                <a:sym typeface="Times New Roman"/>
              </a:rPr>
              <a:t>”</a:t>
            </a:r>
            <a:endParaRPr sz="3200" b="1">
              <a:solidFill>
                <a:srgbClr val="0070C0"/>
              </a:solidFill>
              <a:latin typeface="Times New Roman"/>
              <a:ea typeface="Times New Roman"/>
              <a:cs typeface="Times New Roman"/>
              <a:sym typeface="Times New Roman"/>
            </a:endParaRPr>
          </a:p>
        </p:txBody>
      </p:sp>
      <p:sp>
        <p:nvSpPr>
          <p:cNvPr id="103" name="Google Shape;103;p3"/>
          <p:cNvSpPr txBox="1"/>
          <p:nvPr/>
        </p:nvSpPr>
        <p:spPr>
          <a:xfrm>
            <a:off x="37244" y="490590"/>
            <a:ext cx="2667000"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Hoạt động </a:t>
            </a:r>
            <a:r>
              <a:rPr kumimoji="0" lang="en-US"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3</a:t>
            </a:r>
            <a:r>
              <a:rPr kumimoji="0" lang="vi-VN"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a:t>
            </a:r>
            <a:endParaRPr kumimoji="0"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
        <p:nvSpPr>
          <p:cNvPr id="8" name="TextBox 7">
            <a:extLst>
              <a:ext uri="{FF2B5EF4-FFF2-40B4-BE49-F238E27FC236}">
                <a16:creationId xmlns:a16="http://schemas.microsoft.com/office/drawing/2014/main" id="{21D67207-BAC4-D92E-1119-162CDC6F3F50}"/>
              </a:ext>
            </a:extLst>
          </p:cNvPr>
          <p:cNvSpPr txBox="1"/>
          <p:nvPr/>
        </p:nvSpPr>
        <p:spPr>
          <a:xfrm>
            <a:off x="264560" y="2129124"/>
            <a:ext cx="4030038" cy="324608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sng" strike="noStrike" kern="0" cap="none" spc="0" normalizeH="0" baseline="0" noProof="0">
                <a:ln>
                  <a:noFill/>
                </a:ln>
                <a:solidFill>
                  <a:srgbClr val="002060"/>
                </a:solidFill>
                <a:effectLst/>
                <a:uLnTx/>
                <a:uFillTx/>
                <a:latin typeface="Times New Roman"/>
                <a:ea typeface="Times New Roman"/>
                <a:cs typeface="Times New Roman"/>
                <a:sym typeface="Times New Roman"/>
              </a:rPr>
              <a:t>Bối cảnh:</a:t>
            </a:r>
            <a:r>
              <a:rPr kumimoji="0" lang="en-US" sz="2800" b="0"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 </a:t>
            </a:r>
            <a:r>
              <a:rPr kumimoji="0" lang="vi-VN" sz="2800" b="0"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Trong lễ khai giảng chào mừng năm học mới có một chương trình dành cho các bạn mới và</a:t>
            </a:r>
            <a:r>
              <a:rPr lang="en-US" sz="2800">
                <a:solidFill>
                  <a:srgbClr val="002060"/>
                </a:solidFill>
                <a:latin typeface="Times New Roman"/>
                <a:ea typeface="Times New Roman"/>
                <a:cs typeface="Times New Roman"/>
                <a:sym typeface="Times New Roman"/>
              </a:rPr>
              <a:t>o</a:t>
            </a:r>
            <a:r>
              <a:rPr kumimoji="0" lang="vi-VN" sz="2800" b="0"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 lớp 5 gặp gỡ và giao lưu</a:t>
            </a:r>
            <a:r>
              <a:rPr kumimoji="0" lang="en-US" sz="2800" b="0"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a:t>
            </a:r>
            <a:r>
              <a:rPr kumimoji="0" lang="vi-VN" sz="2800" b="0"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  </a:t>
            </a:r>
            <a:endParaRPr kumimoji="0" lang="vi-VN" sz="1400" b="0" i="0" u="none" strike="noStrike" kern="0" cap="none" spc="0" normalizeH="0" baseline="0" noProof="0">
              <a:ln>
                <a:noFill/>
              </a:ln>
              <a:solidFill>
                <a:srgbClr val="000000"/>
              </a:solidFill>
              <a:effectLst/>
              <a:uLnTx/>
              <a:uFillTx/>
              <a:latin typeface="Arial"/>
              <a:cs typeface="Arial"/>
              <a:sym typeface="Arial"/>
            </a:endParaRPr>
          </a:p>
        </p:txBody>
      </p:sp>
      <p:pic>
        <p:nvPicPr>
          <p:cNvPr id="1026" name="Picture 2" descr="Hình ảnh Phim Hoạt Hình Sách Nhân Vật đọc Phim Hoạt Hình PNG , Cô Gái,  Sinh, đọc Phim Hoạt Hình PNG miễn phí tải tập tin PSDComment và Vector">
            <a:extLst>
              <a:ext uri="{FF2B5EF4-FFF2-40B4-BE49-F238E27FC236}">
                <a16:creationId xmlns:a16="http://schemas.microsoft.com/office/drawing/2014/main" id="{88AD5B0C-3C35-B982-F4E6-D462B9B5309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63" b="97188" l="6250" r="97656"/>
                    </a14:imgEffect>
                  </a14:imgLayer>
                </a14:imgProps>
              </a:ext>
              <a:ext uri="{28A0092B-C50C-407E-A947-70E740481C1C}">
                <a14:useLocalDpi xmlns:a14="http://schemas.microsoft.com/office/drawing/2010/main" val="0"/>
              </a:ext>
            </a:extLst>
          </a:blip>
          <a:srcRect/>
          <a:stretch>
            <a:fillRect/>
          </a:stretch>
        </p:blipFill>
        <p:spPr bwMode="auto">
          <a:xfrm>
            <a:off x="4849404" y="1734192"/>
            <a:ext cx="3389616" cy="338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2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Shape 173"/>
        <p:cNvGrpSpPr/>
        <p:nvPr/>
      </p:nvGrpSpPr>
      <p:grpSpPr>
        <a:xfrm>
          <a:off x="0" y="0"/>
          <a:ext cx="0" cy="0"/>
          <a:chOff x="0" y="0"/>
          <a:chExt cx="0" cy="0"/>
        </a:xfrm>
      </p:grpSpPr>
      <p:sp>
        <p:nvSpPr>
          <p:cNvPr id="182" name="Google Shape;182;p12"/>
          <p:cNvSpPr txBox="1"/>
          <p:nvPr/>
        </p:nvSpPr>
        <p:spPr>
          <a:xfrm>
            <a:off x="564516" y="689809"/>
            <a:ext cx="8014967" cy="5478382"/>
          </a:xfrm>
          <a:prstGeom prst="rect">
            <a:avLst/>
          </a:prstGeom>
          <a:solidFill>
            <a:schemeClr val="lt1"/>
          </a:solidFill>
          <a:ln w="76200" cap="flat" cmpd="sng">
            <a:solidFill>
              <a:srgbClr val="FDBE1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b="1">
                <a:solidFill>
                  <a:srgbClr val="002060"/>
                </a:solidFill>
                <a:latin typeface="Times New Roman"/>
                <a:ea typeface="Times New Roman"/>
                <a:cs typeface="Times New Roman"/>
                <a:sym typeface="Times New Roman"/>
              </a:rPr>
              <a:t>                          </a:t>
            </a:r>
            <a:r>
              <a:rPr lang="vi-VN" sz="2400" b="1">
                <a:solidFill>
                  <a:srgbClr val="FF0000"/>
                </a:solidFill>
                <a:latin typeface="Times New Roman"/>
                <a:ea typeface="Times New Roman"/>
                <a:cs typeface="Times New Roman"/>
                <a:sym typeface="Times New Roman"/>
              </a:rPr>
              <a:t>Giáo viên nêu câu hỏi gợi ý </a:t>
            </a:r>
            <a:endParaRPr lang="en-US" sz="2400" b="1">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a:p>
          <a:p>
            <a:pPr marL="0" marR="0" lvl="0" indent="0" algn="just" rtl="0">
              <a:spcBef>
                <a:spcPts val="0"/>
              </a:spcBef>
              <a:spcAft>
                <a:spcPts val="0"/>
              </a:spcAft>
              <a:buNone/>
            </a:pPr>
            <a:r>
              <a:rPr lang="vi-VN" sz="2400">
                <a:solidFill>
                  <a:srgbClr val="002060"/>
                </a:solidFill>
                <a:latin typeface="Times New Roman"/>
                <a:ea typeface="Times New Roman"/>
                <a:cs typeface="Times New Roman"/>
                <a:sym typeface="Times New Roman"/>
              </a:rPr>
              <a:t>- Bạn nghĩ gì về lễ khai giảng hôm nay?</a:t>
            </a:r>
            <a:endParaRPr sz="240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2400">
                <a:solidFill>
                  <a:srgbClr val="002060"/>
                </a:solidFill>
                <a:latin typeface="Times New Roman"/>
                <a:ea typeface="Times New Roman"/>
                <a:cs typeface="Times New Roman"/>
                <a:sym typeface="Times New Roman"/>
              </a:rPr>
              <a:t>- Năm nay bạn đã là học sinh lớp 5. Vậy bạn hãy cho mọi người biết HS lớp 6 thì có những điểm gì khác với học sinh các lớp khác trong trường?</a:t>
            </a:r>
            <a:endParaRPr sz="240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2400">
                <a:solidFill>
                  <a:srgbClr val="002060"/>
                </a:solidFill>
                <a:latin typeface="Times New Roman"/>
                <a:ea typeface="Times New Roman"/>
                <a:cs typeface="Times New Roman"/>
                <a:sym typeface="Times New Roman"/>
              </a:rPr>
              <a:t>- Bạn hãy nêu cảm nghĩ của mình khi là học sinh lớp 5? </a:t>
            </a:r>
            <a:endParaRPr/>
          </a:p>
          <a:p>
            <a:pPr marL="0" marR="0" lvl="0" indent="0" algn="just" rtl="0">
              <a:spcBef>
                <a:spcPts val="0"/>
              </a:spcBef>
              <a:spcAft>
                <a:spcPts val="0"/>
              </a:spcAft>
              <a:buNone/>
            </a:pPr>
            <a:r>
              <a:rPr lang="vi-VN" sz="2400">
                <a:solidFill>
                  <a:srgbClr val="002060"/>
                </a:solidFill>
                <a:latin typeface="Times New Roman"/>
                <a:ea typeface="Times New Roman"/>
                <a:cs typeface="Times New Roman"/>
                <a:sym typeface="Times New Roman"/>
              </a:rPr>
              <a:t>- Khi là HS lớp 5 bạn cảm thấy hài lòng về những điểm mạnh nào của mình ?</a:t>
            </a:r>
            <a:endParaRPr/>
          </a:p>
          <a:p>
            <a:pPr marL="0" marR="0" lvl="0" indent="0" algn="just" rtl="0">
              <a:spcBef>
                <a:spcPts val="0"/>
              </a:spcBef>
              <a:spcAft>
                <a:spcPts val="0"/>
              </a:spcAft>
              <a:buNone/>
            </a:pPr>
            <a:r>
              <a:rPr lang="vi-VN" sz="2400">
                <a:solidFill>
                  <a:srgbClr val="002060"/>
                </a:solidFill>
                <a:latin typeface="Times New Roman"/>
                <a:ea typeface="Times New Roman"/>
                <a:cs typeface="Times New Roman"/>
                <a:sym typeface="Times New Roman"/>
              </a:rPr>
              <a:t>- Bạn nói một vài điểm bạn cần cố gắng khắc phục để xứng đánglà HS lớn nhất trường được không? </a:t>
            </a:r>
            <a:endParaRPr sz="240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2400">
                <a:solidFill>
                  <a:srgbClr val="002060"/>
                </a:solidFill>
                <a:latin typeface="Times New Roman"/>
                <a:ea typeface="Times New Roman"/>
                <a:cs typeface="Times New Roman"/>
                <a:sym typeface="Times New Roman"/>
              </a:rPr>
              <a:t>- Bạn dự định khắc phục những điểm yếu của mình như thế nào?</a:t>
            </a:r>
            <a:endParaRPr/>
          </a:p>
          <a:p>
            <a:pPr marL="0" marR="0" lvl="0" indent="0" algn="just" rtl="0">
              <a:spcBef>
                <a:spcPts val="0"/>
              </a:spcBef>
              <a:spcAft>
                <a:spcPts val="0"/>
              </a:spcAft>
              <a:buNone/>
            </a:pPr>
            <a:r>
              <a:rPr lang="vi-VN" sz="2400">
                <a:solidFill>
                  <a:srgbClr val="002060"/>
                </a:solidFill>
                <a:latin typeface="Times New Roman"/>
                <a:ea typeface="Times New Roman"/>
                <a:cs typeface="Times New Roman"/>
                <a:sym typeface="Times New Roman"/>
              </a:rPr>
              <a:t>- Bạn có thể hát một bài hát hoặc đọc một bài thơ về chủ đề trường em để tặng cho mọi người trong buổi giao lưu hôm nay.</a:t>
            </a:r>
            <a:endParaRPr sz="2400">
              <a:solidFill>
                <a:srgbClr val="00206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4000"/>
          </a:stretch>
        </a:blipFill>
        <a:effectLst/>
      </p:bgPr>
    </p:bg>
    <p:spTree>
      <p:nvGrpSpPr>
        <p:cNvPr id="1" name="Shape 99"/>
        <p:cNvGrpSpPr/>
        <p:nvPr/>
      </p:nvGrpSpPr>
      <p:grpSpPr>
        <a:xfrm>
          <a:off x="0" y="0"/>
          <a:ext cx="0" cy="0"/>
          <a:chOff x="0" y="0"/>
          <a:chExt cx="0" cy="0"/>
        </a:xfrm>
      </p:grpSpPr>
      <p:sp>
        <p:nvSpPr>
          <p:cNvPr id="101" name="Google Shape;101;p3"/>
          <p:cNvSpPr txBox="1">
            <a:spLocks noGrp="1"/>
          </p:cNvSpPr>
          <p:nvPr>
            <p:ph type="title"/>
          </p:nvPr>
        </p:nvSpPr>
        <p:spPr>
          <a:xfrm>
            <a:off x="2538358" y="382135"/>
            <a:ext cx="6898668" cy="6497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70C0"/>
                </a:solidFill>
                <a:latin typeface="Times New Roman"/>
                <a:ea typeface="Times New Roman"/>
                <a:cs typeface="Times New Roman"/>
                <a:sym typeface="Times New Roman"/>
              </a:rPr>
              <a:t>Hướng dẫn thực hành</a:t>
            </a:r>
            <a:endParaRPr sz="3200" b="1">
              <a:solidFill>
                <a:srgbClr val="0070C0"/>
              </a:solidFill>
              <a:latin typeface="Times New Roman"/>
              <a:ea typeface="Times New Roman"/>
              <a:cs typeface="Times New Roman"/>
              <a:sym typeface="Times New Roman"/>
            </a:endParaRPr>
          </a:p>
        </p:txBody>
      </p:sp>
      <p:sp>
        <p:nvSpPr>
          <p:cNvPr id="103" name="Google Shape;103;p3"/>
          <p:cNvSpPr txBox="1"/>
          <p:nvPr/>
        </p:nvSpPr>
        <p:spPr>
          <a:xfrm>
            <a:off x="253001" y="508662"/>
            <a:ext cx="2667000"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Hoạt động </a:t>
            </a:r>
            <a:r>
              <a:rPr kumimoji="0" lang="en-US"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3</a:t>
            </a:r>
            <a:r>
              <a:rPr kumimoji="0" lang="vi-VN"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a:t>
            </a:r>
            <a:endParaRPr kumimoji="0"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
        <p:nvSpPr>
          <p:cNvPr id="2" name="Google Shape;232;p14">
            <a:extLst>
              <a:ext uri="{FF2B5EF4-FFF2-40B4-BE49-F238E27FC236}">
                <a16:creationId xmlns:a16="http://schemas.microsoft.com/office/drawing/2014/main" id="{D02E567F-EA05-71B4-73A4-0402A4AA3808}"/>
              </a:ext>
            </a:extLst>
          </p:cNvPr>
          <p:cNvSpPr txBox="1">
            <a:spLocks noGrp="1"/>
          </p:cNvSpPr>
          <p:nvPr>
            <p:ph type="body" idx="1"/>
          </p:nvPr>
        </p:nvSpPr>
        <p:spPr>
          <a:xfrm>
            <a:off x="253001" y="1832802"/>
            <a:ext cx="4761216"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002060"/>
              </a:buClr>
              <a:buSzPts val="3200"/>
              <a:buFont typeface="Wingdings" panose="05000000000000000000" pitchFamily="2" charset="2"/>
              <a:buChar char="ü"/>
            </a:pPr>
            <a:r>
              <a:rPr lang="vi-VN" sz="2400">
                <a:solidFill>
                  <a:srgbClr val="002060"/>
                </a:solidFill>
                <a:latin typeface="Times New Roman"/>
                <a:ea typeface="Times New Roman"/>
                <a:cs typeface="Times New Roman"/>
                <a:sym typeface="Times New Roman"/>
              </a:rPr>
              <a:t>Mục tiêu phấn đấu của em là gì ?</a:t>
            </a:r>
            <a:endParaRPr sz="2400"/>
          </a:p>
          <a:p>
            <a:pPr marL="342900" lvl="0" indent="-342900" algn="l" rtl="0">
              <a:lnSpc>
                <a:spcPct val="150000"/>
              </a:lnSpc>
              <a:spcBef>
                <a:spcPts val="640"/>
              </a:spcBef>
              <a:spcAft>
                <a:spcPts val="0"/>
              </a:spcAft>
              <a:buClr>
                <a:srgbClr val="002060"/>
              </a:buClr>
              <a:buSzPts val="3200"/>
              <a:buFont typeface="Wingdings" panose="05000000000000000000" pitchFamily="2" charset="2"/>
              <a:buChar char="ü"/>
            </a:pPr>
            <a:r>
              <a:rPr lang="vi-VN" sz="2400">
                <a:solidFill>
                  <a:srgbClr val="002060"/>
                </a:solidFill>
                <a:latin typeface="Times New Roman"/>
                <a:ea typeface="Times New Roman"/>
                <a:cs typeface="Times New Roman"/>
                <a:sym typeface="Times New Roman"/>
              </a:rPr>
              <a:t>Những thuận lợi mà em đã có ?</a:t>
            </a:r>
            <a:endParaRPr sz="2400">
              <a:solidFill>
                <a:srgbClr val="002060"/>
              </a:solidFill>
              <a:latin typeface="Times New Roman"/>
              <a:ea typeface="Times New Roman"/>
              <a:cs typeface="Times New Roman"/>
              <a:sym typeface="Times New Roman"/>
            </a:endParaRPr>
          </a:p>
          <a:p>
            <a:pPr marL="342900" lvl="0" indent="-342900" algn="l" rtl="0">
              <a:lnSpc>
                <a:spcPct val="150000"/>
              </a:lnSpc>
              <a:spcBef>
                <a:spcPts val="640"/>
              </a:spcBef>
              <a:spcAft>
                <a:spcPts val="0"/>
              </a:spcAft>
              <a:buClr>
                <a:srgbClr val="002060"/>
              </a:buClr>
              <a:buSzPts val="3200"/>
              <a:buFont typeface="Wingdings" panose="05000000000000000000" pitchFamily="2" charset="2"/>
              <a:buChar char="ü"/>
            </a:pPr>
            <a:r>
              <a:rPr lang="vi-VN" sz="2400">
                <a:solidFill>
                  <a:srgbClr val="002060"/>
                </a:solidFill>
                <a:latin typeface="Times New Roman"/>
                <a:ea typeface="Times New Roman"/>
                <a:cs typeface="Times New Roman"/>
                <a:sym typeface="Times New Roman"/>
              </a:rPr>
              <a:t>Những khó khăn mà em đã gặp ?</a:t>
            </a:r>
            <a:endParaRPr sz="2400"/>
          </a:p>
          <a:p>
            <a:pPr marL="342900" lvl="0" indent="-342900" algn="l" rtl="0">
              <a:lnSpc>
                <a:spcPct val="150000"/>
              </a:lnSpc>
              <a:spcBef>
                <a:spcPts val="640"/>
              </a:spcBef>
              <a:spcAft>
                <a:spcPts val="0"/>
              </a:spcAft>
              <a:buClr>
                <a:srgbClr val="002060"/>
              </a:buClr>
              <a:buSzPts val="3200"/>
              <a:buFont typeface="Wingdings" panose="05000000000000000000" pitchFamily="2" charset="2"/>
              <a:buChar char="ü"/>
            </a:pPr>
            <a:r>
              <a:rPr lang="vi-VN" sz="2400">
                <a:solidFill>
                  <a:srgbClr val="002060"/>
                </a:solidFill>
                <a:latin typeface="Times New Roman"/>
                <a:ea typeface="Times New Roman"/>
                <a:cs typeface="Times New Roman"/>
                <a:sym typeface="Times New Roman"/>
              </a:rPr>
              <a:t>Nêu những biện pháp khắc phục khó khăn ?</a:t>
            </a:r>
            <a:endParaRPr sz="2400"/>
          </a:p>
          <a:p>
            <a:pPr marL="342900" lvl="0" indent="-342900" algn="l" rtl="0">
              <a:lnSpc>
                <a:spcPct val="150000"/>
              </a:lnSpc>
              <a:spcBef>
                <a:spcPts val="640"/>
              </a:spcBef>
              <a:spcAft>
                <a:spcPts val="0"/>
              </a:spcAft>
              <a:buClr>
                <a:srgbClr val="002060"/>
              </a:buClr>
              <a:buSzPts val="3200"/>
              <a:buFont typeface="Wingdings" panose="05000000000000000000" pitchFamily="2" charset="2"/>
              <a:buChar char="ü"/>
            </a:pPr>
            <a:r>
              <a:rPr lang="vi-VN" sz="2400">
                <a:solidFill>
                  <a:srgbClr val="002060"/>
                </a:solidFill>
                <a:latin typeface="Times New Roman"/>
                <a:ea typeface="Times New Roman"/>
                <a:cs typeface="Times New Roman"/>
                <a:sym typeface="Times New Roman"/>
              </a:rPr>
              <a:t>Những ai sẽ hỗ trợ và giúp đỡ em khi em gặp khó khăn? </a:t>
            </a:r>
            <a:endParaRPr sz="2400">
              <a:solidFill>
                <a:srgbClr val="002060"/>
              </a:solidFill>
              <a:latin typeface="Times New Roman"/>
              <a:ea typeface="Times New Roman"/>
              <a:cs typeface="Times New Roman"/>
              <a:sym typeface="Times New Roman"/>
            </a:endParaRPr>
          </a:p>
        </p:txBody>
      </p:sp>
      <p:sp>
        <p:nvSpPr>
          <p:cNvPr id="6" name="TextBox 5">
            <a:extLst>
              <a:ext uri="{FF2B5EF4-FFF2-40B4-BE49-F238E27FC236}">
                <a16:creationId xmlns:a16="http://schemas.microsoft.com/office/drawing/2014/main" id="{3512B5D5-5DD6-BC07-FA2F-8703BD01F6EA}"/>
              </a:ext>
            </a:extLst>
          </p:cNvPr>
          <p:cNvSpPr txBox="1"/>
          <p:nvPr/>
        </p:nvSpPr>
        <p:spPr>
          <a:xfrm>
            <a:off x="5319446" y="2113671"/>
            <a:ext cx="3064266" cy="2219325"/>
          </a:xfrm>
          <a:prstGeom prst="rect">
            <a:avLst/>
          </a:prstGeom>
          <a:noFill/>
        </p:spPr>
        <p:txBody>
          <a:bodyPr wrap="square">
            <a:spAutoFit/>
          </a:bodyPr>
          <a:lstStyle/>
          <a:p>
            <a:pPr algn="ctr">
              <a:lnSpc>
                <a:spcPct val="150000"/>
              </a:lnSpc>
            </a:pPr>
            <a:r>
              <a:rPr kumimoji="0" lang="vi-VN" sz="3200" b="1" i="0" u="none" strike="noStrike" kern="0" normalizeH="0" baseline="0" noProof="0">
                <a:ln w="6600">
                  <a:solidFill>
                    <a:schemeClr val="accent2"/>
                  </a:solidFill>
                  <a:prstDash val="solid"/>
                </a:ln>
                <a:solidFill>
                  <a:srgbClr val="FFFFFF"/>
                </a:solidFill>
                <a:effectLst>
                  <a:outerShdw dist="38100" dir="2700000" algn="tl" rotWithShape="0">
                    <a:schemeClr val="accent2"/>
                  </a:outerShdw>
                </a:effectLst>
                <a:uLnTx/>
                <a:uFillTx/>
                <a:latin typeface="Times New Roman"/>
                <a:ea typeface="Times New Roman"/>
                <a:cs typeface="Times New Roman"/>
                <a:sym typeface="Times New Roman"/>
              </a:rPr>
              <a:t>Lập kế hoạch phấn đấu trong năm học này</a:t>
            </a:r>
            <a:endParaRPr lang="en-US" b="1">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47946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457200" y="274638"/>
            <a:ext cx="8229600" cy="1077178"/>
          </a:xfrm>
          <a:prstGeom prst="rect">
            <a:avLst/>
          </a:prstGeom>
          <a:noFill/>
          <a:ln>
            <a:noFill/>
          </a:ln>
        </p:spPr>
        <p:txBody>
          <a:bodyPr spcFirstLastPara="1" wrap="square" lIns="91425" tIns="45700" rIns="91425" bIns="45700" anchor="t" anchorCtr="0">
            <a:spAutoFit/>
          </a:bodyPr>
          <a:lstStyle/>
          <a:p>
            <a:r>
              <a:rPr lang="vi-VN" sz="3200" b="1">
                <a:ln w="19050">
                  <a:solidFill>
                    <a:srgbClr val="166AB8"/>
                  </a:solidFill>
                </a:ln>
                <a:solidFill>
                  <a:srgbClr val="FDBE14"/>
                </a:solidFill>
                <a:effectLst>
                  <a:outerShdw blurRad="38100" dist="38100" dir="2700000" algn="tl">
                    <a:srgbClr val="000000">
                      <a:alpha val="43137"/>
                    </a:srgbClr>
                  </a:outerShdw>
                </a:effectLst>
                <a:latin typeface="Times New Roman"/>
                <a:cs typeface="Times New Roman"/>
                <a:sym typeface="Times New Roman"/>
              </a:rPr>
              <a:t>Quan sát một số hình ảnh thể hiện là học sinh lớp 5</a:t>
            </a:r>
            <a:endParaRPr sz="3200" b="1">
              <a:ln w="19050">
                <a:solidFill>
                  <a:srgbClr val="166AB8"/>
                </a:solidFill>
              </a:ln>
              <a:solidFill>
                <a:srgbClr val="FDBE14"/>
              </a:solidFill>
              <a:effectLst>
                <a:outerShdw blurRad="38100" dist="38100" dir="2700000" algn="tl">
                  <a:srgbClr val="000000">
                    <a:alpha val="43137"/>
                  </a:srgbClr>
                </a:outerShdw>
              </a:effectLst>
              <a:latin typeface="Times New Roman"/>
              <a:cs typeface="Times New Roman"/>
              <a:sym typeface="Times New Roman"/>
            </a:endParaRPr>
          </a:p>
        </p:txBody>
      </p:sp>
      <p:pic>
        <p:nvPicPr>
          <p:cNvPr id="255" name="Google Shape;255;p15" descr="hinh bai 1410003"/>
          <p:cNvPicPr preferRelativeResize="0"/>
          <p:nvPr/>
        </p:nvPicPr>
        <p:blipFill rotWithShape="1">
          <a:blip r:embed="rId4">
            <a:alphaModFix/>
          </a:blip>
          <a:srcRect/>
          <a:stretch/>
        </p:blipFill>
        <p:spPr>
          <a:xfrm>
            <a:off x="457200" y="1600200"/>
            <a:ext cx="4191000" cy="4343400"/>
          </a:xfrm>
          <a:prstGeom prst="rect">
            <a:avLst/>
          </a:prstGeom>
          <a:noFill/>
          <a:ln>
            <a:noFill/>
          </a:ln>
        </p:spPr>
      </p:pic>
      <p:pic>
        <p:nvPicPr>
          <p:cNvPr id="256" name="Google Shape;256;p15" descr="hinh bai 1410004"/>
          <p:cNvPicPr preferRelativeResize="0"/>
          <p:nvPr/>
        </p:nvPicPr>
        <p:blipFill rotWithShape="1">
          <a:blip r:embed="rId5">
            <a:alphaModFix/>
          </a:blip>
          <a:srcRect/>
          <a:stretch/>
        </p:blipFill>
        <p:spPr>
          <a:xfrm>
            <a:off x="4648200" y="1600200"/>
            <a:ext cx="3962400" cy="434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20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gtEl>
                                        <p:attrNameLst>
                                          <p:attrName>style.visibility</p:attrName>
                                        </p:attrNameLst>
                                      </p:cBhvr>
                                      <p:to>
                                        <p:strVal val="visible"/>
                                      </p:to>
                                    </p:set>
                                    <p:animEffect transition="in" filter="fade">
                                      <p:cBhvr>
                                        <p:cTn id="17" dur="2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61000"/>
          </a:stretch>
        </a:blipFill>
        <a:effectLst/>
      </p:bgPr>
    </p:bg>
    <p:spTree>
      <p:nvGrpSpPr>
        <p:cNvPr id="1" name="Shape 260"/>
        <p:cNvGrpSpPr/>
        <p:nvPr/>
      </p:nvGrpSpPr>
      <p:grpSpPr>
        <a:xfrm>
          <a:off x="0" y="0"/>
          <a:ext cx="0" cy="0"/>
          <a:chOff x="0" y="0"/>
          <a:chExt cx="0" cy="0"/>
        </a:xfrm>
      </p:grpSpPr>
      <p:sp>
        <p:nvSpPr>
          <p:cNvPr id="261" name="Google Shape;261;p16"/>
          <p:cNvSpPr txBox="1">
            <a:spLocks noGrp="1"/>
          </p:cNvSpPr>
          <p:nvPr>
            <p:ph type="body" idx="1"/>
          </p:nvPr>
        </p:nvSpPr>
        <p:spPr>
          <a:xfrm>
            <a:off x="2982502" y="2025721"/>
            <a:ext cx="3178996" cy="78939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3200"/>
              <a:buFont typeface="Times New Roman"/>
              <a:buNone/>
            </a:pPr>
            <a:r>
              <a:rPr lang="vi-VN" sz="4000" b="1">
                <a:ln w="6600">
                  <a:solidFill>
                    <a:schemeClr val="accent2"/>
                  </a:solidFill>
                  <a:prstDash val="solid"/>
                </a:ln>
                <a:solidFill>
                  <a:srgbClr val="FFFFFF"/>
                </a:solidFill>
                <a:effectLst>
                  <a:outerShdw dist="38100" dir="2700000" algn="tl" rotWithShape="0">
                    <a:schemeClr val="accent2"/>
                  </a:outerShdw>
                </a:effectLst>
                <a:latin typeface="Times New Roman"/>
                <a:ea typeface="Times New Roman"/>
                <a:cs typeface="Times New Roman"/>
                <a:sym typeface="Times New Roman"/>
              </a:rPr>
              <a:t>GHI NHỚ</a:t>
            </a:r>
          </a:p>
        </p:txBody>
      </p:sp>
      <p:sp>
        <p:nvSpPr>
          <p:cNvPr id="3" name="TextBox 2">
            <a:extLst>
              <a:ext uri="{FF2B5EF4-FFF2-40B4-BE49-F238E27FC236}">
                <a16:creationId xmlns:a16="http://schemas.microsoft.com/office/drawing/2014/main" id="{A411B7E4-F85B-0E22-2651-B9F753C7AAA5}"/>
              </a:ext>
            </a:extLst>
          </p:cNvPr>
          <p:cNvSpPr txBox="1"/>
          <p:nvPr/>
        </p:nvSpPr>
        <p:spPr>
          <a:xfrm>
            <a:off x="575353" y="2955291"/>
            <a:ext cx="7993294" cy="2185214"/>
          </a:xfrm>
          <a:prstGeom prst="rect">
            <a:avLst/>
          </a:prstGeom>
          <a:noFill/>
        </p:spPr>
        <p:txBody>
          <a:bodyPr wrap="square">
            <a:spAutoFit/>
          </a:bodyPr>
          <a:lstStyle/>
          <a:p>
            <a:pPr marL="0" lvl="0" indent="0" algn="just" rtl="0">
              <a:spcBef>
                <a:spcPts val="640"/>
              </a:spcBef>
              <a:spcAft>
                <a:spcPts val="0"/>
              </a:spcAft>
              <a:buClr>
                <a:srgbClr val="002060"/>
              </a:buClr>
              <a:buSzPts val="3200"/>
              <a:buFont typeface="Times New Roman"/>
              <a:buNone/>
            </a:pPr>
            <a:r>
              <a:rPr lang="en-US" sz="3400">
                <a:solidFill>
                  <a:srgbClr val="002060"/>
                </a:solidFill>
                <a:latin typeface="Times New Roman"/>
                <a:ea typeface="Times New Roman"/>
                <a:cs typeface="Times New Roman"/>
                <a:sym typeface="Times New Roman"/>
              </a:rPr>
              <a:t>	</a:t>
            </a:r>
            <a:r>
              <a:rPr lang="vi-VN" sz="3400">
                <a:solidFill>
                  <a:srgbClr val="002060"/>
                </a:solidFill>
                <a:latin typeface="Times New Roman"/>
                <a:ea typeface="Times New Roman"/>
                <a:cs typeface="Times New Roman"/>
                <a:sym typeface="Times New Roman"/>
              </a:rPr>
              <a:t>Năm nay em đã lên lớp 5, lớp lớn nhất trường. Em rất vui và tự hào. Em sẽ cố gắng chăn ngoan, học giỏi để xứng đáng là học sinh lớp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05"/>
        <p:cNvGrpSpPr/>
        <p:nvPr/>
      </p:nvGrpSpPr>
      <p:grpSpPr>
        <a:xfrm>
          <a:off x="0" y="0"/>
          <a:ext cx="0" cy="0"/>
          <a:chOff x="0" y="0"/>
          <a:chExt cx="0" cy="0"/>
        </a:xfrm>
      </p:grpSpPr>
      <p:sp>
        <p:nvSpPr>
          <p:cNvPr id="2" name="TextBox 1">
            <a:extLst>
              <a:ext uri="{FF2B5EF4-FFF2-40B4-BE49-F238E27FC236}">
                <a16:creationId xmlns:a16="http://schemas.microsoft.com/office/drawing/2014/main" id="{8DDA0E50-7BAE-0CD3-B1E0-02F0174A5E39}"/>
              </a:ext>
            </a:extLst>
          </p:cNvPr>
          <p:cNvSpPr txBox="1"/>
          <p:nvPr/>
        </p:nvSpPr>
        <p:spPr>
          <a:xfrm>
            <a:off x="1844211" y="2928133"/>
            <a:ext cx="5455577" cy="1695238"/>
          </a:xfrm>
          <a:prstGeom prst="rect">
            <a:avLst/>
          </a:prstGeom>
          <a:noFill/>
        </p:spPr>
        <p:txBody>
          <a:bodyPr wrap="square" rtlCol="0">
            <a:prstTxWarp prst="textButton">
              <a:avLst/>
            </a:prstTxWarp>
            <a:spAutoFit/>
          </a:bodyPr>
          <a:lstStyle/>
          <a:p>
            <a:pPr algn="ctr"/>
            <a:r>
              <a:rPr lang="en-US" sz="3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Chúc các con</a:t>
            </a:r>
          </a:p>
          <a:p>
            <a:pPr algn="ctr"/>
            <a:r>
              <a:rPr lang="en-US" sz="3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chăm ngoan, học giỏi!</a:t>
            </a:r>
          </a:p>
        </p:txBody>
      </p:sp>
      <p:pic>
        <p:nvPicPr>
          <p:cNvPr id="2052" name="Picture 4" descr="School Child Student PNG, Clipart, Art, Boy, Cartoon, Child, Drawing Free  PNG Download">
            <a:extLst>
              <a:ext uri="{FF2B5EF4-FFF2-40B4-BE49-F238E27FC236}">
                <a16:creationId xmlns:a16="http://schemas.microsoft.com/office/drawing/2014/main" id="{9477ECC3-9C1B-EF84-A4C5-56999C89F39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9231" y1="9854" x2="69231" y2="9854"/>
                        <a14:foregroundMark x1="85027" y1="12226" x2="85027" y2="12226"/>
                        <a14:foregroundMark x1="88324" y1="25912" x2="88324" y2="25912"/>
                        <a14:foregroundMark x1="85027" y1="38504" x2="85027" y2="38504"/>
                      </a14:backgroundRemoval>
                    </a14:imgEffect>
                  </a14:imgLayer>
                </a14:imgProps>
              </a:ext>
              <a:ext uri="{28A0092B-C50C-407E-A947-70E740481C1C}">
                <a14:useLocalDpi xmlns:a14="http://schemas.microsoft.com/office/drawing/2010/main" val="0"/>
              </a:ext>
            </a:extLst>
          </a:blip>
          <a:srcRect/>
          <a:stretch>
            <a:fillRect/>
          </a:stretch>
        </p:blipFill>
        <p:spPr bwMode="auto">
          <a:xfrm>
            <a:off x="5065160" y="739610"/>
            <a:ext cx="3097230" cy="23314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udent Cartoon, kids, child, people png | PNGEgg">
            <a:extLst>
              <a:ext uri="{FF2B5EF4-FFF2-40B4-BE49-F238E27FC236}">
                <a16:creationId xmlns:a16="http://schemas.microsoft.com/office/drawing/2014/main" id="{77481D1C-8B61-4893-4D50-35FB766B17B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184" y1="20000" x2="7184" y2="20000"/>
                        <a14:foregroundMark x1="19253" y1="14568" x2="19253" y2="14568"/>
                        <a14:foregroundMark x1="29885" y1="12099" x2="29885" y2="12099"/>
                        <a14:foregroundMark x1="35345" y1="19506" x2="35345" y2="19506"/>
                        <a14:foregroundMark x1="33333" y1="36049" x2="33333" y2="36049"/>
                        <a14:foregroundMark x1="10345" y1="33827" x2="10345" y2="33827"/>
                        <a14:foregroundMark x1="75287" y1="37778" x2="75287" y2="37778"/>
                        <a14:foregroundMark x1="72414" y1="40494" x2="72414" y2="40494"/>
                        <a14:foregroundMark x1="15230" y1="14074" x2="15230" y2="14074"/>
                      </a14:backgroundRemoval>
                    </a14:imgEffect>
                  </a14:imgLayer>
                </a14:imgProps>
              </a:ext>
              <a:ext uri="{28A0092B-C50C-407E-A947-70E740481C1C}">
                <a14:useLocalDpi xmlns:a14="http://schemas.microsoft.com/office/drawing/2010/main" val="0"/>
              </a:ext>
            </a:extLst>
          </a:blip>
          <a:srcRect/>
          <a:stretch>
            <a:fillRect/>
          </a:stretch>
        </p:blipFill>
        <p:spPr bwMode="auto">
          <a:xfrm>
            <a:off x="346156" y="4119937"/>
            <a:ext cx="2215320" cy="2578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1000" r="-6000" b="-4000"/>
          </a:stretch>
        </a:blipFill>
        <a:effectLst/>
      </p:bgPr>
    </p:bg>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877904" y="3501775"/>
            <a:ext cx="7351696" cy="227230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vi-VN" sz="3150" b="1" i="1">
                <a:latin typeface="Times New Roman"/>
                <a:ea typeface="Times New Roman"/>
                <a:cs typeface="Times New Roman"/>
                <a:sym typeface="Times New Roman"/>
              </a:rPr>
              <a:t>Học sinh lớp 5 là lớp đàn anh trong trường phải cố gắng học tập cho các em lớp dưới noi the</a:t>
            </a:r>
            <a:r>
              <a:rPr lang="en-US" sz="3150" b="1" i="1">
                <a:latin typeface="Times New Roman"/>
                <a:ea typeface="Times New Roman"/>
                <a:cs typeface="Times New Roman"/>
                <a:sym typeface="Times New Roman"/>
              </a:rPr>
              <a:t>o.</a:t>
            </a:r>
            <a:endParaRPr sz="3150" b="1" i="1">
              <a:latin typeface="Times New Roman"/>
              <a:ea typeface="Times New Roman"/>
              <a:cs typeface="Times New Roman"/>
              <a:sym typeface="Times New Roman"/>
            </a:endParaRPr>
          </a:p>
          <a:p>
            <a:pPr marL="342900" lvl="0" indent="-139700" algn="just" rtl="0">
              <a:spcBef>
                <a:spcPts val="640"/>
              </a:spcBef>
              <a:spcAft>
                <a:spcPts val="0"/>
              </a:spcAft>
              <a:buClr>
                <a:schemeClr val="dk1"/>
              </a:buClr>
              <a:buSzPts val="3200"/>
              <a:buFont typeface="Arial"/>
              <a:buNone/>
            </a:pPr>
            <a:endParaRPr b="1" i="1">
              <a:latin typeface="Times New Roman"/>
              <a:ea typeface="Times New Roman"/>
              <a:cs typeface="Times New Roman"/>
              <a:sym typeface="Times New Roman"/>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a:stretch>
        </a:blipFill>
        <a:effectLst/>
      </p:bgPr>
    </p:bg>
    <p:spTree>
      <p:nvGrpSpPr>
        <p:cNvPr id="1" name="Shape 99"/>
        <p:cNvGrpSpPr/>
        <p:nvPr/>
      </p:nvGrpSpPr>
      <p:grpSpPr>
        <a:xfrm>
          <a:off x="0" y="0"/>
          <a:ext cx="0" cy="0"/>
          <a:chOff x="0" y="0"/>
          <a:chExt cx="0" cy="0"/>
        </a:xfrm>
      </p:grpSpPr>
      <p:sp>
        <p:nvSpPr>
          <p:cNvPr id="101" name="Google Shape;101;p3"/>
          <p:cNvSpPr txBox="1">
            <a:spLocks noGrp="1"/>
          </p:cNvSpPr>
          <p:nvPr>
            <p:ph type="title"/>
          </p:nvPr>
        </p:nvSpPr>
        <p:spPr>
          <a:xfrm>
            <a:off x="2208088" y="480410"/>
            <a:ext cx="44196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vi-VN" sz="4800" b="1">
                <a:solidFill>
                  <a:srgbClr val="0070C0"/>
                </a:solidFill>
                <a:latin typeface="Times New Roman"/>
                <a:ea typeface="Times New Roman"/>
                <a:cs typeface="Times New Roman"/>
                <a:sym typeface="Times New Roman"/>
              </a:rPr>
              <a:t>Tranh ảnh</a:t>
            </a:r>
            <a:endParaRPr sz="4800" b="1">
              <a:solidFill>
                <a:srgbClr val="0070C0"/>
              </a:solidFill>
              <a:latin typeface="Times New Roman"/>
              <a:ea typeface="Times New Roman"/>
              <a:cs typeface="Times New Roman"/>
              <a:sym typeface="Times New Roman"/>
            </a:endParaRPr>
          </a:p>
        </p:txBody>
      </p:sp>
      <p:sp>
        <p:nvSpPr>
          <p:cNvPr id="102" name="Google Shape;102;p3"/>
          <p:cNvSpPr txBox="1">
            <a:spLocks noGrp="1"/>
          </p:cNvSpPr>
          <p:nvPr>
            <p:ph type="body" idx="1"/>
          </p:nvPr>
        </p:nvSpPr>
        <p:spPr>
          <a:xfrm>
            <a:off x="322779" y="2004317"/>
            <a:ext cx="3119064" cy="23622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3200"/>
              <a:buFont typeface="Times New Roman"/>
              <a:buNone/>
            </a:pPr>
            <a:r>
              <a:rPr lang="vi-VN" sz="3600">
                <a:latin typeface="Times New Roman"/>
                <a:ea typeface="Times New Roman"/>
                <a:cs typeface="Times New Roman"/>
                <a:sym typeface="Times New Roman"/>
              </a:rPr>
              <a:t>   </a:t>
            </a:r>
            <a:r>
              <a:rPr lang="en-US" sz="3600">
                <a:solidFill>
                  <a:srgbClr val="002060"/>
                </a:solidFill>
                <a:latin typeface="Times New Roman"/>
                <a:ea typeface="Times New Roman"/>
                <a:cs typeface="Times New Roman"/>
                <a:sym typeface="Times New Roman"/>
              </a:rPr>
              <a:t>Học sinh </a:t>
            </a:r>
            <a:r>
              <a:rPr lang="vi-VN" sz="3600">
                <a:solidFill>
                  <a:srgbClr val="002060"/>
                </a:solidFill>
                <a:latin typeface="Times New Roman"/>
                <a:ea typeface="Times New Roman"/>
                <a:cs typeface="Times New Roman"/>
                <a:sym typeface="Times New Roman"/>
              </a:rPr>
              <a:t>thảo luận để tìm hiểu nội dung của từng tình huống</a:t>
            </a:r>
            <a:r>
              <a:rPr lang="vi-VN" sz="3600">
                <a:latin typeface="Times New Roman"/>
                <a:ea typeface="Times New Roman"/>
                <a:cs typeface="Times New Roman"/>
                <a:sym typeface="Times New Roman"/>
              </a:rPr>
              <a:t>.</a:t>
            </a:r>
            <a:endParaRPr sz="3600">
              <a:latin typeface="Times New Roman"/>
              <a:ea typeface="Times New Roman"/>
              <a:cs typeface="Times New Roman"/>
              <a:sym typeface="Times New Roman"/>
            </a:endParaRPr>
          </a:p>
        </p:txBody>
      </p:sp>
      <p:sp>
        <p:nvSpPr>
          <p:cNvPr id="103" name="Google Shape;103;p3"/>
          <p:cNvSpPr txBox="1"/>
          <p:nvPr/>
        </p:nvSpPr>
        <p:spPr>
          <a:xfrm>
            <a:off x="37244" y="490590"/>
            <a:ext cx="2667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800" b="1" i="0" u="none" strike="noStrike" cap="none">
                <a:solidFill>
                  <a:schemeClr val="bg1"/>
                </a:solidFill>
                <a:latin typeface="Times New Roman"/>
                <a:ea typeface="Times New Roman"/>
                <a:cs typeface="Times New Roman"/>
                <a:sym typeface="Times New Roman"/>
              </a:rPr>
              <a:t>Hoạt động 1:</a:t>
            </a:r>
            <a:endParaRPr sz="2800" b="1">
              <a:solidFill>
                <a:schemeClr val="bg1"/>
              </a:solidFill>
              <a:latin typeface="Times New Roman"/>
              <a:ea typeface="Times New Roman"/>
              <a:cs typeface="Times New Roman"/>
              <a:sym typeface="Times New Roman"/>
            </a:endParaRPr>
          </a:p>
        </p:txBody>
      </p:sp>
      <p:pic>
        <p:nvPicPr>
          <p:cNvPr id="5" name="Google Shape;108;p4" descr="hinh bai 1410001">
            <a:extLst>
              <a:ext uri="{FF2B5EF4-FFF2-40B4-BE49-F238E27FC236}">
                <a16:creationId xmlns:a16="http://schemas.microsoft.com/office/drawing/2014/main" id="{ADE82F77-35B0-4C5D-2E7C-D7ED9455E532}"/>
              </a:ext>
            </a:extLst>
          </p:cNvPr>
          <p:cNvPicPr preferRelativeResize="0"/>
          <p:nvPr/>
        </p:nvPicPr>
        <p:blipFill rotWithShape="1">
          <a:blip r:embed="rId4">
            <a:alphaModFix/>
          </a:blip>
          <a:srcRect/>
          <a:stretch/>
        </p:blipFill>
        <p:spPr>
          <a:xfrm>
            <a:off x="3791164" y="1294545"/>
            <a:ext cx="5157627" cy="5083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2000"/>
                                        <p:tgtEl>
                                          <p:spTgt spid="10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pic>
        <p:nvPicPr>
          <p:cNvPr id="114" name="Google Shape;114;p5" descr="hinh bai 1410002"/>
          <p:cNvPicPr preferRelativeResize="0"/>
          <p:nvPr/>
        </p:nvPicPr>
        <p:blipFill rotWithShape="1">
          <a:blip r:embed="rId4">
            <a:alphaModFix/>
          </a:blip>
          <a:srcRect/>
          <a:stretch/>
        </p:blipFill>
        <p:spPr>
          <a:xfrm>
            <a:off x="461481" y="2040276"/>
            <a:ext cx="3581400" cy="3505200"/>
          </a:xfrm>
          <a:prstGeom prst="rect">
            <a:avLst/>
          </a:prstGeom>
          <a:noFill/>
          <a:ln>
            <a:noFill/>
          </a:ln>
        </p:spPr>
      </p:pic>
      <p:pic>
        <p:nvPicPr>
          <p:cNvPr id="115" name="Google Shape;115;p5" descr="hinh bai 1410003"/>
          <p:cNvPicPr preferRelativeResize="0"/>
          <p:nvPr/>
        </p:nvPicPr>
        <p:blipFill rotWithShape="1">
          <a:blip r:embed="rId5">
            <a:alphaModFix/>
          </a:blip>
          <a:srcRect/>
          <a:stretch/>
        </p:blipFill>
        <p:spPr>
          <a:xfrm>
            <a:off x="3979381" y="2040276"/>
            <a:ext cx="4787900" cy="3429000"/>
          </a:xfrm>
          <a:prstGeom prst="rect">
            <a:avLst/>
          </a:prstGeom>
          <a:noFill/>
          <a:ln>
            <a:noFill/>
          </a:ln>
        </p:spPr>
      </p:pic>
      <p:sp>
        <p:nvSpPr>
          <p:cNvPr id="116" name="Google Shape;116;p5"/>
          <p:cNvSpPr txBox="1"/>
          <p:nvPr/>
        </p:nvSpPr>
        <p:spPr>
          <a:xfrm>
            <a:off x="0" y="434083"/>
            <a:ext cx="91440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a:ln w="19050">
                  <a:solidFill>
                    <a:srgbClr val="166AB8"/>
                  </a:solidFill>
                </a:ln>
                <a:solidFill>
                  <a:srgbClr val="FDBE14"/>
                </a:solidFill>
                <a:effectLst>
                  <a:outerShdw blurRad="38100" dist="38100" dir="2700000" algn="tl">
                    <a:srgbClr val="000000">
                      <a:alpha val="43137"/>
                    </a:srgbClr>
                  </a:outerShdw>
                </a:effectLst>
                <a:latin typeface="Times New Roman"/>
                <a:ea typeface="Times New Roman"/>
                <a:cs typeface="Times New Roman"/>
                <a:sym typeface="Times New Roman"/>
              </a:rPr>
              <a:t>Em là học sinh lớp 5</a:t>
            </a:r>
            <a:endParaRPr sz="5400" b="1">
              <a:ln w="19050">
                <a:solidFill>
                  <a:srgbClr val="166AB8"/>
                </a:solidFill>
              </a:ln>
              <a:solidFill>
                <a:srgbClr val="FDBE14"/>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Shape 120"/>
        <p:cNvGrpSpPr/>
        <p:nvPr/>
      </p:nvGrpSpPr>
      <p:grpSpPr>
        <a:xfrm>
          <a:off x="0" y="0"/>
          <a:ext cx="0" cy="0"/>
          <a:chOff x="0" y="0"/>
          <a:chExt cx="0" cy="0"/>
        </a:xfrm>
      </p:grpSpPr>
      <p:pic>
        <p:nvPicPr>
          <p:cNvPr id="123" name="Google Shape;123;p6" descr="hinh bai 1410001"/>
          <p:cNvPicPr preferRelativeResize="0"/>
          <p:nvPr/>
        </p:nvPicPr>
        <p:blipFill rotWithShape="1">
          <a:blip r:embed="rId4">
            <a:alphaModFix/>
          </a:blip>
          <a:srcRect/>
          <a:stretch/>
        </p:blipFill>
        <p:spPr>
          <a:xfrm>
            <a:off x="533400" y="1600200"/>
            <a:ext cx="3886200" cy="3962400"/>
          </a:xfrm>
          <a:prstGeom prst="rect">
            <a:avLst/>
          </a:prstGeom>
          <a:noFill/>
          <a:ln>
            <a:noFill/>
          </a:ln>
        </p:spPr>
      </p:pic>
      <p:pic>
        <p:nvPicPr>
          <p:cNvPr id="124" name="Google Shape;124;p6" descr="hinh bai 1410002"/>
          <p:cNvPicPr preferRelativeResize="0"/>
          <p:nvPr/>
        </p:nvPicPr>
        <p:blipFill rotWithShape="1">
          <a:blip r:embed="rId5">
            <a:alphaModFix/>
          </a:blip>
          <a:srcRect/>
          <a:stretch/>
        </p:blipFill>
        <p:spPr>
          <a:xfrm>
            <a:off x="4495800" y="1600200"/>
            <a:ext cx="4191000" cy="3886200"/>
          </a:xfrm>
          <a:prstGeom prst="rect">
            <a:avLst/>
          </a:prstGeom>
          <a:noFill/>
          <a:ln>
            <a:noFill/>
          </a:ln>
        </p:spPr>
      </p:pic>
      <p:sp>
        <p:nvSpPr>
          <p:cNvPr id="125" name="Google Shape;125;p6"/>
          <p:cNvSpPr txBox="1"/>
          <p:nvPr/>
        </p:nvSpPr>
        <p:spPr>
          <a:xfrm>
            <a:off x="228600" y="457200"/>
            <a:ext cx="8610600" cy="70784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None/>
              <a:defRPr sz="5400" b="1">
                <a:ln w="19050">
                  <a:solidFill>
                    <a:srgbClr val="166AB8"/>
                  </a:solidFill>
                </a:ln>
                <a:solidFill>
                  <a:srgbClr val="FDBE14"/>
                </a:solidFill>
                <a:effectLst>
                  <a:outerShdw blurRad="38100" dist="38100" dir="2700000" algn="tl">
                    <a:srgbClr val="000000">
                      <a:alpha val="43137"/>
                    </a:srgbClr>
                  </a:outerShdw>
                </a:effectLst>
                <a:latin typeface="Times New Roman"/>
                <a:ea typeface="Times New Roman"/>
                <a:cs typeface="Times New Roman"/>
              </a:defRPr>
            </a:lvl1pPr>
          </a:lstStyle>
          <a:p>
            <a:r>
              <a:rPr lang="vi-VN" sz="4000">
                <a:sym typeface="Times New Roman"/>
              </a:rPr>
              <a:t>Một vài hình ảnh nói về học sinh lớp</a:t>
            </a:r>
            <a:r>
              <a:rPr lang="en-US" sz="4000">
                <a:sym typeface="Times New Roman"/>
              </a:rPr>
              <a:t> </a:t>
            </a:r>
            <a:r>
              <a:rPr lang="vi-VN" sz="4000">
                <a:sym typeface="Times New Roman"/>
              </a:rPr>
              <a:t>5</a:t>
            </a:r>
            <a:endParaRPr sz="400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2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8000"/>
          </a:stretch>
        </a:blipFill>
        <a:effectLst/>
      </p:bgPr>
    </p:bg>
    <p:spTree>
      <p:nvGrpSpPr>
        <p:cNvPr id="1" name="Shape 130"/>
        <p:cNvGrpSpPr/>
        <p:nvPr/>
      </p:nvGrpSpPr>
      <p:grpSpPr>
        <a:xfrm>
          <a:off x="0" y="0"/>
          <a:ext cx="0" cy="0"/>
          <a:chOff x="0" y="0"/>
          <a:chExt cx="0" cy="0"/>
        </a:xfrm>
      </p:grpSpPr>
      <p:sp>
        <p:nvSpPr>
          <p:cNvPr id="132" name="Google Shape;132;p7"/>
          <p:cNvSpPr txBox="1">
            <a:spLocks noGrp="1"/>
          </p:cNvSpPr>
          <p:nvPr>
            <p:ph type="ctrTitle"/>
          </p:nvPr>
        </p:nvSpPr>
        <p:spPr>
          <a:xfrm>
            <a:off x="265416" y="2137667"/>
            <a:ext cx="5611402" cy="2582666"/>
          </a:xfrm>
          <a:prstGeom prst="rect">
            <a:avLst/>
          </a:prstGeom>
          <a:noFill/>
          <a:ln>
            <a:noFill/>
          </a:ln>
        </p:spPr>
        <p:txBody>
          <a:bodyPr spcFirstLastPara="1" wrap="square" lIns="91425" tIns="45700" rIns="91425" bIns="45700" anchor="ctr" anchorCtr="0">
            <a:noAutofit/>
          </a:bodyPr>
          <a:lstStyle/>
          <a:p>
            <a:pPr marL="0" lvl="0" indent="0" algn="just" rtl="0">
              <a:spcBef>
                <a:spcPts val="1200"/>
              </a:spcBef>
              <a:spcAft>
                <a:spcPts val="1200"/>
              </a:spcAft>
              <a:buNone/>
            </a:pPr>
            <a:r>
              <a:rPr lang="vi-VN" sz="2800" b="1" i="1">
                <a:solidFill>
                  <a:srgbClr val="166AB8"/>
                </a:solidFill>
                <a:latin typeface="Times New Roman"/>
                <a:ea typeface="Times New Roman"/>
                <a:cs typeface="Times New Roman"/>
                <a:sym typeface="Times New Roman"/>
              </a:rPr>
              <a:t>Năm nay em đã lên lớp 5, lớp lớn nhất trường. Em rất vui và tự hào. Em sẽ cố gắng chăm ngoan, học giỏi để xứng đáng là học sinh lớp 5.</a:t>
            </a:r>
            <a:endParaRPr sz="3200" b="1" i="1">
              <a:solidFill>
                <a:srgbClr val="166AB8"/>
              </a:solidFill>
              <a:latin typeface="Times New Roman"/>
              <a:ea typeface="Times New Roman"/>
              <a:cs typeface="Times New Roman"/>
              <a:sym typeface="Times New Roman"/>
            </a:endParaRPr>
          </a:p>
        </p:txBody>
      </p:sp>
      <p:sp>
        <p:nvSpPr>
          <p:cNvPr id="133" name="Google Shape;133;p7"/>
          <p:cNvSpPr/>
          <p:nvPr/>
        </p:nvSpPr>
        <p:spPr>
          <a:xfrm>
            <a:off x="265415" y="797103"/>
            <a:ext cx="385452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6000" b="1" cap="none">
                <a:ln w="28575">
                  <a:solidFill>
                    <a:srgbClr val="FDBE14"/>
                  </a:solidFill>
                </a:ln>
                <a:solidFill>
                  <a:srgbClr val="166AB8"/>
                </a:solidFill>
                <a:effectLst>
                  <a:reflection blurRad="6350" stA="50000" endA="300" endPos="50000" dist="29997" dir="5400000" sy="-100000" algn="bl" rotWithShape="0"/>
                </a:effectLst>
                <a:latin typeface="Times New Roman"/>
                <a:ea typeface="Times New Roman"/>
                <a:cs typeface="Times New Roman"/>
                <a:sym typeface="Times New Roman"/>
              </a:rPr>
              <a:t>GHI NHỚ</a:t>
            </a:r>
            <a:endParaRPr sz="6000" b="1" cap="none">
              <a:ln w="28575">
                <a:solidFill>
                  <a:srgbClr val="FDBE14"/>
                </a:solidFill>
              </a:ln>
              <a:solidFill>
                <a:srgbClr val="166AB8"/>
              </a:solidFill>
              <a:effectLst>
                <a:reflection blurRad="6350" stA="50000" endA="300" endPos="50000" dist="29997" dir="5400000" sy="-100000" algn="bl" rotWithShape="0"/>
              </a:effectLst>
              <a:latin typeface="Times New Roman"/>
              <a:ea typeface="Times New Roman"/>
              <a:cs typeface="Times New Roman"/>
              <a:sym typeface="Times New Roman"/>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23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5000"/>
          </a:stretch>
        </a:blipFill>
        <a:effectLst/>
      </p:bgPr>
    </p:bg>
    <p:spTree>
      <p:nvGrpSpPr>
        <p:cNvPr id="1" name="Shape 99"/>
        <p:cNvGrpSpPr/>
        <p:nvPr/>
      </p:nvGrpSpPr>
      <p:grpSpPr>
        <a:xfrm>
          <a:off x="0" y="0"/>
          <a:ext cx="0" cy="0"/>
          <a:chOff x="0" y="0"/>
          <a:chExt cx="0" cy="0"/>
        </a:xfrm>
      </p:grpSpPr>
      <p:sp>
        <p:nvSpPr>
          <p:cNvPr id="101" name="Google Shape;101;p3"/>
          <p:cNvSpPr txBox="1">
            <a:spLocks noGrp="1"/>
          </p:cNvSpPr>
          <p:nvPr>
            <p:ph type="title"/>
          </p:nvPr>
        </p:nvSpPr>
        <p:spPr>
          <a:xfrm>
            <a:off x="2547135" y="497627"/>
            <a:ext cx="44196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a:solidFill>
                  <a:srgbClr val="0070C0"/>
                </a:solidFill>
                <a:latin typeface="Times New Roman"/>
                <a:ea typeface="Times New Roman"/>
                <a:cs typeface="Times New Roman"/>
                <a:sym typeface="Times New Roman"/>
              </a:rPr>
              <a:t>Tình huống</a:t>
            </a:r>
            <a:endParaRPr sz="4800" b="1">
              <a:solidFill>
                <a:srgbClr val="0070C0"/>
              </a:solidFill>
              <a:latin typeface="Times New Roman"/>
              <a:ea typeface="Times New Roman"/>
              <a:cs typeface="Times New Roman"/>
              <a:sym typeface="Times New Roman"/>
            </a:endParaRPr>
          </a:p>
        </p:txBody>
      </p:sp>
      <p:sp>
        <p:nvSpPr>
          <p:cNvPr id="103" name="Google Shape;103;p3"/>
          <p:cNvSpPr txBox="1"/>
          <p:nvPr/>
        </p:nvSpPr>
        <p:spPr>
          <a:xfrm>
            <a:off x="88615" y="480690"/>
            <a:ext cx="2667000"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Hoạt động </a:t>
            </a:r>
            <a:r>
              <a:rPr kumimoji="0" lang="en-US"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2</a:t>
            </a:r>
            <a:r>
              <a:rPr kumimoji="0" lang="vi-VN"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a:t>
            </a:r>
            <a:endParaRPr kumimoji="0" sz="28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
        <p:nvSpPr>
          <p:cNvPr id="9" name="Google Shape;143;p8">
            <a:extLst>
              <a:ext uri="{FF2B5EF4-FFF2-40B4-BE49-F238E27FC236}">
                <a16:creationId xmlns:a16="http://schemas.microsoft.com/office/drawing/2014/main" id="{5EC1CB80-FF73-2A2F-220B-7A7A70740634}"/>
              </a:ext>
            </a:extLst>
          </p:cNvPr>
          <p:cNvSpPr/>
          <p:nvPr/>
        </p:nvSpPr>
        <p:spPr>
          <a:xfrm>
            <a:off x="174662" y="1335616"/>
            <a:ext cx="8944294" cy="5016718"/>
          </a:xfrm>
          <a:prstGeom prst="rect">
            <a:avLst/>
          </a:prstGeom>
          <a:solidFill>
            <a:srgbClr val="F8F4E8"/>
          </a:solidFill>
          <a:ln>
            <a:noFill/>
          </a:ln>
        </p:spPr>
        <p:txBody>
          <a:bodyPr spcFirstLastPara="1" wrap="square" lIns="91425" tIns="45700" rIns="91425" bIns="45700" anchor="ctr" anchorCtr="0">
            <a:spAutoFit/>
          </a:bodyPr>
          <a:lstStyle/>
          <a:p>
            <a:pPr marL="0" indent="0">
              <a:spcBef>
                <a:spcPts val="600"/>
              </a:spcBef>
              <a:spcAft>
                <a:spcPts val="600"/>
              </a:spcAft>
              <a:buClr>
                <a:srgbClr val="0070C0"/>
              </a:buClr>
              <a:buSzPts val="2800"/>
              <a:buFont typeface="Times New Roman"/>
              <a:buNone/>
            </a:pPr>
            <a:r>
              <a:rPr lang="vi-VN" sz="2400" b="1">
                <a:solidFill>
                  <a:schemeClr val="bg2"/>
                </a:solidFill>
                <a:latin typeface="Times New Roman"/>
                <a:ea typeface="Times New Roman"/>
                <a:cs typeface="Times New Roman"/>
                <a:sym typeface="Times New Roman"/>
              </a:rPr>
              <a:t>Bài 1: Theo em, học sinh lớp 5 cần có </a:t>
            </a:r>
            <a:endParaRPr lang="en-US" sz="2400" b="1">
              <a:solidFill>
                <a:schemeClr val="bg2"/>
              </a:solidFill>
              <a:latin typeface="Times New Roman"/>
              <a:ea typeface="Times New Roman"/>
              <a:cs typeface="Times New Roman"/>
              <a:sym typeface="Times New Roman"/>
            </a:endParaRPr>
          </a:p>
          <a:p>
            <a:pPr marL="0" indent="0">
              <a:spcBef>
                <a:spcPts val="600"/>
              </a:spcBef>
              <a:spcAft>
                <a:spcPts val="600"/>
              </a:spcAft>
              <a:buClr>
                <a:srgbClr val="0070C0"/>
              </a:buClr>
              <a:buSzPts val="2800"/>
              <a:buFont typeface="Times New Roman"/>
              <a:buNone/>
            </a:pPr>
            <a:r>
              <a:rPr lang="vi-VN" sz="2400" b="1">
                <a:solidFill>
                  <a:schemeClr val="bg2"/>
                </a:solidFill>
                <a:latin typeface="Times New Roman"/>
                <a:ea typeface="Times New Roman"/>
                <a:cs typeface="Times New Roman"/>
                <a:sym typeface="Times New Roman"/>
              </a:rPr>
              <a:t>những hành động, </a:t>
            </a:r>
            <a:r>
              <a:rPr lang="en-US" sz="2400" b="1">
                <a:solidFill>
                  <a:schemeClr val="bg2"/>
                </a:solidFill>
                <a:latin typeface="Times New Roman"/>
                <a:ea typeface="Times New Roman"/>
                <a:cs typeface="Times New Roman"/>
                <a:sym typeface="Times New Roman"/>
              </a:rPr>
              <a:t> </a:t>
            </a:r>
            <a:r>
              <a:rPr lang="vi-VN" sz="2400" b="1">
                <a:solidFill>
                  <a:schemeClr val="bg2"/>
                </a:solidFill>
                <a:latin typeface="Times New Roman"/>
                <a:ea typeface="Times New Roman"/>
                <a:cs typeface="Times New Roman"/>
                <a:sym typeface="Times New Roman"/>
              </a:rPr>
              <a:t>việc làm nào dưới đây?</a:t>
            </a:r>
            <a:endParaRPr lang="vi-VN" sz="2400" b="1">
              <a:solidFill>
                <a:schemeClr val="bg2"/>
              </a:solidFill>
            </a:endParaRPr>
          </a:p>
          <a:p>
            <a:pPr marL="0" marR="0" lvl="0" indent="0" algn="just" rtl="0">
              <a:lnSpc>
                <a:spcPct val="150000"/>
              </a:lnSpc>
              <a:spcBef>
                <a:spcPts val="0"/>
              </a:spcBef>
              <a:spcAft>
                <a:spcPts val="0"/>
              </a:spcAft>
              <a:buNone/>
            </a:pPr>
            <a:r>
              <a:rPr lang="vi-VN" sz="2400">
                <a:solidFill>
                  <a:srgbClr val="002060"/>
                </a:solidFill>
                <a:latin typeface="Times New Roman"/>
                <a:ea typeface="Times New Roman"/>
                <a:cs typeface="Times New Roman"/>
                <a:sym typeface="Times New Roman"/>
              </a:rPr>
              <a:t>- Thực hiện tốt Năm điều Bác Hồ dạy thiếu niên nhi đồng </a:t>
            </a:r>
            <a:endParaRPr/>
          </a:p>
          <a:p>
            <a:pPr marL="0" marR="0" lvl="0" indent="0" algn="just" rtl="0">
              <a:lnSpc>
                <a:spcPct val="150000"/>
              </a:lnSpc>
              <a:spcBef>
                <a:spcPts val="0"/>
              </a:spcBef>
              <a:spcAft>
                <a:spcPts val="0"/>
              </a:spcAft>
              <a:buNone/>
            </a:pPr>
            <a:r>
              <a:rPr lang="vi-VN" sz="2400">
                <a:solidFill>
                  <a:srgbClr val="002060"/>
                </a:solidFill>
                <a:latin typeface="Times New Roman"/>
                <a:ea typeface="Times New Roman"/>
                <a:cs typeface="Times New Roman"/>
                <a:sym typeface="Times New Roman"/>
              </a:rPr>
              <a:t>- Thực hiện nội quy của trường, của lớp </a:t>
            </a:r>
            <a:endParaRPr/>
          </a:p>
          <a:p>
            <a:pPr marL="0" marR="0" lvl="0" indent="0" algn="just" rtl="0">
              <a:lnSpc>
                <a:spcPct val="150000"/>
              </a:lnSpc>
              <a:spcBef>
                <a:spcPts val="0"/>
              </a:spcBef>
              <a:spcAft>
                <a:spcPts val="0"/>
              </a:spcAft>
              <a:buNone/>
            </a:pPr>
            <a:r>
              <a:rPr lang="vi-VN" sz="2400">
                <a:solidFill>
                  <a:srgbClr val="002060"/>
                </a:solidFill>
                <a:latin typeface="Times New Roman"/>
                <a:ea typeface="Times New Roman"/>
                <a:cs typeface="Times New Roman"/>
                <a:sym typeface="Times New Roman"/>
              </a:rPr>
              <a:t>- Tích cực tham gia các hoạt động tập thể, hoạt động xã hội do lớp, trường, địa phương tổ chức </a:t>
            </a:r>
            <a:endParaRPr/>
          </a:p>
          <a:p>
            <a:pPr marL="0" marR="0" lvl="0" indent="0" algn="just" rtl="0">
              <a:lnSpc>
                <a:spcPct val="150000"/>
              </a:lnSpc>
              <a:spcBef>
                <a:spcPts val="0"/>
              </a:spcBef>
              <a:spcAft>
                <a:spcPts val="0"/>
              </a:spcAft>
              <a:buNone/>
            </a:pPr>
            <a:r>
              <a:rPr lang="vi-VN" sz="2400">
                <a:solidFill>
                  <a:srgbClr val="002060"/>
                </a:solidFill>
                <a:latin typeface="Times New Roman"/>
                <a:ea typeface="Times New Roman"/>
                <a:cs typeface="Times New Roman"/>
                <a:sym typeface="Times New Roman"/>
              </a:rPr>
              <a:t>- Nhường nhịn, giúp đỡ các em học sinh nhỏ.</a:t>
            </a:r>
            <a:endParaRPr/>
          </a:p>
          <a:p>
            <a:pPr marL="0" marR="0" lvl="0" indent="0" algn="just" rtl="0">
              <a:lnSpc>
                <a:spcPct val="150000"/>
              </a:lnSpc>
              <a:spcBef>
                <a:spcPts val="0"/>
              </a:spcBef>
              <a:spcAft>
                <a:spcPts val="0"/>
              </a:spcAft>
              <a:buNone/>
            </a:pPr>
            <a:r>
              <a:rPr lang="vi-VN" sz="2400">
                <a:solidFill>
                  <a:srgbClr val="002060"/>
                </a:solidFill>
                <a:latin typeface="Times New Roman"/>
                <a:ea typeface="Times New Roman"/>
                <a:cs typeface="Times New Roman"/>
                <a:sym typeface="Times New Roman"/>
              </a:rPr>
              <a:t>- Buộc các em nhỏ phải làm theo mọi ý muốn của mình.</a:t>
            </a:r>
            <a:endParaRPr sz="2400">
              <a:solidFill>
                <a:srgbClr val="00206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vi-VN" sz="2400">
                <a:solidFill>
                  <a:srgbClr val="002060"/>
                </a:solidFill>
                <a:latin typeface="Times New Roman"/>
                <a:ea typeface="Times New Roman"/>
                <a:cs typeface="Times New Roman"/>
                <a:sym typeface="Times New Roman"/>
              </a:rPr>
              <a:t>- Gương mẫu về mọi mặt cho các em học sinh lớp dưới noi theo.</a:t>
            </a:r>
            <a:endParaRPr/>
          </a:p>
        </p:txBody>
      </p:sp>
      <p:sp>
        <p:nvSpPr>
          <p:cNvPr id="11" name="Google Shape;144;p8">
            <a:extLst>
              <a:ext uri="{FF2B5EF4-FFF2-40B4-BE49-F238E27FC236}">
                <a16:creationId xmlns:a16="http://schemas.microsoft.com/office/drawing/2014/main" id="{E409CC4C-F6BE-8F71-3507-1CF4D17ACF1A}"/>
              </a:ext>
            </a:extLst>
          </p:cNvPr>
          <p:cNvSpPr txBox="1"/>
          <p:nvPr/>
        </p:nvSpPr>
        <p:spPr>
          <a:xfrm>
            <a:off x="6599861" y="435430"/>
            <a:ext cx="2208944" cy="1468667"/>
          </a:xfrm>
          <a:prstGeom prst="cloudCallout">
            <a:avLst>
              <a:gd name="adj1" fmla="val -64554"/>
              <a:gd name="adj2" fmla="val 59702"/>
            </a:avLst>
          </a:prstGeom>
          <a:solidFill>
            <a:schemeClr val="bg1"/>
          </a:solidFill>
          <a:ln>
            <a:solidFill>
              <a:srgbClr val="115593"/>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800" b="1" i="1">
                <a:solidFill>
                  <a:srgbClr val="FF0000"/>
                </a:solidFill>
                <a:latin typeface="Times New Roman"/>
                <a:ea typeface="Times New Roman"/>
                <a:cs typeface="Times New Roman"/>
                <a:sym typeface="Times New Roman"/>
              </a:rPr>
              <a:t>Thảo luận nhóm 4 </a:t>
            </a:r>
            <a:endParaRPr lang="en-US" sz="1800" b="1" i="1">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vi-VN" sz="1800" b="1" i="1">
                <a:solidFill>
                  <a:srgbClr val="FF0000"/>
                </a:solidFill>
                <a:latin typeface="Times New Roman"/>
                <a:ea typeface="Times New Roman"/>
                <a:cs typeface="Times New Roman"/>
                <a:sym typeface="Times New Roman"/>
              </a:rPr>
              <a:t>(</a:t>
            </a:r>
            <a:r>
              <a:rPr lang="en-US" sz="1800" b="1" i="1">
                <a:solidFill>
                  <a:srgbClr val="FF0000"/>
                </a:solidFill>
                <a:latin typeface="Times New Roman"/>
                <a:ea typeface="Times New Roman"/>
                <a:cs typeface="Times New Roman"/>
                <a:sym typeface="Times New Roman"/>
              </a:rPr>
              <a:t>2</a:t>
            </a:r>
            <a:r>
              <a:rPr lang="vi-VN" sz="1800" b="1" i="1">
                <a:solidFill>
                  <a:srgbClr val="FF0000"/>
                </a:solidFill>
                <a:latin typeface="Times New Roman"/>
                <a:ea typeface="Times New Roman"/>
                <a:cs typeface="Times New Roman"/>
                <a:sym typeface="Times New Roman"/>
              </a:rPr>
              <a:t> phút)</a:t>
            </a:r>
            <a:endParaRPr/>
          </a:p>
        </p:txBody>
      </p:sp>
    </p:spTree>
    <p:extLst>
      <p:ext uri="{BB962C8B-B14F-4D97-AF65-F5344CB8AC3E}">
        <p14:creationId xmlns:p14="http://schemas.microsoft.com/office/powerpoint/2010/main" val="345248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Shape 148"/>
        <p:cNvGrpSpPr/>
        <p:nvPr/>
      </p:nvGrpSpPr>
      <p:grpSpPr>
        <a:xfrm>
          <a:off x="0" y="0"/>
          <a:ext cx="0" cy="0"/>
          <a:chOff x="0" y="0"/>
          <a:chExt cx="0" cy="0"/>
        </a:xfrm>
      </p:grpSpPr>
      <p:sp>
        <p:nvSpPr>
          <p:cNvPr id="149" name="Google Shape;149;p9"/>
          <p:cNvSpPr txBox="1">
            <a:spLocks noGrp="1"/>
          </p:cNvSpPr>
          <p:nvPr>
            <p:ph type="subTitle" idx="1"/>
          </p:nvPr>
        </p:nvSpPr>
        <p:spPr>
          <a:xfrm>
            <a:off x="344185" y="5306288"/>
            <a:ext cx="3870788" cy="8527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2800"/>
              <a:buFont typeface="Times New Roman"/>
              <a:buNone/>
            </a:pPr>
            <a:r>
              <a:rPr lang="vi-VN" sz="2400" b="1" i="1">
                <a:solidFill>
                  <a:srgbClr val="115593"/>
                </a:solidFill>
                <a:latin typeface="Times New Roman"/>
                <a:ea typeface="Times New Roman"/>
                <a:cs typeface="Times New Roman"/>
                <a:sym typeface="Times New Roman"/>
              </a:rPr>
              <a:t>Các em học sinh đang </a:t>
            </a:r>
            <a:endParaRPr lang="en-US" sz="2400" b="1" i="1">
              <a:solidFill>
                <a:srgbClr val="115593"/>
              </a:solidFill>
              <a:latin typeface="Times New Roman"/>
              <a:ea typeface="Times New Roman"/>
              <a:cs typeface="Times New Roman"/>
              <a:sym typeface="Times New Roman"/>
            </a:endParaRPr>
          </a:p>
          <a:p>
            <a:pPr marL="0" lvl="0" indent="0" algn="ctr" rtl="0">
              <a:spcBef>
                <a:spcPts val="0"/>
              </a:spcBef>
              <a:spcAft>
                <a:spcPts val="0"/>
              </a:spcAft>
              <a:buClr>
                <a:srgbClr val="FF0000"/>
              </a:buClr>
              <a:buSzPts val="2800"/>
              <a:buFont typeface="Times New Roman"/>
              <a:buNone/>
            </a:pPr>
            <a:r>
              <a:rPr lang="vi-VN" sz="2400" b="1" i="1">
                <a:solidFill>
                  <a:srgbClr val="115593"/>
                </a:solidFill>
                <a:latin typeface="Times New Roman"/>
                <a:ea typeface="Times New Roman"/>
                <a:cs typeface="Times New Roman"/>
                <a:sym typeface="Times New Roman"/>
              </a:rPr>
              <a:t>trực nhật lớp</a:t>
            </a:r>
            <a:r>
              <a:rPr lang="en-US" sz="2400" b="1" i="1">
                <a:solidFill>
                  <a:srgbClr val="115593"/>
                </a:solidFill>
                <a:latin typeface="Times New Roman"/>
                <a:ea typeface="Times New Roman"/>
                <a:cs typeface="Times New Roman"/>
                <a:sym typeface="Times New Roman"/>
              </a:rPr>
              <a:t>.</a:t>
            </a:r>
          </a:p>
        </p:txBody>
      </p:sp>
      <p:pic>
        <p:nvPicPr>
          <p:cNvPr id="150" name="Google Shape;150;p9" descr="scan0012"/>
          <p:cNvPicPr preferRelativeResize="0"/>
          <p:nvPr/>
        </p:nvPicPr>
        <p:blipFill rotWithShape="1">
          <a:blip r:embed="rId4">
            <a:alphaModFix/>
          </a:blip>
          <a:srcRect/>
          <a:stretch/>
        </p:blipFill>
        <p:spPr>
          <a:xfrm>
            <a:off x="149225" y="762000"/>
            <a:ext cx="4267200" cy="4343400"/>
          </a:xfrm>
          <a:prstGeom prst="rect">
            <a:avLst/>
          </a:prstGeom>
          <a:ln>
            <a:noFill/>
          </a:ln>
          <a:effectLst>
            <a:outerShdw blurRad="190500" algn="tl" rotWithShape="0">
              <a:srgbClr val="000000">
                <a:alpha val="70000"/>
              </a:srgbClr>
            </a:outerShdw>
          </a:effectLst>
        </p:spPr>
      </p:pic>
      <p:pic>
        <p:nvPicPr>
          <p:cNvPr id="151" name="Google Shape;151;p9" descr="scan0013"/>
          <p:cNvPicPr preferRelativeResize="0"/>
          <p:nvPr/>
        </p:nvPicPr>
        <p:blipFill rotWithShape="1">
          <a:blip r:embed="rId5">
            <a:alphaModFix/>
          </a:blip>
          <a:srcRect/>
          <a:stretch/>
        </p:blipFill>
        <p:spPr>
          <a:xfrm>
            <a:off x="4645025" y="762000"/>
            <a:ext cx="4270375" cy="4343400"/>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6C81A739-B0DD-161F-95F9-C3F01016815E}"/>
              </a:ext>
            </a:extLst>
          </p:cNvPr>
          <p:cNvSpPr txBox="1"/>
          <p:nvPr/>
        </p:nvSpPr>
        <p:spPr>
          <a:xfrm>
            <a:off x="4483938" y="5300837"/>
            <a:ext cx="4592548" cy="85275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Clr>
                <a:srgbClr val="FF0000"/>
              </a:buClr>
              <a:buSzPts val="2800"/>
              <a:buFont typeface="Times New Roman"/>
              <a:buNone/>
              <a:defRPr sz="2800">
                <a:solidFill>
                  <a:srgbClr val="FF0000"/>
                </a:solidFill>
                <a:latin typeface="Times New Roman"/>
                <a:ea typeface="Times New Roman"/>
                <a:cs typeface="Times New Roman"/>
              </a:defRPr>
            </a:lvl1pPr>
            <a:lvl2pPr marL="914400" indent="-406400" algn="ctr">
              <a:spcBef>
                <a:spcPts val="560"/>
              </a:spcBef>
              <a:buClr>
                <a:schemeClr val="dk1"/>
              </a:buClr>
              <a:buSzPts val="2800"/>
              <a:buNone/>
              <a:defRPr sz="2800">
                <a:solidFill>
                  <a:schemeClr val="dk1"/>
                </a:solidFill>
              </a:defRPr>
            </a:lvl2pPr>
            <a:lvl3pPr marL="1371600" indent="-381000" algn="ctr">
              <a:spcBef>
                <a:spcPts val="480"/>
              </a:spcBef>
              <a:buClr>
                <a:schemeClr val="dk1"/>
              </a:buClr>
              <a:buSzPts val="2400"/>
              <a:buNone/>
              <a:defRPr sz="2400">
                <a:solidFill>
                  <a:schemeClr val="dk1"/>
                </a:solidFill>
              </a:defRPr>
            </a:lvl3pPr>
            <a:lvl4pPr marL="1828800" indent="-355600" algn="ctr">
              <a:spcBef>
                <a:spcPts val="400"/>
              </a:spcBef>
              <a:buClr>
                <a:schemeClr val="dk1"/>
              </a:buClr>
              <a:buSzPts val="2000"/>
              <a:buNone/>
              <a:defRPr sz="2000">
                <a:solidFill>
                  <a:schemeClr val="dk1"/>
                </a:solidFill>
              </a:defRPr>
            </a:lvl4pPr>
            <a:lvl5pPr marL="2286000" indent="-355600" algn="ctr">
              <a:spcBef>
                <a:spcPts val="400"/>
              </a:spcBef>
              <a:buClr>
                <a:schemeClr val="dk1"/>
              </a:buClr>
              <a:buSzPts val="2000"/>
              <a:buNone/>
              <a:defRPr sz="2000">
                <a:solidFill>
                  <a:schemeClr val="dk1"/>
                </a:solidFill>
              </a:defRPr>
            </a:lvl5pPr>
            <a:lvl6pPr marL="2743200" indent="-355600" algn="ctr">
              <a:spcBef>
                <a:spcPts val="400"/>
              </a:spcBef>
              <a:buClr>
                <a:schemeClr val="dk1"/>
              </a:buClr>
              <a:buSzPts val="2000"/>
              <a:buNone/>
              <a:defRPr sz="2000">
                <a:solidFill>
                  <a:schemeClr val="dk1"/>
                </a:solidFill>
              </a:defRPr>
            </a:lvl6pPr>
            <a:lvl7pPr marL="3200400" indent="-355600" algn="ctr">
              <a:spcBef>
                <a:spcPts val="400"/>
              </a:spcBef>
              <a:buClr>
                <a:schemeClr val="dk1"/>
              </a:buClr>
              <a:buSzPts val="2000"/>
              <a:buNone/>
              <a:defRPr sz="2000">
                <a:solidFill>
                  <a:schemeClr val="dk1"/>
                </a:solidFill>
              </a:defRPr>
            </a:lvl7pPr>
            <a:lvl8pPr marL="3657600" indent="-355600" algn="ctr">
              <a:spcBef>
                <a:spcPts val="400"/>
              </a:spcBef>
              <a:buClr>
                <a:schemeClr val="dk1"/>
              </a:buClr>
              <a:buSzPts val="2000"/>
              <a:buNone/>
              <a:defRPr sz="2000">
                <a:solidFill>
                  <a:schemeClr val="dk1"/>
                </a:solidFill>
              </a:defRPr>
            </a:lvl8pPr>
            <a:lvl9pPr marL="4114800" indent="-355600" algn="ctr">
              <a:spcBef>
                <a:spcPts val="400"/>
              </a:spcBef>
              <a:buClr>
                <a:schemeClr val="dk1"/>
              </a:buClr>
              <a:buSzPts val="2000"/>
              <a:buNone/>
              <a:defRPr sz="2000">
                <a:solidFill>
                  <a:schemeClr val="dk1"/>
                </a:solidFill>
              </a:defRPr>
            </a:lvl9pPr>
          </a:lstStyle>
          <a:p>
            <a:r>
              <a:rPr lang="en-US" sz="2400" b="1" i="1">
                <a:solidFill>
                  <a:srgbClr val="115593"/>
                </a:solidFill>
                <a:sym typeface="Times New Roman"/>
              </a:rPr>
              <a:t>H</a:t>
            </a:r>
            <a:r>
              <a:rPr lang="vi-VN" sz="2400" b="1" i="1">
                <a:solidFill>
                  <a:srgbClr val="115593"/>
                </a:solidFill>
                <a:sym typeface="Times New Roman"/>
              </a:rPr>
              <a:t>ọc sinh đang </a:t>
            </a:r>
            <a:endParaRPr lang="en-US" sz="2400" b="1" i="1">
              <a:solidFill>
                <a:srgbClr val="115593"/>
              </a:solidFill>
              <a:sym typeface="Times New Roman"/>
            </a:endParaRPr>
          </a:p>
          <a:p>
            <a:r>
              <a:rPr lang="vi-VN" sz="2400" b="1" i="1">
                <a:solidFill>
                  <a:srgbClr val="115593"/>
                </a:solidFill>
                <a:sym typeface="Times New Roman"/>
              </a:rPr>
              <a:t>thảo luận nhóm.</a:t>
            </a:r>
            <a:endParaRPr lang="vi-VN" sz="2400" b="1" i="1">
              <a:solidFill>
                <a:srgbClr val="115593"/>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fade">
                                      <p:cBhvr>
                                        <p:cTn id="10" dur="1000"/>
                                        <p:tgtEl>
                                          <p:spTgt spid="14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Shape 155"/>
        <p:cNvGrpSpPr/>
        <p:nvPr/>
      </p:nvGrpSpPr>
      <p:grpSpPr>
        <a:xfrm>
          <a:off x="0" y="0"/>
          <a:ext cx="0" cy="0"/>
          <a:chOff x="0" y="0"/>
          <a:chExt cx="0" cy="0"/>
        </a:xfrm>
      </p:grpSpPr>
      <p:sp>
        <p:nvSpPr>
          <p:cNvPr id="157" name="Google Shape;157;p10"/>
          <p:cNvSpPr txBox="1">
            <a:spLocks noGrp="1"/>
          </p:cNvSpPr>
          <p:nvPr>
            <p:ph type="body" idx="1"/>
          </p:nvPr>
        </p:nvSpPr>
        <p:spPr>
          <a:xfrm>
            <a:off x="261938" y="928688"/>
            <a:ext cx="4191000" cy="5029200"/>
          </a:xfrm>
          <a:prstGeom prst="rect">
            <a:avLst/>
          </a:prstGeom>
          <a:solidFill>
            <a:schemeClr val="lt1"/>
          </a:solidFill>
          <a:ln w="57150" cap="flat" cmpd="sng">
            <a:solidFill>
              <a:srgbClr val="115593"/>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0000FF"/>
              </a:buClr>
              <a:buSzPts val="2400"/>
              <a:buFont typeface="Times New Roman"/>
              <a:buNone/>
            </a:pPr>
            <a:r>
              <a:rPr lang="vi-VN" sz="2400" b="1">
                <a:solidFill>
                  <a:srgbClr val="0000FF"/>
                </a:solidFill>
                <a:latin typeface="Times New Roman"/>
                <a:ea typeface="Times New Roman"/>
                <a:cs typeface="Times New Roman"/>
                <a:sym typeface="Times New Roman"/>
              </a:rPr>
              <a:t>      </a:t>
            </a:r>
            <a:endParaRPr lang="en-US" sz="2400" b="1">
              <a:solidFill>
                <a:srgbClr val="0000FF"/>
              </a:solidFill>
              <a:latin typeface="Times New Roman"/>
              <a:ea typeface="Times New Roman"/>
              <a:cs typeface="Times New Roman"/>
              <a:sym typeface="Times New Roman"/>
            </a:endParaRPr>
          </a:p>
          <a:p>
            <a:pPr marL="342900" lvl="0" indent="-342900" algn="ctr" rtl="0">
              <a:lnSpc>
                <a:spcPct val="80000"/>
              </a:lnSpc>
              <a:spcBef>
                <a:spcPts val="0"/>
              </a:spcBef>
              <a:spcAft>
                <a:spcPts val="0"/>
              </a:spcAft>
              <a:buClr>
                <a:srgbClr val="0000FF"/>
              </a:buClr>
              <a:buSzPts val="2400"/>
              <a:buFont typeface="Times New Roman"/>
              <a:buNone/>
            </a:pPr>
            <a:r>
              <a:rPr lang="vi-VN" sz="2000" b="1">
                <a:solidFill>
                  <a:srgbClr val="FF0000"/>
                </a:solidFill>
                <a:latin typeface="Times New Roman"/>
                <a:ea typeface="Times New Roman"/>
                <a:cs typeface="Times New Roman"/>
                <a:sym typeface="Times New Roman"/>
              </a:rPr>
              <a:t>Thể hiện là học sinh lớp 5 </a:t>
            </a:r>
            <a:endParaRPr sz="2000" b="1">
              <a:solidFill>
                <a:srgbClr val="FF0000"/>
              </a:solidFill>
              <a:latin typeface="Times New Roman"/>
              <a:ea typeface="Times New Roman"/>
              <a:cs typeface="Times New Roman"/>
              <a:sym typeface="Times New Roman"/>
            </a:endParaRPr>
          </a:p>
          <a:p>
            <a:pPr marL="342900" lvl="0" indent="-342900" algn="l" rtl="0">
              <a:lnSpc>
                <a:spcPct val="80000"/>
              </a:lnSpc>
              <a:spcBef>
                <a:spcPts val="400"/>
              </a:spcBef>
              <a:spcAft>
                <a:spcPts val="0"/>
              </a:spcAft>
              <a:buClr>
                <a:schemeClr val="dk1"/>
              </a:buClr>
              <a:buSzPts val="2000"/>
              <a:buFont typeface="Arial"/>
              <a:buNone/>
            </a:pPr>
            <a:endParaRPr sz="2000" b="1">
              <a:solidFill>
                <a:srgbClr val="FF0000"/>
              </a:solidFill>
              <a:latin typeface="Times New Roman"/>
              <a:ea typeface="Times New Roman"/>
              <a:cs typeface="Times New Roman"/>
              <a:sym typeface="Times New Roman"/>
            </a:endParaRPr>
          </a:p>
          <a:p>
            <a:pPr marL="342900" lvl="0" indent="-342900" algn="just" rtl="0">
              <a:lnSpc>
                <a:spcPct val="80000"/>
              </a:lnSpc>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a.Thực hiện tốt Năm điều Bác Hồ dạy thiếu niên nhi đồng </a:t>
            </a:r>
            <a:endParaRPr/>
          </a:p>
          <a:p>
            <a:pPr marL="0" lvl="0" indent="0" algn="just" rtl="0">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b. Thực hiện đúng nội quy của trường, của lớp.</a:t>
            </a:r>
            <a:endParaRPr/>
          </a:p>
          <a:p>
            <a:pPr marL="0" lvl="0" indent="0" algn="just" rtl="0">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c. Tích cực tham gia các hoạt động tập thể, hoạt động xã hội do lớp, trường, địa phương tổ chức </a:t>
            </a:r>
            <a:endParaRPr/>
          </a:p>
          <a:p>
            <a:pPr marL="0" lvl="0" indent="0" algn="just" rtl="0">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d. Nhường nhịn, giúp đỡ các em nhỏ.</a:t>
            </a:r>
            <a:endParaRPr sz="2000">
              <a:solidFill>
                <a:srgbClr val="002060"/>
              </a:solidFill>
              <a:latin typeface="Times New Roman"/>
              <a:ea typeface="Times New Roman"/>
              <a:cs typeface="Times New Roman"/>
              <a:sym typeface="Times New Roman"/>
            </a:endParaRPr>
          </a:p>
          <a:p>
            <a:pPr marL="0" lvl="0" indent="0" algn="just" rtl="0">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e. Gương mẫu về mọi mặt cho các em học sinh lớp dưới noi theo.</a:t>
            </a:r>
            <a:endParaRPr/>
          </a:p>
        </p:txBody>
      </p:sp>
      <p:sp>
        <p:nvSpPr>
          <p:cNvPr id="158" name="Google Shape;158;p10"/>
          <p:cNvSpPr txBox="1">
            <a:spLocks noGrp="1"/>
          </p:cNvSpPr>
          <p:nvPr>
            <p:ph type="body" idx="2"/>
          </p:nvPr>
        </p:nvSpPr>
        <p:spPr>
          <a:xfrm>
            <a:off x="4733924" y="914400"/>
            <a:ext cx="4105275" cy="5029200"/>
          </a:xfrm>
          <a:prstGeom prst="rect">
            <a:avLst/>
          </a:prstGeom>
          <a:solidFill>
            <a:schemeClr val="lt1"/>
          </a:solidFill>
          <a:ln w="57150" cap="flat" cmpd="sng">
            <a:solidFill>
              <a:srgbClr val="115593"/>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2000"/>
              <a:buFont typeface="Times New Roman"/>
              <a:buNone/>
            </a:pPr>
            <a:endParaRPr lang="en-US" sz="2000" b="1">
              <a:solidFill>
                <a:srgbClr val="FF0000"/>
              </a:solidFill>
              <a:latin typeface="Times New Roman"/>
              <a:ea typeface="Times New Roman"/>
              <a:cs typeface="Times New Roman"/>
              <a:sym typeface="Times New Roman"/>
            </a:endParaRPr>
          </a:p>
          <a:p>
            <a:pPr marL="0" lvl="0" indent="0" algn="ctr" rtl="0">
              <a:spcBef>
                <a:spcPts val="0"/>
              </a:spcBef>
              <a:spcAft>
                <a:spcPts val="0"/>
              </a:spcAft>
              <a:buClr>
                <a:srgbClr val="FF0000"/>
              </a:buClr>
              <a:buSzPts val="2000"/>
              <a:buFont typeface="Times New Roman"/>
              <a:buNone/>
            </a:pPr>
            <a:r>
              <a:rPr lang="vi-VN" sz="2000" b="1">
                <a:solidFill>
                  <a:srgbClr val="FF0000"/>
                </a:solidFill>
                <a:latin typeface="Times New Roman"/>
                <a:ea typeface="Times New Roman"/>
                <a:cs typeface="Times New Roman"/>
                <a:sym typeface="Times New Roman"/>
              </a:rPr>
              <a:t>Không xứng đáng là học sinh lớp 5</a:t>
            </a:r>
            <a:endParaRPr sz="2000" b="1">
              <a:solidFill>
                <a:srgbClr val="FF0000"/>
              </a:solidFill>
              <a:latin typeface="Times New Roman"/>
              <a:ea typeface="Times New Roman"/>
              <a:cs typeface="Times New Roman"/>
              <a:sym typeface="Times New Roman"/>
            </a:endParaRPr>
          </a:p>
          <a:p>
            <a:pPr marL="0" lvl="0" indent="0" algn="ctr" rtl="0">
              <a:spcBef>
                <a:spcPts val="400"/>
              </a:spcBef>
              <a:spcAft>
                <a:spcPts val="0"/>
              </a:spcAft>
              <a:buClr>
                <a:schemeClr val="dk1"/>
              </a:buClr>
              <a:buSzPts val="2000"/>
              <a:buFont typeface="Arial"/>
              <a:buNone/>
            </a:pPr>
            <a:endParaRPr sz="2000">
              <a:solidFill>
                <a:srgbClr val="FF0000"/>
              </a:solidFill>
              <a:latin typeface="Times New Roman"/>
              <a:ea typeface="Times New Roman"/>
              <a:cs typeface="Times New Roman"/>
              <a:sym typeface="Times New Roman"/>
            </a:endParaRPr>
          </a:p>
          <a:p>
            <a:pPr marL="0" lvl="0" indent="0" algn="just" rtl="0">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đ. Buộc các em nhỏ phải làm theo mọi ý muốn của mình </a:t>
            </a:r>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1000"/>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Effect transition="in" filter="fade">
                                      <p:cBhvr>
                                        <p:cTn id="12" dur="1000"/>
                                        <p:tgtEl>
                                          <p:spTgt spid="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xEl>
                                              <p:pRg st="3" end="3"/>
                                            </p:txEl>
                                          </p:spTgt>
                                        </p:tgtEl>
                                        <p:attrNameLst>
                                          <p:attrName>style.visibility</p:attrName>
                                        </p:attrNameLst>
                                      </p:cBhvr>
                                      <p:to>
                                        <p:strVal val="visible"/>
                                      </p:to>
                                    </p:set>
                                    <p:animEffect transition="in" filter="fade">
                                      <p:cBhvr>
                                        <p:cTn id="17" dur="1000"/>
                                        <p:tgtEl>
                                          <p:spTgt spid="15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xEl>
                                              <p:pRg st="4" end="4"/>
                                            </p:txEl>
                                          </p:spTgt>
                                        </p:tgtEl>
                                        <p:attrNameLst>
                                          <p:attrName>style.visibility</p:attrName>
                                        </p:attrNameLst>
                                      </p:cBhvr>
                                      <p:to>
                                        <p:strVal val="visible"/>
                                      </p:to>
                                    </p:set>
                                    <p:animEffect transition="in" filter="fade">
                                      <p:cBhvr>
                                        <p:cTn id="22" dur="1000"/>
                                        <p:tgtEl>
                                          <p:spTgt spid="15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
                                            <p:txEl>
                                              <p:pRg st="5" end="5"/>
                                            </p:txEl>
                                          </p:spTgt>
                                        </p:tgtEl>
                                        <p:attrNameLst>
                                          <p:attrName>style.visibility</p:attrName>
                                        </p:attrNameLst>
                                      </p:cBhvr>
                                      <p:to>
                                        <p:strVal val="visible"/>
                                      </p:to>
                                    </p:set>
                                    <p:animEffect transition="in" filter="fade">
                                      <p:cBhvr>
                                        <p:cTn id="27" dur="1000"/>
                                        <p:tgtEl>
                                          <p:spTgt spid="15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
                                            <p:txEl>
                                              <p:pRg st="6" end="6"/>
                                            </p:txEl>
                                          </p:spTgt>
                                        </p:tgtEl>
                                        <p:attrNameLst>
                                          <p:attrName>style.visibility</p:attrName>
                                        </p:attrNameLst>
                                      </p:cBhvr>
                                      <p:to>
                                        <p:strVal val="visible"/>
                                      </p:to>
                                    </p:set>
                                    <p:animEffect transition="in" filter="fade">
                                      <p:cBhvr>
                                        <p:cTn id="32" dur="1000"/>
                                        <p:tgtEl>
                                          <p:spTgt spid="15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xEl>
                                              <p:pRg st="7" end="7"/>
                                            </p:txEl>
                                          </p:spTgt>
                                        </p:tgtEl>
                                        <p:attrNameLst>
                                          <p:attrName>style.visibility</p:attrName>
                                        </p:attrNameLst>
                                      </p:cBhvr>
                                      <p:to>
                                        <p:strVal val="visible"/>
                                      </p:to>
                                    </p:set>
                                    <p:animEffect transition="in" filter="fade">
                                      <p:cBhvr>
                                        <p:cTn id="37" dur="1000"/>
                                        <p:tgtEl>
                                          <p:spTgt spid="15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 end="1"/>
                                            </p:txEl>
                                          </p:spTgt>
                                        </p:tgtEl>
                                        <p:attrNameLst>
                                          <p:attrName>style.visibility</p:attrName>
                                        </p:attrNameLst>
                                      </p:cBhvr>
                                      <p:to>
                                        <p:strVal val="visible"/>
                                      </p:to>
                                    </p:set>
                                    <p:animEffect transition="in" filter="fade">
                                      <p:cBhvr>
                                        <p:cTn id="42" dur="1000"/>
                                        <p:tgtEl>
                                          <p:spTgt spid="15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3" end="3"/>
                                            </p:txEl>
                                          </p:spTgt>
                                        </p:tgtEl>
                                        <p:attrNameLst>
                                          <p:attrName>style.visibility</p:attrName>
                                        </p:attrNameLst>
                                      </p:cBhvr>
                                      <p:to>
                                        <p:strVal val="visible"/>
                                      </p:to>
                                    </p:set>
                                    <p:animEffect transition="in" filter="fade">
                                      <p:cBhvr>
                                        <p:cTn id="4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On-screen Show (4:3)</PresentationFormat>
  <Paragraphs>66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Default Design</vt:lpstr>
      <vt:lpstr>PowerPoint Presentation</vt:lpstr>
      <vt:lpstr>PowerPoint Presentation</vt:lpstr>
      <vt:lpstr>Tranh ảnh</vt:lpstr>
      <vt:lpstr>PowerPoint Presentation</vt:lpstr>
      <vt:lpstr>PowerPoint Presentation</vt:lpstr>
      <vt:lpstr>Năm nay em đã lên lớp 5, lớp lớn nhất trường. Em rất vui và tự hào. Em sẽ cố gắng chăm ngoan, học giỏi để xứng đáng là học sinh lớp 5.</vt:lpstr>
      <vt:lpstr>Tình huống</vt:lpstr>
      <vt:lpstr>PowerPoint Presentation</vt:lpstr>
      <vt:lpstr>PowerPoint Presentation</vt:lpstr>
      <vt:lpstr>Trò chơi: “MC và học sinh lớp 5”</vt:lpstr>
      <vt:lpstr>PowerPoint Presentation</vt:lpstr>
      <vt:lpstr>Hướng dẫn thực hành</vt:lpstr>
      <vt:lpstr>Quan sát một số hình ảnh thể hiện là học sinh lớp 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MIEN NAM</dc:creator>
  <cp:lastModifiedBy>My Hà</cp:lastModifiedBy>
  <cp:revision>1</cp:revision>
  <dcterms:created xsi:type="dcterms:W3CDTF">2006-11-16T17:40:11Z</dcterms:created>
  <dcterms:modified xsi:type="dcterms:W3CDTF">2022-09-01T06:16:34Z</dcterms:modified>
</cp:coreProperties>
</file>