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Lst>
  <p:notesMasterIdLst>
    <p:notesMasterId r:id="rId18"/>
  </p:notesMasterIdLst>
  <p:sldIdLst>
    <p:sldId id="4248" r:id="rId2"/>
    <p:sldId id="4189" r:id="rId3"/>
    <p:sldId id="4247" r:id="rId4"/>
    <p:sldId id="4219" r:id="rId5"/>
    <p:sldId id="4220" r:id="rId6"/>
    <p:sldId id="4194" r:id="rId7"/>
    <p:sldId id="4193" r:id="rId8"/>
    <p:sldId id="4195" r:id="rId9"/>
    <p:sldId id="4190" r:id="rId10"/>
    <p:sldId id="4241" r:id="rId11"/>
    <p:sldId id="4221" r:id="rId12"/>
    <p:sldId id="4242" r:id="rId13"/>
    <p:sldId id="4218" r:id="rId14"/>
    <p:sldId id="4222" r:id="rId15"/>
    <p:sldId id="4202" r:id="rId16"/>
    <p:sldId id="4170" r:id="rId17"/>
  </p:sldIdLst>
  <p:sldSz cx="12192000" cy="6858000"/>
  <p:notesSz cx="6858000" cy="9144000"/>
  <p:embeddedFontLst>
    <p:embeddedFont>
      <p:font typeface="Calibri Light" panose="020F0302020204030204" pitchFamily="34" charset="0"/>
      <p:regular r:id="rId19"/>
      <p:italic r:id="rId20"/>
    </p:embeddedFont>
    <p:embeddedFont>
      <p:font typeface="Roboto" panose="02000000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Quicksand" panose="00000500000000000000" pitchFamily="2" charset="-93"/>
      <p:regular r:id="rId29"/>
      <p:bold r:id="rId30"/>
    </p:embeddedFont>
    <p:embeddedFont>
      <p:font typeface="Roboto Black" panose="02000000000000000000" pitchFamily="2" charset="0"/>
      <p:bold r:id="rId31"/>
      <p:boldItalic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70"/>
    <a:srgbClr val="F1A13E"/>
    <a:srgbClr val="EE1AD5"/>
    <a:srgbClr val="D0DF5D"/>
    <a:srgbClr val="F5A06B"/>
    <a:srgbClr val="FCAF19"/>
    <a:srgbClr val="D9CC26"/>
    <a:srgbClr val="55CBF1"/>
    <a:srgbClr val="1BB78E"/>
    <a:srgbClr val="31B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01" autoAdjust="0"/>
  </p:normalViewPr>
  <p:slideViewPr>
    <p:cSldViewPr snapToGrid="0">
      <p:cViewPr varScale="1">
        <p:scale>
          <a:sx n="77" d="100"/>
          <a:sy n="77" d="100"/>
        </p:scale>
        <p:origin x="912" y="7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20/09/2023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cho HS thực hiện các động tác. </a:t>
            </a:r>
            <a:r>
              <a:rPr lang="en-US"/>
              <a:t>GV nêu</a:t>
            </a:r>
            <a:r>
              <a:rPr lang="en-US" baseline="0"/>
              <a:t> cách chơi cho HS nắm được. Cho mỗi nhóm chơi 1 lần.</a:t>
            </a:r>
          </a:p>
          <a:p>
            <a:r>
              <a:rPr lang="en-US"/>
              <a:t>GV n</a:t>
            </a:r>
            <a:r>
              <a:rPr lang="vi-VN"/>
              <a:t>hận xét phần chơi của các nhóm. Chúc mừng các nhóm làm đúng</a:t>
            </a:r>
            <a:r>
              <a:rPr lang="en-US"/>
              <a:t>.</a:t>
            </a:r>
          </a:p>
        </p:txBody>
      </p:sp>
      <p:sp>
        <p:nvSpPr>
          <p:cNvPr id="4" name="Slide Number Placeholder 3"/>
          <p:cNvSpPr>
            <a:spLocks noGrp="1"/>
          </p:cNvSpPr>
          <p:nvPr>
            <p:ph type="sldNum" sz="quarter" idx="10"/>
          </p:nvPr>
        </p:nvSpPr>
        <p:spPr/>
        <p:txBody>
          <a:bodyPr/>
          <a:lstStyle/>
          <a:p>
            <a:fld id="{EBEB516E-07DC-497B-9789-361D47A843FC}" type="slidenum">
              <a:rPr lang="vi-VN" smtClean="0"/>
              <a:t>2</a:t>
            </a:fld>
            <a:endParaRPr lang="vi-VN"/>
          </a:p>
        </p:txBody>
      </p:sp>
    </p:spTree>
    <p:extLst>
      <p:ext uri="{BB962C8B-B14F-4D97-AF65-F5344CB8AC3E}">
        <p14:creationId xmlns:p14="http://schemas.microsoft.com/office/powerpoint/2010/main" val="210959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Thực hiện</a:t>
            </a:r>
            <a:r>
              <a:rPr lang="en-US" baseline="0">
                <a:latin typeface="Times New Roman" panose="02020603050405020304" pitchFamily="18" charset="0"/>
                <a:cs typeface="Times New Roman" panose="02020603050405020304" pitchFamily="18" charset="0"/>
              </a:rPr>
              <a:t> tương tự như rau</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12</a:t>
            </a:fld>
            <a:endParaRPr lang="vi-VN"/>
          </a:p>
        </p:txBody>
      </p:sp>
    </p:spTree>
    <p:extLst>
      <p:ext uri="{BB962C8B-B14F-4D97-AF65-F5344CB8AC3E}">
        <p14:creationId xmlns:p14="http://schemas.microsoft.com/office/powerpoint/2010/main" val="395585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2. Cho HS thảo luận nhóm, sau đó đại diện HS lên trình bày phiếu học tập của nhóm. Các nhóm khác đặt câu hỏi nếu có thắc mắc học muốn góp ý</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13</a:t>
            </a:fld>
            <a:endParaRPr lang="vi-VN"/>
          </a:p>
        </p:txBody>
      </p:sp>
    </p:spTree>
    <p:extLst>
      <p:ext uri="{BB962C8B-B14F-4D97-AF65-F5344CB8AC3E}">
        <p14:creationId xmlns:p14="http://schemas.microsoft.com/office/powerpoint/2010/main" val="208503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phân</a:t>
            </a:r>
            <a:r>
              <a:rPr lang="en-US" baseline="0">
                <a:latin typeface="Times New Roman" panose="02020603050405020304" pitchFamily="18" charset="0"/>
                <a:cs typeface="Times New Roman" panose="02020603050405020304" pitchFamily="18" charset="0"/>
              </a:rPr>
              <a:t> tích vì sao cặp hình vuông 4-4 nối với cặp so sánh số 4=4 (vì hình 4 hình vuông vàng tương ứng bằng 4 hình vuông xanh).</a:t>
            </a:r>
          </a:p>
          <a:p>
            <a:r>
              <a:rPr lang="en-US" baseline="0">
                <a:latin typeface="Times New Roman" panose="02020603050405020304" pitchFamily="18" charset="0"/>
                <a:cs typeface="Times New Roman" panose="02020603050405020304" pitchFamily="18" charset="0"/>
              </a:rPr>
              <a:t>Sau khi cho HS nối hình xong, GV yêu cầu HS nói rõ vì sao chọn nối 2 cặp thẻ đó.</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14</a:t>
            </a:fld>
            <a:endParaRPr lang="vi-VN"/>
          </a:p>
        </p:txBody>
      </p:sp>
    </p:spTree>
    <p:extLst>
      <p:ext uri="{BB962C8B-B14F-4D97-AF65-F5344CB8AC3E}">
        <p14:creationId xmlns:p14="http://schemas.microsoft.com/office/powerpoint/2010/main" val="332422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yêu</a:t>
            </a:r>
            <a:r>
              <a:rPr lang="en-US" baseline="0"/>
              <a:t> cầu HS chuẩn bị dụng cụ và vật liệu cho buổi học sau</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15</a:t>
            </a:fld>
            <a:endParaRPr lang="vi-VN"/>
          </a:p>
        </p:txBody>
      </p:sp>
    </p:spTree>
    <p:extLst>
      <p:ext uri="{BB962C8B-B14F-4D97-AF65-F5344CB8AC3E}">
        <p14:creationId xmlns:p14="http://schemas.microsoft.com/office/powerpoint/2010/main" val="186119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Trong </a:t>
            </a:r>
            <a:r>
              <a:rPr lang="en-US" dirty="0" err="1"/>
              <a:t>quá</a:t>
            </a:r>
            <a:r>
              <a:rPr lang="en-US" dirty="0"/>
              <a:t> </a:t>
            </a:r>
            <a:r>
              <a:rPr lang="en-US" dirty="0" err="1"/>
              <a:t>trình</a:t>
            </a:r>
            <a:r>
              <a:rPr lang="en-US" dirty="0"/>
              <a:t> </a:t>
            </a:r>
            <a:r>
              <a:rPr lang="en-US" dirty="0" err="1"/>
              <a:t>dạy</a:t>
            </a:r>
            <a:r>
              <a:rPr lang="en-US" dirty="0"/>
              <a:t> </a:t>
            </a:r>
            <a:r>
              <a:rPr lang="en-US" dirty="0" err="1"/>
              <a:t>học</a:t>
            </a:r>
            <a:r>
              <a:rPr lang="en-US" dirty="0"/>
              <a:t>, GV </a:t>
            </a:r>
            <a:r>
              <a:rPr lang="en-US" dirty="0" err="1"/>
              <a:t>thường</a:t>
            </a:r>
            <a:r>
              <a:rPr lang="en-US" dirty="0"/>
              <a:t> </a:t>
            </a:r>
            <a:r>
              <a:rPr lang="en-US" dirty="0" err="1"/>
              <a:t>xuyên</a:t>
            </a:r>
            <a:r>
              <a:rPr lang="en-US" dirty="0"/>
              <a:t> </a:t>
            </a:r>
            <a:r>
              <a:rPr lang="en-US" dirty="0" err="1"/>
              <a:t>khuyến</a:t>
            </a:r>
            <a:r>
              <a:rPr lang="en-US" dirty="0"/>
              <a:t> </a:t>
            </a:r>
            <a:r>
              <a:rPr lang="en-US" dirty="0" err="1"/>
              <a:t>khích</a:t>
            </a:r>
            <a:r>
              <a:rPr lang="en-US" dirty="0"/>
              <a:t> HS </a:t>
            </a:r>
            <a:r>
              <a:rPr lang="en-US" dirty="0" err="1"/>
              <a:t>bằng</a:t>
            </a:r>
            <a:r>
              <a:rPr lang="en-US" dirty="0"/>
              <a:t> </a:t>
            </a:r>
            <a:r>
              <a:rPr lang="en-US" dirty="0" err="1"/>
              <a:t>các</a:t>
            </a:r>
            <a:r>
              <a:rPr lang="en-US" dirty="0"/>
              <a:t> </a:t>
            </a:r>
            <a:r>
              <a:rPr lang="en-US" dirty="0" err="1"/>
              <a:t>câu</a:t>
            </a:r>
            <a:r>
              <a:rPr lang="en-US" dirty="0"/>
              <a:t> </a:t>
            </a:r>
            <a:r>
              <a:rPr lang="en-US" dirty="0" err="1"/>
              <a:t>khen</a:t>
            </a:r>
            <a:r>
              <a:rPr lang="en-US" dirty="0"/>
              <a:t> </a:t>
            </a:r>
            <a:r>
              <a:rPr lang="en-US" dirty="0" err="1"/>
              <a:t>khi</a:t>
            </a:r>
            <a:r>
              <a:rPr lang="en-US" dirty="0"/>
              <a:t> HS </a:t>
            </a:r>
            <a:r>
              <a:rPr lang="en-US" dirty="0" err="1"/>
              <a:t>trả</a:t>
            </a:r>
            <a:r>
              <a:rPr lang="en-US" dirty="0"/>
              <a:t> </a:t>
            </a:r>
            <a:r>
              <a:rPr lang="en-US" dirty="0" err="1"/>
              <a:t>lời</a:t>
            </a:r>
            <a:r>
              <a:rPr lang="en-US" dirty="0"/>
              <a:t> </a:t>
            </a:r>
            <a:r>
              <a:rPr lang="en-US" dirty="0" err="1"/>
              <a:t>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567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quan sát</a:t>
            </a:r>
            <a:r>
              <a:rPr lang="en-US" baseline="0"/>
              <a:t> và nêu ý kiến xem 2 bạn đang làm gì, sau đó mới chuyển đến nội dung 1 bạn hỏi. Sau khi có câu hỏi, mời 1 Hs trả lời, đề nghị bạn khác nhận xét câu trả lời của bạn, sau đó mới chiếu đến câu trả lời của bạn trong tranh</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4</a:t>
            </a:fld>
            <a:endParaRPr lang="vi-VN"/>
          </a:p>
        </p:txBody>
      </p:sp>
    </p:spTree>
    <p:extLst>
      <p:ext uri="{BB962C8B-B14F-4D97-AF65-F5344CB8AC3E}">
        <p14:creationId xmlns:p14="http://schemas.microsoft.com/office/powerpoint/2010/main" val="226874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quan sát</a:t>
            </a:r>
            <a:r>
              <a:rPr lang="en-US" baseline="0"/>
              <a:t> và nêu ý kiến xem 2 bạn đang làm gì, sau đó mới chuyển đến nội dung 1 bạn hỏi. Sau khi có câu hỏi, mời 1 Hs trả lời, đề nghị bạn khác nhận xét câu trả lời của bạn, sau đó mới chiếu đến câu trả lời của bạn trong tranh</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5</a:t>
            </a:fld>
            <a:endParaRPr lang="vi-VN"/>
          </a:p>
        </p:txBody>
      </p:sp>
    </p:spTree>
    <p:extLst>
      <p:ext uri="{BB962C8B-B14F-4D97-AF65-F5344CB8AC3E}">
        <p14:creationId xmlns:p14="http://schemas.microsoft.com/office/powerpoint/2010/main" val="39128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đặt</a:t>
            </a:r>
            <a:r>
              <a:rPr lang="en-US" baseline="0" dirty="0"/>
              <a:t> </a:t>
            </a:r>
            <a:r>
              <a:rPr lang="en-US" baseline="0" dirty="0" err="1"/>
              <a:t>câu</a:t>
            </a:r>
            <a:r>
              <a:rPr lang="en-US" baseline="0" dirty="0"/>
              <a:t> </a:t>
            </a:r>
            <a:r>
              <a:rPr lang="en-US" baseline="0" dirty="0" err="1"/>
              <a:t>hỏi</a:t>
            </a:r>
            <a:r>
              <a:rPr lang="en-US" baseline="0" dirty="0"/>
              <a:t> </a:t>
            </a:r>
            <a:r>
              <a:rPr lang="en-US" baseline="0" dirty="0" err="1"/>
              <a:t>cho</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sau</a:t>
            </a:r>
            <a:r>
              <a:rPr lang="en-US" baseline="0" dirty="0"/>
              <a:t> </a:t>
            </a:r>
            <a:r>
              <a:rPr lang="en-US" baseline="0" dirty="0" err="1"/>
              <a:t>đó</a:t>
            </a:r>
            <a:r>
              <a:rPr lang="en-US" baseline="0" dirty="0"/>
              <a:t> </a:t>
            </a:r>
            <a:r>
              <a:rPr lang="en-US" baseline="0" dirty="0" err="1"/>
              <a:t>giới</a:t>
            </a:r>
            <a:r>
              <a:rPr lang="en-US" baseline="0" dirty="0"/>
              <a:t> </a:t>
            </a:r>
            <a:r>
              <a:rPr lang="en-US" baseline="0" dirty="0" err="1"/>
              <a:t>thiệu</a:t>
            </a:r>
            <a:r>
              <a:rPr lang="en-US" baseline="0" dirty="0"/>
              <a:t> </a:t>
            </a:r>
            <a:r>
              <a:rPr lang="en-US" baseline="0" dirty="0" err="1"/>
              <a:t>dụng</a:t>
            </a:r>
            <a:r>
              <a:rPr lang="en-US" baseline="0" dirty="0"/>
              <a:t> </a:t>
            </a:r>
            <a:r>
              <a:rPr lang="en-US" baseline="0" dirty="0" err="1"/>
              <a:t>cụ</a:t>
            </a:r>
            <a:r>
              <a:rPr lang="en-US" baseline="0" dirty="0"/>
              <a:t> </a:t>
            </a:r>
            <a:r>
              <a:rPr lang="en-US" baseline="0" dirty="0" err="1"/>
              <a:t>học</a:t>
            </a:r>
            <a:r>
              <a:rPr lang="en-US" baseline="0" dirty="0"/>
              <a:t> </a:t>
            </a:r>
            <a:r>
              <a:rPr lang="en-US" baseline="0" dirty="0" err="1"/>
              <a:t>tập</a:t>
            </a:r>
            <a:r>
              <a:rPr lang="en-US" baseline="0" dirty="0"/>
              <a:t> </a:t>
            </a:r>
            <a:r>
              <a:rPr lang="en-US" baseline="0" dirty="0" err="1"/>
              <a:t>và</a:t>
            </a:r>
            <a:r>
              <a:rPr lang="en-US" baseline="0" dirty="0"/>
              <a:t> </a:t>
            </a:r>
            <a:r>
              <a:rPr lang="en-US" baseline="0" dirty="0" err="1"/>
              <a:t>các</a:t>
            </a:r>
            <a:r>
              <a:rPr lang="en-US" baseline="0" dirty="0"/>
              <a:t> </a:t>
            </a:r>
            <a:r>
              <a:rPr lang="en-US" baseline="0" dirty="0" err="1"/>
              <a:t>thành</a:t>
            </a:r>
            <a:r>
              <a:rPr lang="en-US" baseline="0" dirty="0"/>
              <a:t> </a:t>
            </a:r>
            <a:r>
              <a:rPr lang="en-US" baseline="0" dirty="0" err="1"/>
              <a:t>phần</a:t>
            </a:r>
            <a:r>
              <a:rPr lang="en-US" baseline="0" dirty="0"/>
              <a:t> </a:t>
            </a:r>
            <a:r>
              <a:rPr lang="en-US" baseline="0" dirty="0" err="1"/>
              <a:t>cấu</a:t>
            </a:r>
            <a:r>
              <a:rPr lang="en-US" baseline="0" dirty="0"/>
              <a:t> </a:t>
            </a:r>
            <a:r>
              <a:rPr lang="en-US" baseline="0" dirty="0" err="1"/>
              <a:t>tạo</a:t>
            </a:r>
            <a:r>
              <a:rPr lang="en-US" baseline="0" dirty="0"/>
              <a:t>. GV </a:t>
            </a:r>
            <a:r>
              <a:rPr lang="en-US" baseline="0" dirty="0" err="1"/>
              <a:t>mở</a:t>
            </a:r>
            <a:r>
              <a:rPr lang="en-US" baseline="0" dirty="0"/>
              <a:t> </a:t>
            </a:r>
            <a:r>
              <a:rPr lang="en-US" baseline="0" dirty="0" err="1"/>
              <a:t>rộng</a:t>
            </a:r>
            <a:r>
              <a:rPr lang="en-US" baseline="0" dirty="0"/>
              <a:t> </a:t>
            </a:r>
            <a:r>
              <a:rPr lang="en-US" baseline="0" dirty="0" err="1"/>
              <a:t>bằng</a:t>
            </a:r>
            <a:r>
              <a:rPr lang="en-US" baseline="0" dirty="0"/>
              <a:t> </a:t>
            </a:r>
            <a:r>
              <a:rPr lang="en-US" baseline="0" dirty="0" err="1"/>
              <a:t>cách</a:t>
            </a:r>
            <a:r>
              <a:rPr lang="en-US" baseline="0" dirty="0"/>
              <a:t> </a:t>
            </a:r>
            <a:r>
              <a:rPr lang="en-US" baseline="0" dirty="0" err="1"/>
              <a:t>giới</a:t>
            </a:r>
            <a:r>
              <a:rPr lang="en-US" baseline="0" dirty="0"/>
              <a:t> </a:t>
            </a:r>
            <a:r>
              <a:rPr lang="en-US" baseline="0" dirty="0" err="1"/>
              <a:t>thiệu</a:t>
            </a:r>
            <a:r>
              <a:rPr lang="en-US" baseline="0" dirty="0"/>
              <a:t> </a:t>
            </a:r>
            <a:r>
              <a:rPr lang="en-US" baseline="0" dirty="0" err="1"/>
              <a:t>các</a:t>
            </a:r>
            <a:r>
              <a:rPr lang="en-US" baseline="0" dirty="0"/>
              <a:t> </a:t>
            </a:r>
            <a:r>
              <a:rPr lang="en-US" baseline="0" dirty="0" err="1"/>
              <a:t>loại</a:t>
            </a:r>
            <a:r>
              <a:rPr lang="en-US" baseline="0" dirty="0"/>
              <a:t> </a:t>
            </a:r>
            <a:r>
              <a:rPr lang="en-US" baseline="0" dirty="0" err="1"/>
              <a:t>vật</a:t>
            </a:r>
            <a:r>
              <a:rPr lang="en-US" baseline="0" dirty="0"/>
              <a:t> </a:t>
            </a:r>
            <a:r>
              <a:rPr lang="en-US" baseline="0" dirty="0" err="1"/>
              <a:t>liệu</a:t>
            </a:r>
            <a:r>
              <a:rPr lang="en-US" baseline="0" dirty="0"/>
              <a:t> </a:t>
            </a:r>
            <a:r>
              <a:rPr lang="en-US" baseline="0" dirty="0" err="1"/>
              <a:t>có</a:t>
            </a:r>
            <a:r>
              <a:rPr lang="en-US" baseline="0" dirty="0"/>
              <a:t> </a:t>
            </a:r>
            <a:r>
              <a:rPr lang="en-US" baseline="0" dirty="0" err="1"/>
              <a:t>thể</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để</a:t>
            </a:r>
            <a:r>
              <a:rPr lang="en-US" baseline="0" dirty="0"/>
              <a:t> </a:t>
            </a:r>
            <a:r>
              <a:rPr lang="en-US" baseline="0" dirty="0" err="1"/>
              <a:t>tạo</a:t>
            </a:r>
            <a:r>
              <a:rPr lang="en-US" baseline="0" dirty="0"/>
              <a:t> </a:t>
            </a:r>
            <a:r>
              <a:rPr lang="en-US" baseline="0" dirty="0" err="1"/>
              <a:t>ra</a:t>
            </a:r>
            <a:r>
              <a:rPr lang="en-US" baseline="0" dirty="0"/>
              <a:t> </a:t>
            </a:r>
            <a:r>
              <a:rPr lang="en-US" baseline="0" dirty="0" err="1"/>
              <a:t>dụng</a:t>
            </a:r>
            <a:r>
              <a:rPr lang="en-US" baseline="0" dirty="0"/>
              <a:t> </a:t>
            </a:r>
            <a:r>
              <a:rPr lang="en-US" baseline="0" dirty="0" err="1"/>
              <a:t>cụ</a:t>
            </a:r>
            <a:r>
              <a:rPr lang="en-US" baseline="0" dirty="0"/>
              <a:t>. </a:t>
            </a:r>
            <a:r>
              <a:rPr lang="en-US" baseline="0" dirty="0" err="1"/>
              <a:t>Ví</a:t>
            </a:r>
            <a:r>
              <a:rPr lang="en-US" baseline="0" dirty="0"/>
              <a:t> </a:t>
            </a:r>
            <a:r>
              <a:rPr lang="en-US" baseline="0" dirty="0" err="1"/>
              <a:t>dụ</a:t>
            </a:r>
            <a:r>
              <a:rPr lang="en-US" baseline="0" dirty="0"/>
              <a:t>: </a:t>
            </a:r>
            <a:r>
              <a:rPr lang="en-US" baseline="0" dirty="0" err="1"/>
              <a:t>Bảng</a:t>
            </a:r>
            <a:r>
              <a:rPr lang="en-US" baseline="0" dirty="0"/>
              <a:t> </a:t>
            </a:r>
            <a:r>
              <a:rPr lang="en-US" baseline="0" dirty="0" err="1"/>
              <a:t>có</a:t>
            </a:r>
            <a:r>
              <a:rPr lang="en-US" baseline="0" dirty="0"/>
              <a:t> </a:t>
            </a:r>
            <a:r>
              <a:rPr lang="en-US" baseline="0" dirty="0" err="1"/>
              <a:t>thể</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bìa</a:t>
            </a:r>
            <a:r>
              <a:rPr lang="en-US" baseline="0" dirty="0"/>
              <a:t> </a:t>
            </a:r>
            <a:r>
              <a:rPr lang="en-US" baseline="0" dirty="0" err="1"/>
              <a:t>màu</a:t>
            </a:r>
            <a:r>
              <a:rPr lang="en-US" baseline="0" dirty="0"/>
              <a:t>, </a:t>
            </a:r>
            <a:r>
              <a:rPr lang="en-US" baseline="0" dirty="0" err="1"/>
              <a:t>bìa</a:t>
            </a:r>
            <a:r>
              <a:rPr lang="en-US" baseline="0" dirty="0"/>
              <a:t> carton, </a:t>
            </a:r>
            <a:r>
              <a:rPr lang="en-US" baseline="0" dirty="0" err="1"/>
              <a:t>tấm</a:t>
            </a:r>
            <a:r>
              <a:rPr lang="en-US" baseline="0" dirty="0"/>
              <a:t> </a:t>
            </a:r>
            <a:r>
              <a:rPr lang="en-US" baseline="0" dirty="0" err="1"/>
              <a:t>xốp</a:t>
            </a:r>
            <a:r>
              <a:rPr lang="en-US" baseline="0" dirty="0"/>
              <a:t>… </a:t>
            </a:r>
            <a:r>
              <a:rPr lang="en-US" baseline="0" dirty="0" err="1"/>
              <a:t>thanh</a:t>
            </a:r>
            <a:r>
              <a:rPr lang="en-US" baseline="0" dirty="0"/>
              <a:t> </a:t>
            </a:r>
            <a:r>
              <a:rPr lang="en-US" baseline="0" dirty="0" err="1"/>
              <a:t>làm</a:t>
            </a:r>
            <a:r>
              <a:rPr lang="en-US" baseline="0" dirty="0"/>
              <a:t> </a:t>
            </a:r>
            <a:r>
              <a:rPr lang="en-US" baseline="0" dirty="0" err="1"/>
              <a:t>dấu</a:t>
            </a:r>
            <a:r>
              <a:rPr lang="en-US" baseline="0" dirty="0"/>
              <a:t> </a:t>
            </a:r>
            <a:r>
              <a:rPr lang="en-US" baseline="0" dirty="0" err="1"/>
              <a:t>có</a:t>
            </a:r>
            <a:r>
              <a:rPr lang="en-US" baseline="0" dirty="0"/>
              <a:t> </a:t>
            </a:r>
            <a:r>
              <a:rPr lang="en-US" baseline="0" dirty="0" err="1"/>
              <a:t>thể</a:t>
            </a:r>
            <a:r>
              <a:rPr lang="en-US" baseline="0" dirty="0"/>
              <a:t> </a:t>
            </a:r>
            <a:r>
              <a:rPr lang="en-US" baseline="0" dirty="0" err="1"/>
              <a:t>dùng</a:t>
            </a:r>
            <a:r>
              <a:rPr lang="en-US" baseline="0" dirty="0"/>
              <a:t> que </a:t>
            </a:r>
            <a:r>
              <a:rPr lang="en-US" baseline="0" dirty="0" err="1"/>
              <a:t>tính</a:t>
            </a:r>
            <a:r>
              <a:rPr lang="en-US" baseline="0" dirty="0"/>
              <a:t>, </a:t>
            </a:r>
            <a:r>
              <a:rPr lang="en-US" baseline="0" dirty="0" err="1"/>
              <a:t>ống</a:t>
            </a:r>
            <a:r>
              <a:rPr lang="en-US" baseline="0" dirty="0"/>
              <a:t> </a:t>
            </a:r>
            <a:r>
              <a:rPr lang="en-US" baseline="0" dirty="0" err="1"/>
              <a:t>hút</a:t>
            </a:r>
            <a:r>
              <a:rPr lang="en-US" baseline="0" dirty="0"/>
              <a:t>, que </a:t>
            </a:r>
            <a:r>
              <a:rPr lang="en-US" baseline="0" dirty="0" err="1"/>
              <a:t>gỗ</a:t>
            </a:r>
            <a:r>
              <a:rPr lang="en-US" baseline="0" dirty="0"/>
              <a:t>, </a:t>
            </a:r>
            <a:r>
              <a:rPr lang="en-US" baseline="0" dirty="0" err="1"/>
              <a:t>cắt</a:t>
            </a:r>
            <a:r>
              <a:rPr lang="en-US" baseline="0" dirty="0"/>
              <a:t> </a:t>
            </a:r>
            <a:r>
              <a:rPr lang="en-US" baseline="0" dirty="0" err="1"/>
              <a:t>giấy</a:t>
            </a:r>
            <a:r>
              <a:rPr lang="en-US" baseline="0" dirty="0"/>
              <a:t> </a:t>
            </a:r>
            <a:r>
              <a:rPr lang="en-US" baseline="0" dirty="0" err="1"/>
              <a:t>bìa</a:t>
            </a:r>
            <a:r>
              <a:rPr lang="en-US" baseline="0" dirty="0"/>
              <a:t>, </a:t>
            </a:r>
            <a:r>
              <a:rPr lang="en-US" baseline="0" dirty="0" err="1"/>
              <a:t>thước</a:t>
            </a:r>
            <a:r>
              <a:rPr lang="en-US" baseline="0" dirty="0"/>
              <a:t> </a:t>
            </a:r>
            <a:r>
              <a:rPr lang="en-US" baseline="0" dirty="0" err="1"/>
              <a:t>kẻ</a:t>
            </a:r>
            <a:r>
              <a:rPr lang="en-US" baseline="0" dirty="0"/>
              <a:t>… </a:t>
            </a:r>
            <a:r>
              <a:rPr lang="en-US" baseline="0" dirty="0" err="1"/>
              <a:t>hình</a:t>
            </a:r>
            <a:r>
              <a:rPr lang="en-US" baseline="0" dirty="0"/>
              <a:t> </a:t>
            </a:r>
            <a:r>
              <a:rPr lang="en-US" baseline="0" dirty="0" err="1"/>
              <a:t>biểu</a:t>
            </a:r>
            <a:r>
              <a:rPr lang="en-US" baseline="0" dirty="0"/>
              <a:t> </a:t>
            </a:r>
            <a:r>
              <a:rPr lang="en-US" baseline="0" dirty="0" err="1"/>
              <a:t>diễn</a:t>
            </a:r>
            <a:r>
              <a:rPr lang="en-US" baseline="0" dirty="0"/>
              <a:t> </a:t>
            </a:r>
            <a:r>
              <a:rPr lang="en-US" baseline="0" dirty="0" err="1"/>
              <a:t>có</a:t>
            </a:r>
            <a:r>
              <a:rPr lang="en-US" baseline="0" dirty="0"/>
              <a:t> </a:t>
            </a:r>
            <a:r>
              <a:rPr lang="en-US" baseline="0" dirty="0" err="1"/>
              <a:t>thể</a:t>
            </a:r>
            <a:r>
              <a:rPr lang="en-US" baseline="0" dirty="0"/>
              <a:t> </a:t>
            </a:r>
            <a:r>
              <a:rPr lang="en-US" baseline="0" dirty="0" err="1"/>
              <a:t>làm</a:t>
            </a:r>
            <a:r>
              <a:rPr lang="en-US" baseline="0" dirty="0"/>
              <a:t> </a:t>
            </a:r>
            <a:r>
              <a:rPr lang="en-US" baseline="0" dirty="0" err="1"/>
              <a:t>hình</a:t>
            </a:r>
            <a:r>
              <a:rPr lang="en-US" baseline="0" dirty="0"/>
              <a:t> </a:t>
            </a:r>
            <a:r>
              <a:rPr lang="en-US" baseline="0" dirty="0" err="1"/>
              <a:t>vuông</a:t>
            </a:r>
            <a:r>
              <a:rPr lang="en-US" baseline="0" dirty="0"/>
              <a:t>, </a:t>
            </a:r>
            <a:r>
              <a:rPr lang="en-US" baseline="0" dirty="0" err="1"/>
              <a:t>tròn</a:t>
            </a:r>
            <a:r>
              <a:rPr lang="en-US" baseline="0" dirty="0"/>
              <a:t>, tam </a:t>
            </a:r>
            <a:r>
              <a:rPr lang="en-US" baseline="0" dirty="0" err="1"/>
              <a:t>giác</a:t>
            </a:r>
            <a:r>
              <a:rPr lang="en-US" baseline="0" dirty="0"/>
              <a:t> </a:t>
            </a:r>
            <a:r>
              <a:rPr lang="en-US" baseline="0" dirty="0" err="1"/>
              <a:t>hoặc</a:t>
            </a:r>
            <a:r>
              <a:rPr lang="en-US" baseline="0" dirty="0"/>
              <a:t> </a:t>
            </a:r>
            <a:r>
              <a:rPr lang="en-US" baseline="0" dirty="0" err="1"/>
              <a:t>bất</a:t>
            </a:r>
            <a:r>
              <a:rPr lang="en-US" baseline="0" dirty="0"/>
              <a:t> </a:t>
            </a:r>
            <a:r>
              <a:rPr lang="en-US" baseline="0" dirty="0" err="1"/>
              <a:t>cứ</a:t>
            </a:r>
            <a:r>
              <a:rPr lang="en-US" baseline="0" dirty="0"/>
              <a:t> </a:t>
            </a:r>
            <a:r>
              <a:rPr lang="en-US" baseline="0" dirty="0" err="1"/>
              <a:t>hình</a:t>
            </a:r>
            <a:r>
              <a:rPr lang="en-US" baseline="0" dirty="0"/>
              <a:t> </a:t>
            </a:r>
            <a:r>
              <a:rPr lang="en-US" baseline="0" dirty="0" err="1"/>
              <a:t>gì</a:t>
            </a:r>
            <a:r>
              <a:rPr lang="en-US" baseline="0" dirty="0"/>
              <a:t> </a:t>
            </a:r>
            <a:r>
              <a:rPr lang="en-US" baseline="0" dirty="0" err="1"/>
              <a:t>em</a:t>
            </a:r>
            <a:r>
              <a:rPr lang="en-US" baseline="0" dirty="0"/>
              <a:t> </a:t>
            </a:r>
            <a:r>
              <a:rPr lang="en-US" baseline="0" dirty="0" err="1"/>
              <a:t>thích</a:t>
            </a:r>
            <a:r>
              <a:rPr lang="en-US" baseline="0" dirty="0"/>
              <a:t>. </a:t>
            </a:r>
            <a:r>
              <a:rPr lang="en-US" baseline="0" dirty="0" err="1"/>
              <a:t>Có</a:t>
            </a:r>
            <a:r>
              <a:rPr lang="en-US" baseline="0" dirty="0"/>
              <a:t> </a:t>
            </a:r>
            <a:r>
              <a:rPr lang="en-US" baseline="0" dirty="0" err="1"/>
              <a:t>thể</a:t>
            </a:r>
            <a:r>
              <a:rPr lang="en-US" baseline="0" dirty="0"/>
              <a:t> </a:t>
            </a:r>
            <a:r>
              <a:rPr lang="en-US" baseline="0" dirty="0" err="1"/>
              <a:t>dùng</a:t>
            </a:r>
            <a:r>
              <a:rPr lang="en-US" baseline="0" dirty="0"/>
              <a:t> </a:t>
            </a:r>
            <a:r>
              <a:rPr lang="en-US" baseline="0" dirty="0" err="1"/>
              <a:t>hình</a:t>
            </a:r>
            <a:r>
              <a:rPr lang="en-US" baseline="0" dirty="0"/>
              <a:t> </a:t>
            </a:r>
            <a:r>
              <a:rPr lang="en-US" baseline="0" dirty="0" err="1"/>
              <a:t>có</a:t>
            </a:r>
            <a:r>
              <a:rPr lang="en-US" baseline="0" dirty="0"/>
              <a:t> </a:t>
            </a:r>
            <a:r>
              <a:rPr lang="en-US" baseline="0" dirty="0" err="1"/>
              <a:t>sẵn</a:t>
            </a:r>
            <a:r>
              <a:rPr lang="en-US" baseline="0" dirty="0"/>
              <a:t> </a:t>
            </a:r>
            <a:r>
              <a:rPr lang="en-US" baseline="0" dirty="0" err="1"/>
              <a:t>hoặc</a:t>
            </a:r>
            <a:r>
              <a:rPr lang="en-US" baseline="0" dirty="0"/>
              <a:t> </a:t>
            </a:r>
            <a:r>
              <a:rPr lang="en-US" baseline="0" dirty="0" err="1"/>
              <a:t>vẽ</a:t>
            </a:r>
            <a:r>
              <a:rPr lang="en-US" baseline="0" dirty="0"/>
              <a:t>, </a:t>
            </a:r>
            <a:r>
              <a:rPr lang="en-US" baseline="0" dirty="0" err="1"/>
              <a:t>tô</a:t>
            </a:r>
            <a:r>
              <a:rPr lang="en-US" baseline="0" dirty="0"/>
              <a:t> </a:t>
            </a:r>
            <a:r>
              <a:rPr lang="en-US" baseline="0" dirty="0" err="1"/>
              <a:t>màu</a:t>
            </a:r>
            <a:r>
              <a:rPr lang="en-US" baseline="0" dirty="0"/>
              <a:t>, </a:t>
            </a:r>
            <a:r>
              <a:rPr lang="en-US" baseline="0" dirty="0" err="1"/>
              <a:t>cắt</a:t>
            </a:r>
            <a:r>
              <a:rPr lang="en-US" baseline="0" dirty="0"/>
              <a:t> </a:t>
            </a:r>
            <a:r>
              <a:rPr lang="en-US" baseline="0" dirty="0" err="1"/>
              <a:t>lấy</a:t>
            </a:r>
            <a:r>
              <a:rPr lang="en-US" baseline="0" dirty="0"/>
              <a:t> </a:t>
            </a:r>
            <a:r>
              <a:rPr lang="en-US" baseline="0" dirty="0" err="1"/>
              <a:t>hình</a:t>
            </a:r>
            <a:endParaRPr lang="en-US" dirty="0"/>
          </a:p>
        </p:txBody>
      </p:sp>
      <p:sp>
        <p:nvSpPr>
          <p:cNvPr id="4" name="Slide Number Placeholder 3"/>
          <p:cNvSpPr>
            <a:spLocks noGrp="1"/>
          </p:cNvSpPr>
          <p:nvPr>
            <p:ph type="sldNum" sz="quarter" idx="10"/>
          </p:nvPr>
        </p:nvSpPr>
        <p:spPr/>
        <p:txBody>
          <a:bodyPr/>
          <a:lstStyle/>
          <a:p>
            <a:fld id="{EBEB516E-07DC-497B-9789-361D47A843FC}" type="slidenum">
              <a:rPr lang="vi-VN" smtClean="0"/>
              <a:t>6</a:t>
            </a:fld>
            <a:endParaRPr lang="vi-VN"/>
          </a:p>
        </p:txBody>
      </p:sp>
    </p:spTree>
    <p:extLst>
      <p:ext uri="{BB962C8B-B14F-4D97-AF65-F5344CB8AC3E}">
        <p14:creationId xmlns:p14="http://schemas.microsoft.com/office/powerpoint/2010/main" val="236301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a:t>
            </a:r>
            <a:r>
              <a:rPr lang="vi-VN"/>
              <a:t>Em có thể làm được dụng cụ như vậy không?</a:t>
            </a:r>
            <a:r>
              <a:rPr lang="en-US"/>
              <a:t> Em có</a:t>
            </a:r>
            <a:r>
              <a:rPr lang="en-US" baseline="0"/>
              <a:t> muốn có bộ dụng cụ để học, chơi cùng các bạn không? Cùng học bài hôm nay để làm nhé</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7</a:t>
            </a:fld>
            <a:endParaRPr lang="vi-VN"/>
          </a:p>
        </p:txBody>
      </p:sp>
    </p:spTree>
    <p:extLst>
      <p:ext uri="{BB962C8B-B14F-4D97-AF65-F5344CB8AC3E}">
        <p14:creationId xmlns:p14="http://schemas.microsoft.com/office/powerpoint/2010/main" val="404112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1. Cho HS thảo luận nhóm, sau đó đại diện HS lên trình bày phiếu học tập của nhóm. Các nhóm khác đặt câu hỏi nếu có thắc mắc học muốn góp ý</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8</a:t>
            </a:fld>
            <a:endParaRPr lang="vi-VN"/>
          </a:p>
        </p:txBody>
      </p:sp>
    </p:spTree>
    <p:extLst>
      <p:ext uri="{BB962C8B-B14F-4D97-AF65-F5344CB8AC3E}">
        <p14:creationId xmlns:p14="http://schemas.microsoft.com/office/powerpoint/2010/main" val="232743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cho HS</a:t>
            </a:r>
            <a:r>
              <a:rPr lang="en-US" baseline="0">
                <a:latin typeface="Times New Roman" panose="02020603050405020304" pitchFamily="18" charset="0"/>
                <a:cs typeface="Times New Roman" panose="02020603050405020304" pitchFamily="18" charset="0"/>
              </a:rPr>
              <a:t> đếm số lượng cây rau ở mỗi hàng, trả lời 1 con số, bạn khác nhận xét bạn trả lời đúng hay chưa? Chúng ta cùng so sánh số lượng rau ở mỗi hàng nhé</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9</a:t>
            </a:fld>
            <a:endParaRPr lang="vi-VN"/>
          </a:p>
        </p:txBody>
      </p:sp>
    </p:spTree>
    <p:extLst>
      <p:ext uri="{BB962C8B-B14F-4D97-AF65-F5344CB8AC3E}">
        <p14:creationId xmlns:p14="http://schemas.microsoft.com/office/powerpoint/2010/main" val="149195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có thể nêu câu hỏi: con đã so sánh như thế nào? (nối 1 cây rau hàng trên với 1 cây rau hàng dưới thấy thừa ra 1 cây rau ở hàng dưới, </a:t>
            </a:r>
            <a:r>
              <a:rPr lang="en-US">
                <a:latin typeface="Times New Roman" panose="02020603050405020304" pitchFamily="18" charset="0"/>
                <a:cs typeface="Times New Roman" panose="02020603050405020304" pitchFamily="18" charset="0"/>
              </a:rPr>
              <a:t>4</a:t>
            </a:r>
            <a:r>
              <a:rPr lang="vi-VN">
                <a:latin typeface="Times New Roman" panose="02020603050405020304" pitchFamily="18" charset="0"/>
                <a:cs typeface="Times New Roman" panose="02020603050405020304" pitchFamily="18" charset="0"/>
              </a:rPr>
              <a:t> cây rau ít hơn </a:t>
            </a:r>
            <a:r>
              <a:rPr lang="en-US">
                <a:latin typeface="Times New Roman" panose="02020603050405020304" pitchFamily="18" charset="0"/>
                <a:cs typeface="Times New Roman" panose="02020603050405020304" pitchFamily="18" charset="0"/>
              </a:rPr>
              <a:t>5</a:t>
            </a:r>
            <a:r>
              <a:rPr lang="vi-VN">
                <a:latin typeface="Times New Roman" panose="02020603050405020304" pitchFamily="18" charset="0"/>
                <a:cs typeface="Times New Roman" panose="02020603050405020304" pitchFamily="18" charset="0"/>
              </a:rPr>
              <a:t> cây rau nên có </a:t>
            </a:r>
            <a:r>
              <a:rPr lang="en-US">
                <a:latin typeface="Times New Roman" panose="02020603050405020304" pitchFamily="18" charset="0"/>
                <a:cs typeface="Times New Roman" panose="02020603050405020304" pitchFamily="18" charset="0"/>
              </a:rPr>
              <a:t>4</a:t>
            </a:r>
            <a:r>
              <a:rPr lang="vi-VN">
                <a:latin typeface="Times New Roman" panose="02020603050405020304" pitchFamily="18" charset="0"/>
                <a:cs typeface="Times New Roman" panose="02020603050405020304" pitchFamily="18" charset="0"/>
              </a:rPr>
              <a:t> &lt; </a:t>
            </a:r>
            <a:r>
              <a:rPr lang="en-US">
                <a:latin typeface="Times New Roman" panose="02020603050405020304" pitchFamily="18" charset="0"/>
                <a:cs typeface="Times New Roman" panose="02020603050405020304" pitchFamily="18" charset="0"/>
              </a:rPr>
              <a:t>5</a:t>
            </a:r>
            <a:r>
              <a:rPr lang="vi-VN">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5</a:t>
            </a:r>
            <a:r>
              <a:rPr lang="vi-VN">
                <a:latin typeface="Times New Roman" panose="02020603050405020304" pitchFamily="18" charset="0"/>
                <a:cs typeface="Times New Roman" panose="02020603050405020304" pitchFamily="18" charset="0"/>
              </a:rPr>
              <a:t> &gt; </a:t>
            </a:r>
            <a:r>
              <a:rPr lang="en-US">
                <a:latin typeface="Times New Roman" panose="02020603050405020304" pitchFamily="18" charset="0"/>
                <a:cs typeface="Times New Roman" panose="02020603050405020304" pitchFamily="18" charset="0"/>
              </a:rPr>
              <a:t>4</a:t>
            </a:r>
            <a:r>
              <a:rPr lang="vi-VN">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10</a:t>
            </a:fld>
            <a:endParaRPr lang="vi-VN"/>
          </a:p>
        </p:txBody>
      </p:sp>
    </p:spTree>
    <p:extLst>
      <p:ext uri="{BB962C8B-B14F-4D97-AF65-F5344CB8AC3E}">
        <p14:creationId xmlns:p14="http://schemas.microsoft.com/office/powerpoint/2010/main" val="316181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Thực hiện</a:t>
            </a:r>
            <a:r>
              <a:rPr lang="en-US" baseline="0">
                <a:latin typeface="Times New Roman" panose="02020603050405020304" pitchFamily="18" charset="0"/>
                <a:cs typeface="Times New Roman" panose="02020603050405020304" pitchFamily="18" charset="0"/>
              </a:rPr>
              <a:t> tương tự như rau</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11</a:t>
            </a:fld>
            <a:endParaRPr lang="vi-VN"/>
          </a:p>
        </p:txBody>
      </p:sp>
    </p:spTree>
    <p:extLst>
      <p:ext uri="{BB962C8B-B14F-4D97-AF65-F5344CB8AC3E}">
        <p14:creationId xmlns:p14="http://schemas.microsoft.com/office/powerpoint/2010/main" val="413165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0.png"/><Relationship Id="rId18" Type="http://schemas.openxmlformats.org/officeDocument/2006/relationships/image" Target="NULL"/><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NULL"/><Relationship Id="rId17"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NUL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NULL"/><Relationship Id="rId19" Type="http://schemas.openxmlformats.org/officeDocument/2006/relationships/image" Target="../media/image13.gif"/><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NUL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0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1" name="PHẠM DUYÊN 1 - 9Slide.vn">
            <a:extLst>
              <a:ext uri="{FF2B5EF4-FFF2-40B4-BE49-F238E27FC236}">
                <a16:creationId xmlns:a16="http://schemas.microsoft.com/office/drawing/2014/main" id="{79C50255-367F-9B98-CAD3-B932842F05C4}"/>
              </a:ext>
            </a:extLst>
          </p:cNvPr>
          <p:cNvPicPr>
            <a:picLocks noChangeAspect="1"/>
          </p:cNvPicPr>
          <p:nvPr userDrawn="1"/>
        </p:nvPicPr>
        <p:blipFill rotWithShape="1">
          <a:blip r:embed="rId2"/>
          <a:srcRect t="3905" r="2246"/>
          <a:stretch/>
        </p:blipFill>
        <p:spPr>
          <a:xfrm>
            <a:off x="0" y="-157900"/>
            <a:ext cx="12192000" cy="7028600"/>
          </a:xfrm>
          <a:prstGeom prst="rect">
            <a:avLst/>
          </a:prstGeom>
        </p:spPr>
      </p:pic>
      <p:pic>
        <p:nvPicPr>
          <p:cNvPr id="5" name="PHẠM DUYÊN 2 - 9Slide.vn">
            <a:extLst>
              <a:ext uri="{FF2B5EF4-FFF2-40B4-BE49-F238E27FC236}">
                <a16:creationId xmlns:a16="http://schemas.microsoft.com/office/drawing/2014/main" id="{19CD66A9-5F9F-41BB-3E46-97E2C88781F1}"/>
              </a:ext>
            </a:extLst>
          </p:cNvPr>
          <p:cNvPicPr>
            <a:picLocks noChangeAspect="1"/>
          </p:cNvPicPr>
          <p:nvPr userDrawn="1"/>
        </p:nvPicPr>
        <p:blipFill>
          <a:blip r:embed="rId3">
            <a:alphaModFix amt="33000"/>
          </a:blip>
          <a:srcRect/>
          <a:stretch>
            <a:fillRect/>
          </a:stretch>
        </p:blipFill>
        <p:spPr>
          <a:xfrm>
            <a:off x="0" y="-135975"/>
            <a:ext cx="12192000" cy="7028600"/>
          </a:xfrm>
          <a:prstGeom prst="rect">
            <a:avLst/>
          </a:prstGeom>
        </p:spPr>
      </p:pic>
      <p:pic>
        <p:nvPicPr>
          <p:cNvPr id="2" name="PHẠM DUYÊN 3 - 9Slide.vn">
            <a:extLst>
              <a:ext uri="{FF2B5EF4-FFF2-40B4-BE49-F238E27FC236}">
                <a16:creationId xmlns:a16="http://schemas.microsoft.com/office/drawing/2014/main" id="{14B7FA78-7244-FA4D-A252-FAD7C82DA27E}"/>
              </a:ext>
            </a:extLst>
          </p:cNvPr>
          <p:cNvPicPr>
            <a:picLocks noChangeAspect="1"/>
          </p:cNvPicPr>
          <p:nvPr userDrawn="1"/>
        </p:nvPicPr>
        <p:blipFill>
          <a:blip r:embed="rId4"/>
          <a:stretch>
            <a:fillRect/>
          </a:stretch>
        </p:blipFill>
        <p:spPr>
          <a:xfrm>
            <a:off x="-2514600" y="0"/>
            <a:ext cx="2121116" cy="2447736"/>
          </a:xfrm>
          <a:prstGeom prst="rect">
            <a:avLst/>
          </a:prstGeom>
        </p:spPr>
      </p:pic>
      <p:pic>
        <p:nvPicPr>
          <p:cNvPr id="7" name="PHẠM DUYÊN 4 - 9Slide.vn">
            <a:extLst>
              <a:ext uri="{FF2B5EF4-FFF2-40B4-BE49-F238E27FC236}">
                <a16:creationId xmlns:a16="http://schemas.microsoft.com/office/drawing/2014/main" id="{A4CED48B-8B72-263B-EFDA-1738AAC01E00}"/>
              </a:ext>
            </a:extLst>
          </p:cNvPr>
          <p:cNvPicPr>
            <a:picLocks noChangeAspect="1"/>
          </p:cNvPicPr>
          <p:nvPr userDrawn="1"/>
        </p:nvPicPr>
        <p:blipFill>
          <a:blip r:embed="rId5"/>
          <a:srcRect/>
          <a:stretch>
            <a:fillRect/>
          </a:stretch>
        </p:blipFill>
        <p:spPr>
          <a:xfrm>
            <a:off x="-393484" y="3699189"/>
            <a:ext cx="8654672" cy="3570052"/>
          </a:xfrm>
          <a:prstGeom prst="rect">
            <a:avLst/>
          </a:prstGeom>
        </p:spPr>
      </p:pic>
      <p:pic>
        <p:nvPicPr>
          <p:cNvPr id="8" name="PHẠM DUYÊN 5 - 9Slide.vn">
            <a:extLst>
              <a:ext uri="{FF2B5EF4-FFF2-40B4-BE49-F238E27FC236}">
                <a16:creationId xmlns:a16="http://schemas.microsoft.com/office/drawing/2014/main" id="{D7B2AA00-DE7F-2C1F-F576-F2D6E9717380}"/>
              </a:ext>
            </a:extLst>
          </p:cNvPr>
          <p:cNvPicPr>
            <a:picLocks noChangeAspect="1"/>
          </p:cNvPicPr>
          <p:nvPr userDrawn="1"/>
        </p:nvPicPr>
        <p:blipFill>
          <a:blip r:embed="rId6"/>
          <a:srcRect/>
          <a:stretch>
            <a:fillRect/>
          </a:stretch>
        </p:blipFill>
        <p:spPr>
          <a:xfrm>
            <a:off x="4749007" y="3481765"/>
            <a:ext cx="8251991" cy="4043476"/>
          </a:xfrm>
          <a:prstGeom prst="rect">
            <a:avLst/>
          </a:prstGeom>
        </p:spPr>
      </p:pic>
      <p:pic>
        <p:nvPicPr>
          <p:cNvPr id="9" name="PHẠM DUYÊN 6 - 9Slide.vn">
            <a:extLst>
              <a:ext uri="{FF2B5EF4-FFF2-40B4-BE49-F238E27FC236}">
                <a16:creationId xmlns:a16="http://schemas.microsoft.com/office/drawing/2014/main" id="{6ED27A2D-A41F-F166-2E41-9444819C241C}"/>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686149" y="1667207"/>
            <a:ext cx="1362852" cy="1362852"/>
          </a:xfrm>
          <a:prstGeom prst="rect">
            <a:avLst/>
          </a:prstGeom>
        </p:spPr>
      </p:pic>
      <p:pic>
        <p:nvPicPr>
          <p:cNvPr id="12" name="PHẠM DUYÊN 7 - 9Slide.vn">
            <a:extLst>
              <a:ext uri="{FF2B5EF4-FFF2-40B4-BE49-F238E27FC236}">
                <a16:creationId xmlns:a16="http://schemas.microsoft.com/office/drawing/2014/main" id="{21973E01-1D5C-DCC7-C08F-D811EDD30EAC}"/>
              </a:ext>
            </a:extLst>
          </p:cNvPr>
          <p:cNvPicPr>
            <a:picLocks noChangeAspect="1"/>
          </p:cNvPicPr>
          <p:nvPr userDrawn="1"/>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9989828" y="45144"/>
            <a:ext cx="2118346" cy="2340714"/>
          </a:xfrm>
          <a:prstGeom prst="rect">
            <a:avLst/>
          </a:prstGeom>
        </p:spPr>
      </p:pic>
      <p:pic>
        <p:nvPicPr>
          <p:cNvPr id="14" name="PHẠM DUYÊN 8 - 9Slide.vn">
            <a:extLst>
              <a:ext uri="{FF2B5EF4-FFF2-40B4-BE49-F238E27FC236}">
                <a16:creationId xmlns:a16="http://schemas.microsoft.com/office/drawing/2014/main" id="{5714E586-94FF-BAB7-C976-5AB203A4F81D}"/>
              </a:ext>
            </a:extLst>
          </p:cNvPr>
          <p:cNvPicPr>
            <a:picLocks noChangeAspect="1"/>
          </p:cNvPicPr>
          <p:nvPr userDrawn="1"/>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143253">
            <a:off x="278544" y="-378768"/>
            <a:ext cx="1244907" cy="1751148"/>
          </a:xfrm>
          <a:prstGeom prst="rect">
            <a:avLst/>
          </a:prstGeom>
        </p:spPr>
      </p:pic>
      <p:pic>
        <p:nvPicPr>
          <p:cNvPr id="16" name="PHẠM DUYÊN 9 - 9Slide.vn">
            <a:extLst>
              <a:ext uri="{FF2B5EF4-FFF2-40B4-BE49-F238E27FC236}">
                <a16:creationId xmlns:a16="http://schemas.microsoft.com/office/drawing/2014/main" id="{47EC7F95-DB42-9E77-15B2-BE57AD53B2B0}"/>
              </a:ext>
            </a:extLst>
          </p:cNvPr>
          <p:cNvPicPr>
            <a:picLocks noChangeAspect="1"/>
          </p:cNvPicPr>
          <p:nvPr userDrawn="1"/>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027787">
            <a:off x="111114" y="4199005"/>
            <a:ext cx="3955515" cy="2610640"/>
          </a:xfrm>
          <a:prstGeom prst="rect">
            <a:avLst/>
          </a:prstGeom>
        </p:spPr>
      </p:pic>
      <p:pic>
        <p:nvPicPr>
          <p:cNvPr id="17" name="PHẠM DUYÊN 10 - 9Slide.vn">
            <a:extLst>
              <a:ext uri="{FF2B5EF4-FFF2-40B4-BE49-F238E27FC236}">
                <a16:creationId xmlns:a16="http://schemas.microsoft.com/office/drawing/2014/main" id="{DD485E19-ED8C-B13A-F718-FD2E5BB38B1D}"/>
              </a:ext>
            </a:extLst>
          </p:cNvPr>
          <p:cNvPicPr>
            <a:picLocks noChangeAspect="1"/>
          </p:cNvPicPr>
          <p:nvPr userDrawn="1"/>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8292335" y="3983412"/>
            <a:ext cx="3304086" cy="2577187"/>
          </a:xfrm>
          <a:prstGeom prst="rect">
            <a:avLst/>
          </a:prstGeom>
        </p:spPr>
      </p:pic>
      <p:pic>
        <p:nvPicPr>
          <p:cNvPr id="18" name="PHẠM DUYÊN 11 - 9Slide.vn">
            <a:extLst>
              <a:ext uri="{FF2B5EF4-FFF2-40B4-BE49-F238E27FC236}">
                <a16:creationId xmlns:a16="http://schemas.microsoft.com/office/drawing/2014/main" id="{4DA4E462-DBE2-EC0A-7182-0548A42A7F33}"/>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311301" y="-219150"/>
            <a:ext cx="5569398" cy="1326530"/>
          </a:xfrm>
          <a:prstGeom prst="rect">
            <a:avLst/>
          </a:prstGeom>
        </p:spPr>
      </p:pic>
      <p:pic>
        <p:nvPicPr>
          <p:cNvPr id="6" name="PHẠM DUYÊN 12 - 9Slide.vn">
            <a:extLst>
              <a:ext uri="{FF2B5EF4-FFF2-40B4-BE49-F238E27FC236}">
                <a16:creationId xmlns:a16="http://schemas.microsoft.com/office/drawing/2014/main" id="{82D41259-B0A9-A898-9490-F8EF7BB3F1F0}"/>
              </a:ext>
            </a:extLst>
          </p:cNvPr>
          <p:cNvPicPr>
            <a:picLocks noChangeAspect="1"/>
          </p:cNvPicPr>
          <p:nvPr userDrawn="1"/>
        </p:nvPicPr>
        <p:blipFill>
          <a:blip r:embed="rId19"/>
          <a:srcRect/>
          <a:stretch>
            <a:fillRect/>
          </a:stretch>
        </p:blipFill>
        <p:spPr>
          <a:xfrm>
            <a:off x="595579" y="2863336"/>
            <a:ext cx="1410654" cy="1454282"/>
          </a:xfrm>
          <a:prstGeom prst="rect">
            <a:avLst/>
          </a:prstGeom>
        </p:spPr>
      </p:pic>
      <p:pic>
        <p:nvPicPr>
          <p:cNvPr id="23" name="PHẠM DUYÊN 13 - 9Slide.vn">
            <a:extLst>
              <a:ext uri="{FF2B5EF4-FFF2-40B4-BE49-F238E27FC236}">
                <a16:creationId xmlns:a16="http://schemas.microsoft.com/office/drawing/2014/main" id="{66082D88-9884-68A8-6B36-DE8564936591}"/>
              </a:ext>
            </a:extLst>
          </p:cNvPr>
          <p:cNvPicPr>
            <a:picLocks noChangeAspect="1"/>
          </p:cNvPicPr>
          <p:nvPr userDrawn="1"/>
        </p:nvPicPr>
        <p:blipFill>
          <a:blip r:embed="rId19"/>
          <a:srcRect/>
          <a:stretch>
            <a:fillRect/>
          </a:stretch>
        </p:blipFill>
        <p:spPr>
          <a:xfrm rot="18169966">
            <a:off x="3695569" y="4955783"/>
            <a:ext cx="1410654" cy="1454282"/>
          </a:xfrm>
          <a:prstGeom prst="rect">
            <a:avLst/>
          </a:prstGeom>
        </p:spPr>
      </p:pic>
      <p:pic>
        <p:nvPicPr>
          <p:cNvPr id="24" name="PHẠM DUYÊN 14 - 9Slide.vn">
            <a:extLst>
              <a:ext uri="{FF2B5EF4-FFF2-40B4-BE49-F238E27FC236}">
                <a16:creationId xmlns:a16="http://schemas.microsoft.com/office/drawing/2014/main" id="{AF805B1B-F8D5-8F3C-5690-EAB1C843C555}"/>
              </a:ext>
            </a:extLst>
          </p:cNvPr>
          <p:cNvPicPr>
            <a:picLocks noChangeAspect="1"/>
          </p:cNvPicPr>
          <p:nvPr userDrawn="1"/>
        </p:nvPicPr>
        <p:blipFill>
          <a:blip r:embed="rId19"/>
          <a:srcRect/>
          <a:stretch>
            <a:fillRect/>
          </a:stretch>
        </p:blipFill>
        <p:spPr>
          <a:xfrm rot="18169966">
            <a:off x="7222510" y="4677496"/>
            <a:ext cx="1410654" cy="1454282"/>
          </a:xfrm>
          <a:prstGeom prst="rect">
            <a:avLst/>
          </a:prstGeom>
        </p:spPr>
      </p:pic>
    </p:spTree>
    <p:extLst>
      <p:ext uri="{BB962C8B-B14F-4D97-AF65-F5344CB8AC3E}">
        <p14:creationId xmlns:p14="http://schemas.microsoft.com/office/powerpoint/2010/main" val="1330467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5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21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7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6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8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42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HẠM DUYÊN 1 - 9Slide.vn">
            <a:extLst>
              <a:ext uri="{FF2B5EF4-FFF2-40B4-BE49-F238E27FC236}">
                <a16:creationId xmlns:a16="http://schemas.microsoft.com/office/drawing/2014/main" id="{4B624719-F44A-EDFD-49BF-44E2323A3D55}"/>
              </a:ext>
            </a:extLst>
          </p:cNvPr>
          <p:cNvSpPr txBox="1"/>
          <p:nvPr/>
        </p:nvSpPr>
        <p:spPr>
          <a:xfrm>
            <a:off x="5489750" y="5634707"/>
            <a:ext cx="1451038" cy="646331"/>
          </a:xfrm>
          <a:prstGeom prst="rect">
            <a:avLst/>
          </a:prstGeom>
          <a:noFill/>
        </p:spPr>
        <p:txBody>
          <a:bodyPr wrap="none" rtlCol="0">
            <a:spAutoFit/>
          </a:bodyPr>
          <a:lstStyle/>
          <a:p>
            <a:r>
              <a:rPr lang="en-US" sz="3600" b="1" dirty="0">
                <a:solidFill>
                  <a:schemeClr val="accent5">
                    <a:lumMod val="75000"/>
                  </a:schemeClr>
                </a:solidFill>
                <a:latin typeface="Quicksand" panose="00000500000000000000" pitchFamily="2" charset="0"/>
              </a:rPr>
              <a:t>TIẾT </a:t>
            </a:r>
            <a:r>
              <a:rPr lang="en-US" sz="3600" b="1" dirty="0">
                <a:solidFill>
                  <a:schemeClr val="accent5">
                    <a:lumMod val="75000"/>
                  </a:schemeClr>
                </a:solidFill>
                <a:latin typeface="Quicksand" panose="00000500000000000000" pitchFamily="2" charset="0"/>
              </a:rPr>
              <a:t>1</a:t>
            </a:r>
            <a:endParaRPr lang="en-US" sz="3600" b="1" dirty="0">
              <a:solidFill>
                <a:schemeClr val="accent5">
                  <a:lumMod val="75000"/>
                </a:schemeClr>
              </a:solidFill>
              <a:latin typeface="Quicksand" panose="00000500000000000000" pitchFamily="2" charset="0"/>
            </a:endParaRPr>
          </a:p>
        </p:txBody>
      </p:sp>
      <p:pic>
        <p:nvPicPr>
          <p:cNvPr id="2" name="PHẠM DUYÊN 2 - 9Slide.vn">
            <a:extLst>
              <a:ext uri="{FF2B5EF4-FFF2-40B4-BE49-F238E27FC236}">
                <a16:creationId xmlns:a16="http://schemas.microsoft.com/office/drawing/2014/main" id="{BAD54F05-C0EB-399F-B70D-29B02AD1B042}"/>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895739" y="354562"/>
            <a:ext cx="1689044" cy="703032"/>
          </a:xfrm>
          <a:prstGeom prst="rect">
            <a:avLst/>
          </a:prstGeom>
        </p:spPr>
      </p:pic>
      <p:pic>
        <p:nvPicPr>
          <p:cNvPr id="12" name="PHẠM DUYÊN 3 - 9Slide.vn">
            <a:extLst>
              <a:ext uri="{FF2B5EF4-FFF2-40B4-BE49-F238E27FC236}">
                <a16:creationId xmlns:a16="http://schemas.microsoft.com/office/drawing/2014/main" id="{526B87CB-4AE5-9D85-5F10-651B649F52B6}"/>
              </a:ext>
            </a:extLst>
          </p:cNvPr>
          <p:cNvPicPr>
            <a:picLocks noChangeAspect="1"/>
          </p:cNvPicPr>
          <p:nvPr/>
        </p:nvPicPr>
        <p:blipFill>
          <a:blip r:embed="rId4"/>
          <a:stretch>
            <a:fillRect/>
          </a:stretch>
        </p:blipFill>
        <p:spPr>
          <a:xfrm>
            <a:off x="3680893" y="1618344"/>
            <a:ext cx="4830207" cy="2262007"/>
          </a:xfrm>
          <a:prstGeom prst="rect">
            <a:avLst/>
          </a:prstGeom>
        </p:spPr>
      </p:pic>
      <p:sp>
        <p:nvSpPr>
          <p:cNvPr id="6" name="TextBox 5"/>
          <p:cNvSpPr txBox="1"/>
          <p:nvPr/>
        </p:nvSpPr>
        <p:spPr>
          <a:xfrm>
            <a:off x="476163" y="3314765"/>
            <a:ext cx="11239669" cy="2123658"/>
          </a:xfrm>
          <a:prstGeom prst="rect">
            <a:avLst/>
          </a:prstGeom>
          <a:noFill/>
        </p:spPr>
        <p:txBody>
          <a:bodyPr wrap="square" rtlCol="0">
            <a:spAutoFit/>
          </a:bodyPr>
          <a:lstStyle/>
          <a:p>
            <a:pPr lvl="0" algn="ctr">
              <a:defRPr/>
            </a:pP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DỤNG CỤ SO SÁNH SỐ TRONG PHẠM VI 10</a:t>
            </a:r>
            <a:endParaRPr kumimoji="0" lang="en-US" altLang="zh-CN" sz="6600" b="1" i="0" u="none" strike="noStrike" kern="120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Roboto Black" panose="02000000000000000000" pitchFamily="2" charset="0"/>
              <a:ea typeface="Roboto Black" panose="02000000000000000000" pitchFamily="2" charset="0"/>
            </a:endParaRPr>
          </a:p>
        </p:txBody>
      </p:sp>
      <p:sp>
        <p:nvSpPr>
          <p:cNvPr id="3" name="TextBox 2"/>
          <p:cNvSpPr txBox="1"/>
          <p:nvPr/>
        </p:nvSpPr>
        <p:spPr>
          <a:xfrm>
            <a:off x="3077743" y="1309017"/>
            <a:ext cx="6275051"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TRƯỜNG TIỂU HỌC PHÚC LỢI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537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8" presetClass="entr" presetSubtype="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42" name="TextBox 41"/>
          <p:cNvSpPr txBox="1"/>
          <p:nvPr/>
        </p:nvSpPr>
        <p:spPr>
          <a:xfrm>
            <a:off x="3527549" y="492445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&lt;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7265" y="2050028"/>
            <a:ext cx="996696" cy="1051560"/>
          </a:xfrm>
          <a:prstGeom prst="rect">
            <a:avLst/>
          </a:prstGeom>
        </p:spPr>
      </p:pic>
      <p:pic>
        <p:nvPicPr>
          <p:cNvPr id="21" name="Pictur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89633" y="2050028"/>
            <a:ext cx="996696" cy="1051560"/>
          </a:xfrm>
          <a:prstGeom prst="rect">
            <a:avLst/>
          </a:prstGeom>
        </p:spPr>
      </p:pic>
      <p:pic>
        <p:nvPicPr>
          <p:cNvPr id="24" name="Picture 2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92001" y="2050028"/>
            <a:ext cx="996696" cy="1051560"/>
          </a:xfrm>
          <a:prstGeom prst="rect">
            <a:avLst/>
          </a:prstGeom>
        </p:spPr>
      </p:pic>
      <p:pic>
        <p:nvPicPr>
          <p:cNvPr id="25" name="Picture 2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94370" y="2050028"/>
            <a:ext cx="996696" cy="1051560"/>
          </a:xfrm>
          <a:prstGeom prst="rect">
            <a:avLst/>
          </a:prstGeom>
        </p:spPr>
      </p:pic>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7265" y="3380562"/>
            <a:ext cx="996696" cy="1051560"/>
          </a:xfrm>
          <a:prstGeom prst="rect">
            <a:avLst/>
          </a:prstGeom>
        </p:spPr>
      </p:pic>
      <p:pic>
        <p:nvPicPr>
          <p:cNvPr id="27" name="Picture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89633" y="3380562"/>
            <a:ext cx="996696" cy="105156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92001" y="3380562"/>
            <a:ext cx="996696" cy="1051560"/>
          </a:xfrm>
          <a:prstGeom prst="rect">
            <a:avLst/>
          </a:prstGeom>
        </p:spPr>
      </p:pic>
      <p:pic>
        <p:nvPicPr>
          <p:cNvPr id="32" name="Picture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94370" y="3380562"/>
            <a:ext cx="996696" cy="1051560"/>
          </a:xfrm>
          <a:prstGeom prst="rect">
            <a:avLst/>
          </a:prstGeom>
        </p:spPr>
      </p:pic>
      <p:pic>
        <p:nvPicPr>
          <p:cNvPr id="33" name="Picture 3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21812" y="3380562"/>
            <a:ext cx="996696" cy="1051560"/>
          </a:xfrm>
          <a:prstGeom prst="rect">
            <a:avLst/>
          </a:prstGeom>
        </p:spPr>
      </p:pic>
      <p:sp>
        <p:nvSpPr>
          <p:cNvPr id="34" name="TextBox 33"/>
          <p:cNvSpPr txBox="1"/>
          <p:nvPr/>
        </p:nvSpPr>
        <p:spPr>
          <a:xfrm>
            <a:off x="679028" y="242305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679028" y="3679588"/>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p:cNvSpPr txBox="1"/>
          <p:nvPr/>
        </p:nvSpPr>
        <p:spPr>
          <a:xfrm>
            <a:off x="977712" y="1166727"/>
            <a:ext cx="802743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Sử dụng các dấu &gt;, &lt;, = để so sánh số rau ở 2 hàng: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p:cNvSpPr txBox="1"/>
          <p:nvPr/>
        </p:nvSpPr>
        <p:spPr>
          <a:xfrm>
            <a:off x="2847565" y="517528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3" name="Rounded Rectangle 42"/>
          <p:cNvSpPr/>
          <p:nvPr/>
        </p:nvSpPr>
        <p:spPr>
          <a:xfrm>
            <a:off x="2757844" y="518913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flipV="1">
            <a:off x="4221695" y="517151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331072" y="517151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6" name="TextBox 45"/>
          <p:cNvSpPr txBox="1"/>
          <p:nvPr/>
        </p:nvSpPr>
        <p:spPr>
          <a:xfrm>
            <a:off x="6686140" y="5125937"/>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7" name="Rounded Rectangle 46"/>
          <p:cNvSpPr/>
          <p:nvPr/>
        </p:nvSpPr>
        <p:spPr>
          <a:xfrm>
            <a:off x="6596419" y="5139793"/>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flipV="1">
            <a:off x="8060270" y="5122166"/>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169647" y="5122166"/>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50" name="TextBox 49"/>
          <p:cNvSpPr txBox="1"/>
          <p:nvPr/>
        </p:nvSpPr>
        <p:spPr>
          <a:xfrm>
            <a:off x="7359738" y="4878236"/>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&gt;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51" name="TextBox 50"/>
          <p:cNvSpPr txBox="1"/>
          <p:nvPr/>
        </p:nvSpPr>
        <p:spPr>
          <a:xfrm>
            <a:off x="2165818"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2" name="TextBox 51"/>
          <p:cNvSpPr txBox="1"/>
          <p:nvPr/>
        </p:nvSpPr>
        <p:spPr>
          <a:xfrm>
            <a:off x="3831997"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3" name="TextBox 52"/>
          <p:cNvSpPr txBox="1"/>
          <p:nvPr/>
        </p:nvSpPr>
        <p:spPr>
          <a:xfrm>
            <a:off x="7770704"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4" name="TextBox 53"/>
          <p:cNvSpPr txBox="1"/>
          <p:nvPr/>
        </p:nvSpPr>
        <p:spPr>
          <a:xfrm>
            <a:off x="6062128"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cxnSp>
        <p:nvCxnSpPr>
          <p:cNvPr id="9" name="Straight Arrow Connector 8"/>
          <p:cNvCxnSpPr/>
          <p:nvPr/>
        </p:nvCxnSpPr>
        <p:spPr>
          <a:xfrm>
            <a:off x="3485613"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817596"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143476"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438438"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60270" y="3101588"/>
            <a:ext cx="1447552" cy="14475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5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2" presetClass="entr" presetSubtype="8"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down)">
                                      <p:cBhvr>
                                        <p:cTn id="58" dur="500"/>
                                        <p:tgtEl>
                                          <p:spTgt spid="5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down)">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childTnLst>
                                </p:cTn>
                              </p:par>
                              <p:par>
                                <p:cTn id="105" presetID="26" presetClass="emph" presetSubtype="0" repeatCount="3000" fill="hold" grpId="1" nodeType="withEffect">
                                  <p:stCondLst>
                                    <p:cond delay="0"/>
                                  </p:stCondLst>
                                  <p:childTnLst>
                                    <p:animEffect transition="out" filter="fade">
                                      <p:cBhvr>
                                        <p:cTn id="106" dur="1000" tmFilter="0, 0; .2, .5; .8, .5; 1, 0"/>
                                        <p:tgtEl>
                                          <p:spTgt spid="13"/>
                                        </p:tgtEl>
                                      </p:cBhvr>
                                    </p:animEffect>
                                    <p:animScale>
                                      <p:cBhvr>
                                        <p:cTn id="107" dur="500" autoRev="1" fill="hold"/>
                                        <p:tgtEl>
                                          <p:spTgt spid="13"/>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p:bldP spid="34" grpId="0"/>
      <p:bldP spid="35" grpId="0"/>
      <p:bldP spid="36" grpId="0"/>
      <p:bldP spid="37" grpId="0"/>
      <p:bldP spid="43" grpId="0" animBg="1"/>
      <p:bldP spid="44" grpId="0" animBg="1"/>
      <p:bldP spid="45" grpId="0"/>
      <p:bldP spid="46" grpId="0"/>
      <p:bldP spid="47" grpId="0" animBg="1"/>
      <p:bldP spid="48" grpId="0" animBg="1"/>
      <p:bldP spid="49" grpId="0"/>
      <p:bldP spid="50" grpId="0"/>
      <p:bldP spid="51" grpId="0"/>
      <p:bldP spid="52" grpId="0"/>
      <p:bldP spid="53" grpId="0"/>
      <p:bldP spid="54" grpId="0"/>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39932" y="2856488"/>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7</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2271845" y="1479980"/>
            <a:ext cx="605300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Hãy đếm xem có bao nhiêu bông hoa:</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Rounded Rectangle 17"/>
          <p:cNvSpPr/>
          <p:nvPr/>
        </p:nvSpPr>
        <p:spPr>
          <a:xfrm>
            <a:off x="10450211" y="2870344"/>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flipV="1">
            <a:off x="10450211" y="425327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559588" y="425327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6</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96056" y="2645998"/>
            <a:ext cx="837781" cy="1051560"/>
          </a:xfrm>
          <a:prstGeom prst="rect">
            <a:avLst/>
          </a:prstGeom>
        </p:spPr>
      </p:pic>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4586" y="4040980"/>
            <a:ext cx="837781" cy="1051560"/>
          </a:xfrm>
          <a:prstGeom prst="rect">
            <a:avLst/>
          </a:prstGeom>
        </p:spPr>
      </p:pic>
      <p:sp>
        <p:nvSpPr>
          <p:cNvPr id="34" name="TextBox 33"/>
          <p:cNvSpPr txBox="1"/>
          <p:nvPr/>
        </p:nvSpPr>
        <p:spPr>
          <a:xfrm>
            <a:off x="608362" y="307456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608362" y="4325777"/>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8" name="Picture 3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37756" y="2645998"/>
            <a:ext cx="837781" cy="1051560"/>
          </a:xfrm>
          <a:prstGeom prst="rect">
            <a:avLst/>
          </a:prstGeom>
        </p:spPr>
      </p:pic>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79456" y="2645998"/>
            <a:ext cx="837781" cy="1051560"/>
          </a:xfrm>
          <a:prstGeom prst="rect">
            <a:avLst/>
          </a:prstGeom>
        </p:spPr>
      </p:pic>
      <p:pic>
        <p:nvPicPr>
          <p:cNvPr id="55" name="Picture 5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1156" y="2645998"/>
            <a:ext cx="837781" cy="1051560"/>
          </a:xfrm>
          <a:prstGeom prst="rect">
            <a:avLst/>
          </a:prstGeom>
        </p:spPr>
      </p:pic>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62856" y="2645998"/>
            <a:ext cx="837781" cy="1051560"/>
          </a:xfrm>
          <a:prstGeom prst="rect">
            <a:avLst/>
          </a:prstGeom>
        </p:spPr>
      </p:pic>
      <p:pic>
        <p:nvPicPr>
          <p:cNvPr id="57" name="Picture 5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4557" y="2645998"/>
            <a:ext cx="837781" cy="1051560"/>
          </a:xfrm>
          <a:prstGeom prst="rect">
            <a:avLst/>
          </a:prstGeom>
        </p:spPr>
      </p:pic>
      <p:pic>
        <p:nvPicPr>
          <p:cNvPr id="58" name="Picture 5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46259" y="2645998"/>
            <a:ext cx="837781" cy="1051560"/>
          </a:xfrm>
          <a:prstGeom prst="rect">
            <a:avLst/>
          </a:prstGeom>
        </p:spPr>
      </p:pic>
      <p:pic>
        <p:nvPicPr>
          <p:cNvPr id="59" name="Picture 5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18518" y="4040980"/>
            <a:ext cx="837781" cy="1051560"/>
          </a:xfrm>
          <a:prstGeom prst="rect">
            <a:avLst/>
          </a:prstGeom>
        </p:spPr>
      </p:pic>
      <p:pic>
        <p:nvPicPr>
          <p:cNvPr id="60" name="Picture 5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72450" y="4040980"/>
            <a:ext cx="837781" cy="1051560"/>
          </a:xfrm>
          <a:prstGeom prst="rect">
            <a:avLst/>
          </a:prstGeom>
        </p:spPr>
      </p:pic>
      <p:pic>
        <p:nvPicPr>
          <p:cNvPr id="61" name="Picture 6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26382" y="4040980"/>
            <a:ext cx="837781" cy="1051560"/>
          </a:xfrm>
          <a:prstGeom prst="rect">
            <a:avLst/>
          </a:prstGeom>
        </p:spPr>
      </p:pic>
      <p:pic>
        <p:nvPicPr>
          <p:cNvPr id="62" name="Picture 6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80314" y="4040980"/>
            <a:ext cx="837781" cy="1051560"/>
          </a:xfrm>
          <a:prstGeom prst="rect">
            <a:avLst/>
          </a:prstGeom>
        </p:spPr>
      </p:pic>
      <p:pic>
        <p:nvPicPr>
          <p:cNvPr id="63" name="Picture 6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247" y="4040980"/>
            <a:ext cx="837781" cy="105156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129910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2" presetClass="entr" presetSubtype="8"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par>
                                <p:cTn id="25" presetID="22" presetClass="entr" presetSubtype="8"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par>
                                <p:cTn id="28" presetID="22" presetClass="entr" presetSubtype="8"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left)">
                                      <p:cBhvr>
                                        <p:cTn id="30" dur="500"/>
                                        <p:tgtEl>
                                          <p:spTgt spid="56"/>
                                        </p:tgtEl>
                                      </p:cBhvr>
                                    </p:animEffect>
                                  </p:childTnLst>
                                </p:cTn>
                              </p:par>
                              <p:par>
                                <p:cTn id="31" presetID="22" presetClass="entr" presetSubtype="8"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par>
                                <p:cTn id="34" presetID="22" presetClass="entr" presetSubtype="8"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22" presetClass="entr" presetSubtype="8"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left)">
                                      <p:cBhvr>
                                        <p:cTn id="58" dur="500"/>
                                        <p:tgtEl>
                                          <p:spTgt spid="59"/>
                                        </p:tgtEl>
                                      </p:cBhvr>
                                    </p:animEffect>
                                  </p:childTnLst>
                                </p:cTn>
                              </p:par>
                              <p:par>
                                <p:cTn id="59" presetID="22" presetClass="entr" presetSubtype="8"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par>
                                <p:cTn id="62" presetID="22" presetClass="entr" presetSubtype="8"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par>
                                <p:cTn id="65" presetID="22" presetClass="entr" presetSubtype="8"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par>
                                <p:cTn id="68" presetID="22" presetClass="entr" presetSubtype="8" fill="hold"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wipe(left)">
                                      <p:cBhvr>
                                        <p:cTn id="70" dur="500"/>
                                        <p:tgtEl>
                                          <p:spTgt spid="6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7" grpId="0"/>
      <p:bldP spid="18" grpId="0" animBg="1"/>
      <p:bldP spid="39" grpId="0" animBg="1"/>
      <p:bldP spid="41"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42" name="TextBox 41"/>
          <p:cNvSpPr txBox="1"/>
          <p:nvPr/>
        </p:nvSpPr>
        <p:spPr>
          <a:xfrm>
            <a:off x="3047489" y="50044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&gt;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86662" y="1994488"/>
            <a:ext cx="837781" cy="1051560"/>
          </a:xfrm>
          <a:prstGeom prst="rect">
            <a:avLst/>
          </a:prstGeom>
        </p:spPr>
      </p:pic>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5192" y="3389470"/>
            <a:ext cx="837781" cy="1051560"/>
          </a:xfrm>
          <a:prstGeom prst="rect">
            <a:avLst/>
          </a:prstGeom>
        </p:spPr>
      </p:pic>
      <p:sp>
        <p:nvSpPr>
          <p:cNvPr id="34" name="TextBox 33"/>
          <p:cNvSpPr txBox="1"/>
          <p:nvPr/>
        </p:nvSpPr>
        <p:spPr>
          <a:xfrm>
            <a:off x="198968" y="242305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249848" y="3675509"/>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p:cNvSpPr txBox="1"/>
          <p:nvPr/>
        </p:nvSpPr>
        <p:spPr>
          <a:xfrm>
            <a:off x="1107098" y="1209122"/>
            <a:ext cx="802743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Sử dụng các dấu &gt;, &lt;, = để so sánh số hoa ở 2 hàng: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p:cNvSpPr txBox="1"/>
          <p:nvPr/>
        </p:nvSpPr>
        <p:spPr>
          <a:xfrm>
            <a:off x="2367505" y="52552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7</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3" name="Rounded Rectangle 42"/>
          <p:cNvSpPr/>
          <p:nvPr/>
        </p:nvSpPr>
        <p:spPr>
          <a:xfrm>
            <a:off x="2277784" y="52691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flipV="1">
            <a:off x="3741635" y="52515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51012" y="52515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6</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6" name="TextBox 45"/>
          <p:cNvSpPr txBox="1"/>
          <p:nvPr/>
        </p:nvSpPr>
        <p:spPr>
          <a:xfrm>
            <a:off x="6206080" y="5205947"/>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6</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7" name="Rounded Rectangle 46"/>
          <p:cNvSpPr/>
          <p:nvPr/>
        </p:nvSpPr>
        <p:spPr>
          <a:xfrm>
            <a:off x="6116359" y="5219803"/>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flipV="1">
            <a:off x="7580210" y="5202176"/>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689587" y="5202176"/>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7</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50" name="TextBox 49"/>
          <p:cNvSpPr txBox="1"/>
          <p:nvPr/>
        </p:nvSpPr>
        <p:spPr>
          <a:xfrm>
            <a:off x="6879678" y="4958246"/>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&lt;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51" name="TextBox 50"/>
          <p:cNvSpPr txBox="1"/>
          <p:nvPr/>
        </p:nvSpPr>
        <p:spPr>
          <a:xfrm>
            <a:off x="1685758"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2" name="TextBox 51"/>
          <p:cNvSpPr txBox="1"/>
          <p:nvPr/>
        </p:nvSpPr>
        <p:spPr>
          <a:xfrm>
            <a:off x="3351937"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3" name="TextBox 52"/>
          <p:cNvSpPr txBox="1"/>
          <p:nvPr/>
        </p:nvSpPr>
        <p:spPr>
          <a:xfrm>
            <a:off x="7290644"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4" name="TextBox 53"/>
          <p:cNvSpPr txBox="1"/>
          <p:nvPr/>
        </p:nvSpPr>
        <p:spPr>
          <a:xfrm>
            <a:off x="5582068"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8" name="Picture 3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28362" y="1994488"/>
            <a:ext cx="837781" cy="1051560"/>
          </a:xfrm>
          <a:prstGeom prst="rect">
            <a:avLst/>
          </a:prstGeom>
        </p:spPr>
      </p:pic>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70062" y="1994488"/>
            <a:ext cx="837781" cy="1051560"/>
          </a:xfrm>
          <a:prstGeom prst="rect">
            <a:avLst/>
          </a:prstGeom>
        </p:spPr>
      </p:pic>
      <p:pic>
        <p:nvPicPr>
          <p:cNvPr id="55" name="Picture 5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11762" y="1994488"/>
            <a:ext cx="837781" cy="1051560"/>
          </a:xfrm>
          <a:prstGeom prst="rect">
            <a:avLst/>
          </a:prstGeom>
        </p:spPr>
      </p:pic>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53462" y="1994488"/>
            <a:ext cx="837781" cy="1051560"/>
          </a:xfrm>
          <a:prstGeom prst="rect">
            <a:avLst/>
          </a:prstGeom>
        </p:spPr>
      </p:pic>
      <p:pic>
        <p:nvPicPr>
          <p:cNvPr id="57" name="Picture 5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95163" y="1994488"/>
            <a:ext cx="837781" cy="1051560"/>
          </a:xfrm>
          <a:prstGeom prst="rect">
            <a:avLst/>
          </a:prstGeom>
        </p:spPr>
      </p:pic>
      <p:pic>
        <p:nvPicPr>
          <p:cNvPr id="58" name="Picture 5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36865" y="1994488"/>
            <a:ext cx="837781" cy="1051560"/>
          </a:xfrm>
          <a:prstGeom prst="rect">
            <a:avLst/>
          </a:prstGeom>
        </p:spPr>
      </p:pic>
      <p:pic>
        <p:nvPicPr>
          <p:cNvPr id="59" name="Picture 5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09124" y="3389470"/>
            <a:ext cx="837781" cy="1051560"/>
          </a:xfrm>
          <a:prstGeom prst="rect">
            <a:avLst/>
          </a:prstGeom>
        </p:spPr>
      </p:pic>
      <p:pic>
        <p:nvPicPr>
          <p:cNvPr id="60" name="Picture 5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63056" y="3389470"/>
            <a:ext cx="837781" cy="1051560"/>
          </a:xfrm>
          <a:prstGeom prst="rect">
            <a:avLst/>
          </a:prstGeom>
        </p:spPr>
      </p:pic>
      <p:pic>
        <p:nvPicPr>
          <p:cNvPr id="61" name="Picture 6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16988" y="3389470"/>
            <a:ext cx="837781" cy="1051560"/>
          </a:xfrm>
          <a:prstGeom prst="rect">
            <a:avLst/>
          </a:prstGeom>
        </p:spPr>
      </p:pic>
      <p:pic>
        <p:nvPicPr>
          <p:cNvPr id="62" name="Picture 6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0920" y="3389470"/>
            <a:ext cx="837781" cy="1051560"/>
          </a:xfrm>
          <a:prstGeom prst="rect">
            <a:avLst/>
          </a:prstGeom>
        </p:spPr>
      </p:pic>
      <p:pic>
        <p:nvPicPr>
          <p:cNvPr id="63" name="Picture 6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24853" y="3389470"/>
            <a:ext cx="837781" cy="105156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cxnSp>
        <p:nvCxnSpPr>
          <p:cNvPr id="65" name="Straight Arrow Connector 64"/>
          <p:cNvCxnSpPr/>
          <p:nvPr/>
        </p:nvCxnSpPr>
        <p:spPr>
          <a:xfrm>
            <a:off x="304316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994636"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931896" y="2945626"/>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4110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109491" y="1891034"/>
            <a:ext cx="1133266" cy="1133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a:off x="687967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82836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par>
                                <p:cTn id="20" presetID="22" presetClass="entr" presetSubtype="8"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par>
                                <p:cTn id="23" presetID="22" presetClass="entr" presetSubtype="8"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par>
                                <p:cTn id="26" presetID="22" presetClass="entr" presetSubtype="8"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par>
                                <p:cTn id="29" presetID="22" presetClass="entr" presetSubtype="8"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par>
                                <p:cTn id="32" presetID="22" presetClass="entr" presetSubtype="8"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500"/>
                                        <p:tgtEl>
                                          <p:spTgt spid="58"/>
                                        </p:tgtEl>
                                      </p:cBhvr>
                                    </p:animEffect>
                                  </p:childTnLst>
                                </p:cTn>
                              </p:par>
                              <p:par>
                                <p:cTn id="35" presetID="22" presetClass="entr" presetSubtype="8"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500"/>
                                        <p:tgtEl>
                                          <p:spTgt spid="59"/>
                                        </p:tgtEl>
                                      </p:cBhvr>
                                    </p:animEffect>
                                  </p:childTnLst>
                                </p:cTn>
                              </p:par>
                              <p:par>
                                <p:cTn id="44" presetID="22" presetClass="entr" presetSubtype="8"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par>
                                <p:cTn id="47" presetID="22" presetClass="entr" presetSubtype="8"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par>
                                <p:cTn id="50" presetID="22" presetClass="entr" presetSubtype="8"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left)">
                                      <p:cBhvr>
                                        <p:cTn id="52" dur="500"/>
                                        <p:tgtEl>
                                          <p:spTgt spid="62"/>
                                        </p:tgtEl>
                                      </p:cBhvr>
                                    </p:animEffect>
                                  </p:childTnLst>
                                </p:cTn>
                              </p:par>
                              <p:par>
                                <p:cTn id="53" presetID="22" presetClass="entr" presetSubtype="8"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down)">
                                      <p:cBhvr>
                                        <p:cTn id="70" dur="500"/>
                                        <p:tgtEl>
                                          <p:spTgt spid="5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down)">
                                      <p:cBhvr>
                                        <p:cTn id="73" dur="500"/>
                                        <p:tgtEl>
                                          <p:spTgt spid="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down)">
                                      <p:cBhvr>
                                        <p:cTn id="79" dur="500"/>
                                        <p:tgtEl>
                                          <p:spTgt spid="4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down)">
                                      <p:cBhvr>
                                        <p:cTn id="85" dur="500"/>
                                        <p:tgtEl>
                                          <p:spTgt spid="4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down)">
                                      <p:cBhvr>
                                        <p:cTn id="88" dur="500"/>
                                        <p:tgtEl>
                                          <p:spTgt spid="5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500"/>
                                        <p:tgtEl>
                                          <p:spTgt spid="6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500"/>
                                        <p:tgtEl>
                                          <p:spTgt spid="6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500"/>
                                        <p:tgtEl>
                                          <p:spTgt spid="7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fade">
                                      <p:cBhvr>
                                        <p:cTn id="121" dur="500"/>
                                        <p:tgtEl>
                                          <p:spTgt spid="7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9"/>
                                        </p:tgtEl>
                                        <p:attrNameLst>
                                          <p:attrName>style.visibility</p:attrName>
                                        </p:attrNameLst>
                                      </p:cBhvr>
                                      <p:to>
                                        <p:strVal val="visible"/>
                                      </p:to>
                                    </p:set>
                                    <p:animEffect transition="in" filter="fade">
                                      <p:cBhvr>
                                        <p:cTn id="126" dur="500"/>
                                        <p:tgtEl>
                                          <p:spTgt spid="69"/>
                                        </p:tgtEl>
                                      </p:cBhvr>
                                    </p:animEffect>
                                  </p:childTnLst>
                                </p:cTn>
                              </p:par>
                              <p:par>
                                <p:cTn id="127" presetID="26" presetClass="emph" presetSubtype="0" repeatCount="3000" fill="hold" grpId="1" nodeType="withEffect">
                                  <p:stCondLst>
                                    <p:cond delay="0"/>
                                  </p:stCondLst>
                                  <p:childTnLst>
                                    <p:animEffect transition="out" filter="fade">
                                      <p:cBhvr>
                                        <p:cTn id="128" dur="1000" tmFilter="0, 0; .2, .5; .8, .5; 1, 0"/>
                                        <p:tgtEl>
                                          <p:spTgt spid="69"/>
                                        </p:tgtEl>
                                      </p:cBhvr>
                                    </p:animEffect>
                                    <p:animScale>
                                      <p:cBhvr>
                                        <p:cTn id="129" dur="500" autoRev="1" fill="hold"/>
                                        <p:tgtEl>
                                          <p:spTgt spid="69"/>
                                        </p:tgtEl>
                                      </p:cBhvr>
                                      <p:by x="105000" y="105000"/>
                                    </p:animScale>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down)">
                                      <p:cBhvr>
                                        <p:cTn id="134" dur="500"/>
                                        <p:tgtEl>
                                          <p:spTgt spid="4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wipe(down)">
                                      <p:cBhvr>
                                        <p:cTn id="1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p:bldP spid="34" grpId="0"/>
      <p:bldP spid="35" grpId="0"/>
      <p:bldP spid="36" grpId="0"/>
      <p:bldP spid="37" grpId="0"/>
      <p:bldP spid="43" grpId="0" animBg="1"/>
      <p:bldP spid="44" grpId="0" animBg="1"/>
      <p:bldP spid="45" grpId="0"/>
      <p:bldP spid="46" grpId="0"/>
      <p:bldP spid="47" grpId="0" animBg="1"/>
      <p:bldP spid="48" grpId="0" animBg="1"/>
      <p:bldP spid="49" grpId="0"/>
      <p:bldP spid="50" grpId="0"/>
      <p:bldP spid="51" grpId="0"/>
      <p:bldP spid="52" grpId="0"/>
      <p:bldP spid="53" grpId="0"/>
      <p:bldP spid="54" grpId="0"/>
      <p:bldP spid="69" grpId="0" animBg="1"/>
      <p:bldP spid="6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10" name="TextBox 9"/>
          <p:cNvSpPr txBox="1"/>
          <p:nvPr/>
        </p:nvSpPr>
        <p:spPr>
          <a:xfrm>
            <a:off x="3405710" y="2474767"/>
            <a:ext cx="5613162" cy="707886"/>
          </a:xfrm>
          <a:prstGeom prst="rect">
            <a:avLst/>
          </a:prstGeom>
          <a:noFill/>
        </p:spPr>
        <p:txBody>
          <a:bodyPr wrap="square" rtlCol="0">
            <a:spAutoFit/>
          </a:bodyPr>
          <a:lstStyle/>
          <a:p>
            <a:pPr lvl="0" algn="ctr">
              <a:defRPr/>
            </a:pPr>
            <a:r>
              <a:rPr lang="en-US" altLang="zh-CN" sz="4000">
                <a:solidFill>
                  <a:srgbClr val="0070C0"/>
                </a:solidFill>
                <a:latin typeface="Roboto Black" panose="02000000000000000000" pitchFamily="2" charset="0"/>
                <a:ea typeface="Roboto Black" panose="02000000000000000000" pitchFamily="2" charset="0"/>
              </a:rPr>
              <a:t>PHIẾU HỌC TẬP SỐ 2</a:t>
            </a:r>
            <a:endParaRPr lang="vi-VN" altLang="zh-CN" sz="4000">
              <a:solidFill>
                <a:srgbClr val="0070C0"/>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92062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491639" y="1154674"/>
            <a:ext cx="95778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Tìm cặp thẻ thích hợp (theo mẫu):</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9" name="Group 8"/>
          <p:cNvGrpSpPr/>
          <p:nvPr/>
        </p:nvGrpSpPr>
        <p:grpSpPr>
          <a:xfrm>
            <a:off x="245086" y="4780219"/>
            <a:ext cx="2686050" cy="1150562"/>
            <a:chOff x="1974521" y="5204492"/>
            <a:chExt cx="2686050" cy="1150562"/>
          </a:xfrm>
        </p:grpSpPr>
        <p:sp>
          <p:nvSpPr>
            <p:cNvPr id="7" name="Oval 6"/>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&lt;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37" name="TextBox 36"/>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3" name="Rounded Rectangle 42"/>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grpSp>
        <p:nvGrpSpPr>
          <p:cNvPr id="6" name="Group 5"/>
          <p:cNvGrpSpPr/>
          <p:nvPr/>
        </p:nvGrpSpPr>
        <p:grpSpPr>
          <a:xfrm>
            <a:off x="794427" y="2044371"/>
            <a:ext cx="1672080" cy="2164861"/>
            <a:chOff x="2003189" y="2030060"/>
            <a:chExt cx="1672080" cy="2164861"/>
          </a:xfrm>
        </p:grpSpPr>
        <p:sp>
          <p:nvSpPr>
            <p:cNvPr id="4" name="Rounded Rectangle 3"/>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09688" y="3314353"/>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409688" y="2953197"/>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870476" y="3312375"/>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403767" y="260295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802310" y="2057967"/>
            <a:ext cx="1672080" cy="2164861"/>
            <a:chOff x="2003189" y="2030060"/>
            <a:chExt cx="1672080" cy="2164861"/>
          </a:xfrm>
        </p:grpSpPr>
        <p:sp>
          <p:nvSpPr>
            <p:cNvPr id="58" name="Rounded Rectangle 57"/>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409688" y="3314353"/>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409688" y="2953197"/>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70476" y="3310582"/>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70476" y="2950530"/>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6617046" y="2035413"/>
            <a:ext cx="1672080" cy="2164861"/>
            <a:chOff x="2003189" y="2030060"/>
            <a:chExt cx="1672080" cy="2164861"/>
          </a:xfrm>
        </p:grpSpPr>
        <p:sp>
          <p:nvSpPr>
            <p:cNvPr id="65" name="Rounded Rectangle 64"/>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409688" y="3310526"/>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409688" y="2945542"/>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70476" y="3307276"/>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409688" y="2580558"/>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870476" y="2943917"/>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70476" y="2580558"/>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9501173" y="2035413"/>
            <a:ext cx="1672080" cy="2164861"/>
            <a:chOff x="2003189" y="2030060"/>
            <a:chExt cx="1672080" cy="2164861"/>
          </a:xfrm>
        </p:grpSpPr>
        <p:sp>
          <p:nvSpPr>
            <p:cNvPr id="72" name="Rounded Rectangle 71"/>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870476" y="3311808"/>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70476" y="295298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870476" y="2594160"/>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70476" y="2235336"/>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3198418" y="4780219"/>
            <a:ext cx="2686050" cy="1150562"/>
            <a:chOff x="1974521" y="5204492"/>
            <a:chExt cx="2686050" cy="1150562"/>
          </a:xfrm>
        </p:grpSpPr>
        <p:sp>
          <p:nvSpPr>
            <p:cNvPr id="86" name="Oval 85"/>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88" name="TextBox 87"/>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89" name="Rounded Rectangle 88"/>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grpSp>
        <p:nvGrpSpPr>
          <p:cNvPr id="92" name="Group 91"/>
          <p:cNvGrpSpPr/>
          <p:nvPr/>
        </p:nvGrpSpPr>
        <p:grpSpPr>
          <a:xfrm>
            <a:off x="6151750" y="4780219"/>
            <a:ext cx="2686050" cy="1150562"/>
            <a:chOff x="1974521" y="5204492"/>
            <a:chExt cx="2686050" cy="1150562"/>
          </a:xfrm>
        </p:grpSpPr>
        <p:sp>
          <p:nvSpPr>
            <p:cNvPr id="93" name="Oval 92"/>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&gt;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95" name="TextBox 94"/>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96" name="Rounded Rectangle 95"/>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grpSp>
        <p:nvGrpSpPr>
          <p:cNvPr id="99" name="Group 98"/>
          <p:cNvGrpSpPr/>
          <p:nvPr/>
        </p:nvGrpSpPr>
        <p:grpSpPr>
          <a:xfrm>
            <a:off x="9105083" y="4780219"/>
            <a:ext cx="2686050" cy="1150562"/>
            <a:chOff x="1974521" y="5204492"/>
            <a:chExt cx="2686050" cy="1150562"/>
          </a:xfrm>
        </p:grpSpPr>
        <p:sp>
          <p:nvSpPr>
            <p:cNvPr id="100" name="Oval 99"/>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02" name="TextBox 101"/>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03" name="Rounded Rectangle 102"/>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cxnSp>
        <p:nvCxnSpPr>
          <p:cNvPr id="11" name="Curved Connector 10"/>
          <p:cNvCxnSpPr>
            <a:stCxn id="87" idx="0"/>
            <a:endCxn id="65" idx="2"/>
          </p:cNvCxnSpPr>
          <p:nvPr/>
        </p:nvCxnSpPr>
        <p:spPr>
          <a:xfrm rot="5400000" flipH="1" flipV="1">
            <a:off x="5660717" y="3016426"/>
            <a:ext cx="608520" cy="2976217"/>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7" idx="0"/>
            <a:endCxn id="72" idx="2"/>
          </p:cNvCxnSpPr>
          <p:nvPr/>
        </p:nvCxnSpPr>
        <p:spPr>
          <a:xfrm rot="5400000" flipH="1" flipV="1">
            <a:off x="5672690" y="115696"/>
            <a:ext cx="579945" cy="8749102"/>
          </a:xfrm>
          <a:prstGeom prst="curvedConnector3">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94" idx="0"/>
            <a:endCxn id="4" idx="2"/>
          </p:cNvCxnSpPr>
          <p:nvPr/>
        </p:nvCxnSpPr>
        <p:spPr>
          <a:xfrm rot="16200000" flipV="1">
            <a:off x="4230553" y="1609146"/>
            <a:ext cx="599562" cy="5799734"/>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1" idx="0"/>
            <a:endCxn id="58" idx="2"/>
          </p:cNvCxnSpPr>
          <p:nvPr/>
        </p:nvCxnSpPr>
        <p:spPr>
          <a:xfrm rot="16200000" flipV="1">
            <a:off x="7217959" y="1643219"/>
            <a:ext cx="585966" cy="5745184"/>
          </a:xfrm>
          <a:prstGeom prst="curvedConnector3">
            <a:avLst/>
          </a:prstGeom>
          <a:ln w="38100">
            <a:solidFill>
              <a:srgbClr val="E17070"/>
            </a:solidFill>
            <a:tailEnd type="triangle"/>
          </a:ln>
        </p:spPr>
        <p:style>
          <a:lnRef idx="1">
            <a:schemeClr val="accent1"/>
          </a:lnRef>
          <a:fillRef idx="0">
            <a:schemeClr val="accent1"/>
          </a:fillRef>
          <a:effectRef idx="0">
            <a:schemeClr val="accent1"/>
          </a:effectRef>
          <a:fontRef idx="minor">
            <a:schemeClr val="tx1"/>
          </a:fontRef>
        </p:style>
      </p:cxnSp>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21840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par>
                                <p:cTn id="17" presetID="14" presetClass="entr" presetSubtype="1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randombar(horizontal)">
                                      <p:cBhvr>
                                        <p:cTn id="19" dur="500"/>
                                        <p:tgtEl>
                                          <p:spTgt spid="64"/>
                                        </p:tgtEl>
                                      </p:cBhvr>
                                    </p:animEffect>
                                  </p:childTnLst>
                                </p:cTn>
                              </p:par>
                              <p:par>
                                <p:cTn id="20" presetID="14" presetClass="entr" presetSubtype="1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randombar(horizontal)">
                                      <p:cBhvr>
                                        <p:cTn id="22" dur="500"/>
                                        <p:tgtEl>
                                          <p:spTgt spid="71"/>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down)">
                                      <p:cBhvr>
                                        <p:cTn id="28" dur="500"/>
                                        <p:tgtEl>
                                          <p:spTgt spid="85"/>
                                        </p:tgtEl>
                                      </p:cBhvr>
                                    </p:animEffect>
                                  </p:childTnLst>
                                </p:cTn>
                              </p:par>
                              <p:par>
                                <p:cTn id="29" presetID="22" presetClass="entr" presetSubtype="4"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down)">
                                      <p:cBhvr>
                                        <p:cTn id="31" dur="500"/>
                                        <p:tgtEl>
                                          <p:spTgt spid="92"/>
                                        </p:tgtEl>
                                      </p:cBhvr>
                                    </p:animEffect>
                                  </p:childTnLst>
                                </p:cTn>
                              </p:par>
                              <p:par>
                                <p:cTn id="32" presetID="22" presetClass="entr" presetSubtype="4" fill="hold"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wipe(down)">
                                      <p:cBhvr>
                                        <p:cTn id="34" dur="500"/>
                                        <p:tgtEl>
                                          <p:spTgt spid="99"/>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5248E-A0D6-AD5A-5800-9A78FC7887FD}"/>
              </a:ext>
            </a:extLst>
          </p:cNvPr>
          <p:cNvSpPr txBox="1"/>
          <p:nvPr/>
        </p:nvSpPr>
        <p:spPr>
          <a:xfrm>
            <a:off x="3447355" y="556615"/>
            <a:ext cx="540859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lvl="0">
              <a:defRPr/>
            </a:pPr>
            <a:r>
              <a:rPr lang="vi-VN" sz="3200">
                <a:solidFill>
                  <a:srgbClr val="0070C0"/>
                </a:solidFill>
                <a:latin typeface="Roboto Black" panose="02000000000000000000" pitchFamily="2" charset="0"/>
                <a:ea typeface="Roboto Black" panose="02000000000000000000" pitchFamily="2" charset="0"/>
              </a:rPr>
              <a:t>Chuẩn bị cho giờ học sau</a:t>
            </a:r>
            <a:endParaRPr kumimoji="0" lang="en-US" sz="32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5" name="Rectangle: Rounded Corners 2">
            <a:extLst>
              <a:ext uri="{FF2B5EF4-FFF2-40B4-BE49-F238E27FC236}">
                <a16:creationId xmlns:a16="http://schemas.microsoft.com/office/drawing/2014/main" id="{8D375CCE-294A-4A06-B090-A5CB539AC2CB}"/>
              </a:ext>
            </a:extLst>
          </p:cNvPr>
          <p:cNvSpPr/>
          <p:nvPr/>
        </p:nvSpPr>
        <p:spPr>
          <a:xfrm>
            <a:off x="1474342" y="1685306"/>
            <a:ext cx="8991600" cy="4080757"/>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2722652" y="1936386"/>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Chuẩn bị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liệu cho buổi học sau:</a:t>
            </a:r>
          </a:p>
        </p:txBody>
      </p:sp>
      <p:sp>
        <p:nvSpPr>
          <p:cNvPr id="7" name="TextBox 6">
            <a:extLst>
              <a:ext uri="{FF2B5EF4-FFF2-40B4-BE49-F238E27FC236}">
                <a16:creationId xmlns:a16="http://schemas.microsoft.com/office/drawing/2014/main" id="{C50EEADF-F242-4F8F-96FE-76601BA8159E}"/>
              </a:ext>
            </a:extLst>
          </p:cNvPr>
          <p:cNvSpPr txBox="1"/>
          <p:nvPr/>
        </p:nvSpPr>
        <p:spPr>
          <a:xfrm>
            <a:off x="2208583" y="2491488"/>
            <a:ext cx="737206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trắng hoặc giấy màu, bút chì, tẩy, thước kẻ, kéo, que</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tính hoặc ống hút, dây chun</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Rectangle 7">
            <a:extLst>
              <a:ext uri="{FF2B5EF4-FFF2-40B4-BE49-F238E27FC236}">
                <a16:creationId xmlns:a16="http://schemas.microsoft.com/office/drawing/2014/main" id="{35EBBBBE-4F8E-9E78-565A-A45F4445CFC4}"/>
              </a:ext>
            </a:extLst>
          </p:cNvPr>
          <p:cNvSpPr/>
          <p:nvPr/>
        </p:nvSpPr>
        <p:spPr>
          <a:xfrm>
            <a:off x="2147874" y="3654984"/>
            <a:ext cx="1804328" cy="100087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2F0B38A0-9C2A-CC9E-621D-1963F69D092A}"/>
              </a:ext>
            </a:extLst>
          </p:cNvPr>
          <p:cNvPicPr>
            <a:picLocks noChangeAspect="1"/>
          </p:cNvPicPr>
          <p:nvPr/>
        </p:nvPicPr>
        <p:blipFill>
          <a:blip r:embed="rId3"/>
          <a:stretch>
            <a:fillRect/>
          </a:stretch>
        </p:blipFill>
        <p:spPr>
          <a:xfrm>
            <a:off x="7977625" y="3744651"/>
            <a:ext cx="1016170" cy="622625"/>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D13FA7AD-DE74-FA1D-AB8E-2F9C196B8DDD}"/>
              </a:ext>
            </a:extLst>
          </p:cNvPr>
          <p:cNvPicPr>
            <a:picLocks noChangeAspect="1"/>
          </p:cNvPicPr>
          <p:nvPr/>
        </p:nvPicPr>
        <p:blipFill>
          <a:blip r:embed="rId4"/>
          <a:stretch>
            <a:fillRect/>
          </a:stretch>
        </p:blipFill>
        <p:spPr>
          <a:xfrm rot="10800000">
            <a:off x="5933045" y="3652815"/>
            <a:ext cx="1841113" cy="303689"/>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7AAC4A3A-4601-67D9-6062-241328F08330}"/>
              </a:ext>
            </a:extLst>
          </p:cNvPr>
          <p:cNvPicPr>
            <a:picLocks noChangeAspect="1"/>
          </p:cNvPicPr>
          <p:nvPr/>
        </p:nvPicPr>
        <p:blipFill>
          <a:blip r:embed="rId5"/>
          <a:stretch>
            <a:fillRect/>
          </a:stretch>
        </p:blipFill>
        <p:spPr>
          <a:xfrm>
            <a:off x="4346074" y="3553828"/>
            <a:ext cx="1193099" cy="1229474"/>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35EBBBBE-4F8E-9E78-565A-A45F4445CFC4}"/>
              </a:ext>
            </a:extLst>
          </p:cNvPr>
          <p:cNvSpPr/>
          <p:nvPr/>
        </p:nvSpPr>
        <p:spPr>
          <a:xfrm>
            <a:off x="1917542" y="3827700"/>
            <a:ext cx="1804328" cy="1000874"/>
          </a:xfrm>
          <a:prstGeom prst="rect">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3" name="Rectangle 12">
            <a:extLst>
              <a:ext uri="{FF2B5EF4-FFF2-40B4-BE49-F238E27FC236}">
                <a16:creationId xmlns:a16="http://schemas.microsoft.com/office/drawing/2014/main" id="{35EBBBBE-4F8E-9E78-565A-A45F4445CFC4}"/>
              </a:ext>
            </a:extLst>
          </p:cNvPr>
          <p:cNvSpPr/>
          <p:nvPr/>
        </p:nvSpPr>
        <p:spPr>
          <a:xfrm>
            <a:off x="1754002" y="3978461"/>
            <a:ext cx="1804328" cy="1000874"/>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rotWithShape="1">
          <a:blip r:embed="rId6" cstate="hqprint">
            <a:extLst>
              <a:ext uri="{28A0092B-C50C-407E-A947-70E740481C1C}">
                <a14:useLocalDpi xmlns:a14="http://schemas.microsoft.com/office/drawing/2010/main" val="0"/>
              </a:ext>
            </a:extLst>
          </a:blip>
          <a:srcRect l="83881"/>
          <a:stretch/>
        </p:blipFill>
        <p:spPr>
          <a:xfrm rot="4592987">
            <a:off x="6649162" y="3460151"/>
            <a:ext cx="468719" cy="2014728"/>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15" name="Picture 14"/>
          <p:cNvPicPr>
            <a:picLocks noChangeAspect="1"/>
          </p:cNvPicPr>
          <p:nvPr/>
        </p:nvPicPr>
        <p:blipFill rotWithShape="1">
          <a:blip r:embed="rId8" cstate="hqprint">
            <a:extLst>
              <a:ext uri="{28A0092B-C50C-407E-A947-70E740481C1C}">
                <a14:useLocalDpi xmlns:a14="http://schemas.microsoft.com/office/drawing/2010/main" val="0"/>
              </a:ext>
            </a:extLst>
          </a:blip>
          <a:srcRect l="31432" t="23457" r="27325" b="23002"/>
          <a:stretch/>
        </p:blipFill>
        <p:spPr>
          <a:xfrm>
            <a:off x="9413102" y="3646214"/>
            <a:ext cx="833184" cy="721062"/>
          </a:xfrm>
          <a:prstGeom prst="rect">
            <a:avLst/>
          </a:prstGeom>
        </p:spPr>
      </p:pic>
    </p:spTree>
    <p:extLst>
      <p:ext uri="{BB962C8B-B14F-4D97-AF65-F5344CB8AC3E}">
        <p14:creationId xmlns:p14="http://schemas.microsoft.com/office/powerpoint/2010/main" val="1870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602" y="3430402"/>
            <a:ext cx="1315971" cy="2156169"/>
          </a:xfrm>
          <a:prstGeom prst="rect">
            <a:avLst/>
          </a:prstGeom>
        </p:spPr>
      </p:pic>
      <p:sp>
        <p:nvSpPr>
          <p:cNvPr id="5" name="TextBox 4">
            <a:extLst>
              <a:ext uri="{FF2B5EF4-FFF2-40B4-BE49-F238E27FC236}">
                <a16:creationId xmlns:a16="http://schemas.microsoft.com/office/drawing/2014/main" id="{B725248E-A0D6-AD5A-5800-9A78FC7887FD}"/>
              </a:ext>
            </a:extLst>
          </p:cNvPr>
          <p:cNvSpPr txBox="1"/>
          <p:nvPr/>
        </p:nvSpPr>
        <p:spPr>
          <a:xfrm>
            <a:off x="2811000" y="2451457"/>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a:t>
            </a:r>
            <a:r>
              <a:rPr kumimoji="0" lang="en-US" sz="4800" b="1" i="0" u="none" strike="noStrike" kern="1200" cap="none" spc="0" normalizeH="0" noProof="0">
                <a:ln>
                  <a:noFill/>
                </a:ln>
                <a:solidFill>
                  <a:srgbClr val="00B050"/>
                </a:solidFill>
                <a:effectLst/>
                <a:uLnTx/>
                <a:uFillTx/>
                <a:latin typeface="Roboto Black" panose="02000000000000000000" pitchFamily="2" charset="0"/>
                <a:ea typeface="Roboto Black" panose="02000000000000000000" pitchFamily="2" charset="0"/>
                <a:cs typeface="+mn-cs"/>
              </a:rPr>
              <a:t>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4234" y="3856616"/>
            <a:ext cx="3153529" cy="217842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423478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34" presetClass="emph" presetSubtype="0" repeatCount="indefinite" fill="hold" grpId="1" nodeType="withEffect">
                                  <p:stCondLst>
                                    <p:cond delay="0"/>
                                  </p:stCondLst>
                                  <p:iterate type="lt">
                                    <p:tmPct val="10000"/>
                                  </p:iterate>
                                  <p:childTnLst>
                                    <p:animMotion origin="layout" path="M -3.125E-6 4.44444E-6 L -3.125E-6 -0.07223 " pathEditMode="relative" rAng="0" ptsTypes="AA">
                                      <p:cBhvr>
                                        <p:cTn id="19" dur="250" accel="50000" decel="50000" autoRev="1" fill="hold">
                                          <p:stCondLst>
                                            <p:cond delay="0"/>
                                          </p:stCondLst>
                                        </p:cTn>
                                        <p:tgtEl>
                                          <p:spTgt spid="5"/>
                                        </p:tgtEl>
                                        <p:attrNameLst>
                                          <p:attrName>ppt_x</p:attrName>
                                          <p:attrName>ppt_y</p:attrName>
                                        </p:attrNameLst>
                                      </p:cBhvr>
                                      <p:rCtr x="0" y="-3611"/>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62761" y="1298092"/>
            <a:ext cx="1785933" cy="461665"/>
          </a:xfrm>
          <a:prstGeom prst="rect">
            <a:avLst/>
          </a:prstGeom>
          <a:noFill/>
        </p:spPr>
        <p:txBody>
          <a:bodyPr wrap="square" rtlCol="0">
            <a:spAutoFit/>
          </a:bodyPr>
          <a:lstStyle/>
          <a:p>
            <a:pPr lvl="0" algn="just">
              <a:defRPr/>
            </a:pPr>
            <a:r>
              <a:rPr lang="vi-VN" altLang="zh-CN" sz="2400" b="1">
                <a:solidFill>
                  <a:srgbClr val="FF0000"/>
                </a:solidFill>
                <a:latin typeface="Roboto" panose="02000000000000000000" pitchFamily="2" charset="0"/>
                <a:ea typeface="Roboto" panose="02000000000000000000" pitchFamily="2" charset="0"/>
              </a:rPr>
              <a:t>Cách chơi:</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3448575" y="663857"/>
            <a:ext cx="6703787" cy="584775"/>
          </a:xfrm>
          <a:prstGeom prst="rect">
            <a:avLst/>
          </a:prstGeom>
          <a:noFill/>
        </p:spPr>
        <p:txBody>
          <a:bodyPr wrap="square" rtlCol="0">
            <a:spAutoFit/>
          </a:bodyPr>
          <a:lstStyle/>
          <a:p>
            <a:pPr lvl="0" algn="ctr">
              <a:defRPr/>
            </a:pPr>
            <a:r>
              <a:rPr lang="vi-VN" altLang="zh-CN" sz="3200" b="1">
                <a:solidFill>
                  <a:srgbClr val="0070C0"/>
                </a:solidFill>
                <a:latin typeface="Roboto" panose="02000000000000000000" pitchFamily="2" charset="0"/>
                <a:ea typeface="Roboto" panose="02000000000000000000" pitchFamily="2" charset="0"/>
              </a:rPr>
              <a:t>Trò chơi “</a:t>
            </a:r>
            <a:r>
              <a:rPr lang="en-US" altLang="zh-CN" sz="3200" b="1">
                <a:solidFill>
                  <a:srgbClr val="0070C0"/>
                </a:solidFill>
                <a:latin typeface="Roboto" panose="02000000000000000000" pitchFamily="2" charset="0"/>
                <a:ea typeface="Roboto" panose="02000000000000000000" pitchFamily="2" charset="0"/>
              </a:rPr>
              <a:t>T</a:t>
            </a:r>
            <a:r>
              <a:rPr lang="vi-VN" altLang="zh-CN" sz="3200" b="1">
                <a:solidFill>
                  <a:srgbClr val="0070C0"/>
                </a:solidFill>
                <a:latin typeface="Roboto" panose="02000000000000000000" pitchFamily="2" charset="0"/>
                <a:ea typeface="Roboto" panose="02000000000000000000" pitchFamily="2" charset="0"/>
              </a:rPr>
              <a:t>ôi tài giỏi“</a:t>
            </a:r>
            <a:endParaRPr kumimoji="0" lang="en-US"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0" name="TextBox 9"/>
          <p:cNvSpPr txBox="1"/>
          <p:nvPr/>
        </p:nvSpPr>
        <p:spPr>
          <a:xfrm>
            <a:off x="445063" y="1889116"/>
            <a:ext cx="3602955" cy="707886"/>
          </a:xfrm>
          <a:prstGeom prst="rect">
            <a:avLst/>
          </a:prstGeom>
          <a:noFill/>
        </p:spPr>
        <p:txBody>
          <a:bodyPr wrap="square" rtlCol="0">
            <a:spAutoFit/>
          </a:bodyPr>
          <a:lstStyle/>
          <a:p>
            <a:pPr lvl="0" algn="just">
              <a:defRPr/>
            </a:pPr>
            <a:r>
              <a:rPr lang="en-US" altLang="zh-CN" sz="2000">
                <a:solidFill>
                  <a:srgbClr val="002060"/>
                </a:solidFill>
                <a:latin typeface="Roboto" panose="02000000000000000000" pitchFamily="2" charset="0"/>
                <a:ea typeface="Roboto" panose="02000000000000000000" pitchFamily="2" charset="0"/>
              </a:rPr>
              <a:t>Sử dụng cơ thể làm dấu lớn hơn, nhỏ hơn và bằng nhau</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4519135" y="1953754"/>
            <a:ext cx="2280864" cy="1631216"/>
          </a:xfrm>
          <a:prstGeom prst="rect">
            <a:avLst/>
          </a:prstGeom>
          <a:noFill/>
        </p:spPr>
        <p:txBody>
          <a:bodyPr wrap="square" rtlCol="0">
            <a:spAutoFit/>
          </a:bodyPr>
          <a:lstStyle/>
          <a:p>
            <a:pPr lvl="0" algn="just">
              <a:defRPr/>
            </a:pPr>
            <a:r>
              <a:rPr lang="en-US" altLang="zh-CN" sz="2000">
                <a:solidFill>
                  <a:srgbClr val="002060"/>
                </a:solidFill>
                <a:latin typeface="Roboto" panose="02000000000000000000" pitchFamily="2" charset="0"/>
                <a:ea typeface="Roboto" panose="02000000000000000000" pitchFamily="2" charset="0"/>
              </a:rPr>
              <a:t>Mỗi nhóm cử 3 bạn lên chơi, trong đó 2 bạn giơ số, 1 bạn đứng giữa làm dấu.</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372">
            <a:off x="105103" y="2544447"/>
            <a:ext cx="1207584" cy="2258510"/>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7767" flipH="1">
            <a:off x="1343776" y="2544447"/>
            <a:ext cx="1150556" cy="2151851"/>
          </a:xfrm>
          <a:prstGeom prst="rect">
            <a:avLst/>
          </a:prstGeom>
          <a:effectLst>
            <a:outerShdw blurRad="63500" sx="102000" sy="102000" algn="ctr"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82153" flipH="1">
            <a:off x="2772746" y="2801905"/>
            <a:ext cx="619578" cy="1796151"/>
          </a:xfrm>
          <a:prstGeom prst="rect">
            <a:avLst/>
          </a:prstGeom>
          <a:effectLst/>
        </p:spPr>
      </p:pic>
      <p:sp>
        <p:nvSpPr>
          <p:cNvPr id="15" name="TextBox 14"/>
          <p:cNvSpPr txBox="1"/>
          <p:nvPr/>
        </p:nvSpPr>
        <p:spPr>
          <a:xfrm>
            <a:off x="708895" y="1382277"/>
            <a:ext cx="1785933" cy="461665"/>
          </a:xfrm>
          <a:prstGeom prst="rect">
            <a:avLst/>
          </a:prstGeom>
          <a:noFill/>
        </p:spPr>
        <p:txBody>
          <a:bodyPr wrap="square" rtlCol="0">
            <a:spAutoFit/>
          </a:bodyPr>
          <a:lstStyle/>
          <a:p>
            <a:pPr lvl="0" algn="just">
              <a:defRPr/>
            </a:pPr>
            <a:r>
              <a:rPr lang="en-US" altLang="zh-CN" sz="2400" b="1">
                <a:solidFill>
                  <a:srgbClr val="FF0000"/>
                </a:solidFill>
                <a:latin typeface="Roboto" panose="02000000000000000000" pitchFamily="2" charset="0"/>
                <a:ea typeface="Roboto" panose="02000000000000000000" pitchFamily="2" charset="0"/>
              </a:rPr>
              <a:t>Quy ước:</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0" y="4990044"/>
            <a:ext cx="1247335"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Dấu </a:t>
            </a:r>
          </a:p>
          <a:p>
            <a:pPr lvl="0" algn="ctr">
              <a:defRPr/>
            </a:pPr>
            <a:r>
              <a:rPr lang="en-US" altLang="zh-CN" sz="2000">
                <a:solidFill>
                  <a:srgbClr val="002060"/>
                </a:solidFill>
                <a:latin typeface="Roboto" panose="02000000000000000000" pitchFamily="2" charset="0"/>
                <a:ea typeface="Roboto" panose="02000000000000000000" pitchFamily="2" charset="0"/>
              </a:rPr>
              <a:t>lớn hơn</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188928" y="4990044"/>
            <a:ext cx="1305404"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Dấu </a:t>
            </a:r>
          </a:p>
          <a:p>
            <a:pPr lvl="0" algn="ctr">
              <a:defRPr/>
            </a:pPr>
            <a:r>
              <a:rPr lang="en-US" altLang="zh-CN" sz="2000">
                <a:solidFill>
                  <a:srgbClr val="002060"/>
                </a:solidFill>
                <a:latin typeface="Roboto" panose="02000000000000000000" pitchFamily="2" charset="0"/>
                <a:ea typeface="Roboto" panose="02000000000000000000" pitchFamily="2" charset="0"/>
              </a:rPr>
              <a:t>nhỏ hơn</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2494332" y="4990044"/>
            <a:ext cx="1105523"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Dấu </a:t>
            </a:r>
          </a:p>
          <a:p>
            <a:pPr lvl="0" algn="ctr">
              <a:defRPr/>
            </a:pPr>
            <a:r>
              <a:rPr lang="en-US" altLang="zh-CN" sz="2000">
                <a:solidFill>
                  <a:srgbClr val="002060"/>
                </a:solidFill>
                <a:latin typeface="Roboto" panose="02000000000000000000" pitchFamily="2" charset="0"/>
                <a:ea typeface="Roboto" panose="02000000000000000000" pitchFamily="2" charset="0"/>
              </a:rPr>
              <a:t>bằng</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6945710" y="1953754"/>
            <a:ext cx="2280865" cy="1938992"/>
          </a:xfrm>
          <a:prstGeom prst="rect">
            <a:avLst/>
          </a:prstGeom>
          <a:noFill/>
        </p:spPr>
        <p:txBody>
          <a:bodyPr wrap="square" rtlCol="0">
            <a:spAutoFit/>
          </a:bodyPr>
          <a:lstStyle/>
          <a:p>
            <a:pPr lvl="0" algn="just">
              <a:defRPr/>
            </a:pPr>
            <a:r>
              <a:rPr lang="en-US" altLang="zh-CN" sz="2000" dirty="0" err="1">
                <a:solidFill>
                  <a:srgbClr val="002060"/>
                </a:solidFill>
                <a:latin typeface="Roboto" panose="02000000000000000000" pitchFamily="2" charset="0"/>
                <a:ea typeface="Roboto" panose="02000000000000000000" pitchFamily="2" charset="0"/>
              </a:rPr>
              <a:t>Các</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bạn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bên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dưới</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đếm</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từ</a:t>
            </a:r>
            <a:r>
              <a:rPr lang="en-US" altLang="zh-CN" sz="2000" dirty="0">
                <a:solidFill>
                  <a:srgbClr val="002060"/>
                </a:solidFill>
                <a:latin typeface="Roboto" panose="02000000000000000000" pitchFamily="2" charset="0"/>
                <a:ea typeface="Roboto" panose="02000000000000000000" pitchFamily="2" charset="0"/>
              </a:rPr>
              <a:t> 1 </a:t>
            </a:r>
            <a:r>
              <a:rPr lang="en-US" altLang="zh-CN" sz="2000" dirty="0" err="1">
                <a:solidFill>
                  <a:srgbClr val="002060"/>
                </a:solidFill>
                <a:latin typeface="Roboto" panose="02000000000000000000" pitchFamily="2" charset="0"/>
                <a:ea typeface="Roboto" panose="02000000000000000000" pitchFamily="2" charset="0"/>
              </a:rPr>
              <a:t>đến</a:t>
            </a:r>
            <a:r>
              <a:rPr lang="en-US" altLang="zh-CN" sz="2000" dirty="0">
                <a:solidFill>
                  <a:srgbClr val="002060"/>
                </a:solidFill>
                <a:latin typeface="Roboto" panose="02000000000000000000" pitchFamily="2" charset="0"/>
                <a:ea typeface="Roboto" panose="02000000000000000000" pitchFamily="2" charset="0"/>
              </a:rPr>
              <a:t> 6. </a:t>
            </a:r>
            <a:r>
              <a:rPr lang="en-US" altLang="zh-CN" sz="2000" dirty="0" err="1">
                <a:solidFill>
                  <a:srgbClr val="002060"/>
                </a:solidFill>
                <a:latin typeface="Roboto" panose="02000000000000000000" pitchFamily="2" charset="0"/>
                <a:ea typeface="Roboto" panose="02000000000000000000" pitchFamily="2" charset="0"/>
              </a:rPr>
              <a:t>Khi</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các</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bạn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đếm</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đến</a:t>
            </a:r>
            <a:r>
              <a:rPr lang="en-US" altLang="zh-CN" sz="2000" dirty="0">
                <a:solidFill>
                  <a:srgbClr val="002060"/>
                </a:solidFill>
                <a:latin typeface="Roboto" panose="02000000000000000000" pitchFamily="2" charset="0"/>
                <a:ea typeface="Roboto" panose="02000000000000000000" pitchFamily="2" charset="0"/>
              </a:rPr>
              <a:t> 3, 2 </a:t>
            </a:r>
            <a:r>
              <a:rPr lang="en-US" altLang="zh-CN" sz="2000" dirty="0" err="1">
                <a:solidFill>
                  <a:srgbClr val="002060"/>
                </a:solidFill>
                <a:latin typeface="Roboto" panose="02000000000000000000" pitchFamily="2" charset="0"/>
                <a:ea typeface="Roboto" panose="02000000000000000000" pitchFamily="2" charset="0"/>
              </a:rPr>
              <a:t>bạn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giơ</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số</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nhanh</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chóng</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giơ</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lên</a:t>
            </a:r>
            <a:r>
              <a:rPr lang="en-US" altLang="zh-CN" sz="2000" dirty="0">
                <a:solidFill>
                  <a:srgbClr val="002060"/>
                </a:solidFill>
                <a:latin typeface="Roboto" panose="02000000000000000000" pitchFamily="2" charset="0"/>
                <a:ea typeface="Roboto" panose="02000000000000000000" pitchFamily="2" charset="0"/>
              </a:rPr>
              <a:t> 1 con </a:t>
            </a:r>
            <a:r>
              <a:rPr lang="en-US" altLang="zh-CN" sz="2000" dirty="0" err="1">
                <a:solidFill>
                  <a:srgbClr val="002060"/>
                </a:solidFill>
                <a:latin typeface="Roboto" panose="02000000000000000000" pitchFamily="2" charset="0"/>
                <a:ea typeface="Roboto" panose="02000000000000000000" pitchFamily="2" charset="0"/>
              </a:rPr>
              <a:t>số</a:t>
            </a:r>
            <a:r>
              <a:rPr lang="en-US" altLang="zh-CN" sz="2000" dirty="0">
                <a:solidFill>
                  <a:srgbClr val="002060"/>
                </a:solidFill>
                <a:latin typeface="Roboto" panose="02000000000000000000" pitchFamily="2" charset="0"/>
                <a:ea typeface="Roboto" panose="02000000000000000000" pitchFamily="2" charset="0"/>
              </a:rPr>
              <a:t>.</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23" name="Picture 22" descr="Có thể là hình ảnh về 7 người, mọi người đang đứng và trong nhà"/>
          <p:cNvPicPr/>
          <p:nvPr/>
        </p:nvPicPr>
        <p:blipFill rotWithShape="1">
          <a:blip r:embed="rId6" cstate="print">
            <a:extLst>
              <a:ext uri="{28A0092B-C50C-407E-A947-70E740481C1C}">
                <a14:useLocalDpi xmlns:a14="http://schemas.microsoft.com/office/drawing/2010/main" val="0"/>
              </a:ext>
            </a:extLst>
          </a:blip>
          <a:srcRect l="29454" t="35594" r="25225"/>
          <a:stretch/>
        </p:blipFill>
        <p:spPr bwMode="auto">
          <a:xfrm>
            <a:off x="5833201" y="3924180"/>
            <a:ext cx="3845055" cy="2720882"/>
          </a:xfrm>
          <a:prstGeom prst="rect">
            <a:avLst/>
          </a:prstGeom>
          <a:noFill/>
          <a:ln>
            <a:noFill/>
          </a:ln>
          <a:extLst>
            <a:ext uri="{53640926-AAD7-44D8-BBD7-CCE9431645EC}">
              <a14:shadowObscured xmlns:a14="http://schemas.microsoft.com/office/drawing/2010/main"/>
            </a:ext>
          </a:extLst>
        </p:spPr>
      </p:pic>
      <p:sp>
        <p:nvSpPr>
          <p:cNvPr id="24" name="TextBox 23"/>
          <p:cNvSpPr txBox="1"/>
          <p:nvPr/>
        </p:nvSpPr>
        <p:spPr>
          <a:xfrm>
            <a:off x="9500331" y="1960257"/>
            <a:ext cx="2451778" cy="1323439"/>
          </a:xfrm>
          <a:prstGeom prst="rect">
            <a:avLst/>
          </a:prstGeom>
          <a:noFill/>
        </p:spPr>
        <p:txBody>
          <a:bodyPr wrap="square" rtlCol="0">
            <a:spAutoFit/>
          </a:bodyPr>
          <a:lstStyle/>
          <a:p>
            <a:pPr lvl="0" algn="just">
              <a:defRPr/>
            </a:pPr>
            <a:r>
              <a:rPr lang="en-US" altLang="zh-CN" sz="2000" dirty="0" err="1">
                <a:solidFill>
                  <a:srgbClr val="002060"/>
                </a:solidFill>
                <a:latin typeface="Roboto" panose="02000000000000000000" pitchFamily="2" charset="0"/>
                <a:ea typeface="Roboto" panose="02000000000000000000" pitchFamily="2" charset="0"/>
              </a:rPr>
              <a:t>Bạn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đứng</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giữa</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quan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sát</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số</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và</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làm</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dấu</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xong</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khi</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các</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bạn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đếm</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đến</a:t>
            </a:r>
            <a:r>
              <a:rPr lang="en-US" altLang="zh-CN" sz="2000" dirty="0">
                <a:solidFill>
                  <a:srgbClr val="002060"/>
                </a:solidFill>
                <a:latin typeface="Roboto" panose="02000000000000000000" pitchFamily="2" charset="0"/>
                <a:ea typeface="Roboto" panose="02000000000000000000" pitchFamily="2" charset="0"/>
              </a:rPr>
              <a:t> 6.</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5" name="TextBox 24"/>
          <p:cNvSpPr txBox="1"/>
          <p:nvPr/>
        </p:nvSpPr>
        <p:spPr>
          <a:xfrm>
            <a:off x="9807348" y="5150350"/>
            <a:ext cx="1283786"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Ví dụ minh hoạ</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EB0885BF-4480-2A20-BAE5-F1F3C5D2523A}"/>
              </a:ext>
            </a:extLst>
          </p:cNvPr>
          <p:cNvSpPr txBox="1"/>
          <p:nvPr/>
        </p:nvSpPr>
        <p:spPr>
          <a:xfrm>
            <a:off x="1582242" y="135557"/>
            <a:ext cx="4931552"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9482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5" grpId="0"/>
      <p:bldP spid="16" grpId="0"/>
      <p:bldP spid="17" grpId="0"/>
      <p:bldP spid="18" grpId="0"/>
      <p:bldP spid="22" grpId="0"/>
      <p:bldP spid="24" grpId="0"/>
      <p:bldP spid="2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3" name="TextBox 2">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1545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3" name="Picture 2"/>
          <p:cNvPicPr>
            <a:picLocks noChangeAspect="1"/>
          </p:cNvPicPr>
          <p:nvPr/>
        </p:nvPicPr>
        <p:blipFill>
          <a:blip r:embed="rId3"/>
          <a:stretch>
            <a:fillRect/>
          </a:stretch>
        </p:blipFill>
        <p:spPr>
          <a:xfrm>
            <a:off x="686334" y="1899354"/>
            <a:ext cx="4612111" cy="3798502"/>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5058710" y="1285011"/>
            <a:ext cx="2443793" cy="830997"/>
          </a:xfrm>
          <a:prstGeom prst="rect">
            <a:avLst/>
          </a:prstGeom>
          <a:noFill/>
        </p:spPr>
        <p:txBody>
          <a:bodyPr wrap="square" rtlCol="0">
            <a:spAutoFit/>
          </a:bodyPr>
          <a:lstStyle/>
          <a:p>
            <a:pPr lvl="0" algn="ctr">
              <a:defRPr/>
            </a:pPr>
            <a:r>
              <a:rPr lang="de-DE" altLang="zh-CN" sz="2400">
                <a:solidFill>
                  <a:srgbClr val="002060"/>
                </a:solidFill>
                <a:latin typeface="Roboto" panose="02000000000000000000" pitchFamily="2" charset="0"/>
                <a:ea typeface="Roboto" panose="02000000000000000000" pitchFamily="2" charset="0"/>
              </a:rPr>
              <a:t>Bạn hãy so sánh </a:t>
            </a:r>
            <a:r>
              <a:rPr lang="de-DE" altLang="zh-CN" sz="2400" b="1">
                <a:solidFill>
                  <a:srgbClr val="0070C0"/>
                </a:solidFill>
                <a:latin typeface="Roboto" panose="02000000000000000000" pitchFamily="2" charset="0"/>
                <a:ea typeface="Roboto" panose="02000000000000000000" pitchFamily="2" charset="0"/>
              </a:rPr>
              <a:t>3</a:t>
            </a:r>
            <a:r>
              <a:rPr lang="de-DE" altLang="zh-CN" sz="2400">
                <a:solidFill>
                  <a:srgbClr val="002060"/>
                </a:solidFill>
                <a:latin typeface="Roboto" panose="02000000000000000000" pitchFamily="2" charset="0"/>
                <a:ea typeface="Roboto" panose="02000000000000000000" pitchFamily="2" charset="0"/>
              </a:rPr>
              <a:t> và </a:t>
            </a:r>
            <a:r>
              <a:rPr lang="de-DE" altLang="zh-CN" sz="2400" b="1">
                <a:solidFill>
                  <a:srgbClr val="0070C0"/>
                </a:solidFill>
                <a:latin typeface="Roboto" panose="02000000000000000000" pitchFamily="2" charset="0"/>
                <a:ea typeface="Roboto" panose="02000000000000000000" pitchFamily="2" charset="0"/>
              </a:rPr>
              <a:t>5</a:t>
            </a:r>
            <a:endParaRPr lang="vi-VN" altLang="zh-CN" sz="2400" b="1">
              <a:solidFill>
                <a:srgbClr val="0070C0"/>
              </a:solidFill>
              <a:latin typeface="Roboto" panose="02000000000000000000" pitchFamily="2" charset="0"/>
              <a:ea typeface="Roboto" panose="02000000000000000000" pitchFamily="2" charset="0"/>
            </a:endParaRPr>
          </a:p>
        </p:txBody>
      </p:sp>
      <p:sp>
        <p:nvSpPr>
          <p:cNvPr id="31" name="Rounded Rectangular Callout 30"/>
          <p:cNvSpPr/>
          <p:nvPr/>
        </p:nvSpPr>
        <p:spPr>
          <a:xfrm>
            <a:off x="5157627" y="1267814"/>
            <a:ext cx="2344876" cy="848194"/>
          </a:xfrm>
          <a:prstGeom prst="wedgeRoundRectCallout">
            <a:avLst>
              <a:gd name="adj1" fmla="val -77707"/>
              <a:gd name="adj2" fmla="val 120539"/>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37161" y="6007896"/>
            <a:ext cx="2443793" cy="461665"/>
          </a:xfrm>
          <a:prstGeom prst="rect">
            <a:avLst/>
          </a:prstGeom>
          <a:noFill/>
        </p:spPr>
        <p:txBody>
          <a:bodyPr wrap="square" rtlCol="0">
            <a:spAutoFit/>
          </a:bodyPr>
          <a:lstStyle/>
          <a:p>
            <a:pPr lvl="0" algn="ctr">
              <a:defRPr/>
            </a:pPr>
            <a:r>
              <a:rPr lang="de-DE" altLang="zh-CN" sz="2400" b="1">
                <a:solidFill>
                  <a:srgbClr val="0070C0"/>
                </a:solidFill>
                <a:latin typeface="Roboto" panose="02000000000000000000" pitchFamily="2" charset="0"/>
                <a:ea typeface="Roboto" panose="02000000000000000000" pitchFamily="2" charset="0"/>
              </a:rPr>
              <a:t>3</a:t>
            </a:r>
            <a:r>
              <a:rPr lang="de-DE" altLang="zh-CN" sz="2400">
                <a:solidFill>
                  <a:srgbClr val="002060"/>
                </a:solidFill>
                <a:latin typeface="Roboto" panose="02000000000000000000" pitchFamily="2" charset="0"/>
                <a:ea typeface="Roboto" panose="02000000000000000000" pitchFamily="2" charset="0"/>
              </a:rPr>
              <a:t> nhỏ hơn </a:t>
            </a:r>
            <a:r>
              <a:rPr lang="de-DE" altLang="zh-CN" sz="2400" b="1">
                <a:solidFill>
                  <a:srgbClr val="0070C0"/>
                </a:solidFill>
                <a:latin typeface="Roboto" panose="02000000000000000000" pitchFamily="2" charset="0"/>
                <a:ea typeface="Roboto" panose="02000000000000000000" pitchFamily="2" charset="0"/>
              </a:rPr>
              <a:t>5</a:t>
            </a:r>
            <a:endParaRPr lang="vi-VN" altLang="zh-CN" sz="2400" b="1">
              <a:solidFill>
                <a:srgbClr val="0070C0"/>
              </a:solidFill>
              <a:latin typeface="Roboto" panose="02000000000000000000" pitchFamily="2" charset="0"/>
              <a:ea typeface="Roboto" panose="02000000000000000000" pitchFamily="2" charset="0"/>
            </a:endParaRPr>
          </a:p>
        </p:txBody>
      </p:sp>
      <p:sp>
        <p:nvSpPr>
          <p:cNvPr id="33" name="Rounded Rectangular Callout 32"/>
          <p:cNvSpPr/>
          <p:nvPr/>
        </p:nvSpPr>
        <p:spPr>
          <a:xfrm>
            <a:off x="3436078" y="5828774"/>
            <a:ext cx="2344876" cy="848194"/>
          </a:xfrm>
          <a:prstGeom prst="wedgeRoundRectCallout">
            <a:avLst>
              <a:gd name="adj1" fmla="val -86914"/>
              <a:gd name="adj2" fmla="val -147477"/>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10" name="Picture 9">
            <a:extLst>
              <a:ext uri="{FF2B5EF4-FFF2-40B4-BE49-F238E27FC236}">
                <a16:creationId xmlns:a16="http://schemas.microsoft.com/office/drawing/2014/main" id="{97D3A99C-B601-6B7F-5AE2-A26B5959361B}"/>
              </a:ext>
            </a:extLst>
          </p:cNvPr>
          <p:cNvPicPr>
            <a:picLocks noChangeAspect="1"/>
          </p:cNvPicPr>
          <p:nvPr/>
        </p:nvPicPr>
        <p:blipFill>
          <a:blip r:embed="rId5"/>
          <a:stretch>
            <a:fillRect/>
          </a:stretch>
        </p:blipFill>
        <p:spPr>
          <a:xfrm>
            <a:off x="2315341" y="3764407"/>
            <a:ext cx="1575978" cy="832592"/>
          </a:xfrm>
          <a:prstGeom prst="rect">
            <a:avLst/>
          </a:prstGeom>
        </p:spPr>
      </p:pic>
      <p:pic>
        <p:nvPicPr>
          <p:cNvPr id="22" name="Picture 21">
            <a:extLst>
              <a:ext uri="{FF2B5EF4-FFF2-40B4-BE49-F238E27FC236}">
                <a16:creationId xmlns:a16="http://schemas.microsoft.com/office/drawing/2014/main" id="{DA8FF137-E8C7-DBE0-69DC-C71F76A89199}"/>
              </a:ext>
            </a:extLst>
          </p:cNvPr>
          <p:cNvPicPr>
            <a:picLocks noChangeAspect="1"/>
          </p:cNvPicPr>
          <p:nvPr/>
        </p:nvPicPr>
        <p:blipFill>
          <a:blip r:embed="rId6"/>
          <a:stretch>
            <a:fillRect/>
          </a:stretch>
        </p:blipFill>
        <p:spPr>
          <a:xfrm>
            <a:off x="6300625" y="2716242"/>
            <a:ext cx="4691029" cy="2422127"/>
          </a:xfrm>
          <a:prstGeom prst="rect">
            <a:avLst/>
          </a:prstGeom>
        </p:spPr>
      </p:pic>
    </p:spTree>
    <p:extLst>
      <p:ext uri="{BB962C8B-B14F-4D97-AF65-F5344CB8AC3E}">
        <p14:creationId xmlns:p14="http://schemas.microsoft.com/office/powerpoint/2010/main" val="114727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31" grpId="0" animBg="1"/>
      <p:bldP spid="32"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98981" y="1979525"/>
            <a:ext cx="5120634" cy="3620060"/>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7887635" y="939287"/>
            <a:ext cx="2443793" cy="830997"/>
          </a:xfrm>
          <a:prstGeom prst="rect">
            <a:avLst/>
          </a:prstGeom>
          <a:noFill/>
        </p:spPr>
        <p:txBody>
          <a:bodyPr wrap="square" rtlCol="0">
            <a:spAutoFit/>
          </a:bodyPr>
          <a:lstStyle/>
          <a:p>
            <a:pPr lvl="0" algn="ctr">
              <a:defRPr/>
            </a:pPr>
            <a:r>
              <a:rPr lang="de-DE" altLang="zh-CN" sz="2400">
                <a:solidFill>
                  <a:srgbClr val="002060"/>
                </a:solidFill>
                <a:latin typeface="Roboto" panose="02000000000000000000" pitchFamily="2" charset="0"/>
                <a:ea typeface="Roboto" panose="02000000000000000000" pitchFamily="2" charset="0"/>
              </a:rPr>
              <a:t>Bạn hãy so sánh </a:t>
            </a:r>
            <a:r>
              <a:rPr lang="de-DE" altLang="zh-CN" sz="2400" b="1">
                <a:solidFill>
                  <a:srgbClr val="0070C0"/>
                </a:solidFill>
                <a:latin typeface="Roboto" panose="02000000000000000000" pitchFamily="2" charset="0"/>
                <a:ea typeface="Roboto" panose="02000000000000000000" pitchFamily="2" charset="0"/>
              </a:rPr>
              <a:t>4</a:t>
            </a:r>
            <a:r>
              <a:rPr lang="de-DE" altLang="zh-CN" sz="2400">
                <a:solidFill>
                  <a:srgbClr val="002060"/>
                </a:solidFill>
                <a:latin typeface="Roboto" panose="02000000000000000000" pitchFamily="2" charset="0"/>
                <a:ea typeface="Roboto" panose="02000000000000000000" pitchFamily="2" charset="0"/>
              </a:rPr>
              <a:t> và </a:t>
            </a:r>
            <a:r>
              <a:rPr lang="de-DE" altLang="zh-CN" sz="2400" b="1">
                <a:solidFill>
                  <a:srgbClr val="0070C0"/>
                </a:solidFill>
                <a:latin typeface="Roboto" panose="02000000000000000000" pitchFamily="2" charset="0"/>
                <a:ea typeface="Roboto" panose="02000000000000000000" pitchFamily="2" charset="0"/>
              </a:rPr>
              <a:t>2</a:t>
            </a:r>
            <a:endParaRPr lang="vi-VN" altLang="zh-CN" sz="2400" b="1">
              <a:solidFill>
                <a:srgbClr val="0070C0"/>
              </a:solidFill>
              <a:latin typeface="Roboto" panose="02000000000000000000" pitchFamily="2" charset="0"/>
              <a:ea typeface="Roboto" panose="02000000000000000000" pitchFamily="2" charset="0"/>
            </a:endParaRPr>
          </a:p>
        </p:txBody>
      </p:sp>
      <p:sp>
        <p:nvSpPr>
          <p:cNvPr id="31" name="Rounded Rectangular Callout 30"/>
          <p:cNvSpPr/>
          <p:nvPr/>
        </p:nvSpPr>
        <p:spPr>
          <a:xfrm>
            <a:off x="7986552" y="922090"/>
            <a:ext cx="2344876" cy="848194"/>
          </a:xfrm>
          <a:prstGeom prst="wedgeRoundRectCallout">
            <a:avLst>
              <a:gd name="adj1" fmla="val -44804"/>
              <a:gd name="adj2" fmla="val 228345"/>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136459" y="6066321"/>
            <a:ext cx="2443793" cy="461665"/>
          </a:xfrm>
          <a:prstGeom prst="rect">
            <a:avLst/>
          </a:prstGeom>
          <a:noFill/>
        </p:spPr>
        <p:txBody>
          <a:bodyPr wrap="square" rtlCol="0">
            <a:spAutoFit/>
          </a:bodyPr>
          <a:lstStyle/>
          <a:p>
            <a:pPr lvl="0" algn="ctr">
              <a:defRPr/>
            </a:pPr>
            <a:r>
              <a:rPr lang="de-DE" altLang="zh-CN" sz="2400" b="1">
                <a:solidFill>
                  <a:srgbClr val="0070C0"/>
                </a:solidFill>
                <a:latin typeface="Roboto" panose="02000000000000000000" pitchFamily="2" charset="0"/>
                <a:ea typeface="Roboto" panose="02000000000000000000" pitchFamily="2" charset="0"/>
              </a:rPr>
              <a:t>4</a:t>
            </a:r>
            <a:r>
              <a:rPr lang="de-DE" altLang="zh-CN" sz="2400">
                <a:solidFill>
                  <a:srgbClr val="002060"/>
                </a:solidFill>
                <a:latin typeface="Roboto" panose="02000000000000000000" pitchFamily="2" charset="0"/>
                <a:ea typeface="Roboto" panose="02000000000000000000" pitchFamily="2" charset="0"/>
              </a:rPr>
              <a:t> lớn hơn </a:t>
            </a:r>
            <a:r>
              <a:rPr lang="de-DE" altLang="zh-CN" sz="2400" b="1">
                <a:solidFill>
                  <a:srgbClr val="0070C0"/>
                </a:solidFill>
                <a:latin typeface="Roboto" panose="02000000000000000000" pitchFamily="2" charset="0"/>
                <a:ea typeface="Roboto" panose="02000000000000000000" pitchFamily="2" charset="0"/>
              </a:rPr>
              <a:t>2</a:t>
            </a:r>
            <a:endParaRPr lang="vi-VN" altLang="zh-CN" sz="2400" b="1">
              <a:solidFill>
                <a:srgbClr val="0070C0"/>
              </a:solidFill>
              <a:latin typeface="Roboto" panose="02000000000000000000" pitchFamily="2" charset="0"/>
              <a:ea typeface="Roboto" panose="02000000000000000000" pitchFamily="2" charset="0"/>
            </a:endParaRPr>
          </a:p>
        </p:txBody>
      </p:sp>
      <p:sp>
        <p:nvSpPr>
          <p:cNvPr id="33" name="Rounded Rectangular Callout 32"/>
          <p:cNvSpPr/>
          <p:nvPr/>
        </p:nvSpPr>
        <p:spPr>
          <a:xfrm>
            <a:off x="7235376" y="5887199"/>
            <a:ext cx="2344876" cy="848194"/>
          </a:xfrm>
          <a:prstGeom prst="wedgeRoundRectCallout">
            <a:avLst>
              <a:gd name="adj1" fmla="val 55664"/>
              <a:gd name="adj2" fmla="val -144108"/>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332518" y="337315"/>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8" name="Picture 7">
            <a:extLst>
              <a:ext uri="{FF2B5EF4-FFF2-40B4-BE49-F238E27FC236}">
                <a16:creationId xmlns:a16="http://schemas.microsoft.com/office/drawing/2014/main" id="{0D519A65-D335-0D1E-5345-8A00B91DC8B9}"/>
              </a:ext>
            </a:extLst>
          </p:cNvPr>
          <p:cNvPicPr>
            <a:picLocks noChangeAspect="1"/>
          </p:cNvPicPr>
          <p:nvPr/>
        </p:nvPicPr>
        <p:blipFill>
          <a:blip r:embed="rId5"/>
          <a:stretch>
            <a:fillRect/>
          </a:stretch>
        </p:blipFill>
        <p:spPr>
          <a:xfrm rot="16200000">
            <a:off x="1576280" y="2021474"/>
            <a:ext cx="2800998" cy="3884374"/>
          </a:xfrm>
          <a:prstGeom prst="rect">
            <a:avLst/>
          </a:prstGeom>
        </p:spPr>
      </p:pic>
    </p:spTree>
    <p:extLst>
      <p:ext uri="{BB962C8B-B14F-4D97-AF65-F5344CB8AC3E}">
        <p14:creationId xmlns:p14="http://schemas.microsoft.com/office/powerpoint/2010/main" val="7756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animBg="1"/>
      <p:bldP spid="32" grpId="0"/>
      <p:bldP spid="33"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2103" y="4641646"/>
            <a:ext cx="1444710" cy="2051557"/>
          </a:xfrm>
          <a:prstGeom prst="rect">
            <a:avLst/>
          </a:prstGeom>
        </p:spPr>
      </p:pic>
      <p:sp>
        <p:nvSpPr>
          <p:cNvPr id="22" name="TextBox 21"/>
          <p:cNvSpPr txBox="1"/>
          <p:nvPr/>
        </p:nvSpPr>
        <p:spPr>
          <a:xfrm>
            <a:off x="6078872" y="1874564"/>
            <a:ext cx="5035330" cy="461665"/>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C</a:t>
            </a:r>
            <a:r>
              <a:rPr lang="vi-VN" altLang="zh-CN" sz="2400">
                <a:solidFill>
                  <a:srgbClr val="FF0000"/>
                </a:solidFill>
                <a:latin typeface="Roboto" panose="02000000000000000000" pitchFamily="2" charset="0"/>
                <a:ea typeface="Roboto" panose="02000000000000000000" pitchFamily="2" charset="0"/>
              </a:rPr>
              <a:t>ác bạn sử dụng </a:t>
            </a:r>
            <a:r>
              <a:rPr lang="en-US" altLang="zh-CN" sz="2400">
                <a:solidFill>
                  <a:srgbClr val="FF0000"/>
                </a:solidFill>
                <a:latin typeface="Roboto" panose="02000000000000000000" pitchFamily="2" charset="0"/>
                <a:ea typeface="Roboto" panose="02000000000000000000" pitchFamily="2" charset="0"/>
              </a:rPr>
              <a:t>bảng so sánh</a:t>
            </a:r>
            <a:endParaRPr lang="vi-VN" altLang="zh-CN" sz="2400">
              <a:solidFill>
                <a:srgbClr val="FF0000"/>
              </a:solidFill>
              <a:latin typeface="Roboto" panose="02000000000000000000" pitchFamily="2" charset="0"/>
              <a:ea typeface="Roboto" panose="02000000000000000000" pitchFamily="2" charset="0"/>
            </a:endParaRPr>
          </a:p>
        </p:txBody>
      </p:sp>
      <p:sp>
        <p:nvSpPr>
          <p:cNvPr id="23" name="TextBox 22"/>
          <p:cNvSpPr txBox="1"/>
          <p:nvPr/>
        </p:nvSpPr>
        <p:spPr>
          <a:xfrm>
            <a:off x="1210007" y="4924918"/>
            <a:ext cx="217177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Dụng cụ gồm:</a:t>
            </a:r>
          </a:p>
        </p:txBody>
      </p:sp>
      <p:sp>
        <p:nvSpPr>
          <p:cNvPr id="37" name="Rounded Rectangular Callout 36"/>
          <p:cNvSpPr/>
          <p:nvPr/>
        </p:nvSpPr>
        <p:spPr>
          <a:xfrm>
            <a:off x="6665845" y="3084994"/>
            <a:ext cx="3340905" cy="1152604"/>
          </a:xfrm>
          <a:prstGeom prst="wedgeRoundRectCallout">
            <a:avLst>
              <a:gd name="adj1" fmla="val 52268"/>
              <a:gd name="adj2" fmla="val 10928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6856305" y="3217598"/>
            <a:ext cx="3137296"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a:t>
            </a:r>
            <a:r>
              <a:rPr lang="vi-VN" altLang="zh-CN" sz="2400">
                <a:solidFill>
                  <a:srgbClr val="002060"/>
                </a:solidFill>
                <a:latin typeface="Roboto" panose="02000000000000000000" pitchFamily="2" charset="0"/>
                <a:ea typeface="Roboto" panose="02000000000000000000" pitchFamily="2" charset="0"/>
              </a:rPr>
              <a:t>ác bạn trong tranh đã sử dụng </a:t>
            </a:r>
            <a:r>
              <a:rPr lang="en-US" altLang="zh-CN" sz="2400">
                <a:solidFill>
                  <a:srgbClr val="002060"/>
                </a:solidFill>
                <a:latin typeface="Roboto" panose="02000000000000000000" pitchFamily="2" charset="0"/>
                <a:ea typeface="Roboto" panose="02000000000000000000" pitchFamily="2" charset="0"/>
              </a:rPr>
              <a:t>gì để chơi</a:t>
            </a:r>
            <a:r>
              <a:rPr lang="vi-VN" altLang="zh-CN" sz="2400">
                <a:solidFill>
                  <a:srgbClr val="002060"/>
                </a:solidFill>
                <a:latin typeface="Roboto" panose="02000000000000000000" pitchFamily="2" charset="0"/>
                <a:ea typeface="Roboto" panose="02000000000000000000" pitchFamily="2" charset="0"/>
              </a:rPr>
              <a:t>?</a:t>
            </a:r>
          </a:p>
        </p:txBody>
      </p:sp>
      <p:sp>
        <p:nvSpPr>
          <p:cNvPr id="39" name="Rounded Rectangular Callout 38"/>
          <p:cNvSpPr/>
          <p:nvPr/>
        </p:nvSpPr>
        <p:spPr>
          <a:xfrm>
            <a:off x="6124183" y="4877562"/>
            <a:ext cx="2531320" cy="1152604"/>
          </a:xfrm>
          <a:prstGeom prst="wedgeRoundRectCallout">
            <a:avLst>
              <a:gd name="adj1" fmla="val 83059"/>
              <a:gd name="adj2" fmla="val -16329"/>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6236353" y="4986363"/>
            <a:ext cx="2313272"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Dụng cụ đó gồm những gì? </a:t>
            </a:r>
            <a:endParaRPr lang="vi-VN" altLang="zh-CN" sz="2400">
              <a:solidFill>
                <a:srgbClr val="002060"/>
              </a:solidFill>
              <a:latin typeface="Roboto" panose="02000000000000000000" pitchFamily="2" charset="0"/>
              <a:ea typeface="Roboto" panose="02000000000000000000" pitchFamily="2" charset="0"/>
            </a:endParaRPr>
          </a:p>
        </p:txBody>
      </p:sp>
      <p:sp>
        <p:nvSpPr>
          <p:cNvPr id="41" name="TextBox 40"/>
          <p:cNvSpPr txBox="1"/>
          <p:nvPr/>
        </p:nvSpPr>
        <p:spPr>
          <a:xfrm>
            <a:off x="102153" y="2896084"/>
            <a:ext cx="1393137" cy="830997"/>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Thanh làm dấu</a:t>
            </a:r>
            <a:endParaRPr lang="vi-VN" altLang="zh-CN" sz="2400">
              <a:solidFill>
                <a:srgbClr val="FF0000"/>
              </a:solidFill>
              <a:latin typeface="Roboto" panose="02000000000000000000" pitchFamily="2" charset="0"/>
              <a:ea typeface="Roboto" panose="02000000000000000000" pitchFamily="2" charset="0"/>
            </a:endParaRPr>
          </a:p>
        </p:txBody>
      </p:sp>
      <p:sp>
        <p:nvSpPr>
          <p:cNvPr id="42" name="TextBox 41"/>
          <p:cNvSpPr txBox="1"/>
          <p:nvPr/>
        </p:nvSpPr>
        <p:spPr>
          <a:xfrm>
            <a:off x="2828041" y="1186512"/>
            <a:ext cx="2215078" cy="461665"/>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Hình biểu diễn</a:t>
            </a:r>
            <a:endParaRPr lang="vi-VN" altLang="zh-CN" sz="2400">
              <a:solidFill>
                <a:srgbClr val="FF0000"/>
              </a:solidFill>
              <a:latin typeface="Roboto" panose="02000000000000000000" pitchFamily="2" charset="0"/>
              <a:ea typeface="Roboto" panose="02000000000000000000" pitchFamily="2" charset="0"/>
            </a:endParaRPr>
          </a:p>
        </p:txBody>
      </p:sp>
      <p:sp>
        <p:nvSpPr>
          <p:cNvPr id="44" name="TextBox 43"/>
          <p:cNvSpPr txBox="1"/>
          <p:nvPr/>
        </p:nvSpPr>
        <p:spPr>
          <a:xfrm>
            <a:off x="4147870" y="4880344"/>
            <a:ext cx="1322396" cy="461665"/>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Bảng</a:t>
            </a:r>
            <a:endParaRPr lang="vi-VN" altLang="zh-CN" sz="2400">
              <a:solidFill>
                <a:srgbClr val="FF0000"/>
              </a:solidFill>
              <a:latin typeface="Roboto" panose="02000000000000000000" pitchFamily="2" charset="0"/>
              <a:ea typeface="Roboto" panose="02000000000000000000" pitchFamily="2" charset="0"/>
            </a:endParaRPr>
          </a:p>
        </p:txBody>
      </p:sp>
      <p:sp>
        <p:nvSpPr>
          <p:cNvPr id="51" name="TextBox 50"/>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2" name="Picture 1">
            <a:extLst>
              <a:ext uri="{FF2B5EF4-FFF2-40B4-BE49-F238E27FC236}">
                <a16:creationId xmlns:a16="http://schemas.microsoft.com/office/drawing/2014/main" id="{D535DA26-0C31-C09E-E00D-40EDEF7069F1}"/>
              </a:ext>
            </a:extLst>
          </p:cNvPr>
          <p:cNvPicPr>
            <a:picLocks noChangeAspect="1"/>
          </p:cNvPicPr>
          <p:nvPr/>
        </p:nvPicPr>
        <p:blipFill>
          <a:blip r:embed="rId5"/>
          <a:stretch>
            <a:fillRect/>
          </a:stretch>
        </p:blipFill>
        <p:spPr>
          <a:xfrm rot="16200000">
            <a:off x="2032402" y="1440544"/>
            <a:ext cx="2777336" cy="3851560"/>
          </a:xfrm>
          <a:prstGeom prst="rect">
            <a:avLst/>
          </a:prstGeom>
        </p:spPr>
      </p:pic>
      <p:cxnSp>
        <p:nvCxnSpPr>
          <p:cNvPr id="3" name="Straight Arrow Connector 2">
            <a:extLst>
              <a:ext uri="{FF2B5EF4-FFF2-40B4-BE49-F238E27FC236}">
                <a16:creationId xmlns:a16="http://schemas.microsoft.com/office/drawing/2014/main" id="{FF7C42D4-1E11-59B5-F7E7-5A2C67B1CC2A}"/>
              </a:ext>
            </a:extLst>
          </p:cNvPr>
          <p:cNvCxnSpPr>
            <a:cxnSpLocks/>
          </p:cNvCxnSpPr>
          <p:nvPr/>
        </p:nvCxnSpPr>
        <p:spPr>
          <a:xfrm>
            <a:off x="1319753" y="3337089"/>
            <a:ext cx="1055802" cy="8201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97A37BF-DFA3-A184-05B6-7AE0E3DC1F05}"/>
              </a:ext>
            </a:extLst>
          </p:cNvPr>
          <p:cNvCxnSpPr>
            <a:cxnSpLocks/>
          </p:cNvCxnSpPr>
          <p:nvPr/>
        </p:nvCxnSpPr>
        <p:spPr>
          <a:xfrm flipH="1">
            <a:off x="2828041" y="1675376"/>
            <a:ext cx="292231" cy="12207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03AB976-516B-BA16-AB74-56D342066BCC}"/>
              </a:ext>
            </a:extLst>
          </p:cNvPr>
          <p:cNvCxnSpPr>
            <a:cxnSpLocks/>
          </p:cNvCxnSpPr>
          <p:nvPr/>
        </p:nvCxnSpPr>
        <p:spPr>
          <a:xfrm flipH="1" flipV="1">
            <a:off x="4779390" y="4237598"/>
            <a:ext cx="73598" cy="639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5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2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randombar(horizontal)">
                                      <p:cBhvr>
                                        <p:cTn id="36" dur="500"/>
                                        <p:tgtEl>
                                          <p:spTgt spid="2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randombar(horizontal)">
                                      <p:cBhvr>
                                        <p:cTn id="39" dur="500"/>
                                        <p:tgtEl>
                                          <p:spTgt spid="44"/>
                                        </p:tgtEl>
                                      </p:cBhvr>
                                    </p:animEffect>
                                  </p:childTnLst>
                                </p:cTn>
                              </p:par>
                              <p:par>
                                <p:cTn id="40" presetID="14"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randombar(horizontal)">
                                      <p:cBhvr>
                                        <p:cTn id="47" dur="500"/>
                                        <p:tgtEl>
                                          <p:spTgt spid="41"/>
                                        </p:tgtEl>
                                      </p:cBhvr>
                                    </p:animEffect>
                                  </p:childTnLst>
                                </p:cTn>
                              </p:par>
                              <p:par>
                                <p:cTn id="48" presetID="14" presetClass="entr" presetSubtype="1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randombar(horizontal)">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randombar(horizontal)">
                                      <p:cBhvr>
                                        <p:cTn id="55" dur="500"/>
                                        <p:tgtEl>
                                          <p:spTgt spid="42"/>
                                        </p:tgtEl>
                                      </p:cBhvr>
                                    </p:animEffect>
                                  </p:childTnLst>
                                </p:cTn>
                              </p:par>
                              <p:par>
                                <p:cTn id="56" presetID="14" presetClass="entr" presetSubtype="1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7" grpId="0" animBg="1"/>
      <p:bldP spid="39" grpId="0" animBg="1"/>
      <p:bldP spid="40" grpId="0"/>
      <p:bldP spid="41" grpId="0"/>
      <p:bldP spid="42" grpId="0"/>
      <p:bldP spid="44"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95" y="2453738"/>
            <a:ext cx="2014744" cy="3844988"/>
          </a:xfrm>
          <a:prstGeom prst="rect">
            <a:avLst/>
          </a:prstGeom>
        </p:spPr>
      </p:pic>
      <p:sp>
        <p:nvSpPr>
          <p:cNvPr id="6" name="Rounded Rectangular Callout 5"/>
          <p:cNvSpPr/>
          <p:nvPr/>
        </p:nvSpPr>
        <p:spPr>
          <a:xfrm>
            <a:off x="3120394" y="2090817"/>
            <a:ext cx="3340905" cy="1521498"/>
          </a:xfrm>
          <a:prstGeom prst="wedgeRoundRectCallout">
            <a:avLst>
              <a:gd name="adj1" fmla="val -88287"/>
              <a:gd name="adj2" fmla="val 1848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223253" y="2261762"/>
            <a:ext cx="3238046" cy="1200329"/>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Đây được gọi là </a:t>
            </a:r>
            <a:r>
              <a:rPr lang="en-US" altLang="zh-CN" sz="2400" b="1">
                <a:solidFill>
                  <a:srgbClr val="FF0000"/>
                </a:solidFill>
                <a:latin typeface="Roboto" panose="02000000000000000000" pitchFamily="2" charset="0"/>
                <a:ea typeface="Roboto" panose="02000000000000000000" pitchFamily="2" charset="0"/>
              </a:rPr>
              <a:t>“Dụng cụ so sánh số” </a:t>
            </a:r>
            <a:r>
              <a:rPr lang="en-US" altLang="zh-CN" sz="2400">
                <a:solidFill>
                  <a:srgbClr val="002060"/>
                </a:solidFill>
                <a:latin typeface="Roboto" panose="02000000000000000000" pitchFamily="2" charset="0"/>
                <a:ea typeface="Roboto" panose="02000000000000000000" pitchFamily="2" charset="0"/>
              </a:rPr>
              <a:t>dùng để so sánh các số</a:t>
            </a:r>
            <a:endParaRPr lang="vi-VN" altLang="zh-CN" sz="2400">
              <a:solidFill>
                <a:srgbClr val="002060"/>
              </a:solidFill>
              <a:latin typeface="Roboto" panose="02000000000000000000" pitchFamily="2" charset="0"/>
              <a:ea typeface="Roboto" panose="02000000000000000000" pitchFamily="2" charset="0"/>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2103" y="4641646"/>
            <a:ext cx="1444710" cy="2051557"/>
          </a:xfrm>
          <a:prstGeom prst="rect">
            <a:avLst/>
          </a:prstGeom>
        </p:spPr>
      </p:pic>
      <p:sp>
        <p:nvSpPr>
          <p:cNvPr id="37" name="Rounded Rectangular Callout 36"/>
          <p:cNvSpPr/>
          <p:nvPr/>
        </p:nvSpPr>
        <p:spPr>
          <a:xfrm>
            <a:off x="5991226" y="4855715"/>
            <a:ext cx="3522654" cy="1152604"/>
          </a:xfrm>
          <a:prstGeom prst="wedgeRoundRectCallout">
            <a:avLst>
              <a:gd name="adj1" fmla="val 74853"/>
              <a:gd name="adj2" fmla="val -21287"/>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5849592" y="4961788"/>
            <a:ext cx="3759182"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Chúng ta cùng làm </a:t>
            </a:r>
          </a:p>
          <a:p>
            <a:pPr lvl="0" algn="ctr">
              <a:defRPr/>
            </a:pPr>
            <a:r>
              <a:rPr lang="en-US" altLang="zh-CN" sz="2400" b="1">
                <a:solidFill>
                  <a:srgbClr val="FF0000"/>
                </a:solidFill>
                <a:latin typeface="Roboto" panose="02000000000000000000" pitchFamily="2" charset="0"/>
                <a:ea typeface="Roboto" panose="02000000000000000000" pitchFamily="2" charset="0"/>
              </a:rPr>
              <a:t>“Dụng cụ so sánh số” </a:t>
            </a:r>
            <a:r>
              <a:rPr lang="en-US" altLang="zh-CN" sz="2400">
                <a:solidFill>
                  <a:srgbClr val="002060"/>
                </a:solidFill>
                <a:latin typeface="Roboto" panose="02000000000000000000" pitchFamily="2" charset="0"/>
                <a:ea typeface="Roboto" panose="02000000000000000000" pitchFamily="2" charset="0"/>
              </a:rPr>
              <a:t>nhé</a:t>
            </a:r>
            <a:endParaRPr lang="vi-VN" altLang="zh-CN" sz="2400">
              <a:solidFill>
                <a:srgbClr val="002060"/>
              </a:solidFill>
              <a:latin typeface="Roboto" panose="02000000000000000000" pitchFamily="2" charset="0"/>
              <a:ea typeface="Roboto" panose="02000000000000000000" pitchFamily="2" charset="0"/>
            </a:endParaRP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22" name="TextBox 21"/>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NHIỆM VỤ</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2" name="Picture 1">
            <a:extLst>
              <a:ext uri="{FF2B5EF4-FFF2-40B4-BE49-F238E27FC236}">
                <a16:creationId xmlns:a16="http://schemas.microsoft.com/office/drawing/2014/main" id="{20523D7D-72CB-3EA2-82B6-5FDDA4B13F15}"/>
              </a:ext>
            </a:extLst>
          </p:cNvPr>
          <p:cNvPicPr>
            <a:picLocks noChangeAspect="1"/>
          </p:cNvPicPr>
          <p:nvPr/>
        </p:nvPicPr>
        <p:blipFill>
          <a:blip r:embed="rId6"/>
          <a:stretch>
            <a:fillRect/>
          </a:stretch>
        </p:blipFill>
        <p:spPr>
          <a:xfrm rot="16200000">
            <a:off x="3138371" y="3414670"/>
            <a:ext cx="2127027" cy="2949723"/>
          </a:xfrm>
          <a:prstGeom prst="rect">
            <a:avLst/>
          </a:prstGeom>
        </p:spPr>
      </p:pic>
      <p:sp>
        <p:nvSpPr>
          <p:cNvPr id="11" name="Rounded Rectangle 12">
            <a:extLst>
              <a:ext uri="{FF2B5EF4-FFF2-40B4-BE49-F238E27FC236}">
                <a16:creationId xmlns:a16="http://schemas.microsoft.com/office/drawing/2014/main" id="{4D94BEC8-895E-E7F6-ECD4-494B8A916FCC}"/>
              </a:ext>
            </a:extLst>
          </p:cNvPr>
          <p:cNvSpPr/>
          <p:nvPr/>
        </p:nvSpPr>
        <p:spPr>
          <a:xfrm>
            <a:off x="7033161" y="1092895"/>
            <a:ext cx="4433652" cy="3088084"/>
          </a:xfrm>
          <a:prstGeom prst="roundRect">
            <a:avLst>
              <a:gd name="adj" fmla="val 11508"/>
            </a:avLst>
          </a:prstGeom>
          <a:solidFill>
            <a:srgbClr val="E170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B8BE5CE-A8D0-9C3F-62BA-02EEBA080F4F}"/>
              </a:ext>
            </a:extLst>
          </p:cNvPr>
          <p:cNvSpPr txBox="1"/>
          <p:nvPr/>
        </p:nvSpPr>
        <p:spPr>
          <a:xfrm>
            <a:off x="7267771" y="1303628"/>
            <a:ext cx="36352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TIÊU CHÍ SẢN PHẨM</a:t>
            </a:r>
            <a:endParaRPr kumimoji="0" lang="en-US" altLang="zh-CN"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TextBox 12">
            <a:extLst>
              <a:ext uri="{FF2B5EF4-FFF2-40B4-BE49-F238E27FC236}">
                <a16:creationId xmlns:a16="http://schemas.microsoft.com/office/drawing/2014/main" id="{365369E6-5E28-EA0A-15E8-B75D34E6A744}"/>
              </a:ext>
            </a:extLst>
          </p:cNvPr>
          <p:cNvSpPr txBox="1"/>
          <p:nvPr/>
        </p:nvSpPr>
        <p:spPr>
          <a:xfrm>
            <a:off x="6833577" y="1952936"/>
            <a:ext cx="4503638"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a:t>
            </a:r>
            <a:r>
              <a:rPr lang="vi-VN" altLang="zh-CN" sz="2400">
                <a:solidFill>
                  <a:srgbClr val="002060"/>
                </a:solidFill>
                <a:latin typeface="Roboto" panose="02000000000000000000" pitchFamily="2" charset="0"/>
                <a:ea typeface="Roboto" panose="02000000000000000000" pitchFamily="2" charset="0"/>
              </a:rPr>
              <a:t>ó hai thanh cố định có thể</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xoay được khi so sánh</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7E131F87-26FF-B3AC-BA0D-E98AEC3698A4}"/>
              </a:ext>
            </a:extLst>
          </p:cNvPr>
          <p:cNvSpPr txBox="1"/>
          <p:nvPr/>
        </p:nvSpPr>
        <p:spPr>
          <a:xfrm>
            <a:off x="6934312" y="3073911"/>
            <a:ext cx="4633236"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a:t>
            </a:r>
            <a:r>
              <a:rPr lang="vi-VN" altLang="zh-CN" sz="2400">
                <a:solidFill>
                  <a:srgbClr val="002060"/>
                </a:solidFill>
                <a:latin typeface="Roboto" panose="02000000000000000000" pitchFamily="2" charset="0"/>
                <a:ea typeface="Roboto" panose="02000000000000000000" pitchFamily="2" charset="0"/>
              </a:rPr>
              <a:t>hắc chắn, cân đối,</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sử dụng được nhiều lần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03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animBg="1"/>
      <p:bldP spid="38" grpId="0"/>
      <p:bldP spid="22" grpId="0"/>
      <p:bldP spid="11"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10" name="TextBox 9"/>
          <p:cNvSpPr txBox="1"/>
          <p:nvPr/>
        </p:nvSpPr>
        <p:spPr>
          <a:xfrm>
            <a:off x="3405710" y="2474767"/>
            <a:ext cx="5613162" cy="707886"/>
          </a:xfrm>
          <a:prstGeom prst="rect">
            <a:avLst/>
          </a:prstGeom>
          <a:noFill/>
        </p:spPr>
        <p:txBody>
          <a:bodyPr wrap="square" rtlCol="0">
            <a:spAutoFit/>
          </a:bodyPr>
          <a:lstStyle/>
          <a:p>
            <a:pPr lvl="0" algn="ctr">
              <a:defRPr/>
            </a:pPr>
            <a:r>
              <a:rPr lang="en-US" altLang="zh-CN" sz="4000">
                <a:solidFill>
                  <a:srgbClr val="0070C0"/>
                </a:solidFill>
                <a:latin typeface="Roboto Black" panose="02000000000000000000" pitchFamily="2" charset="0"/>
                <a:ea typeface="Roboto Black" panose="02000000000000000000" pitchFamily="2" charset="0"/>
              </a:rPr>
              <a:t>PHIẾU HỌC TẬP SỐ 1</a:t>
            </a:r>
            <a:endParaRPr lang="vi-VN" altLang="zh-CN" sz="4000">
              <a:solidFill>
                <a:srgbClr val="0070C0"/>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2646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7748" y="2536448"/>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814645" y="1251380"/>
            <a:ext cx="577959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Hãy đếm xem có bao nhiêu cây rau:</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Rounded Rectangle 17"/>
          <p:cNvSpPr/>
          <p:nvPr/>
        </p:nvSpPr>
        <p:spPr>
          <a:xfrm>
            <a:off x="10578027" y="2550304"/>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flipV="1">
            <a:off x="10578027" y="393323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687404" y="393323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44415" y="2381498"/>
            <a:ext cx="996696" cy="1051560"/>
          </a:xfrm>
          <a:prstGeom prst="rect">
            <a:avLst/>
          </a:prstGeom>
        </p:spPr>
      </p:pic>
      <p:pic>
        <p:nvPicPr>
          <p:cNvPr id="21" name="Pictur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46783" y="2381498"/>
            <a:ext cx="996696" cy="1051560"/>
          </a:xfrm>
          <a:prstGeom prst="rect">
            <a:avLst/>
          </a:prstGeom>
        </p:spPr>
      </p:pic>
      <p:pic>
        <p:nvPicPr>
          <p:cNvPr id="24" name="Picture 2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49151" y="2381498"/>
            <a:ext cx="996696" cy="1051560"/>
          </a:xfrm>
          <a:prstGeom prst="rect">
            <a:avLst/>
          </a:prstGeom>
        </p:spPr>
      </p:pic>
      <p:pic>
        <p:nvPicPr>
          <p:cNvPr id="25" name="Picture 2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1520" y="2381498"/>
            <a:ext cx="996696" cy="1051560"/>
          </a:xfrm>
          <a:prstGeom prst="rect">
            <a:avLst/>
          </a:prstGeom>
        </p:spPr>
      </p:pic>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44415" y="3712032"/>
            <a:ext cx="996696" cy="1051560"/>
          </a:xfrm>
          <a:prstGeom prst="rect">
            <a:avLst/>
          </a:prstGeom>
        </p:spPr>
      </p:pic>
      <p:pic>
        <p:nvPicPr>
          <p:cNvPr id="27" name="Picture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46783" y="3712032"/>
            <a:ext cx="996696" cy="105156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49151" y="3712032"/>
            <a:ext cx="996696" cy="1051560"/>
          </a:xfrm>
          <a:prstGeom prst="rect">
            <a:avLst/>
          </a:prstGeom>
        </p:spPr>
      </p:pic>
      <p:pic>
        <p:nvPicPr>
          <p:cNvPr id="32" name="Picture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1520" y="3712032"/>
            <a:ext cx="996696" cy="1051560"/>
          </a:xfrm>
          <a:prstGeom prst="rect">
            <a:avLst/>
          </a:prstGeom>
        </p:spPr>
      </p:pic>
      <p:pic>
        <p:nvPicPr>
          <p:cNvPr id="33" name="Picture 3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78962" y="3712032"/>
            <a:ext cx="996696" cy="1051560"/>
          </a:xfrm>
          <a:prstGeom prst="rect">
            <a:avLst/>
          </a:prstGeom>
        </p:spPr>
      </p:pic>
      <p:sp>
        <p:nvSpPr>
          <p:cNvPr id="34" name="TextBox 33"/>
          <p:cNvSpPr txBox="1"/>
          <p:nvPr/>
        </p:nvSpPr>
        <p:spPr>
          <a:xfrm>
            <a:off x="736178" y="275452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736178" y="4056342"/>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146066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par>
                                <p:cTn id="44" presetID="22" presetClass="entr" presetSubtype="8"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par>
                                <p:cTn id="53" presetID="22" presetClass="entr" presetSubtype="8"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7" grpId="0"/>
      <p:bldP spid="18" grpId="0" animBg="1"/>
      <p:bldP spid="39" grpId="0" animBg="1"/>
      <p:bldP spid="41" grpId="0"/>
      <p:bldP spid="34" grpId="0"/>
      <p:bldP spid="3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1111</Words>
  <Application>Microsoft Office PowerPoint</Application>
  <PresentationFormat>Widescreen</PresentationFormat>
  <Paragraphs>130</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 Light</vt:lpstr>
      <vt:lpstr>Roboto</vt:lpstr>
      <vt:lpstr>Calibri</vt:lpstr>
      <vt:lpstr>Quicksand</vt:lpstr>
      <vt:lpstr>Roboto Black</vt:lpstr>
      <vt:lpstr>Arial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179</cp:revision>
  <dcterms:created xsi:type="dcterms:W3CDTF">2023-04-01T23:44:56Z</dcterms:created>
  <dcterms:modified xsi:type="dcterms:W3CDTF">2023-09-20T08:58:08Z</dcterms:modified>
</cp:coreProperties>
</file>