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86" r:id="rId3"/>
    <p:sldId id="259" r:id="rId4"/>
    <p:sldId id="260" r:id="rId5"/>
    <p:sldId id="268" r:id="rId6"/>
    <p:sldId id="277" r:id="rId7"/>
    <p:sldId id="278" r:id="rId8"/>
    <p:sldId id="279" r:id="rId9"/>
    <p:sldId id="280" r:id="rId10"/>
    <p:sldId id="281" r:id="rId11"/>
    <p:sldId id="282" r:id="rId12"/>
    <p:sldId id="283" r:id="rId13"/>
    <p:sldId id="284" r:id="rId14"/>
    <p:sldId id="285" r:id="rId15"/>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64" autoAdjust="0"/>
  </p:normalViewPr>
  <p:slideViewPr>
    <p:cSldViewPr>
      <p:cViewPr varScale="1">
        <p:scale>
          <a:sx n="64" d="100"/>
          <a:sy n="64" d="100"/>
        </p:scale>
        <p:origin x="1340"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27BB9-5230-4FD7-BA23-D29C276631B1}" type="datetimeFigureOut">
              <a:rPr lang="en-US" smtClean="0"/>
              <a:t>12/17/2022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E27F6-B80E-450F-AE41-48F5A7BCC980}" type="slidenum">
              <a:rPr lang="en-US" smtClean="0"/>
              <a:t>‹#›</a:t>
            </a:fld>
            <a:endParaRPr lang="en-US"/>
          </a:p>
        </p:txBody>
      </p:sp>
    </p:spTree>
    <p:extLst>
      <p:ext uri="{BB962C8B-B14F-4D97-AF65-F5344CB8AC3E}">
        <p14:creationId xmlns:p14="http://schemas.microsoft.com/office/powerpoint/2010/main" val="344361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Khi giao tiếp</a:t>
            </a:r>
            <a:r>
              <a:rPr lang="en-US" baseline="0"/>
              <a:t> với người lạ hay người mới quen các em ko nên thấy những điểm khác thường trong trang phục, giọng nói… mà coi thường họ</a:t>
            </a:r>
            <a:endParaRPr lang="en-US"/>
          </a:p>
        </p:txBody>
      </p:sp>
      <p:sp>
        <p:nvSpPr>
          <p:cNvPr id="4" name="Slide Number Placeholder 3"/>
          <p:cNvSpPr>
            <a:spLocks noGrp="1"/>
          </p:cNvSpPr>
          <p:nvPr>
            <p:ph type="sldNum" sz="quarter" idx="10"/>
          </p:nvPr>
        </p:nvSpPr>
        <p:spPr/>
        <p:txBody>
          <a:bodyPr/>
          <a:lstStyle/>
          <a:p>
            <a:fld id="{7C4E27F6-B80E-450F-AE41-48F5A7BCC980}" type="slidenum">
              <a:rPr lang="en-US" smtClean="0"/>
              <a:t>7</a:t>
            </a:fld>
            <a:endParaRPr lang="en-US"/>
          </a:p>
        </p:txBody>
      </p:sp>
    </p:spTree>
    <p:extLst>
      <p:ext uri="{BB962C8B-B14F-4D97-AF65-F5344CB8AC3E}">
        <p14:creationId xmlns:p14="http://schemas.microsoft.com/office/powerpoint/2010/main" val="41408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extLst>
      <p:ext uri="{BB962C8B-B14F-4D97-AF65-F5344CB8AC3E}">
        <p14:creationId xmlns:p14="http://schemas.microsoft.com/office/powerpoint/2010/main" val="335032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extLst>
      <p:ext uri="{BB962C8B-B14F-4D97-AF65-F5344CB8AC3E}">
        <p14:creationId xmlns:p14="http://schemas.microsoft.com/office/powerpoint/2010/main" val="18390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extLst>
      <p:ext uri="{BB962C8B-B14F-4D97-AF65-F5344CB8AC3E}">
        <p14:creationId xmlns:p14="http://schemas.microsoft.com/office/powerpoint/2010/main" val="94851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extLst>
      <p:ext uri="{BB962C8B-B14F-4D97-AF65-F5344CB8AC3E}">
        <p14:creationId xmlns:p14="http://schemas.microsoft.com/office/powerpoint/2010/main" val="244430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extLst>
      <p:ext uri="{BB962C8B-B14F-4D97-AF65-F5344CB8AC3E}">
        <p14:creationId xmlns:p14="http://schemas.microsoft.com/office/powerpoint/2010/main" val="312638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extLst>
      <p:ext uri="{BB962C8B-B14F-4D97-AF65-F5344CB8AC3E}">
        <p14:creationId xmlns:p14="http://schemas.microsoft.com/office/powerpoint/2010/main" val="290009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27918-1766-46EB-A541-1DCA881DDD98}" type="datetimeFigureOut">
              <a:rPr lang="en-US" smtClean="0"/>
              <a:pPr/>
              <a:t>12/17/2022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DBE91-05BB-485A-83A5-C7B29404759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27918-1766-46EB-A541-1DCA881DDD98}" type="datetimeFigureOut">
              <a:rPr lang="en-US" smtClean="0"/>
              <a:pPr/>
              <a:t>12/17/2022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DBE91-05BB-485A-83A5-C7B29404759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4" r:id="rId4"/>
    <p:sldLayoutId id="2147483663" r:id="rId5"/>
    <p:sldLayoutId id="2147483662" r:id="rId6"/>
    <p:sldLayoutId id="2147483661" r:id="rId7"/>
    <p:sldLayoutId id="214748366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53333064f4c6a43082b10f9f89f7427b.jpg"/>
          <p:cNvPicPr>
            <a:picLocks noGrp="1" noChangeAspect="1"/>
          </p:cNvPicPr>
          <p:nvPr>
            <p:ph idx="1"/>
          </p:nvPr>
        </p:nvPicPr>
        <p:blipFill>
          <a:blip r:embed="rId2" cstate="print"/>
          <a:stretch>
            <a:fillRect/>
          </a:stretch>
        </p:blipFill>
        <p:spPr>
          <a:xfrm>
            <a:off x="0" y="0"/>
            <a:ext cx="9144000" cy="6858000"/>
          </a:xfrm>
        </p:spPr>
      </p:pic>
      <p:sp>
        <p:nvSpPr>
          <p:cNvPr id="3" name="TextBox 2"/>
          <p:cNvSpPr txBox="1"/>
          <p:nvPr/>
        </p:nvSpPr>
        <p:spPr>
          <a:xfrm>
            <a:off x="1409700" y="381000"/>
            <a:ext cx="6324600" cy="584775"/>
          </a:xfrm>
          <a:prstGeom prst="rect">
            <a:avLst/>
          </a:prstGeom>
          <a:noFill/>
        </p:spPr>
        <p:txBody>
          <a:bodyPr wrap="square" rtlCol="0">
            <a:spAutoFit/>
          </a:bodyPr>
          <a:lstStyle/>
          <a:p>
            <a:pPr algn="ctr"/>
            <a:r>
              <a:rPr lang="en-US" sz="3200" b="1" dirty="0" err="1">
                <a:latin typeface="HP001 4 hàng" panose="020B0603050302020204" pitchFamily="34" charset="0"/>
              </a:rPr>
              <a:t>Thứ</a:t>
            </a:r>
            <a:r>
              <a:rPr lang="en-US" sz="3200" b="1" dirty="0">
                <a:latin typeface="HP001 4 hàng" panose="020B0603050302020204" pitchFamily="34" charset="0"/>
              </a:rPr>
              <a:t> Ba </a:t>
            </a:r>
            <a:r>
              <a:rPr lang="en-US" sz="3200" b="1" dirty="0" err="1">
                <a:latin typeface="HP001 4 hàng" panose="020B0603050302020204" pitchFamily="34" charset="0"/>
              </a:rPr>
              <a:t>ngày</a:t>
            </a:r>
            <a:r>
              <a:rPr lang="en-US" sz="3200" b="1" dirty="0">
                <a:latin typeface="HP001 4 hàng" panose="020B0603050302020204" pitchFamily="34" charset="0"/>
              </a:rPr>
              <a:t> 20 </a:t>
            </a:r>
            <a:r>
              <a:rPr lang="en-US" sz="3200" b="1" dirty="0" err="1">
                <a:latin typeface="HP001 4 hàng" panose="020B0603050302020204" pitchFamily="34" charset="0"/>
              </a:rPr>
              <a:t>tháng</a:t>
            </a:r>
            <a:r>
              <a:rPr lang="en-US" sz="3200" b="1" dirty="0">
                <a:latin typeface="HP001 4 hàng" panose="020B0603050302020204" pitchFamily="34" charset="0"/>
              </a:rPr>
              <a:t> 12 </a:t>
            </a:r>
            <a:r>
              <a:rPr lang="en-US" sz="3200" b="1" dirty="0" err="1">
                <a:latin typeface="HP001 4 hàng" panose="020B0603050302020204" pitchFamily="34" charset="0"/>
              </a:rPr>
              <a:t>năm</a:t>
            </a:r>
            <a:r>
              <a:rPr lang="en-US" sz="3200" b="1" dirty="0">
                <a:latin typeface="HP001 4 hàng" panose="020B0603050302020204" pitchFamily="34" charset="0"/>
              </a:rPr>
              <a:t> 2022</a:t>
            </a:r>
          </a:p>
        </p:txBody>
      </p:sp>
      <p:sp>
        <p:nvSpPr>
          <p:cNvPr id="6" name="TextBox 5"/>
          <p:cNvSpPr txBox="1"/>
          <p:nvPr/>
        </p:nvSpPr>
        <p:spPr>
          <a:xfrm>
            <a:off x="1295400" y="899839"/>
            <a:ext cx="6324600" cy="954107"/>
          </a:xfrm>
          <a:prstGeom prst="rect">
            <a:avLst/>
          </a:prstGeom>
          <a:noFill/>
        </p:spPr>
        <p:txBody>
          <a:bodyPr wrap="square" rtlCol="0">
            <a:spAutoFit/>
          </a:bodyPr>
          <a:lstStyle/>
          <a:p>
            <a:pPr algn="ctr"/>
            <a:r>
              <a:rPr lang="en-US" sz="2800" b="1" dirty="0" err="1">
                <a:latin typeface="HP001 4 hàng" panose="020B0603050302020204" pitchFamily="34" charset="0"/>
              </a:rPr>
              <a:t>Hoạt</a:t>
            </a:r>
            <a:r>
              <a:rPr lang="en-US" sz="2800" b="1" dirty="0">
                <a:latin typeface="HP001 4 hàng" panose="020B0603050302020204" pitchFamily="34" charset="0"/>
              </a:rPr>
              <a:t> </a:t>
            </a:r>
            <a:r>
              <a:rPr lang="en-US" sz="2800" b="1" dirty="0" err="1">
                <a:latin typeface="HP001 4 hàng" panose="020B0603050302020204" pitchFamily="34" charset="0"/>
              </a:rPr>
              <a:t>động</a:t>
            </a:r>
            <a:r>
              <a:rPr lang="en-US" sz="2800" b="1" dirty="0">
                <a:latin typeface="HP001 4 hàng" panose="020B0603050302020204" pitchFamily="34" charset="0"/>
              </a:rPr>
              <a:t> </a:t>
            </a:r>
            <a:r>
              <a:rPr lang="en-US" sz="2800" b="1" dirty="0" err="1">
                <a:latin typeface="HP001 4 hàng" panose="020B0603050302020204" pitchFamily="34" charset="0"/>
              </a:rPr>
              <a:t>ngoài</a:t>
            </a:r>
            <a:r>
              <a:rPr lang="en-US" sz="2800" b="1" dirty="0">
                <a:latin typeface="HP001 4 hàng" panose="020B0603050302020204" pitchFamily="34" charset="0"/>
              </a:rPr>
              <a:t> </a:t>
            </a:r>
            <a:r>
              <a:rPr lang="en-US" sz="2800" b="1" dirty="0" err="1">
                <a:latin typeface="HP001 4 hàng" panose="020B0603050302020204" pitchFamily="34" charset="0"/>
              </a:rPr>
              <a:t>giờ</a:t>
            </a:r>
            <a:r>
              <a:rPr lang="en-US" sz="2800" b="1" dirty="0">
                <a:latin typeface="HP001 4 hàng" panose="020B0603050302020204" pitchFamily="34" charset="0"/>
              </a:rPr>
              <a:t> </a:t>
            </a:r>
            <a:r>
              <a:rPr lang="en-US" sz="2800" b="1" dirty="0" err="1">
                <a:latin typeface="HP001 4 hàng" panose="020B0603050302020204" pitchFamily="34" charset="0"/>
              </a:rPr>
              <a:t>chính</a:t>
            </a:r>
            <a:r>
              <a:rPr lang="en-US" sz="2800" b="1" dirty="0">
                <a:latin typeface="HP001 4 hàng" panose="020B0603050302020204" pitchFamily="34" charset="0"/>
              </a:rPr>
              <a:t> </a:t>
            </a:r>
            <a:r>
              <a:rPr lang="en-US" sz="2800" b="1" dirty="0" err="1">
                <a:latin typeface="HP001 4 hàng" panose="020B0603050302020204" pitchFamily="34" charset="0"/>
              </a:rPr>
              <a:t>khoá</a:t>
            </a:r>
            <a:endParaRPr lang="en-US" sz="2800" b="1" dirty="0">
              <a:latin typeface="HP001 4 hàng" panose="020B0603050302020204" pitchFamily="34" charset="0"/>
            </a:endParaRPr>
          </a:p>
          <a:p>
            <a:pPr algn="ctr"/>
            <a:r>
              <a:rPr lang="en-US" sz="2800" b="1" dirty="0">
                <a:latin typeface="HP001 4 hàng" panose="020B0603050302020204" pitchFamily="34" charset="0"/>
              </a:rPr>
              <a:t>GDNSTLVM-Giao </a:t>
            </a:r>
            <a:r>
              <a:rPr lang="en-US" sz="2800" b="1" dirty="0" err="1">
                <a:latin typeface="HP001 4 hàng" panose="020B0603050302020204" pitchFamily="34" charset="0"/>
              </a:rPr>
              <a:t>tiếp</a:t>
            </a:r>
            <a:r>
              <a:rPr lang="en-US" sz="2800" b="1" dirty="0">
                <a:latin typeface="HP001 4 hàng" panose="020B0603050302020204" pitchFamily="34" charset="0"/>
              </a:rPr>
              <a:t> </a:t>
            </a:r>
            <a:r>
              <a:rPr lang="en-US" sz="2800" b="1" dirty="0" err="1">
                <a:latin typeface="HP001 4 hàng" panose="020B0603050302020204" pitchFamily="34" charset="0"/>
              </a:rPr>
              <a:t>với</a:t>
            </a:r>
            <a:r>
              <a:rPr lang="en-US" sz="2800" b="1" dirty="0">
                <a:latin typeface="HP001 4 hàng" panose="020B0603050302020204" pitchFamily="34" charset="0"/>
              </a:rPr>
              <a:t> </a:t>
            </a:r>
            <a:r>
              <a:rPr lang="en-US" sz="2800" b="1" dirty="0" err="1">
                <a:latin typeface="HP001 4 hàng" panose="020B0603050302020204" pitchFamily="34" charset="0"/>
              </a:rPr>
              <a:t>người</a:t>
            </a:r>
            <a:r>
              <a:rPr lang="en-US" sz="2800" b="1" dirty="0">
                <a:latin typeface="HP001 4 hàng" panose="020B0603050302020204" pitchFamily="34" charset="0"/>
              </a:rPr>
              <a:t> </a:t>
            </a:r>
            <a:r>
              <a:rPr lang="en-US" sz="2800" b="1" dirty="0" err="1">
                <a:latin typeface="HP001 4 hàng" panose="020B0603050302020204" pitchFamily="34" charset="0"/>
              </a:rPr>
              <a:t>lạ</a:t>
            </a:r>
            <a:endParaRPr lang="en-US" sz="2800" b="1" dirty="0">
              <a:latin typeface="HP001 4 hàng" panose="020B0603050302020204" pitchFamily="34" charset="0"/>
            </a:endParaRPr>
          </a:p>
        </p:txBody>
      </p:sp>
      <p:sp>
        <p:nvSpPr>
          <p:cNvPr id="5" name="TextBox 4">
            <a:extLst>
              <a:ext uri="{FF2B5EF4-FFF2-40B4-BE49-F238E27FC236}">
                <a16:creationId xmlns:a16="http://schemas.microsoft.com/office/drawing/2014/main" id="{28DEF70A-84E5-19E5-7879-E3891457E44B}"/>
              </a:ext>
            </a:extLst>
          </p:cNvPr>
          <p:cNvSpPr txBox="1"/>
          <p:nvPr/>
        </p:nvSpPr>
        <p:spPr>
          <a:xfrm>
            <a:off x="245165" y="1853946"/>
            <a:ext cx="8915400" cy="4893647"/>
          </a:xfrm>
          <a:prstGeom prst="rect">
            <a:avLst/>
          </a:prstGeom>
          <a:noFill/>
        </p:spPr>
        <p:txBody>
          <a:bodyPr wrap="square" rtlCol="0">
            <a:spAutoFit/>
          </a:bodyPr>
          <a:lstStyle/>
          <a:p>
            <a:pPr algn="ctr"/>
            <a:r>
              <a:rPr lang="en-US" sz="3200" dirty="0" err="1"/>
              <a:t>Yêu</a:t>
            </a:r>
            <a:r>
              <a:rPr lang="en-US" sz="3200" dirty="0"/>
              <a:t> </a:t>
            </a:r>
            <a:r>
              <a:rPr lang="en-US" sz="3200" dirty="0" err="1"/>
              <a:t>cầu</a:t>
            </a:r>
            <a:r>
              <a:rPr lang="en-US" sz="3200" dirty="0"/>
              <a:t> </a:t>
            </a:r>
            <a:r>
              <a:rPr lang="en-US" sz="3200" dirty="0" err="1"/>
              <a:t>cần</a:t>
            </a:r>
            <a:r>
              <a:rPr lang="en-US" sz="3200" dirty="0"/>
              <a:t> </a:t>
            </a:r>
            <a:r>
              <a:rPr lang="en-US" sz="3200" dirty="0" err="1"/>
              <a:t>đạt</a:t>
            </a:r>
            <a:endParaRPr lang="en-US" sz="3200" dirty="0"/>
          </a:p>
          <a:p>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Học sinh nhận thấy cần có hành vi tôn trọng và thái độ lịch sự khi giao tiếp với người lạ.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Thực hiện những hành vi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Tôn trọng, thân thiện, sẵn sàng giúp đỡ người lạ khi cần thiết.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Có lời nói, cử chỉ lịch sự, tế nhị.</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Không phân biệt thành thị, nông thôn, giàu nghèo.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315099"/>
            <a:ext cx="7162800" cy="461665"/>
          </a:xfrm>
          <a:prstGeom prst="rect">
            <a:avLst/>
          </a:prstGeom>
          <a:noFill/>
        </p:spPr>
        <p:txBody>
          <a:bodyPr wrap="square" rtlCol="0">
            <a:spAutoFit/>
          </a:bodyPr>
          <a:lstStyle/>
          <a:p>
            <a:pPr algn="ctr"/>
            <a:r>
              <a:rPr lang="en-US" sz="2400" b="1">
                <a:latin typeface="Quicksand" pitchFamily="2" charset="0"/>
              </a:rPr>
              <a:t>TRAO ĐỔI – THỰC HÀNH</a:t>
            </a:r>
          </a:p>
        </p:txBody>
      </p:sp>
      <p:sp>
        <p:nvSpPr>
          <p:cNvPr id="6" name="TextBox 5"/>
          <p:cNvSpPr txBox="1"/>
          <p:nvPr/>
        </p:nvSpPr>
        <p:spPr>
          <a:xfrm>
            <a:off x="609600" y="963464"/>
            <a:ext cx="7924800" cy="1631216"/>
          </a:xfrm>
          <a:prstGeom prst="rect">
            <a:avLst/>
          </a:prstGeom>
          <a:noFill/>
        </p:spPr>
        <p:txBody>
          <a:bodyPr wrap="square" rtlCol="0">
            <a:spAutoFit/>
          </a:bodyPr>
          <a:lstStyle/>
          <a:p>
            <a:pPr algn="just"/>
            <a:r>
              <a:rPr lang="en-US" sz="2000" b="1">
                <a:latin typeface="Quicksand" pitchFamily="2" charset="0"/>
              </a:rPr>
              <a:t>BÀI TẬP 1: Nhận xét việc làm của các bạn trong từng trường hợp sau:</a:t>
            </a:r>
          </a:p>
          <a:p>
            <a:pPr algn="just"/>
            <a:endParaRPr lang="en-US" sz="2000" b="1">
              <a:latin typeface="Quicksand" pitchFamily="2" charset="0"/>
            </a:endParaRPr>
          </a:p>
          <a:p>
            <a:pPr algn="just"/>
            <a:r>
              <a:rPr lang="en-US" sz="2000" b="1">
                <a:solidFill>
                  <a:srgbClr val="FF0000"/>
                </a:solidFill>
                <a:latin typeface="Quicksand" pitchFamily="2" charset="0"/>
              </a:rPr>
              <a:t>b. Trong giờ ra chơi, thấy đoàn khách đến thăm trường, Tú khoanh tay lễ phép chào khách còn Minh chỉ mải đùa nghịch</a:t>
            </a:r>
          </a:p>
        </p:txBody>
      </p:sp>
      <p:sp>
        <p:nvSpPr>
          <p:cNvPr id="7" name="TextBox 6"/>
          <p:cNvSpPr txBox="1"/>
          <p:nvPr/>
        </p:nvSpPr>
        <p:spPr>
          <a:xfrm>
            <a:off x="5181600" y="3428999"/>
            <a:ext cx="3634596" cy="1015663"/>
          </a:xfrm>
          <a:prstGeom prst="rect">
            <a:avLst/>
          </a:prstGeom>
          <a:noFill/>
        </p:spPr>
        <p:txBody>
          <a:bodyPr wrap="square" rtlCol="0">
            <a:spAutoFit/>
          </a:bodyPr>
          <a:lstStyle/>
          <a:p>
            <a:pPr algn="ctr"/>
            <a:r>
              <a:rPr lang="en-US" sz="2000" b="1">
                <a:latin typeface="Quicksand" pitchFamily="2" charset="0"/>
              </a:rPr>
              <a:t>Hành động của Tú thể hiện sự lễ phép, hiếu khách phù hợp với HS.</a:t>
            </a:r>
          </a:p>
        </p:txBody>
      </p:sp>
      <p:pic>
        <p:nvPicPr>
          <p:cNvPr id="2" name="Picture 1"/>
          <p:cNvPicPr>
            <a:picLocks noChangeAspect="1"/>
          </p:cNvPicPr>
          <p:nvPr/>
        </p:nvPicPr>
        <p:blipFill rotWithShape="1">
          <a:blip r:embed="rId2"/>
          <a:srcRect t="6603" r="27956" b="5718"/>
          <a:stretch/>
        </p:blipFill>
        <p:spPr>
          <a:xfrm rot="16200000">
            <a:off x="1439955" y="2598645"/>
            <a:ext cx="2667000" cy="4327710"/>
          </a:xfrm>
          <a:prstGeom prst="rect">
            <a:avLst/>
          </a:prstGeom>
        </p:spPr>
      </p:pic>
      <p:sp>
        <p:nvSpPr>
          <p:cNvPr id="8" name="TextBox 7"/>
          <p:cNvSpPr txBox="1"/>
          <p:nvPr/>
        </p:nvSpPr>
        <p:spPr>
          <a:xfrm>
            <a:off x="5172974" y="4671921"/>
            <a:ext cx="3634596" cy="1323439"/>
          </a:xfrm>
          <a:prstGeom prst="rect">
            <a:avLst/>
          </a:prstGeom>
          <a:noFill/>
        </p:spPr>
        <p:txBody>
          <a:bodyPr wrap="square" rtlCol="0">
            <a:spAutoFit/>
          </a:bodyPr>
          <a:lstStyle/>
          <a:p>
            <a:pPr algn="ctr"/>
            <a:r>
              <a:rPr lang="en-US" sz="2000" b="1">
                <a:latin typeface="Quicksand" pitchFamily="2" charset="0"/>
              </a:rPr>
              <a:t>Hành động của Minh còn thiếu lịch sự, chưa lễ phép với người lớn tuổi, khách đến trường.</a:t>
            </a:r>
          </a:p>
        </p:txBody>
      </p:sp>
    </p:spTree>
    <p:extLst>
      <p:ext uri="{BB962C8B-B14F-4D97-AF65-F5344CB8AC3E}">
        <p14:creationId xmlns:p14="http://schemas.microsoft.com/office/powerpoint/2010/main" val="24116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315099"/>
            <a:ext cx="7162800" cy="461665"/>
          </a:xfrm>
          <a:prstGeom prst="rect">
            <a:avLst/>
          </a:prstGeom>
          <a:noFill/>
        </p:spPr>
        <p:txBody>
          <a:bodyPr wrap="square" rtlCol="0">
            <a:spAutoFit/>
          </a:bodyPr>
          <a:lstStyle/>
          <a:p>
            <a:pPr algn="ctr"/>
            <a:r>
              <a:rPr lang="en-US" sz="2400" b="1">
                <a:latin typeface="Quicksand" pitchFamily="2" charset="0"/>
              </a:rPr>
              <a:t>TRAO ĐỔI – THỰC HÀNH</a:t>
            </a:r>
          </a:p>
        </p:txBody>
      </p:sp>
      <p:sp>
        <p:nvSpPr>
          <p:cNvPr id="6" name="TextBox 5"/>
          <p:cNvSpPr txBox="1"/>
          <p:nvPr/>
        </p:nvSpPr>
        <p:spPr>
          <a:xfrm>
            <a:off x="609600" y="963464"/>
            <a:ext cx="7924800" cy="1631216"/>
          </a:xfrm>
          <a:prstGeom prst="rect">
            <a:avLst/>
          </a:prstGeom>
          <a:noFill/>
        </p:spPr>
        <p:txBody>
          <a:bodyPr wrap="square" rtlCol="0">
            <a:spAutoFit/>
          </a:bodyPr>
          <a:lstStyle/>
          <a:p>
            <a:pPr algn="just"/>
            <a:r>
              <a:rPr lang="en-US" sz="2000" b="1">
                <a:latin typeface="Quicksand" pitchFamily="2" charset="0"/>
              </a:rPr>
              <a:t>BÀI TẬP 1: Nhận xét việc làm của các bạn trong từng trường hợp sau:</a:t>
            </a:r>
          </a:p>
          <a:p>
            <a:pPr algn="just"/>
            <a:endParaRPr lang="en-US" sz="2000" b="1">
              <a:latin typeface="Quicksand" pitchFamily="2" charset="0"/>
            </a:endParaRPr>
          </a:p>
          <a:p>
            <a:pPr algn="just"/>
            <a:r>
              <a:rPr lang="en-US" sz="2000" b="1">
                <a:solidFill>
                  <a:srgbClr val="FF0000"/>
                </a:solidFill>
                <a:latin typeface="Quicksand" pitchFamily="2" charset="0"/>
              </a:rPr>
              <a:t>c. Có một bác lớn tuổi hỏi Tuyết đường đến phố Kim Mã. Tuyết đã tận tình chỉ đường cho bác.</a:t>
            </a:r>
          </a:p>
        </p:txBody>
      </p:sp>
      <p:sp>
        <p:nvSpPr>
          <p:cNvPr id="7" name="TextBox 6"/>
          <p:cNvSpPr txBox="1"/>
          <p:nvPr/>
        </p:nvSpPr>
        <p:spPr>
          <a:xfrm>
            <a:off x="5181600" y="3428999"/>
            <a:ext cx="3634596" cy="1015663"/>
          </a:xfrm>
          <a:prstGeom prst="rect">
            <a:avLst/>
          </a:prstGeom>
          <a:noFill/>
        </p:spPr>
        <p:txBody>
          <a:bodyPr wrap="square" rtlCol="0">
            <a:spAutoFit/>
          </a:bodyPr>
          <a:lstStyle/>
          <a:p>
            <a:pPr algn="ctr"/>
            <a:r>
              <a:rPr lang="en-US" sz="2000" b="1">
                <a:latin typeface="Quicksand" pitchFamily="2" charset="0"/>
              </a:rPr>
              <a:t>Hành động của Tuyết là đúng vì bạn đã tận tình giúp đỡ người khác khi được nhờ.</a:t>
            </a:r>
          </a:p>
        </p:txBody>
      </p:sp>
      <p:pic>
        <p:nvPicPr>
          <p:cNvPr id="3" name="Picture 2"/>
          <p:cNvPicPr>
            <a:picLocks noChangeAspect="1"/>
          </p:cNvPicPr>
          <p:nvPr/>
        </p:nvPicPr>
        <p:blipFill rotWithShape="1">
          <a:blip r:embed="rId2"/>
          <a:srcRect l="7860" t="3360" r="13594" b="1441"/>
          <a:stretch/>
        </p:blipFill>
        <p:spPr>
          <a:xfrm rot="16200000">
            <a:off x="1208385" y="1999141"/>
            <a:ext cx="3059566" cy="4944374"/>
          </a:xfrm>
          <a:prstGeom prst="rect">
            <a:avLst/>
          </a:prstGeom>
        </p:spPr>
      </p:pic>
    </p:spTree>
    <p:extLst>
      <p:ext uri="{BB962C8B-B14F-4D97-AF65-F5344CB8AC3E}">
        <p14:creationId xmlns:p14="http://schemas.microsoft.com/office/powerpoint/2010/main" val="315099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83615" cy="6858000"/>
          </a:xfrm>
          <a:prstGeom prst="rect">
            <a:avLst/>
          </a:prstGeom>
        </p:spPr>
      </p:pic>
      <p:sp>
        <p:nvSpPr>
          <p:cNvPr id="3" name="Content Placeholder 2"/>
          <p:cNvSpPr>
            <a:spLocks noGrp="1"/>
          </p:cNvSpPr>
          <p:nvPr>
            <p:ph idx="1"/>
          </p:nvPr>
        </p:nvSpPr>
        <p:spPr>
          <a:xfrm>
            <a:off x="1112807" y="2781300"/>
            <a:ext cx="6858000" cy="1295400"/>
          </a:xfrm>
        </p:spPr>
        <p:txBody>
          <a:bodyPr/>
          <a:lstStyle/>
          <a:p>
            <a:pPr marL="0" indent="0" algn="ctr">
              <a:buNone/>
            </a:pPr>
            <a:r>
              <a:rPr lang="en-US" b="1">
                <a:latin typeface="Quicksand" pitchFamily="2" charset="0"/>
              </a:rPr>
              <a:t>Qua các việc làm của các bạn em rút ra được điều gì?</a:t>
            </a:r>
          </a:p>
        </p:txBody>
      </p:sp>
    </p:spTree>
    <p:extLst>
      <p:ext uri="{BB962C8B-B14F-4D97-AF65-F5344CB8AC3E}">
        <p14:creationId xmlns:p14="http://schemas.microsoft.com/office/powerpoint/2010/main" val="326036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92D050"/>
            </a:solidFill>
          </a:ln>
        </p:spPr>
        <p:txBody>
          <a:bodyPr>
            <a:normAutofit fontScale="90000"/>
          </a:bodyPr>
          <a:lstStyle/>
          <a:p>
            <a:pPr algn="just"/>
            <a:r>
              <a:rPr lang="en-US" sz="3600" b="1">
                <a:latin typeface="Quicksand" pitchFamily="2" charset="0"/>
              </a:rPr>
              <a:t>Bài tập 2: Em sẽ làm gì trong từng tình huống sau:</a:t>
            </a:r>
          </a:p>
        </p:txBody>
      </p:sp>
      <p:sp>
        <p:nvSpPr>
          <p:cNvPr id="3" name="Content Placeholder 2"/>
          <p:cNvSpPr>
            <a:spLocks noGrp="1"/>
          </p:cNvSpPr>
          <p:nvPr>
            <p:ph idx="1"/>
          </p:nvPr>
        </p:nvSpPr>
        <p:spPr>
          <a:ln>
            <a:solidFill>
              <a:srgbClr val="FFC000"/>
            </a:solidFill>
          </a:ln>
        </p:spPr>
        <p:txBody>
          <a:bodyPr>
            <a:normAutofit/>
          </a:bodyPr>
          <a:lstStyle/>
          <a:p>
            <a:pPr marL="514350" indent="-514350" algn="just">
              <a:buAutoNum type="alphaLcPeriod"/>
            </a:pPr>
            <a:r>
              <a:rPr lang="en-US" sz="2800" b="1">
                <a:latin typeface="Quicksand" pitchFamily="2" charset="0"/>
              </a:rPr>
              <a:t>Có cô giáo đến thực tập ở lớp em. Mấy bạn ngồi cạnh em ngại nói chuyện với cô, thậm chí không phát biểu trong giờ cô dạy.</a:t>
            </a:r>
          </a:p>
          <a:p>
            <a:pPr marL="0" indent="0" algn="just">
              <a:buNone/>
            </a:pPr>
            <a:r>
              <a:rPr lang="en-US" sz="2800" b="1" i="1">
                <a:solidFill>
                  <a:schemeClr val="accent4">
                    <a:lumMod val="50000"/>
                  </a:schemeClr>
                </a:solidFill>
                <a:latin typeface="Quicksand" pitchFamily="2" charset="0"/>
              </a:rPr>
              <a:t>Em nên nói với các bạn không nên thiếu thiện cảm với cô như vậy mà nên thông cảm, chia sẻ khó khan với cô, hang hái phát biểu để cô hoàn thành nhiệm vụ của mình.</a:t>
            </a:r>
          </a:p>
        </p:txBody>
      </p:sp>
    </p:spTree>
    <p:extLst>
      <p:ext uri="{BB962C8B-B14F-4D97-AF65-F5344CB8AC3E}">
        <p14:creationId xmlns:p14="http://schemas.microsoft.com/office/powerpoint/2010/main" val="323162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92D050"/>
            </a:solidFill>
          </a:ln>
        </p:spPr>
        <p:txBody>
          <a:bodyPr>
            <a:normAutofit fontScale="90000"/>
          </a:bodyPr>
          <a:lstStyle/>
          <a:p>
            <a:pPr algn="just"/>
            <a:r>
              <a:rPr lang="en-US" sz="3600" b="1">
                <a:latin typeface="Quicksand" pitchFamily="2" charset="0"/>
              </a:rPr>
              <a:t>Bài tập 2: Em sẽ làm gì trong từng tình huống sau:</a:t>
            </a:r>
          </a:p>
        </p:txBody>
      </p:sp>
      <p:sp>
        <p:nvSpPr>
          <p:cNvPr id="3" name="Content Placeholder 2"/>
          <p:cNvSpPr>
            <a:spLocks noGrp="1"/>
          </p:cNvSpPr>
          <p:nvPr>
            <p:ph idx="1"/>
          </p:nvPr>
        </p:nvSpPr>
        <p:spPr>
          <a:ln>
            <a:solidFill>
              <a:srgbClr val="FFC000"/>
            </a:solidFill>
          </a:ln>
        </p:spPr>
        <p:txBody>
          <a:bodyPr>
            <a:normAutofit/>
          </a:bodyPr>
          <a:lstStyle/>
          <a:p>
            <a:pPr marL="0" indent="0" algn="just">
              <a:buNone/>
            </a:pPr>
            <a:r>
              <a:rPr lang="en-US" sz="2800" b="1">
                <a:latin typeface="Quicksand" pitchFamily="2" charset="0"/>
              </a:rPr>
              <a:t>b. Người em họ lần đầu tiên đến nhà em chơi, cậu ấy chưa quen cách sử dụng đồ dùng trong nhà em.</a:t>
            </a:r>
          </a:p>
          <a:p>
            <a:pPr marL="0" indent="0" algn="just">
              <a:buNone/>
            </a:pPr>
            <a:r>
              <a:rPr lang="en-US" sz="2800" b="1" i="1">
                <a:solidFill>
                  <a:schemeClr val="accent4">
                    <a:lumMod val="50000"/>
                  </a:schemeClr>
                </a:solidFill>
                <a:latin typeface="Quicksand" pitchFamily="2" charset="0"/>
              </a:rPr>
              <a:t>Em nên khéo léo hướng dẫn em họ sử dụng đồ dung trong gia đình mình. Tránh làm em họ cảm thấy tủi thân vì không biết cách sử dụng những đồ dung có thể là đơn giản nhưng em ấy chưa tiếp xúc bao giờ.</a:t>
            </a:r>
          </a:p>
        </p:txBody>
      </p:sp>
    </p:spTree>
    <p:extLst>
      <p:ext uri="{BB962C8B-B14F-4D97-AF65-F5344CB8AC3E}">
        <p14:creationId xmlns:p14="http://schemas.microsoft.com/office/powerpoint/2010/main" val="5880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53333064f4c6a43082b10f9f89f7427b.jpg"/>
          <p:cNvPicPr>
            <a:picLocks noGrp="1" noChangeAspect="1"/>
          </p:cNvPicPr>
          <p:nvPr>
            <p:ph idx="1"/>
          </p:nvPr>
        </p:nvPicPr>
        <p:blipFill>
          <a:blip r:embed="rId2" cstate="print"/>
          <a:stretch>
            <a:fillRect/>
          </a:stretch>
        </p:blipFill>
        <p:spPr>
          <a:xfrm>
            <a:off x="0" y="-33130"/>
            <a:ext cx="9144000" cy="6858000"/>
          </a:xfrm>
        </p:spPr>
      </p:pic>
      <p:sp>
        <p:nvSpPr>
          <p:cNvPr id="5" name="TextBox 4">
            <a:extLst>
              <a:ext uri="{FF2B5EF4-FFF2-40B4-BE49-F238E27FC236}">
                <a16:creationId xmlns:a16="http://schemas.microsoft.com/office/drawing/2014/main" id="{28DEF70A-84E5-19E5-7879-E3891457E44B}"/>
              </a:ext>
            </a:extLst>
          </p:cNvPr>
          <p:cNvSpPr txBox="1"/>
          <p:nvPr/>
        </p:nvSpPr>
        <p:spPr>
          <a:xfrm>
            <a:off x="114300" y="457200"/>
            <a:ext cx="8915400" cy="4893647"/>
          </a:xfrm>
          <a:prstGeom prst="rect">
            <a:avLst/>
          </a:prstGeom>
          <a:noFill/>
        </p:spPr>
        <p:txBody>
          <a:bodyPr wrap="square" rtlCol="0">
            <a:spAutoFit/>
          </a:bodyPr>
          <a:lstStyle/>
          <a:p>
            <a:pPr algn="ctr"/>
            <a:r>
              <a:rPr lang="en-US" sz="3200" b="1" dirty="0" err="1">
                <a:effectLst>
                  <a:outerShdw blurRad="38100" dist="38100" dir="2700000" algn="tl">
                    <a:srgbClr val="000000">
                      <a:alpha val="43137"/>
                    </a:srgbClr>
                  </a:outerShdw>
                </a:effectLst>
              </a:rPr>
              <a:t>Yêu</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cầu</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cần</a:t>
            </a:r>
            <a:r>
              <a:rPr lang="en-US" sz="3200" b="1" dirty="0">
                <a:effectLst>
                  <a:outerShdw blurRad="38100" dist="38100" dir="2700000" algn="tl">
                    <a:srgbClr val="000000">
                      <a:alpha val="43137"/>
                    </a:srgbClr>
                  </a:outerShdw>
                </a:effectLst>
              </a:rPr>
              <a:t> </a:t>
            </a:r>
            <a:r>
              <a:rPr lang="en-US" sz="3200" b="1" dirty="0" err="1">
                <a:effectLst>
                  <a:outerShdw blurRad="38100" dist="38100" dir="2700000" algn="tl">
                    <a:srgbClr val="000000">
                      <a:alpha val="43137"/>
                    </a:srgbClr>
                  </a:outerShdw>
                </a:effectLst>
              </a:rPr>
              <a:t>đạt</a:t>
            </a:r>
            <a:endParaRPr lang="en-US" sz="3200" b="1" dirty="0">
              <a:effectLst>
                <a:outerShdw blurRad="38100" dist="38100" dir="2700000" algn="tl">
                  <a:srgbClr val="000000">
                    <a:alpha val="43137"/>
                  </a:srgbClr>
                </a:outerShdw>
              </a:effectLst>
            </a:endParaRPr>
          </a:p>
          <a:p>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Học sinh nhận thấy cần có hành vi tôn trọng và thái độ lịch sự khi giao tiếp với người lạ.</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Thực hiện những hành vi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Tôn trọng, thân thiện, sẵn sàng giúp đỡ người lạ khi cần thiết.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Có lời nói, cử chỉ lịch sự, tế nhị.</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nb-NO" sz="3200" dirty="0">
                <a:effectLst/>
                <a:latin typeface="Times New Roman" panose="02020603050405020304" pitchFamily="18" charset="0"/>
                <a:ea typeface="Calibri" panose="020F0502020204030204" pitchFamily="34" charset="0"/>
                <a:cs typeface="Times New Roman" panose="02020603050405020304" pitchFamily="18" charset="0"/>
              </a:rPr>
              <a:t>+ Không phân biệt thành thị, nông thôn, giàu nghèo.</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330139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3224"/>
          <a:stretch/>
        </p:blipFill>
        <p:spPr>
          <a:xfrm rot="16200000">
            <a:off x="1981200" y="-304800"/>
            <a:ext cx="5181600" cy="9144000"/>
          </a:xfrm>
          <a:prstGeom prst="rect">
            <a:avLst/>
          </a:prstGeom>
        </p:spPr>
      </p:pic>
      <p:sp>
        <p:nvSpPr>
          <p:cNvPr id="3" name="TextBox 2"/>
          <p:cNvSpPr txBox="1"/>
          <p:nvPr/>
        </p:nvSpPr>
        <p:spPr>
          <a:xfrm>
            <a:off x="609600" y="265044"/>
            <a:ext cx="1752600"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ĐỌC TRUYỆN</a:t>
            </a:r>
          </a:p>
        </p:txBody>
      </p:sp>
      <p:sp>
        <p:nvSpPr>
          <p:cNvPr id="5" name="TextBox 4"/>
          <p:cNvSpPr txBox="1"/>
          <p:nvPr/>
        </p:nvSpPr>
        <p:spPr>
          <a:xfrm>
            <a:off x="3048000" y="701841"/>
            <a:ext cx="3428999" cy="584775"/>
          </a:xfrm>
          <a:prstGeom prst="rect">
            <a:avLst/>
          </a:prstGeom>
          <a:noFill/>
        </p:spPr>
        <p:txBody>
          <a:bodyPr wrap="square" rtlCol="0">
            <a:spAutoFit/>
          </a:bodyPr>
          <a:lstStyle/>
          <a:p>
            <a:pPr algn="ctr"/>
            <a:r>
              <a:rPr lang="en-US" sz="3200" b="1">
                <a:latin typeface="Quicksand" pitchFamily="2" charset="0"/>
              </a:rPr>
              <a:t>NGƯỜI BẠN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855"/>
            <a:ext cx="9144000" cy="6858000"/>
          </a:xfrm>
          <a:solidFill>
            <a:schemeClr val="accent6">
              <a:lumMod val="40000"/>
              <a:lumOff val="60000"/>
            </a:schemeClr>
          </a:solidFill>
        </p:spPr>
        <p:txBody>
          <a:bodyPr>
            <a:normAutofit fontScale="25000" lnSpcReduction="20000"/>
          </a:bodyPr>
          <a:lstStyle/>
          <a:p>
            <a:pPr algn="just">
              <a:buNone/>
            </a:pPr>
            <a:endParaRPr lang="en-US" sz="5900">
              <a:solidFill>
                <a:srgbClr val="002060"/>
              </a:solidFill>
              <a:latin typeface="Quicksand" pitchFamily="2" charset="0"/>
            </a:endParaRPr>
          </a:p>
          <a:p>
            <a:pPr algn="ctr">
              <a:buNone/>
            </a:pPr>
            <a:r>
              <a:rPr lang="en-US" sz="5900" b="1">
                <a:solidFill>
                  <a:srgbClr val="002060"/>
                </a:solidFill>
                <a:latin typeface="Quicksand" pitchFamily="2" charset="0"/>
              </a:rPr>
              <a:t>NGƯỜI BẠN MỚI</a:t>
            </a:r>
            <a:endParaRPr lang="en-US" sz="1200" b="1" dirty="0">
              <a:solidFill>
                <a:srgbClr val="002060"/>
              </a:solidFill>
              <a:latin typeface="Quicksand" pitchFamily="2" charset="0"/>
            </a:endParaRPr>
          </a:p>
          <a:p>
            <a:pPr algn="just">
              <a:buNone/>
            </a:pPr>
            <a:endParaRPr lang="en-US" sz="2000" dirty="0">
              <a:latin typeface="Quicksand" pitchFamily="2" charset="0"/>
            </a:endParaRPr>
          </a:p>
          <a:p>
            <a:pPr marL="0" indent="0" algn="just">
              <a:buNone/>
            </a:pPr>
            <a:r>
              <a:rPr lang="en-US" sz="8000" b="1">
                <a:latin typeface="Quicksand" pitchFamily="2" charset="0"/>
              </a:rPr>
              <a:t>      </a:t>
            </a:r>
            <a:r>
              <a:rPr lang="vi-VN" sz="8000" b="1">
                <a:latin typeface="Quicksand" pitchFamily="2" charset="0"/>
              </a:rPr>
              <a:t>- Loa! Loa ! Lớp mình có thêm bạn mới ! Cô giáo sắp đưa bạn ấy về lớp.</a:t>
            </a:r>
          </a:p>
          <a:p>
            <a:pPr marL="0" indent="0" algn="just">
              <a:buNone/>
            </a:pPr>
            <a:r>
              <a:rPr lang="en-US" sz="8000" b="1">
                <a:latin typeface="Quicksand" pitchFamily="2" charset="0"/>
              </a:rPr>
              <a:t>     </a:t>
            </a:r>
            <a:r>
              <a:rPr lang="vi-VN" sz="8000" b="1">
                <a:latin typeface="Quicksand" pitchFamily="2" charset="0"/>
              </a:rPr>
              <a:t>Đó là tiếng của Thanh “khướu”.</a:t>
            </a:r>
          </a:p>
          <a:p>
            <a:pPr marL="0" indent="0" algn="just">
              <a:buNone/>
            </a:pPr>
            <a:r>
              <a:rPr lang="en-US" sz="8000" b="1">
                <a:latin typeface="Quicksand" pitchFamily="2" charset="0"/>
              </a:rPr>
              <a:t>     </a:t>
            </a:r>
            <a:r>
              <a:rPr lang="vi-VN" sz="8000" b="1">
                <a:latin typeface="Quicksand" pitchFamily="2" charset="0"/>
              </a:rPr>
              <a:t>Mấy phút sau, cô giáo bước vào lớp cùng một bạn nữ nhỏ bé, da đen sạm. Cô giới thiệu bạn với cả lớp:</a:t>
            </a:r>
          </a:p>
          <a:p>
            <a:pPr marL="0" indent="0" algn="just">
              <a:buNone/>
            </a:pPr>
            <a:r>
              <a:rPr lang="en-US" sz="8000" b="1">
                <a:latin typeface="Quicksand" pitchFamily="2" charset="0"/>
              </a:rPr>
              <a:t>    </a:t>
            </a:r>
            <a:r>
              <a:rPr lang="vi-VN" sz="8000" b="1">
                <a:latin typeface="Quicksand" pitchFamily="2" charset="0"/>
              </a:rPr>
              <a:t>- Cô chào các con ! Hôm nay, lớp chúng ta có thêm bạn Lan.</a:t>
            </a:r>
          </a:p>
          <a:p>
            <a:pPr marL="0" indent="0" algn="just">
              <a:buNone/>
            </a:pPr>
            <a:r>
              <a:rPr lang="en-US" sz="8000" b="1">
                <a:latin typeface="Quicksand" pitchFamily="2" charset="0"/>
              </a:rPr>
              <a:t>    </a:t>
            </a:r>
            <a:r>
              <a:rPr lang="vi-VN" sz="8000" b="1">
                <a:latin typeface="Quicksand" pitchFamily="2" charset="0"/>
              </a:rPr>
              <a:t>Trong khi cô hướng dẫn bạn Lan ngồi vào bàn cạnh Hương, Hương lại thầm thì với các bạn xung quanh:</a:t>
            </a:r>
          </a:p>
          <a:p>
            <a:pPr marL="0" indent="0" algn="just">
              <a:buNone/>
            </a:pPr>
            <a:r>
              <a:rPr lang="en-US" sz="8000" b="1">
                <a:latin typeface="Quicksand" pitchFamily="2" charset="0"/>
              </a:rPr>
              <a:t>    </a:t>
            </a:r>
            <a:r>
              <a:rPr lang="vi-VN" sz="8000" b="1">
                <a:latin typeface="Quicksand" pitchFamily="2" charset="0"/>
              </a:rPr>
              <a:t>- Trông như người nhà quê ! </a:t>
            </a:r>
            <a:endParaRPr lang="en-US" sz="8000" b="1">
              <a:latin typeface="Quicksand" pitchFamily="2" charset="0"/>
            </a:endParaRPr>
          </a:p>
          <a:p>
            <a:pPr marL="0" indent="0" algn="just">
              <a:buNone/>
            </a:pPr>
            <a:r>
              <a:rPr lang="en-US" sz="8000" b="1">
                <a:latin typeface="Quicksand" pitchFamily="2" charset="0"/>
              </a:rPr>
              <a:t>    </a:t>
            </a:r>
            <a:r>
              <a:rPr lang="vi-VN" sz="8000" b="1">
                <a:latin typeface="Quicksand" pitchFamily="2" charset="0"/>
              </a:rPr>
              <a:t>Hương nhăn mặt ngồi ra tít đầu bàn đằng kia.</a:t>
            </a:r>
          </a:p>
          <a:p>
            <a:pPr marL="0" indent="0" algn="just">
              <a:buNone/>
            </a:pPr>
            <a:r>
              <a:rPr lang="en-US" sz="8000" b="1">
                <a:latin typeface="Quicksand" pitchFamily="2" charset="0"/>
              </a:rPr>
              <a:t>    </a:t>
            </a:r>
            <a:r>
              <a:rPr lang="vi-VN" sz="8000" b="1">
                <a:latin typeface="Quicksand" pitchFamily="2" charset="0"/>
              </a:rPr>
              <a:t>Giờ ra chơi, Loan và Thảo đến làm quen, hỏi thăm Lan. Thấy vậy, Hương tỏ vẻ khó chịu, lảng ra chỗ khác. Cả buổi học hôm đó, Hương chẳng nói với Lan câu nào.</a:t>
            </a:r>
            <a:endParaRPr lang="en-US" sz="8000" b="1">
              <a:latin typeface="Quicksand" pitchFamily="2" charset="0"/>
            </a:endParaRPr>
          </a:p>
          <a:p>
            <a:pPr marL="0" indent="0">
              <a:buNone/>
            </a:pPr>
            <a:r>
              <a:rPr lang="en-US" sz="8000" b="1">
                <a:latin typeface="Quicksand" pitchFamily="2" charset="0"/>
              </a:rPr>
              <a:t>    </a:t>
            </a:r>
            <a:r>
              <a:rPr lang="vi-VN" sz="8000" b="1">
                <a:latin typeface="Quicksand" pitchFamily="2" charset="0"/>
              </a:rPr>
              <a:t>Tan học, Hương vội vàng thu dọn sách vở và ra khỏi lớp. Mải nghĩ đến việc phải ngồi cạnh "người nhà quê”, Hương trượt chân ngã phịch xuống bậc cầu thang. Bỗng Hương nghe tiếng Lan hốt hoảng hỏi từ đằng sau:</a:t>
            </a:r>
          </a:p>
          <a:p>
            <a:pPr marL="0" indent="0">
              <a:buNone/>
            </a:pPr>
            <a:r>
              <a:rPr lang="en-US" sz="8000" b="1">
                <a:latin typeface="Quicksand" pitchFamily="2" charset="0"/>
              </a:rPr>
              <a:t>   </a:t>
            </a:r>
            <a:r>
              <a:rPr lang="vi-VN" sz="8000" b="1">
                <a:latin typeface="Quicksand" pitchFamily="2" charset="0"/>
              </a:rPr>
              <a:t>- Cậu có đau lắm không ?</a:t>
            </a:r>
          </a:p>
          <a:p>
            <a:pPr marL="0" indent="0">
              <a:buNone/>
            </a:pPr>
            <a:r>
              <a:rPr lang="en-US" sz="8000" b="1">
                <a:latin typeface="Quicksand" pitchFamily="2" charset="0"/>
              </a:rPr>
              <a:t>   </a:t>
            </a:r>
            <a:r>
              <a:rPr lang="vi-VN" sz="8000" b="1">
                <a:latin typeface="Quicksand" pitchFamily="2" charset="0"/>
              </a:rPr>
              <a:t>Lan đỡ Hương dậy. Hương quay sang Lan ngượng nghịu nói lời cảm ơn. Hương bỗng thấy Lan thật thân thiện, gần gũi, còn mình đã vội vàng khi chê</a:t>
            </a:r>
            <a:r>
              <a:rPr lang="en-US" sz="8000" b="1">
                <a:latin typeface="Quicksand" pitchFamily="2" charset="0"/>
              </a:rPr>
              <a:t> </a:t>
            </a:r>
            <a:r>
              <a:rPr lang="vi-VN" sz="8000" b="1">
                <a:latin typeface="Quicksand" pitchFamily="2" charset="0"/>
              </a:rPr>
              <a:t>bai bạn.</a:t>
            </a:r>
          </a:p>
          <a:p>
            <a:pPr marL="0" indent="0">
              <a:buNone/>
            </a:pPr>
            <a:br>
              <a:rPr lang="vi-VN" sz="5000" b="1">
                <a:latin typeface="Quicksand" pitchFamily="2" charset="0"/>
              </a:rPr>
            </a:br>
            <a:endParaRPr lang="vi-VN" sz="4400" b="1">
              <a:latin typeface="Quicksand" pitchFamily="2" charset="0"/>
            </a:endParaRPr>
          </a:p>
          <a:p>
            <a:pPr marL="0" indent="0" algn="just">
              <a:buNone/>
            </a:pPr>
            <a:br>
              <a:rPr lang="vi-VN" sz="4400" b="1">
                <a:latin typeface="Quicksand" pitchFamily="2" charset="0"/>
              </a:rPr>
            </a:br>
            <a:endParaRPr lang="en-US" sz="4400" b="1" dirty="0">
              <a:latin typeface="Quicksand" pitchFamily="2"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3224"/>
          <a:stretch/>
        </p:blipFill>
        <p:spPr>
          <a:xfrm rot="16200000">
            <a:off x="2828290" y="1685290"/>
            <a:ext cx="3411220" cy="6019800"/>
          </a:xfrm>
          <a:prstGeom prst="rect">
            <a:avLst/>
          </a:prstGeom>
        </p:spPr>
      </p:pic>
      <p:sp>
        <p:nvSpPr>
          <p:cNvPr id="2" name="Rectangle 1"/>
          <p:cNvSpPr/>
          <p:nvPr/>
        </p:nvSpPr>
        <p:spPr>
          <a:xfrm>
            <a:off x="914400" y="533400"/>
            <a:ext cx="7772400" cy="830997"/>
          </a:xfrm>
          <a:prstGeom prst="rect">
            <a:avLst/>
          </a:prstGeom>
        </p:spPr>
        <p:txBody>
          <a:bodyPr wrap="square">
            <a:spAutoFit/>
          </a:bodyPr>
          <a:lstStyle/>
          <a:p>
            <a:r>
              <a:rPr lang="vi-VN" sz="2400" b="1">
                <a:latin typeface="Quicksand" pitchFamily="2" charset="0"/>
              </a:rPr>
              <a:t> 1. Các bạn trong lớp Có thái độ như thế nào với người bạn mới ? </a:t>
            </a:r>
            <a:endParaRPr lang="en-US" sz="2400" b="1">
              <a:latin typeface="Quicksand" pitchFamily="2" charset="0"/>
            </a:endParaRPr>
          </a:p>
        </p:txBody>
      </p:sp>
      <p:sp>
        <p:nvSpPr>
          <p:cNvPr id="5" name="Rectangle 4"/>
          <p:cNvSpPr/>
          <p:nvPr/>
        </p:nvSpPr>
        <p:spPr>
          <a:xfrm>
            <a:off x="914400" y="1676400"/>
            <a:ext cx="7162800" cy="830997"/>
          </a:xfrm>
          <a:prstGeom prst="rect">
            <a:avLst/>
          </a:prstGeom>
        </p:spPr>
        <p:txBody>
          <a:bodyPr wrap="square">
            <a:spAutoFit/>
          </a:bodyPr>
          <a:lstStyle/>
          <a:p>
            <a:r>
              <a:rPr lang="vi-VN" sz="2400" b="1">
                <a:solidFill>
                  <a:srgbClr val="0070C0"/>
                </a:solidFill>
                <a:latin typeface="Quicksand" pitchFamily="2" charset="0"/>
              </a:rPr>
              <a:t>- Hương chê Lan như người nhà quê, Loan và Thảo tới làm quen với Lan</a:t>
            </a:r>
            <a:endParaRPr lang="en-US" sz="2400" b="1">
              <a:solidFill>
                <a:srgbClr val="0070C0"/>
              </a:solidFill>
              <a:latin typeface="Quicksand"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3224"/>
          <a:stretch/>
        </p:blipFill>
        <p:spPr>
          <a:xfrm rot="16200000">
            <a:off x="2828290" y="1685290"/>
            <a:ext cx="3411220" cy="6019800"/>
          </a:xfrm>
          <a:prstGeom prst="rect">
            <a:avLst/>
          </a:prstGeom>
        </p:spPr>
      </p:pic>
      <p:sp>
        <p:nvSpPr>
          <p:cNvPr id="2" name="Rectangle 1"/>
          <p:cNvSpPr/>
          <p:nvPr/>
        </p:nvSpPr>
        <p:spPr>
          <a:xfrm>
            <a:off x="457200" y="347168"/>
            <a:ext cx="7772400" cy="584775"/>
          </a:xfrm>
          <a:prstGeom prst="rect">
            <a:avLst/>
          </a:prstGeom>
        </p:spPr>
        <p:txBody>
          <a:bodyPr wrap="square">
            <a:spAutoFit/>
          </a:bodyPr>
          <a:lstStyle/>
          <a:p>
            <a:r>
              <a:rPr lang="vi-VN" sz="3200" b="1">
                <a:latin typeface="Quicksand" pitchFamily="2" charset="0"/>
              </a:rPr>
              <a:t> </a:t>
            </a:r>
            <a:r>
              <a:rPr lang="pt-BR" sz="2400" b="1">
                <a:latin typeface="Quicksand" pitchFamily="2" charset="0"/>
              </a:rPr>
              <a:t>2. Chuyện gì đã xảy ra cuối buổi học hôm đó?</a:t>
            </a:r>
            <a:endParaRPr lang="en-US" sz="2400" b="1">
              <a:latin typeface="Quicksand" pitchFamily="2" charset="0"/>
            </a:endParaRPr>
          </a:p>
        </p:txBody>
      </p:sp>
      <p:sp>
        <p:nvSpPr>
          <p:cNvPr id="5" name="Rectangle 4"/>
          <p:cNvSpPr/>
          <p:nvPr/>
        </p:nvSpPr>
        <p:spPr>
          <a:xfrm>
            <a:off x="609600" y="1066800"/>
            <a:ext cx="7924799" cy="1323439"/>
          </a:xfrm>
          <a:prstGeom prst="rect">
            <a:avLst/>
          </a:prstGeom>
        </p:spPr>
        <p:txBody>
          <a:bodyPr wrap="square">
            <a:spAutoFit/>
          </a:bodyPr>
          <a:lstStyle/>
          <a:p>
            <a:pPr algn="just"/>
            <a:r>
              <a:rPr lang="vi-VN" sz="3200" b="1">
                <a:solidFill>
                  <a:srgbClr val="0070C0"/>
                </a:solidFill>
                <a:latin typeface="Quicksand" pitchFamily="2" charset="0"/>
              </a:rPr>
              <a:t>- </a:t>
            </a:r>
            <a:r>
              <a:rPr lang="pt-BR" sz="2400" b="1">
                <a:solidFill>
                  <a:srgbClr val="0070C0"/>
                </a:solidFill>
                <a:latin typeface="Quicksand" pitchFamily="2" charset="0"/>
              </a:rPr>
              <a:t>Hương bị trượt chân ngồi phịch xuống bậc thang, khuỷu tay đập vào thành cầu thang. Lan hỏi thăm, đỡ Hương dậy</a:t>
            </a:r>
            <a:endParaRPr lang="en-US" sz="2400" b="1">
              <a:solidFill>
                <a:srgbClr val="0070C0"/>
              </a:solidFill>
              <a:latin typeface="Quicksand" pitchFamily="2" charset="0"/>
            </a:endParaRPr>
          </a:p>
        </p:txBody>
      </p:sp>
    </p:spTree>
    <p:extLst>
      <p:ext uri="{BB962C8B-B14F-4D97-AF65-F5344CB8AC3E}">
        <p14:creationId xmlns:p14="http://schemas.microsoft.com/office/powerpoint/2010/main" val="17862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904456"/>
            <a:ext cx="7162800" cy="461665"/>
          </a:xfrm>
          <a:prstGeom prst="rect">
            <a:avLst/>
          </a:prstGeom>
        </p:spPr>
        <p:txBody>
          <a:bodyPr wrap="square">
            <a:spAutoFit/>
          </a:bodyPr>
          <a:lstStyle/>
          <a:p>
            <a:r>
              <a:rPr lang="vi-VN" sz="2400" b="1">
                <a:latin typeface="Quicksand" pitchFamily="2" charset="0"/>
              </a:rPr>
              <a:t>Sau khi quen Lan, Hương đã hiểu ra điều gì? </a:t>
            </a:r>
            <a:endParaRPr lang="en-US" sz="2400" b="1">
              <a:latin typeface="Quicksand" pitchFamily="2" charset="0"/>
            </a:endParaRPr>
          </a:p>
        </p:txBody>
      </p:sp>
      <p:sp>
        <p:nvSpPr>
          <p:cNvPr id="5" name="Rectangle 4"/>
          <p:cNvSpPr/>
          <p:nvPr/>
        </p:nvSpPr>
        <p:spPr>
          <a:xfrm>
            <a:off x="928197" y="1578936"/>
            <a:ext cx="6367449" cy="461665"/>
          </a:xfrm>
          <a:prstGeom prst="rect">
            <a:avLst/>
          </a:prstGeom>
        </p:spPr>
        <p:txBody>
          <a:bodyPr wrap="none">
            <a:spAutoFit/>
          </a:bodyPr>
          <a:lstStyle/>
          <a:p>
            <a:r>
              <a:rPr lang="vi-VN" sz="2400" b="1">
                <a:solidFill>
                  <a:srgbClr val="0070C0"/>
                </a:solidFill>
                <a:latin typeface="Quicksand" pitchFamily="2" charset="0"/>
              </a:rPr>
              <a:t>- Hương thấy Lan thật thân thiện, gần gũi</a:t>
            </a:r>
            <a:endParaRPr lang="en-US" sz="2400" b="1">
              <a:solidFill>
                <a:srgbClr val="0070C0"/>
              </a:solidFill>
              <a:latin typeface="Quicksand" pitchFamily="2" charset="0"/>
            </a:endParaRPr>
          </a:p>
        </p:txBody>
      </p:sp>
      <p:sp>
        <p:nvSpPr>
          <p:cNvPr id="6" name="Rectangle 5"/>
          <p:cNvSpPr/>
          <p:nvPr/>
        </p:nvSpPr>
        <p:spPr>
          <a:xfrm>
            <a:off x="990600" y="2835874"/>
            <a:ext cx="5673348" cy="461665"/>
          </a:xfrm>
          <a:prstGeom prst="rect">
            <a:avLst/>
          </a:prstGeom>
        </p:spPr>
        <p:txBody>
          <a:bodyPr wrap="none">
            <a:spAutoFit/>
          </a:bodyPr>
          <a:lstStyle/>
          <a:p>
            <a:r>
              <a:rPr lang="en-US" sz="2400" b="1">
                <a:latin typeface="Quicksand" pitchFamily="2" charset="0"/>
              </a:rPr>
              <a:t>Câu chuyện muốn nói với em điều gì?</a:t>
            </a:r>
          </a:p>
        </p:txBody>
      </p:sp>
      <p:sp>
        <p:nvSpPr>
          <p:cNvPr id="7" name="Rectangle 6"/>
          <p:cNvSpPr/>
          <p:nvPr/>
        </p:nvSpPr>
        <p:spPr>
          <a:xfrm>
            <a:off x="898650" y="3492647"/>
            <a:ext cx="7543800" cy="1200329"/>
          </a:xfrm>
          <a:prstGeom prst="rect">
            <a:avLst/>
          </a:prstGeom>
        </p:spPr>
        <p:txBody>
          <a:bodyPr wrap="square">
            <a:spAutoFit/>
          </a:bodyPr>
          <a:lstStyle/>
          <a:p>
            <a:pPr algn="just"/>
            <a:r>
              <a:rPr lang="vi-VN" sz="2400" b="1">
                <a:solidFill>
                  <a:srgbClr val="0070C0"/>
                </a:solidFill>
                <a:latin typeface="Quicksand" pitchFamily="2" charset="0"/>
              </a:rPr>
              <a:t>- Không nên coi thường, chê bai những người ở </a:t>
            </a:r>
            <a:r>
              <a:rPr lang="en-US" sz="2400" b="1">
                <a:solidFill>
                  <a:srgbClr val="0070C0"/>
                </a:solidFill>
                <a:latin typeface="Quicksand" pitchFamily="2" charset="0"/>
              </a:rPr>
              <a:t>vùng miền khác</a:t>
            </a:r>
            <a:r>
              <a:rPr lang="vi-VN" sz="2400" b="1">
                <a:solidFill>
                  <a:srgbClr val="0070C0"/>
                </a:solidFill>
                <a:latin typeface="Quicksand" pitchFamily="2" charset="0"/>
              </a:rPr>
              <a:t>. Nên thân thiện, quan tâm tới các bạn</a:t>
            </a:r>
            <a:r>
              <a:rPr lang="en-US" sz="2400" b="1">
                <a:solidFill>
                  <a:srgbClr val="0070C0"/>
                </a:solidFill>
                <a:latin typeface="Quicksand" pitchFamily="2" charset="0"/>
              </a:rPr>
              <a:t> mới.</a:t>
            </a:r>
          </a:p>
        </p:txBody>
      </p:sp>
      <p:sp>
        <p:nvSpPr>
          <p:cNvPr id="2" name="Rectangle 1"/>
          <p:cNvSpPr/>
          <p:nvPr/>
        </p:nvSpPr>
        <p:spPr>
          <a:xfrm>
            <a:off x="152400" y="152400"/>
            <a:ext cx="8839200" cy="6553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89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C000"/>
            </a:solidFill>
          </a:ln>
        </p:spPr>
        <p:txBody>
          <a:bodyPr/>
          <a:lstStyle/>
          <a:p>
            <a:r>
              <a:rPr lang="en-US" b="1">
                <a:latin typeface="Quicksand" pitchFamily="2" charset="0"/>
              </a:rPr>
              <a:t>Lời khuyên</a:t>
            </a:r>
          </a:p>
        </p:txBody>
      </p:sp>
      <p:sp>
        <p:nvSpPr>
          <p:cNvPr id="3" name="Content Placeholder 2"/>
          <p:cNvSpPr>
            <a:spLocks noGrp="1"/>
          </p:cNvSpPr>
          <p:nvPr>
            <p:ph idx="1"/>
          </p:nvPr>
        </p:nvSpPr>
        <p:spPr>
          <a:ln>
            <a:solidFill>
              <a:srgbClr val="92D050"/>
            </a:solidFill>
          </a:ln>
        </p:spPr>
        <p:txBody>
          <a:bodyPr/>
          <a:lstStyle/>
          <a:p>
            <a:pPr marL="0" indent="0">
              <a:buNone/>
            </a:pPr>
            <a:r>
              <a:rPr lang="en-US" b="1">
                <a:latin typeface="Quicksand" pitchFamily="2" charset="0"/>
              </a:rPr>
              <a:t>Khi giao tiếp với người lạ chúng ta chú ý:</a:t>
            </a:r>
          </a:p>
          <a:p>
            <a:r>
              <a:rPr lang="en-US" b="1">
                <a:latin typeface="Quicksand" pitchFamily="2" charset="0"/>
              </a:rPr>
              <a:t>Có thái độ tôn trọng, thân thiện, sẵn sàng giúp đỡ khi cần thiết.</a:t>
            </a:r>
          </a:p>
          <a:p>
            <a:r>
              <a:rPr lang="en-US" b="1">
                <a:latin typeface="Quicksand" pitchFamily="2" charset="0"/>
              </a:rPr>
              <a:t>Có lời nói, cử chỉ lịch sự, tế nhị.</a:t>
            </a:r>
          </a:p>
        </p:txBody>
      </p:sp>
    </p:spTree>
    <p:extLst>
      <p:ext uri="{BB962C8B-B14F-4D97-AF65-F5344CB8AC3E}">
        <p14:creationId xmlns:p14="http://schemas.microsoft.com/office/powerpoint/2010/main" val="299093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599" t="7865" r="17976" b="14607"/>
          <a:stretch/>
        </p:blipFill>
        <p:spPr>
          <a:xfrm rot="16200000">
            <a:off x="1489658" y="2015543"/>
            <a:ext cx="3246784" cy="5464099"/>
          </a:xfrm>
          <a:prstGeom prst="rect">
            <a:avLst/>
          </a:prstGeom>
        </p:spPr>
      </p:pic>
      <p:sp>
        <p:nvSpPr>
          <p:cNvPr id="5" name="TextBox 4"/>
          <p:cNvSpPr txBox="1"/>
          <p:nvPr/>
        </p:nvSpPr>
        <p:spPr>
          <a:xfrm>
            <a:off x="990600" y="315099"/>
            <a:ext cx="7162800" cy="461665"/>
          </a:xfrm>
          <a:prstGeom prst="rect">
            <a:avLst/>
          </a:prstGeom>
          <a:noFill/>
        </p:spPr>
        <p:txBody>
          <a:bodyPr wrap="square" rtlCol="0">
            <a:spAutoFit/>
          </a:bodyPr>
          <a:lstStyle/>
          <a:p>
            <a:pPr algn="ctr"/>
            <a:r>
              <a:rPr lang="en-US" sz="2400" b="1">
                <a:latin typeface="Quicksand" pitchFamily="2" charset="0"/>
              </a:rPr>
              <a:t>TRAO ĐỔI – THỰC HÀNH</a:t>
            </a:r>
          </a:p>
        </p:txBody>
      </p:sp>
      <p:sp>
        <p:nvSpPr>
          <p:cNvPr id="6" name="TextBox 5"/>
          <p:cNvSpPr txBox="1"/>
          <p:nvPr/>
        </p:nvSpPr>
        <p:spPr>
          <a:xfrm>
            <a:off x="609600" y="963464"/>
            <a:ext cx="7924800" cy="1938992"/>
          </a:xfrm>
          <a:prstGeom prst="rect">
            <a:avLst/>
          </a:prstGeom>
          <a:noFill/>
        </p:spPr>
        <p:txBody>
          <a:bodyPr wrap="square" rtlCol="0">
            <a:spAutoFit/>
          </a:bodyPr>
          <a:lstStyle/>
          <a:p>
            <a:pPr algn="just"/>
            <a:r>
              <a:rPr lang="en-US" sz="2000" b="1">
                <a:latin typeface="Quicksand" pitchFamily="2" charset="0"/>
              </a:rPr>
              <a:t>BÀI TẬP 1: Nhận xét việc làm của các bạn trong từng trường hợp sau:</a:t>
            </a:r>
          </a:p>
          <a:p>
            <a:pPr algn="just"/>
            <a:endParaRPr lang="en-US" sz="2000" b="1">
              <a:latin typeface="Quicksand" pitchFamily="2" charset="0"/>
            </a:endParaRPr>
          </a:p>
          <a:p>
            <a:pPr algn="just"/>
            <a:r>
              <a:rPr lang="en-US" sz="2000" b="1">
                <a:solidFill>
                  <a:srgbClr val="FF0000"/>
                </a:solidFill>
                <a:latin typeface="Quicksand" pitchFamily="2" charset="0"/>
              </a:rPr>
              <a:t>a. Gia đình Tấn mới chuyển đến khu tập thể nhà Hùng. Hùng làm quen với Tấn, hỏi thăm về trường cũ, gia đình Tấn, nhiệt tình giúp đỡ Tấn làm quen với sinh hoạt ở khu tập thể.</a:t>
            </a:r>
          </a:p>
        </p:txBody>
      </p:sp>
      <p:sp>
        <p:nvSpPr>
          <p:cNvPr id="7" name="TextBox 6"/>
          <p:cNvSpPr txBox="1"/>
          <p:nvPr/>
        </p:nvSpPr>
        <p:spPr>
          <a:xfrm>
            <a:off x="6019800" y="3810000"/>
            <a:ext cx="2720196" cy="1323439"/>
          </a:xfrm>
          <a:prstGeom prst="rect">
            <a:avLst/>
          </a:prstGeom>
          <a:noFill/>
        </p:spPr>
        <p:txBody>
          <a:bodyPr wrap="square" rtlCol="0">
            <a:spAutoFit/>
          </a:bodyPr>
          <a:lstStyle/>
          <a:p>
            <a:pPr algn="ctr"/>
            <a:r>
              <a:rPr lang="en-US" sz="2000" b="1">
                <a:latin typeface="Quicksand" pitchFamily="2" charset="0"/>
              </a:rPr>
              <a:t>Việc làm của Hùng thể hiện Hùng thân thiện và biết quan tâm đến mọi người.</a:t>
            </a:r>
          </a:p>
        </p:txBody>
      </p:sp>
    </p:spTree>
    <p:extLst>
      <p:ext uri="{BB962C8B-B14F-4D97-AF65-F5344CB8AC3E}">
        <p14:creationId xmlns:p14="http://schemas.microsoft.com/office/powerpoint/2010/main" val="344106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230965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TotalTime>
  <Words>1069</Words>
  <Application>Microsoft Office PowerPoint</Application>
  <PresentationFormat>On-screen Show (4:3)</PresentationFormat>
  <Paragraphs>70</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HP001 4 hàng</vt:lpstr>
      <vt:lpstr>Quicksand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Lời khuyên</vt:lpstr>
      <vt:lpstr>PowerPoint Presentation</vt:lpstr>
      <vt:lpstr>PowerPoint Presentation</vt:lpstr>
      <vt:lpstr>PowerPoint Presentation</vt:lpstr>
      <vt:lpstr>PowerPoint Presentation</vt:lpstr>
      <vt:lpstr>Bài tập 2: Em sẽ làm gì trong từng tình huống sau:</vt:lpstr>
      <vt:lpstr>Bài tập 2: Em sẽ làm gì trong từng tình huống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GVCB Hoàng Hương Duyên</cp:lastModifiedBy>
  <cp:revision>70</cp:revision>
  <dcterms:created xsi:type="dcterms:W3CDTF">2018-11-27T21:54:19Z</dcterms:created>
  <dcterms:modified xsi:type="dcterms:W3CDTF">2022-12-17T09:17:43Z</dcterms:modified>
</cp:coreProperties>
</file>