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96" r:id="rId3"/>
    <p:sldId id="272" r:id="rId4"/>
    <p:sldId id="273" r:id="rId5"/>
    <p:sldId id="274" r:id="rId6"/>
    <p:sldId id="294" r:id="rId7"/>
    <p:sldId id="295" r:id="rId8"/>
    <p:sldId id="275" r:id="rId9"/>
    <p:sldId id="297" r:id="rId10"/>
    <p:sldId id="298" r:id="rId11"/>
    <p:sldId id="277" r:id="rId12"/>
    <p:sldId id="278" r:id="rId13"/>
    <p:sldId id="279" r:id="rId14"/>
    <p:sldId id="281" r:id="rId15"/>
    <p:sldId id="282" r:id="rId16"/>
    <p:sldId id="280" r:id="rId17"/>
    <p:sldId id="283" r:id="rId18"/>
    <p:sldId id="284" r:id="rId19"/>
    <p:sldId id="289" r:id="rId20"/>
    <p:sldId id="291" r:id="rId21"/>
    <p:sldId id="290" r:id="rId22"/>
    <p:sldId id="288" r:id="rId23"/>
    <p:sldId id="286" r:id="rId24"/>
    <p:sldId id="287"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E4BA92"/>
    <a:srgbClr val="D7AA83"/>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0366" autoAdjust="0"/>
  </p:normalViewPr>
  <p:slideViewPr>
    <p:cSldViewPr snapToGrid="0">
      <p:cViewPr varScale="1">
        <p:scale>
          <a:sx n="51" d="100"/>
          <a:sy n="51" d="100"/>
        </p:scale>
        <p:origin x="126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B7E598-6223-47C2-B512-48CE36CDE5A8}" type="datetimeFigureOut">
              <a:rPr lang="en-US"/>
              <a:pPr>
                <a:defRPr/>
              </a:pPr>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AC824C-033C-4404-971F-52A65B9BEF43}" type="slidenum">
              <a:rPr lang="en-US"/>
              <a:pPr>
                <a:defRPr/>
              </a:pPr>
              <a:t>‹#›</a:t>
            </a:fld>
            <a:endParaRPr lang="en-US"/>
          </a:p>
        </p:txBody>
      </p:sp>
    </p:spTree>
    <p:extLst>
      <p:ext uri="{BB962C8B-B14F-4D97-AF65-F5344CB8AC3E}">
        <p14:creationId xmlns:p14="http://schemas.microsoft.com/office/powerpoint/2010/main" val="204636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trong</a:t>
            </a:r>
            <a:r>
              <a:rPr lang="en-US" dirty="0"/>
              <a:t> </a:t>
            </a:r>
            <a:r>
              <a:rPr lang="en-US" dirty="0" err="1"/>
              <a:t>tranh</a:t>
            </a:r>
            <a:r>
              <a:rPr lang="en-US" dirty="0"/>
              <a:t> </a:t>
            </a:r>
            <a:r>
              <a:rPr lang="en-US" dirty="0" err="1"/>
              <a:t>đang</a:t>
            </a:r>
            <a:r>
              <a:rPr lang="en-US" dirty="0"/>
              <a:t> </a:t>
            </a:r>
            <a:r>
              <a:rPr lang="en-US" dirty="0" err="1"/>
              <a:t>làm</a:t>
            </a:r>
            <a:r>
              <a:rPr lang="en-US" dirty="0"/>
              <a:t> </a:t>
            </a:r>
            <a:r>
              <a:rPr lang="en-US" dirty="0" err="1"/>
              <a:t>gì</a:t>
            </a:r>
            <a:r>
              <a:rPr lang="en-US" dirty="0"/>
              <a:t>?</a:t>
            </a:r>
          </a:p>
          <a:p>
            <a:pPr eaLnBrk="1" hangingPunct="1">
              <a:spcBef>
                <a:spcPct val="0"/>
              </a:spcBef>
            </a:pP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có</a:t>
            </a:r>
            <a:r>
              <a:rPr lang="en-US" dirty="0"/>
              <a:t> </a:t>
            </a:r>
            <a:r>
              <a:rPr lang="en-US" dirty="0" err="1"/>
              <a:t>rất</a:t>
            </a:r>
            <a:r>
              <a:rPr lang="en-US" dirty="0"/>
              <a:t> </a:t>
            </a:r>
            <a:r>
              <a:rPr lang="en-US" dirty="0" err="1"/>
              <a:t>nhiều</a:t>
            </a:r>
            <a:r>
              <a:rPr lang="en-US" dirty="0"/>
              <a:t> </a:t>
            </a:r>
            <a:r>
              <a:rPr lang="en-US" dirty="0" err="1"/>
              <a:t>người</a:t>
            </a:r>
            <a:r>
              <a:rPr lang="en-US" dirty="0"/>
              <a:t> </a:t>
            </a:r>
            <a:r>
              <a:rPr lang="en-US" dirty="0" err="1"/>
              <a:t>không</a:t>
            </a:r>
            <a:r>
              <a:rPr lang="en-US" dirty="0"/>
              <a:t> may </a:t>
            </a:r>
            <a:r>
              <a:rPr lang="en-US" dirty="0" err="1"/>
              <a:t>gặp</a:t>
            </a:r>
            <a:r>
              <a:rPr lang="en-US" dirty="0"/>
              <a:t> </a:t>
            </a:r>
            <a:r>
              <a:rPr lang="en-US" dirty="0" err="1"/>
              <a:t>phải</a:t>
            </a:r>
            <a:r>
              <a:rPr lang="en-US" dirty="0"/>
              <a:t> </a:t>
            </a:r>
            <a:r>
              <a:rPr lang="en-US" dirty="0" err="1"/>
              <a:t>khó</a:t>
            </a:r>
            <a:r>
              <a:rPr lang="en-US" dirty="0"/>
              <a:t> </a:t>
            </a:r>
            <a:r>
              <a:rPr lang="en-US" dirty="0" err="1"/>
              <a:t>khăn</a:t>
            </a:r>
            <a:r>
              <a:rPr lang="en-US" dirty="0"/>
              <a:t>, </a:t>
            </a:r>
            <a:r>
              <a:rPr lang="en-US" dirty="0" err="1"/>
              <a:t>hoạn</a:t>
            </a:r>
            <a:r>
              <a:rPr lang="en-US" dirty="0"/>
              <a:t> </a:t>
            </a:r>
            <a:r>
              <a:rPr lang="en-US" dirty="0" err="1"/>
              <a:t>nạn</a:t>
            </a:r>
            <a:r>
              <a:rPr lang="en-US" dirty="0"/>
              <a:t> </a:t>
            </a:r>
            <a:r>
              <a:rPr lang="en-US" dirty="0" err="1"/>
              <a:t>như</a:t>
            </a:r>
            <a:r>
              <a:rPr lang="en-US" dirty="0"/>
              <a:t> </a:t>
            </a:r>
            <a:r>
              <a:rPr lang="en-US" dirty="0" err="1"/>
              <a:t>là</a:t>
            </a:r>
            <a:r>
              <a:rPr lang="en-US" dirty="0"/>
              <a:t> </a:t>
            </a:r>
            <a:r>
              <a:rPr lang="en-US" dirty="0" err="1"/>
              <a:t>bão</a:t>
            </a:r>
            <a:r>
              <a:rPr lang="en-US" dirty="0"/>
              <a:t>, </a:t>
            </a:r>
            <a:r>
              <a:rPr lang="en-US" dirty="0" err="1"/>
              <a:t>lũ</a:t>
            </a:r>
            <a:r>
              <a:rPr lang="en-US" dirty="0"/>
              <a:t> </a:t>
            </a:r>
            <a:r>
              <a:rPr lang="en-US" dirty="0" err="1"/>
              <a:t>lụt</a:t>
            </a:r>
            <a:r>
              <a:rPr lang="en-US" dirty="0"/>
              <a:t>, </a:t>
            </a:r>
            <a:r>
              <a:rPr lang="en-US" dirty="0" err="1"/>
              <a:t>hỏa</a:t>
            </a:r>
            <a:r>
              <a:rPr lang="en-US" dirty="0"/>
              <a:t> </a:t>
            </a:r>
            <a:r>
              <a:rPr lang="en-US" dirty="0" err="1"/>
              <a:t>hoạn</a:t>
            </a:r>
            <a:r>
              <a:rPr lang="en-US" dirty="0"/>
              <a:t>… </a:t>
            </a:r>
            <a:r>
              <a:rPr lang="en-US" dirty="0" err="1"/>
              <a:t>là</a:t>
            </a:r>
            <a:r>
              <a:rPr lang="en-US" dirty="0"/>
              <a:t> con </a:t>
            </a:r>
            <a:r>
              <a:rPr lang="en-US" dirty="0" err="1"/>
              <a:t>người</a:t>
            </a:r>
            <a:r>
              <a:rPr lang="en-US" dirty="0"/>
              <a:t> </a:t>
            </a:r>
            <a:r>
              <a:rPr lang="en-US" dirty="0" err="1"/>
              <a:t>cùng</a:t>
            </a:r>
            <a:r>
              <a:rPr lang="en-US" dirty="0"/>
              <a:t> </a:t>
            </a:r>
            <a:r>
              <a:rPr lang="en-US" dirty="0" err="1"/>
              <a:t>chung</a:t>
            </a:r>
            <a:r>
              <a:rPr lang="en-US" dirty="0"/>
              <a:t> </a:t>
            </a:r>
            <a:r>
              <a:rPr lang="en-US" dirty="0" err="1"/>
              <a:t>sống</a:t>
            </a:r>
            <a:r>
              <a:rPr lang="en-US" dirty="0"/>
              <a:t> </a:t>
            </a:r>
            <a:r>
              <a:rPr lang="en-US" dirty="0" err="1"/>
              <a:t>với</a:t>
            </a:r>
            <a:r>
              <a:rPr lang="en-US" dirty="0"/>
              <a:t> </a:t>
            </a:r>
            <a:r>
              <a:rPr lang="en-US" dirty="0" err="1"/>
              <a:t>nhau</a:t>
            </a:r>
            <a:r>
              <a:rPr lang="en-US" dirty="0"/>
              <a:t> </a:t>
            </a:r>
            <a:r>
              <a:rPr lang="en-US" dirty="0" err="1"/>
              <a:t>chúng</a:t>
            </a:r>
            <a:r>
              <a:rPr lang="en-US" dirty="0"/>
              <a:t> ta </a:t>
            </a:r>
            <a:r>
              <a:rPr lang="en-US" dirty="0" err="1"/>
              <a:t>cần</a:t>
            </a:r>
            <a:r>
              <a:rPr lang="en-US" dirty="0"/>
              <a:t> </a:t>
            </a:r>
            <a:r>
              <a:rPr lang="en-US" dirty="0" err="1"/>
              <a:t>phải</a:t>
            </a:r>
            <a:r>
              <a:rPr lang="en-US" dirty="0"/>
              <a:t> chia </a:t>
            </a:r>
            <a:r>
              <a:rPr lang="en-US" dirty="0" err="1"/>
              <a:t>sẻ</a:t>
            </a:r>
            <a:r>
              <a:rPr lang="en-US" dirty="0"/>
              <a:t> </a:t>
            </a:r>
            <a:r>
              <a:rPr lang="en-US" dirty="0" err="1"/>
              <a:t>và</a:t>
            </a:r>
            <a:r>
              <a:rPr lang="en-US" dirty="0"/>
              <a:t> </a:t>
            </a:r>
            <a:r>
              <a:rPr lang="en-US" dirty="0" err="1"/>
              <a:t>giúp</a:t>
            </a:r>
            <a:r>
              <a:rPr lang="en-US" dirty="0"/>
              <a:t> </a:t>
            </a:r>
            <a:r>
              <a:rPr lang="en-US" dirty="0" err="1"/>
              <a:t>đỡ</a:t>
            </a:r>
            <a:r>
              <a:rPr lang="en-US" dirty="0"/>
              <a:t> </a:t>
            </a:r>
            <a:r>
              <a:rPr lang="en-US" dirty="0" err="1"/>
              <a:t>họ</a:t>
            </a:r>
            <a:r>
              <a:rPr lang="en-US" dirty="0"/>
              <a:t> </a:t>
            </a:r>
            <a:r>
              <a:rPr lang="en-US" dirty="0" err="1"/>
              <a:t>để</a:t>
            </a:r>
            <a:r>
              <a:rPr lang="en-US" dirty="0"/>
              <a:t> </a:t>
            </a:r>
            <a:r>
              <a:rPr lang="en-US" dirty="0" err="1"/>
              <a:t>họ</a:t>
            </a:r>
            <a:r>
              <a:rPr lang="en-US" dirty="0"/>
              <a:t> </a:t>
            </a:r>
            <a:r>
              <a:rPr lang="en-US" dirty="0" err="1"/>
              <a:t>giảm</a:t>
            </a:r>
            <a:r>
              <a:rPr lang="en-US" dirty="0"/>
              <a:t> </a:t>
            </a:r>
            <a:r>
              <a:rPr lang="en-US" dirty="0" err="1"/>
              <a:t>bớt</a:t>
            </a:r>
            <a:r>
              <a:rPr lang="en-US" dirty="0"/>
              <a:t> </a:t>
            </a:r>
            <a:r>
              <a:rPr lang="en-US" dirty="0" err="1"/>
              <a:t>đi</a:t>
            </a:r>
            <a:r>
              <a:rPr lang="en-US" dirty="0"/>
              <a:t> </a:t>
            </a:r>
            <a:r>
              <a:rPr lang="en-US" dirty="0" err="1"/>
              <a:t>phần</a:t>
            </a:r>
            <a:r>
              <a:rPr lang="en-US" dirty="0"/>
              <a:t> </a:t>
            </a:r>
            <a:r>
              <a:rPr lang="en-US" dirty="0" err="1"/>
              <a:t>nào</a:t>
            </a:r>
            <a:r>
              <a:rPr lang="en-US" dirty="0"/>
              <a:t> </a:t>
            </a:r>
            <a:r>
              <a:rPr lang="en-US" dirty="0" err="1"/>
              <a:t>khó</a:t>
            </a:r>
            <a:r>
              <a:rPr lang="en-US" dirty="0"/>
              <a:t> </a:t>
            </a:r>
            <a:r>
              <a:rPr lang="en-US" dirty="0" err="1"/>
              <a:t>khăn</a:t>
            </a:r>
            <a:r>
              <a:rPr lang="en-US" dirty="0"/>
              <a:t>. </a:t>
            </a:r>
            <a:r>
              <a:rPr lang="en-US" dirty="0" err="1"/>
              <a:t>Vậy</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giúp</a:t>
            </a:r>
            <a:r>
              <a:rPr lang="en-US" dirty="0"/>
              <a:t> </a:t>
            </a:r>
            <a:r>
              <a:rPr lang="en-US" dirty="0" err="1"/>
              <a:t>đỡ</a:t>
            </a:r>
            <a:r>
              <a:rPr lang="en-US" dirty="0"/>
              <a:t> </a:t>
            </a:r>
            <a:r>
              <a:rPr lang="en-US" dirty="0" err="1"/>
              <a:t>họ</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được</a:t>
            </a:r>
            <a:r>
              <a:rPr lang="en-US" dirty="0"/>
              <a:t> </a:t>
            </a:r>
            <a:r>
              <a:rPr lang="en-US" dirty="0" err="1"/>
              <a:t>câu</a:t>
            </a:r>
            <a:r>
              <a:rPr lang="en-US" dirty="0"/>
              <a:t> </a:t>
            </a:r>
            <a:r>
              <a:rPr lang="en-US" dirty="0" err="1"/>
              <a:t>hỏi</a:t>
            </a:r>
            <a:r>
              <a:rPr lang="en-US" dirty="0"/>
              <a:t> </a:t>
            </a:r>
            <a:r>
              <a:rPr lang="en-US" dirty="0" err="1"/>
              <a:t>đó</a:t>
            </a:r>
            <a:r>
              <a:rPr lang="en-US" dirty="0"/>
              <a:t> </a:t>
            </a:r>
            <a:r>
              <a:rPr lang="en-US" dirty="0" err="1"/>
              <a:t>thì</a:t>
            </a:r>
            <a:r>
              <a:rPr lang="en-US" dirty="0"/>
              <a:t> </a:t>
            </a:r>
            <a:r>
              <a:rPr lang="en-US" dirty="0" err="1"/>
              <a:t>hôm</a:t>
            </a:r>
            <a:r>
              <a:rPr lang="en-US" dirty="0"/>
              <a:t> nay </a:t>
            </a:r>
            <a:r>
              <a:rPr lang="en-US" dirty="0" err="1"/>
              <a:t>chúng</a:t>
            </a:r>
            <a:r>
              <a:rPr lang="en-US" dirty="0"/>
              <a:t> ta </a:t>
            </a:r>
            <a:r>
              <a:rPr lang="en-US" dirty="0" err="1"/>
              <a:t>sẻ</a:t>
            </a:r>
            <a:r>
              <a:rPr lang="en-US" dirty="0"/>
              <a:t> </a:t>
            </a:r>
            <a:r>
              <a:rPr lang="en-US" dirty="0" err="1"/>
              <a:t>cùng</a:t>
            </a:r>
            <a:r>
              <a:rPr lang="en-US" dirty="0"/>
              <a:t> </a:t>
            </a:r>
            <a:r>
              <a:rPr lang="en-US" dirty="0" err="1"/>
              <a:t>tìm</a:t>
            </a:r>
            <a:r>
              <a:rPr lang="en-US" dirty="0"/>
              <a:t> </a:t>
            </a:r>
            <a:r>
              <a:rPr lang="en-US" dirty="0" err="1"/>
              <a:t>hiểu</a:t>
            </a:r>
            <a:r>
              <a:rPr lang="en-US" dirty="0"/>
              <a:t> qua </a:t>
            </a:r>
            <a:r>
              <a:rPr lang="en-US" dirty="0" err="1"/>
              <a:t>bài</a:t>
            </a:r>
            <a:r>
              <a:rPr lang="en-US" dirty="0"/>
              <a:t> </a:t>
            </a:r>
            <a:r>
              <a:rPr lang="en-US" dirty="0" err="1"/>
              <a:t>mới</a:t>
            </a:r>
            <a:r>
              <a:rPr lang="en-US" dirty="0"/>
              <a:t> </a:t>
            </a:r>
            <a:r>
              <a:rPr lang="en-US" dirty="0" err="1"/>
              <a:t>đó</a:t>
            </a:r>
            <a:r>
              <a:rPr lang="en-US" dirty="0"/>
              <a:t> </a:t>
            </a:r>
            <a:r>
              <a:rPr lang="en-US" dirty="0" err="1"/>
              <a:t>là</a:t>
            </a:r>
            <a:r>
              <a:rPr lang="en-US" dirty="0"/>
              <a:t> </a:t>
            </a:r>
            <a:r>
              <a:rPr lang="en-US" dirty="0" err="1"/>
              <a:t>bài</a:t>
            </a:r>
            <a:r>
              <a:rPr lang="en-US" dirty="0"/>
              <a:t>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410402-063C-4825-B582-024E35BAD29A}" type="slidenum">
              <a:rPr lang="en-US">
                <a:cs typeface="Arial" charset="0"/>
              </a:rPr>
              <a:pPr fontAlgn="base">
                <a:spcBef>
                  <a:spcPct val="0"/>
                </a:spcBef>
                <a:spcAft>
                  <a:spcPct val="0"/>
                </a:spcAft>
                <a:defRPr/>
              </a:pPr>
              <a:t>1</a:t>
            </a:fld>
            <a:endParaRPr lang="en-US">
              <a:cs typeface="Arial" charset="0"/>
            </a:endParaRPr>
          </a:p>
        </p:txBody>
      </p:sp>
    </p:spTree>
    <p:extLst>
      <p:ext uri="{BB962C8B-B14F-4D97-AF65-F5344CB8AC3E}">
        <p14:creationId xmlns:p14="http://schemas.microsoft.com/office/powerpoint/2010/main" val="256975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A44D1-E925-46CF-ABE8-0D474D7BD21A}"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95915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 Hãy kể các hoạt động nhân đạo mà em đã tham gia.</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EFAB03-6718-4EF7-9C83-03B8A151FF28}" type="slidenum">
              <a:rPr lang="en-US">
                <a:cs typeface="Arial" charset="0"/>
              </a:rPr>
              <a:pPr fontAlgn="base">
                <a:spcBef>
                  <a:spcPct val="0"/>
                </a:spcBef>
                <a:spcAft>
                  <a:spcPct val="0"/>
                </a:spcAft>
                <a:defRPr/>
              </a:pPr>
              <a:t>5</a:t>
            </a:fld>
            <a:endParaRPr lang="en-US">
              <a:cs typeface="Arial" charset="0"/>
            </a:endParaRPr>
          </a:p>
        </p:txBody>
      </p:sp>
    </p:spTree>
    <p:extLst>
      <p:ext uri="{BB962C8B-B14F-4D97-AF65-F5344CB8AC3E}">
        <p14:creationId xmlns:p14="http://schemas.microsoft.com/office/powerpoint/2010/main" val="156508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Qua  nãy giờ cta tìm hiểu, các em thấy có rất nhiều người gặp khó khăn, hoạn nạn nv, Chúng ta có cần giúp đỡ họ không? Đó cũng chính là ghi nhớ của bài học hôm nay. </a:t>
            </a:r>
          </a:p>
          <a:p>
            <a:pPr eaLnBrk="1" hangingPunct="1">
              <a:spcBef>
                <a:spcPct val="0"/>
              </a:spcBef>
            </a:pPr>
            <a:endParaRPr lang="en-US"/>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116DB-9E3C-4693-8F42-AF32B95B9958}"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364376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54EA2F-D9DA-4DEC-B250-AA054029B547}" type="slidenum">
              <a:rPr lang="en-US">
                <a:cs typeface="Arial" charset="0"/>
              </a:rPr>
              <a:pPr fontAlgn="base">
                <a:spcBef>
                  <a:spcPct val="0"/>
                </a:spcBef>
                <a:spcAft>
                  <a:spcPct val="0"/>
                </a:spcAft>
                <a:defRPr/>
              </a:pPr>
              <a:t>15</a:t>
            </a:fld>
            <a:endParaRPr lang="en-US">
              <a:cs typeface="Arial" charset="0"/>
            </a:endParaRPr>
          </a:p>
        </p:txBody>
      </p:sp>
    </p:spTree>
    <p:extLst>
      <p:ext uri="{BB962C8B-B14F-4D97-AF65-F5344CB8AC3E}">
        <p14:creationId xmlns:p14="http://schemas.microsoft.com/office/powerpoint/2010/main" val="183477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733FD-41BE-46B6-B148-36D93395EF94}" type="slidenum">
              <a:rPr lang="en-US">
                <a:cs typeface="Arial" charset="0"/>
              </a:rPr>
              <a:pPr fontAlgn="base">
                <a:spcBef>
                  <a:spcPct val="0"/>
                </a:spcBef>
                <a:spcAft>
                  <a:spcPct val="0"/>
                </a:spcAft>
                <a:defRPr/>
              </a:pPr>
              <a:t>17</a:t>
            </a:fld>
            <a:endParaRPr lang="en-US">
              <a:cs typeface="Arial" charset="0"/>
            </a:endParaRPr>
          </a:p>
        </p:txBody>
      </p:sp>
    </p:spTree>
    <p:extLst>
      <p:ext uri="{BB962C8B-B14F-4D97-AF65-F5344CB8AC3E}">
        <p14:creationId xmlns:p14="http://schemas.microsoft.com/office/powerpoint/2010/main" val="372832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83860D-295F-4A6D-B704-9EE778FBF62B}" type="slidenum">
              <a:rPr lang="en-US">
                <a:cs typeface="Arial" charset="0"/>
              </a:rPr>
              <a:pPr fontAlgn="base">
                <a:spcBef>
                  <a:spcPct val="0"/>
                </a:spcBef>
                <a:spcAft>
                  <a:spcPct val="0"/>
                </a:spcAft>
                <a:defRPr/>
              </a:pPr>
              <a:t>18</a:t>
            </a:fld>
            <a:endParaRPr lang="en-US">
              <a:cs typeface="Arial" charset="0"/>
            </a:endParaRPr>
          </a:p>
        </p:txBody>
      </p:sp>
    </p:spTree>
    <p:extLst>
      <p:ext uri="{BB962C8B-B14F-4D97-AF65-F5344CB8AC3E}">
        <p14:creationId xmlns:p14="http://schemas.microsoft.com/office/powerpoint/2010/main" val="211713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US">
                <a:sym typeface="Wingdings" pitchFamily="2" charset="2"/>
              </a:rPr>
              <a:t>- Là hs thì cta có thể lm gì để giúp đỡ ng khác nè?</a:t>
            </a:r>
            <a:endParaRPr lang="en-US"/>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8A8FA-643B-4233-B850-B8E4DFFFB1FD}" type="slidenum">
              <a:rPr lang="en-US">
                <a:cs typeface="Arial" charset="0"/>
              </a:rPr>
              <a:pPr fontAlgn="base">
                <a:spcBef>
                  <a:spcPct val="0"/>
                </a:spcBef>
                <a:spcAft>
                  <a:spcPct val="0"/>
                </a:spcAft>
                <a:defRPr/>
              </a:pPr>
              <a:t>22</a:t>
            </a:fld>
            <a:endParaRPr lang="en-US">
              <a:cs typeface="Arial" charset="0"/>
            </a:endParaRPr>
          </a:p>
        </p:txBody>
      </p:sp>
    </p:spTree>
    <p:extLst>
      <p:ext uri="{BB962C8B-B14F-4D97-AF65-F5344CB8AC3E}">
        <p14:creationId xmlns:p14="http://schemas.microsoft.com/office/powerpoint/2010/main" val="212390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24B94-A6AD-40B6-A573-67B7B9E47B07}" type="slidenum">
              <a:rPr lang="en-US">
                <a:cs typeface="Arial" charset="0"/>
              </a:rPr>
              <a:pPr fontAlgn="base">
                <a:spcBef>
                  <a:spcPct val="0"/>
                </a:spcBef>
                <a:spcAft>
                  <a:spcPct val="0"/>
                </a:spcAft>
                <a:defRPr/>
              </a:pPr>
              <a:t>24</a:t>
            </a:fld>
            <a:endParaRPr lang="en-US">
              <a:cs typeface="Arial" charset="0"/>
            </a:endParaRPr>
          </a:p>
        </p:txBody>
      </p:sp>
    </p:spTree>
    <p:extLst>
      <p:ext uri="{BB962C8B-B14F-4D97-AF65-F5344CB8AC3E}">
        <p14:creationId xmlns:p14="http://schemas.microsoft.com/office/powerpoint/2010/main" val="55498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865906A-F278-4E24-A40D-7A9E874BC34E}" type="datetimeFigureOut">
              <a:rPr lang="en-US"/>
              <a:pPr>
                <a:defRPr/>
              </a:pPr>
              <a:t>3/11/2023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635B4-5DDF-4F62-9C0F-F96D39B413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22A441-9AB6-4F36-863C-11B06BEB98D4}" type="datetimeFigureOut">
              <a:rPr lang="en-US"/>
              <a:pPr>
                <a:defRPr/>
              </a:pPr>
              <a:t>3/11/2023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C461C-3321-43C3-B7F0-69160C14F3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D30400-BE7D-4753-9F77-1BD28DF5FD1B}" type="datetimeFigureOut">
              <a:rPr lang="en-US"/>
              <a:pPr>
                <a:defRPr/>
              </a:pPr>
              <a:t>3/11/2023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DA9F7-663F-4FF3-98BD-25A2671D98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492E65-C2D4-4EE4-B3BD-D4658B6988C5}" type="datetimeFigureOut">
              <a:rPr lang="en-US"/>
              <a:pPr>
                <a:defRPr/>
              </a:pPr>
              <a:t>3/11/2023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3CA42-9105-48A7-A748-48D6CBDA4F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9796CC4-1FBA-4CCB-A1E2-21CB566D34AF}" type="datetimeFigureOut">
              <a:rPr lang="en-US"/>
              <a:pPr>
                <a:defRPr/>
              </a:pPr>
              <a:t>3/11/2023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5D495-3228-491A-A01F-9317AA31D5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FF5B56-9BBA-4080-8C74-F65437AFE8BE}" type="datetimeFigureOut">
              <a:rPr lang="en-US"/>
              <a:pPr>
                <a:defRPr/>
              </a:pPr>
              <a:t>3/11/2023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7B321D-FB7C-4CB1-B6D5-4E4A6DE12E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BE6DA3-906D-4E97-A299-96DC04E556D8}" type="datetimeFigureOut">
              <a:rPr lang="en-US"/>
              <a:pPr>
                <a:defRPr/>
              </a:pPr>
              <a:t>3/11/2023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2DD772-EE48-4E13-AB46-028FA57E56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AD5FFF-8C8A-42AB-A651-C13B65007C87}" type="datetimeFigureOut">
              <a:rPr lang="en-US"/>
              <a:pPr>
                <a:defRPr/>
              </a:pPr>
              <a:t>3/11/2023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A1D561-C561-4249-BE24-3FC83C719F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19806E-82E8-4CB2-BBCA-CA0C6CD311DC}" type="datetimeFigureOut">
              <a:rPr lang="en-US"/>
              <a:pPr>
                <a:defRPr/>
              </a:pPr>
              <a:t>3/11/2023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12E57E-427C-4671-BC61-B4C4815543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06ED1B8-E1AB-4B0F-A9CD-E41CF6347B9C}" type="datetimeFigureOut">
              <a:rPr lang="en-US"/>
              <a:pPr>
                <a:defRPr/>
              </a:pPr>
              <a:t>3/11/2023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BFC0E-CDF7-42AC-8E81-97F4A1C8A7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475DDB7-0063-4674-A6AE-3B076FACCD67}" type="datetimeFigureOut">
              <a:rPr lang="en-US"/>
              <a:pPr>
                <a:defRPr/>
              </a:pPr>
              <a:t>3/11/2023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61E75-B99F-445E-B181-673C817377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000" t="-17000" r="-16000" b="-49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36DCAC-47A7-46C8-8CE0-421EC70A0BA7}" type="datetimeFigureOut">
              <a:rPr lang="en-US"/>
              <a:pPr>
                <a:defRPr/>
              </a:pPr>
              <a:t>3/11/2023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9F8F56-ADB8-44E3-9BFA-50D10DB7B5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20.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http://doandanchinhdang.hue.gov.vn/portal/UploadFiles/doandanchinhdang.hue.gov.vn/TinTuc/tin_hoat_dong/image/locdien.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921000" y="0"/>
            <a:ext cx="6415088" cy="523220"/>
          </a:xfrm>
          <a:prstGeom prst="rect">
            <a:avLst/>
          </a:prstGeom>
          <a:noFill/>
          <a:ln w="9525">
            <a:noFill/>
            <a:miter lim="800000"/>
            <a:headEnd/>
            <a:tailEnd/>
          </a:ln>
        </p:spPr>
        <p:txBody>
          <a:bodyPr>
            <a:spAutoFit/>
          </a:bodyPr>
          <a:lstStyle/>
          <a:p>
            <a:pPr algn="ctr"/>
            <a:r>
              <a:rPr lang="en-US" sz="2800" b="1" u="sng">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p:txBody>
      </p:sp>
      <p:pic>
        <p:nvPicPr>
          <p:cNvPr id="14339" name="Picture 4"/>
          <p:cNvPicPr>
            <a:picLocks noChangeAspect="1"/>
          </p:cNvPicPr>
          <p:nvPr/>
        </p:nvPicPr>
        <p:blipFill>
          <a:blip r:embed="rId4"/>
          <a:srcRect/>
          <a:stretch>
            <a:fillRect/>
          </a:stretch>
        </p:blipFill>
        <p:spPr bwMode="auto">
          <a:xfrm>
            <a:off x="2049463" y="2076450"/>
            <a:ext cx="8018462" cy="4668838"/>
          </a:xfrm>
          <a:prstGeom prst="rect">
            <a:avLst/>
          </a:prstGeom>
          <a:noFill/>
          <a:ln w="9525">
            <a:noFill/>
            <a:miter lim="800000"/>
            <a:headEnd/>
            <a:tailEnd/>
          </a:ln>
        </p:spPr>
      </p:pic>
      <p:sp>
        <p:nvSpPr>
          <p:cNvPr id="6" name="TextBox 5"/>
          <p:cNvSpPr txBox="1">
            <a:spLocks noChangeArrowheads="1"/>
          </p:cNvSpPr>
          <p:nvPr/>
        </p:nvSpPr>
        <p:spPr bwMode="auto">
          <a:xfrm>
            <a:off x="3128963" y="1038225"/>
            <a:ext cx="5861050" cy="954088"/>
          </a:xfrm>
          <a:prstGeom prst="rect">
            <a:avLst/>
          </a:prstGeom>
          <a:noFill/>
          <a:ln w="9525">
            <a:noFill/>
            <a:miter lim="800000"/>
            <a:headEnd/>
            <a:tailEnd/>
          </a:ln>
        </p:spPr>
        <p:txBody>
          <a:bodyPr>
            <a:spAutoFit/>
          </a:bodyPr>
          <a:lstStyle/>
          <a:p>
            <a:pPr algn="ctr"/>
            <a:r>
              <a:rPr lang="en-US" sz="2800" b="1">
                <a:solidFill>
                  <a:srgbClr val="FF0000"/>
                </a:solidFill>
              </a:rPr>
              <a:t>TÍCH CỰC THAM GIA </a:t>
            </a:r>
          </a:p>
          <a:p>
            <a:pPr algn="ctr"/>
            <a:r>
              <a:rPr lang="en-US" sz="2800" b="1">
                <a:solidFill>
                  <a:srgbClr val="FF0000"/>
                </a:solidFill>
              </a:rPr>
              <a:t>CÁC HOẠT ĐỘNG NHÂN ĐẠO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6E0E-D9FA-C35A-2C06-29AB06EE32B9}"/>
              </a:ext>
            </a:extLst>
          </p:cNvPr>
          <p:cNvSpPr>
            <a:spLocks noGrp="1"/>
          </p:cNvSpPr>
          <p:nvPr>
            <p:ph type="title"/>
          </p:nvPr>
        </p:nvSpPr>
        <p:spPr>
          <a:xfrm>
            <a:off x="715369" y="2589709"/>
            <a:ext cx="12290947" cy="1325563"/>
          </a:xfrm>
        </p:spPr>
        <p:txBody>
          <a:bodyPr/>
          <a:lstStyle/>
          <a:p>
            <a:pPr marL="0" marR="0">
              <a:lnSpc>
                <a:spcPct val="115000"/>
              </a:lnSpc>
              <a:spcBef>
                <a:spcPts val="0"/>
              </a:spcBef>
              <a:spcAft>
                <a:spcPts val="1000"/>
              </a:spcAft>
            </a:pPr>
            <a:r>
              <a:rPr lang="en-US" sz="7000" dirty="0">
                <a:latin typeface="Times New Roman" panose="02020603050405020304" pitchFamily="18" charset="0"/>
                <a:cs typeface="Times New Roman" panose="02020603050405020304" pitchFamily="18" charset="0"/>
              </a:rPr>
              <a:t>     YÊU CẦU CẦN ĐẠT</a:t>
            </a:r>
            <a:br>
              <a:rPr lang="en-US" sz="7000" dirty="0">
                <a:latin typeface="Times New Roman" panose="02020603050405020304" pitchFamily="18" charset="0"/>
                <a:cs typeface="Times New Roman" panose="02020603050405020304" pitchFamily="18" charset="0"/>
              </a:rPr>
            </a:b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 Nêu được ví dụ về hoạt động nhân đạo .</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 Thông cảm với bạn bè và những người gặp khó khăn,  hoạn nạn ở lớp, ở trường và cộng đồng .</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66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1: </a:t>
            </a:r>
            <a:r>
              <a:rPr lang="en-US" sz="2800" b="1">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50178" name="TextBox 5"/>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a:solidFill>
                  <a:srgbClr val="1F4E79"/>
                </a:solidFill>
              </a:rPr>
              <a:t>Đạo </a:t>
            </a:r>
            <a:r>
              <a:rPr lang="en-US" sz="2800" u="sng" dirty="0" err="1">
                <a:solidFill>
                  <a:srgbClr val="1F4E79"/>
                </a:solidFill>
              </a:rPr>
              <a:t>đức</a:t>
            </a:r>
            <a:endParaRPr lang="en-US" sz="2800" u="sng" dirty="0">
              <a:solidFill>
                <a:srgbClr val="1F4E79"/>
              </a:solidFill>
            </a:endParaRPr>
          </a:p>
          <a:p>
            <a:pPr algn="ctr"/>
            <a:r>
              <a:rPr lang="en-US" sz="2800" dirty="0" err="1">
                <a:solidFill>
                  <a:srgbClr val="AC0000"/>
                </a:solidFill>
              </a:rPr>
              <a:t>Tích</a:t>
            </a:r>
            <a:r>
              <a:rPr lang="en-US" sz="2800" dirty="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000" y="3313113"/>
            <a:ext cx="11266488" cy="105568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Sơn đã không mua truyện, để dành tiền giúp đỡ các bạn học sinh các tỉnh đang bị thiên tai.</a:t>
            </a:r>
          </a:p>
        </p:txBody>
      </p:sp>
      <p:sp>
        <p:nvSpPr>
          <p:cNvPr id="7" name="TextBox 6"/>
          <p:cNvSpPr txBox="1">
            <a:spLocks noChangeArrowheads="1"/>
          </p:cNvSpPr>
          <p:nvPr/>
        </p:nvSpPr>
        <p:spPr bwMode="auto">
          <a:xfrm>
            <a:off x="790575" y="4557713"/>
            <a:ext cx="10983913" cy="954087"/>
          </a:xfrm>
          <a:prstGeom prst="rect">
            <a:avLst/>
          </a:prstGeom>
          <a:noFill/>
          <a:ln w="9525">
            <a:noFill/>
            <a:miter lim="800000"/>
            <a:headEnd/>
            <a:tailEnd/>
          </a:ln>
        </p:spPr>
        <p:txBody>
          <a:bodyPr>
            <a:spAutoFit/>
          </a:bodyPr>
          <a:lstStyle/>
          <a:p>
            <a:pPr algn="just"/>
            <a:r>
              <a:rPr lang="en-US" sz="2800">
                <a:solidFill>
                  <a:srgbClr val="000000"/>
                </a:solidFill>
                <a:sym typeface="Wingdings" pitchFamily="2" charset="2"/>
              </a:rPr>
              <a:t> </a:t>
            </a:r>
            <a:r>
              <a:rPr lang="vi-VN" sz="2800">
                <a:solidFill>
                  <a:srgbClr val="000000"/>
                </a:solidFill>
              </a:rPr>
              <a:t>Việc làm của Sơn là thể hiện lòng nhân đạo. Vì Sơn biết thông cảm và chia sẻ với các bạn có hoàn cảnh khó khăn hơn mình.</a:t>
            </a:r>
            <a:endParaRPr lang="en-US" sz="2800">
              <a:solidFill>
                <a:srgbClr val="000000"/>
              </a:solidFill>
            </a:endParaRPr>
          </a:p>
        </p:txBody>
      </p:sp>
      <p:sp>
        <p:nvSpPr>
          <p:cNvPr id="51203" name="Rectangle 2"/>
          <p:cNvSpPr>
            <a:spLocks noChangeArrowheads="1"/>
          </p:cNvSpPr>
          <p:nvPr/>
        </p:nvSpPr>
        <p:spPr bwMode="auto">
          <a:xfrm>
            <a:off x="419100" y="2263775"/>
            <a:ext cx="11295063" cy="954088"/>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088" y="3076575"/>
            <a:ext cx="11268075" cy="1531938"/>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p:txBody>
      </p:sp>
      <p:sp>
        <p:nvSpPr>
          <p:cNvPr id="7" name="TextBox 6"/>
          <p:cNvSpPr txBox="1">
            <a:spLocks noChangeArrowheads="1"/>
          </p:cNvSpPr>
          <p:nvPr/>
        </p:nvSpPr>
        <p:spPr bwMode="auto">
          <a:xfrm>
            <a:off x="703263" y="4676775"/>
            <a:ext cx="10983912" cy="9540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Lương là không đúng. Vì quyên góp là tự nguyện, chứ không phải để chạy theo thành tích.</a:t>
            </a:r>
          </a:p>
        </p:txBody>
      </p:sp>
      <p:sp>
        <p:nvSpPr>
          <p:cNvPr id="52227" name="Rectangle 7"/>
          <p:cNvSpPr>
            <a:spLocks noChangeArrowheads="1"/>
          </p:cNvSpPr>
          <p:nvPr/>
        </p:nvSpPr>
        <p:spPr bwMode="auto">
          <a:xfrm>
            <a:off x="446088" y="1820863"/>
            <a:ext cx="11295062"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9913" y="2620963"/>
            <a:ext cx="11266487" cy="153193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7" name="TextBox 6"/>
          <p:cNvSpPr txBox="1">
            <a:spLocks noChangeArrowheads="1"/>
          </p:cNvSpPr>
          <p:nvPr/>
        </p:nvSpPr>
        <p:spPr bwMode="auto">
          <a:xfrm>
            <a:off x="711200" y="4362450"/>
            <a:ext cx="10983913" cy="13858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Cường thể hiện lòng nhân đạo. Vì Cường biết yêu thương, chia sẻ với những người gặp hoàn cảnh khó khăn, hoạn nạn phù hợp với khả năng của mình.</a:t>
            </a:r>
          </a:p>
        </p:txBody>
      </p:sp>
      <p:sp>
        <p:nvSpPr>
          <p:cNvPr id="53251" name="Rectangle 7"/>
          <p:cNvSpPr>
            <a:spLocks noChangeArrowheads="1"/>
          </p:cNvSpPr>
          <p:nvPr/>
        </p:nvSpPr>
        <p:spPr bwMode="auto">
          <a:xfrm>
            <a:off x="400050" y="1455738"/>
            <a:ext cx="11295063"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1: </a:t>
            </a:r>
            <a:r>
              <a:rPr lang="en-US" sz="2800" b="1">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54274" name="TextBox 5"/>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388" y="1547813"/>
            <a:ext cx="11898312" cy="5073650"/>
          </a:xfrm>
          <a:prstGeom prst="roundRect">
            <a:avLst/>
          </a:prstGeom>
          <a:solidFill>
            <a:srgbClr val="F1F8EC"/>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3: </a:t>
            </a:r>
            <a:r>
              <a:rPr lang="en-US" sz="2800" b="1">
                <a:solidFill>
                  <a:srgbClr val="FF0000"/>
                </a:solidFill>
                <a:latin typeface="Arial" panose="020B0604020202020204" pitchFamily="34" charset="0"/>
                <a:cs typeface="Arial" panose="020B0604020202020204" pitchFamily="34" charset="0"/>
              </a:rPr>
              <a:t>Trong những ý kiến dưới đây, ý kiến nào em cho là đúng?</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a) Tham gia vào các hoạt động nhân đạo là việc làm cao cả.</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Chỉ cần tham gia vào những hoạt động nhân đạo do nhà trường tổ chức.</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56322" name="TextBox 5"/>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688" y="5056188"/>
            <a:ext cx="9775825" cy="1533525"/>
          </a:xfrm>
          <a:prstGeom prst="round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2" name="TextBox 1"/>
          <p:cNvSpPr txBox="1"/>
          <p:nvPr/>
        </p:nvSpPr>
        <p:spPr>
          <a:xfrm>
            <a:off x="179388" y="476250"/>
            <a:ext cx="12012612" cy="523875"/>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3: </a:t>
            </a:r>
            <a:r>
              <a:rPr lang="en-US" sz="2800" b="1">
                <a:solidFill>
                  <a:srgbClr val="FF0000"/>
                </a:solidFill>
                <a:latin typeface="Arial" panose="020B0604020202020204" pitchFamily="34" charset="0"/>
                <a:cs typeface="Arial" panose="020B0604020202020204" pitchFamily="34" charset="0"/>
              </a:rPr>
              <a:t>Trong những ý kiến dưới đây, ý kiến nào em cho là đúng?</a:t>
            </a:r>
          </a:p>
        </p:txBody>
      </p:sp>
      <p:sp>
        <p:nvSpPr>
          <p:cNvPr id="3" name="Rectangle 2"/>
          <p:cNvSpPr/>
          <p:nvPr/>
        </p:nvSpPr>
        <p:spPr>
          <a:xfrm>
            <a:off x="293688" y="1484313"/>
            <a:ext cx="9775825" cy="523875"/>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Tham gia vào các hoạt động nhân đạo là việc làm cao cả.</a:t>
            </a:r>
          </a:p>
        </p:txBody>
      </p:sp>
      <p:sp>
        <p:nvSpPr>
          <p:cNvPr id="7" name="Rectangle 6"/>
          <p:cNvSpPr/>
          <p:nvPr/>
        </p:nvSpPr>
        <p:spPr>
          <a:xfrm>
            <a:off x="293688" y="2387600"/>
            <a:ext cx="9775825" cy="954088"/>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Chỉ cần tham gia vào những hoạt động nhân đạo do nhà trường tổ chức.</a:t>
            </a:r>
          </a:p>
        </p:txBody>
      </p:sp>
      <p:sp>
        <p:nvSpPr>
          <p:cNvPr id="8" name="Rectangle 7"/>
          <p:cNvSpPr/>
          <p:nvPr/>
        </p:nvSpPr>
        <p:spPr>
          <a:xfrm>
            <a:off x="293688" y="3722688"/>
            <a:ext cx="9775825" cy="954087"/>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p:txBody>
      </p:sp>
      <p:sp>
        <p:nvSpPr>
          <p:cNvPr id="9" name="Oval 8"/>
          <p:cNvSpPr/>
          <p:nvPr/>
        </p:nvSpPr>
        <p:spPr>
          <a:xfrm>
            <a:off x="10331450" y="1404938"/>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10331450" y="2524125"/>
            <a:ext cx="1125538" cy="681038"/>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0331450" y="3859213"/>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0331450" y="5483225"/>
            <a:ext cx="1125538" cy="679450"/>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a:spLocks noChangeArrowheads="1"/>
          </p:cNvSpPr>
          <p:nvPr/>
        </p:nvSpPr>
        <p:spPr bwMode="auto">
          <a:xfrm>
            <a:off x="10626725" y="2449513"/>
            <a:ext cx="714375" cy="830262"/>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4" name="TextBox 13"/>
          <p:cNvSpPr txBox="1">
            <a:spLocks noChangeArrowheads="1"/>
          </p:cNvSpPr>
          <p:nvPr/>
        </p:nvSpPr>
        <p:spPr bwMode="auto">
          <a:xfrm>
            <a:off x="10626725" y="3763963"/>
            <a:ext cx="714375" cy="831850"/>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5" name="TextBox 14"/>
          <p:cNvSpPr txBox="1"/>
          <p:nvPr/>
        </p:nvSpPr>
        <p:spPr>
          <a:xfrm>
            <a:off x="10560050" y="1328738"/>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626725" y="5407025"/>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3"/>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
        <p:nvSpPr>
          <p:cNvPr id="6" name="TextBox 5"/>
          <p:cNvSpPr txBox="1"/>
          <p:nvPr/>
        </p:nvSpPr>
        <p:spPr>
          <a:xfrm>
            <a:off x="4510088" y="1700213"/>
            <a:ext cx="3236912" cy="646112"/>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Củng cố</a:t>
            </a:r>
          </a:p>
        </p:txBody>
      </p:sp>
      <p:pic>
        <p:nvPicPr>
          <p:cNvPr id="2" name="Picture 1">
            <a:hlinkClick r:id="rId3" action="ppaction://hlinksldjump"/>
          </p:cNvPr>
          <p:cNvPicPr>
            <a:picLocks noChangeAspect="1"/>
          </p:cNvPicPr>
          <p:nvPr/>
        </p:nvPicPr>
        <p:blipFill>
          <a:blip r:embed="rId4"/>
          <a:srcRect/>
          <a:stretch>
            <a:fillRect/>
          </a:stretch>
        </p:blipFill>
        <p:spPr bwMode="auto">
          <a:xfrm>
            <a:off x="1643063" y="2662238"/>
            <a:ext cx="3217862" cy="3524250"/>
          </a:xfrm>
          <a:prstGeom prst="rect">
            <a:avLst/>
          </a:prstGeom>
          <a:noFill/>
          <a:ln w="9525">
            <a:noFill/>
            <a:miter lim="800000"/>
            <a:headEnd/>
            <a:tailEnd/>
          </a:ln>
        </p:spPr>
      </p:pic>
      <p:pic>
        <p:nvPicPr>
          <p:cNvPr id="3" name="Picture 2">
            <a:hlinkClick r:id="rId5" action="ppaction://hlinksldjump"/>
          </p:cNvPr>
          <p:cNvPicPr>
            <a:picLocks noChangeAspect="1"/>
          </p:cNvPicPr>
          <p:nvPr/>
        </p:nvPicPr>
        <p:blipFill>
          <a:blip r:embed="rId6"/>
          <a:srcRect/>
          <a:stretch>
            <a:fillRect/>
          </a:stretch>
        </p:blipFill>
        <p:spPr bwMode="auto">
          <a:xfrm>
            <a:off x="4479925" y="2662238"/>
            <a:ext cx="3121025" cy="3417887"/>
          </a:xfrm>
          <a:prstGeom prst="rect">
            <a:avLst/>
          </a:prstGeom>
          <a:noFill/>
          <a:ln w="9525">
            <a:noFill/>
            <a:miter lim="800000"/>
            <a:headEnd/>
            <a:tailEnd/>
          </a:ln>
        </p:spPr>
      </p:pic>
      <p:pic>
        <p:nvPicPr>
          <p:cNvPr id="8" name="Picture 7">
            <a:hlinkClick r:id="rId7" action="ppaction://hlinksldjump"/>
          </p:cNvPr>
          <p:cNvPicPr>
            <a:picLocks noChangeAspect="1"/>
          </p:cNvPicPr>
          <p:nvPr/>
        </p:nvPicPr>
        <p:blipFill>
          <a:blip r:embed="rId8"/>
          <a:srcRect/>
          <a:stretch>
            <a:fillRect/>
          </a:stretch>
        </p:blipFill>
        <p:spPr bwMode="auto">
          <a:xfrm>
            <a:off x="7600950" y="2452688"/>
            <a:ext cx="3419475" cy="3417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9550" y="984250"/>
            <a:ext cx="11760200" cy="50053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en-US" sz="3200" b="1">
                <a:solidFill>
                  <a:srgbClr val="C00000"/>
                </a:solidFill>
                <a:latin typeface="Arial" panose="020B0604020202020204" pitchFamily="34" charset="0"/>
                <a:cs typeface="Arial" panose="020B0604020202020204" pitchFamily="34" charset="0"/>
              </a:rPr>
              <a:t>Câu 1: Hoạt động nhân đạo là hoạt động như thế nào?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A. Là hoạt động giúp đỡ cho những người giàu.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B. Là hoạt động mua bán, kiếm tiền từ những người nghèo.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C. </a:t>
            </a:r>
            <a:r>
              <a:rPr lang="en-US" sz="3200">
                <a:cs typeface="Arial" panose="020B0604020202020204" pitchFamily="34" charset="0"/>
              </a:rPr>
              <a:t>L</a:t>
            </a:r>
            <a:r>
              <a:rPr lang="vi-VN" sz="3200">
                <a:cs typeface="Arial" panose="020B0604020202020204" pitchFamily="34" charset="0"/>
              </a:rPr>
              <a:t>à hoạt động giúp đỡ, tương trợ, cứu trợ những người gặp khó khăn, hoạn nạn.</a:t>
            </a:r>
            <a:r>
              <a:rPr lang="en-US" sz="3200">
                <a:latin typeface="Arial" panose="020B0604020202020204" pitchFamily="34" charset="0"/>
                <a:cs typeface="Arial" panose="020B0604020202020204" pitchFamily="34" charset="0"/>
              </a:rPr>
              <a:t>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D. Là hoạt động bóc lột sức lao động của người già.</a:t>
            </a:r>
          </a:p>
        </p:txBody>
      </p:sp>
      <p:sp>
        <p:nvSpPr>
          <p:cNvPr id="5" name="Oval 4"/>
          <p:cNvSpPr/>
          <p:nvPr/>
        </p:nvSpPr>
        <p:spPr>
          <a:xfrm>
            <a:off x="123825" y="3486150"/>
            <a:ext cx="865188"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Heart 1">
            <a:hlinkClick r:id="rId2" action="ppaction://hlinksldjump"/>
          </p:cNvPr>
          <p:cNvSpPr/>
          <p:nvPr/>
        </p:nvSpPr>
        <p:spPr>
          <a:xfrm>
            <a:off x="11282363" y="6103938"/>
            <a:ext cx="909637" cy="754062"/>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6E0E-D9FA-C35A-2C06-29AB06EE32B9}"/>
              </a:ext>
            </a:extLst>
          </p:cNvPr>
          <p:cNvSpPr>
            <a:spLocks noGrp="1"/>
          </p:cNvSpPr>
          <p:nvPr>
            <p:ph type="title"/>
          </p:nvPr>
        </p:nvSpPr>
        <p:spPr>
          <a:xfrm>
            <a:off x="3322093" y="2589710"/>
            <a:ext cx="6463352" cy="1325563"/>
          </a:xfrm>
        </p:spPr>
        <p:txBody>
          <a:bodyPr/>
          <a:lstStyle/>
          <a:p>
            <a:r>
              <a:rPr lang="en-US" sz="70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821281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71463" y="798513"/>
            <a:ext cx="11256962" cy="58229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en-US" sz="3200" b="1">
                <a:solidFill>
                  <a:srgbClr val="C00000"/>
                </a:solidFill>
                <a:latin typeface="Arial" panose="020B0604020202020204" pitchFamily="34" charset="0"/>
                <a:cs typeface="Arial" panose="020B0604020202020204" pitchFamily="34" charset="0"/>
              </a:rPr>
              <a:t>Câu 2: Vì sao chúng ta cần tích cực tham gia các hoạt động nhân đạo?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A. Vì để người khác không chê mình ích kỉ.</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B. Vì khi tham gia các hoạt động nhân đạo thì chúng ta có thể giúp đỡ đc nhiều người.</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C. Vì để chạy theo thành tích.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D. Vì bị ép buộc tham gia. </a:t>
            </a:r>
          </a:p>
        </p:txBody>
      </p:sp>
      <p:sp>
        <p:nvSpPr>
          <p:cNvPr id="5" name="Oval 4"/>
          <p:cNvSpPr/>
          <p:nvPr/>
        </p:nvSpPr>
        <p:spPr>
          <a:xfrm>
            <a:off x="173038" y="3327400"/>
            <a:ext cx="865187"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Heart 1">
            <a:hlinkClick r:id="rId2" action="ppaction://hlinksldjump"/>
          </p:cNvPr>
          <p:cNvSpPr/>
          <p:nvPr/>
        </p:nvSpPr>
        <p:spPr>
          <a:xfrm>
            <a:off x="11442700" y="6165850"/>
            <a:ext cx="749300" cy="692150"/>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9550" y="984250"/>
            <a:ext cx="11760200" cy="57213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vi-VN" sz="3200" b="1">
                <a:solidFill>
                  <a:srgbClr val="C00000"/>
                </a:solidFill>
                <a:cs typeface="Arial" panose="020B0604020202020204" pitchFamily="34" charset="0"/>
              </a:rPr>
              <a:t>Câu </a:t>
            </a:r>
            <a:r>
              <a:rPr lang="en-US" sz="3200" b="1">
                <a:solidFill>
                  <a:srgbClr val="C00000"/>
                </a:solidFill>
                <a:cs typeface="Arial" panose="020B0604020202020204" pitchFamily="34" charset="0"/>
              </a:rPr>
              <a:t>3</a:t>
            </a:r>
            <a:r>
              <a:rPr lang="vi-VN" sz="3200" b="1">
                <a:solidFill>
                  <a:srgbClr val="C00000"/>
                </a:solidFill>
                <a:cs typeface="Arial" panose="020B0604020202020204" pitchFamily="34" charset="0"/>
              </a:rPr>
              <a:t>: Em có thể làm gì để giúp đỡ những người gặp khó khăn trong thiên tai, chiến tranh?</a:t>
            </a:r>
          </a:p>
          <a:p>
            <a:pPr fontAlgn="auto">
              <a:lnSpc>
                <a:spcPct val="150000"/>
              </a:lnSpc>
              <a:spcBef>
                <a:spcPts val="0"/>
              </a:spcBef>
              <a:spcAft>
                <a:spcPts val="0"/>
              </a:spcAft>
              <a:defRPr/>
            </a:pPr>
            <a:r>
              <a:rPr lang="vi-VN" sz="3200">
                <a:solidFill>
                  <a:schemeClr val="tx1"/>
                </a:solidFill>
                <a:cs typeface="Arial" panose="020B0604020202020204" pitchFamily="34" charset="0"/>
              </a:rPr>
              <a:t>A. Quyên góp sách cũ để tặng các bạn khó khăn. </a:t>
            </a:r>
          </a:p>
          <a:p>
            <a:pPr fontAlgn="auto">
              <a:lnSpc>
                <a:spcPct val="150000"/>
              </a:lnSpc>
              <a:spcBef>
                <a:spcPts val="0"/>
              </a:spcBef>
              <a:spcAft>
                <a:spcPts val="0"/>
              </a:spcAft>
              <a:defRPr/>
            </a:pPr>
            <a:r>
              <a:rPr lang="vi-VN" sz="3200">
                <a:solidFill>
                  <a:schemeClr val="tx1"/>
                </a:solidFill>
                <a:cs typeface="Arial" panose="020B0604020202020204" pitchFamily="34" charset="0"/>
              </a:rPr>
              <a:t>B. Mặc kệ họ, không cần giúp.</a:t>
            </a:r>
          </a:p>
          <a:p>
            <a:pPr fontAlgn="auto">
              <a:lnSpc>
                <a:spcPct val="150000"/>
              </a:lnSpc>
              <a:spcBef>
                <a:spcPts val="0"/>
              </a:spcBef>
              <a:spcAft>
                <a:spcPts val="0"/>
              </a:spcAft>
              <a:defRPr/>
            </a:pPr>
            <a:r>
              <a:rPr lang="vi-VN" sz="3200">
                <a:solidFill>
                  <a:schemeClr val="tx1"/>
                </a:solidFill>
                <a:cs typeface="Arial" panose="020B0604020202020204" pitchFamily="34" charset="0"/>
              </a:rPr>
              <a:t>C. Vui thì làm từ thiện, không thì thôi. </a:t>
            </a:r>
          </a:p>
          <a:p>
            <a:pPr fontAlgn="auto">
              <a:lnSpc>
                <a:spcPct val="150000"/>
              </a:lnSpc>
              <a:spcBef>
                <a:spcPts val="0"/>
              </a:spcBef>
              <a:spcAft>
                <a:spcPts val="0"/>
              </a:spcAft>
              <a:defRPr/>
            </a:pPr>
            <a:r>
              <a:rPr lang="vi-VN" sz="3200">
                <a:solidFill>
                  <a:schemeClr val="tx1"/>
                </a:solidFill>
                <a:cs typeface="Arial" panose="020B0604020202020204" pitchFamily="34" charset="0"/>
              </a:rPr>
              <a:t>D. Làm ngơ khi thấy có người kêu gọi làm từ thiện. </a:t>
            </a:r>
          </a:p>
          <a:p>
            <a:pPr fontAlgn="auto">
              <a:lnSpc>
                <a:spcPct val="150000"/>
              </a:lnSpc>
              <a:spcBef>
                <a:spcPts val="0"/>
              </a:spcBef>
              <a:spcAft>
                <a:spcPts val="0"/>
              </a:spcAft>
              <a:defRPr/>
            </a:pPr>
            <a:endParaRPr lang="vi-VN" sz="3200" b="1">
              <a:solidFill>
                <a:srgbClr val="C00000"/>
              </a:solidFill>
              <a:cs typeface="Arial" panose="020B0604020202020204" pitchFamily="34" charset="0"/>
            </a:endParaRPr>
          </a:p>
        </p:txBody>
      </p:sp>
      <p:sp>
        <p:nvSpPr>
          <p:cNvPr id="5" name="Oval 4"/>
          <p:cNvSpPr/>
          <p:nvPr/>
        </p:nvSpPr>
        <p:spPr>
          <a:xfrm>
            <a:off x="209550" y="2794000"/>
            <a:ext cx="865188"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Heart 5">
            <a:hlinkClick r:id="rId2" action="ppaction://hlinksldjump"/>
          </p:cNvPr>
          <p:cNvSpPr/>
          <p:nvPr/>
        </p:nvSpPr>
        <p:spPr>
          <a:xfrm>
            <a:off x="11442700" y="6165850"/>
            <a:ext cx="749300" cy="692150"/>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
        <p:nvSpPr>
          <p:cNvPr id="6" name="TextBox 5"/>
          <p:cNvSpPr txBox="1"/>
          <p:nvPr/>
        </p:nvSpPr>
        <p:spPr>
          <a:xfrm>
            <a:off x="4532313" y="1797050"/>
            <a:ext cx="3235325" cy="647700"/>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Củng cố</a:t>
            </a:r>
          </a:p>
        </p:txBody>
      </p:sp>
      <p:sp>
        <p:nvSpPr>
          <p:cNvPr id="7" name="TextBox 6"/>
          <p:cNvSpPr txBox="1"/>
          <p:nvPr/>
        </p:nvSpPr>
        <p:spPr>
          <a:xfrm>
            <a:off x="904875" y="2606675"/>
            <a:ext cx="10447338" cy="3370263"/>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latin typeface="Arial" panose="020B0604020202020204" pitchFamily="34" charset="0"/>
                <a:cs typeface="Arial" panose="020B0604020202020204" pitchFamily="34" charset="0"/>
              </a:rPr>
              <a:t>     Giúp đỡ những người gặp khó khăn, hoạn nạn là việc làm nhân đạo mà mỗi người cần thực hiện.</a:t>
            </a:r>
          </a:p>
          <a:p>
            <a:pPr fontAlgn="auto">
              <a:spcBef>
                <a:spcPts val="0"/>
              </a:spcBef>
              <a:spcAft>
                <a:spcPts val="0"/>
              </a:spcAft>
              <a:defRPr/>
            </a:pPr>
            <a:r>
              <a:rPr lang="en-US" sz="3200">
                <a:latin typeface="Arial" panose="020B0604020202020204" pitchFamily="34" charset="0"/>
                <a:cs typeface="Arial" panose="020B0604020202020204" pitchFamily="34" charset="0"/>
              </a:rPr>
              <a:t> 				</a:t>
            </a:r>
          </a:p>
          <a:p>
            <a:pPr fontAlgn="auto">
              <a:spcBef>
                <a:spcPts val="0"/>
              </a:spcBef>
              <a:spcAft>
                <a:spcPts val="0"/>
              </a:spcAft>
              <a:defRPr/>
            </a:pP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 Thương người như thể thương thân.</a:t>
            </a:r>
          </a:p>
          <a:p>
            <a:pPr fontAlgn="auto">
              <a:spcBef>
                <a:spcPts val="0"/>
              </a:spcBef>
              <a:spcAft>
                <a:spcPts val="0"/>
              </a:spcAft>
              <a:defRPr/>
            </a:pPr>
            <a:r>
              <a:rPr lang="en-US" sz="3200" i="1">
                <a:latin typeface="Arial" panose="020B0604020202020204" pitchFamily="34" charset="0"/>
                <a:cs typeface="Arial" panose="020B0604020202020204" pitchFamily="34" charset="0"/>
              </a:rPr>
              <a:t>		- Lá lành đùm lá rách. </a:t>
            </a:r>
          </a:p>
          <a:p>
            <a:pPr fontAlgn="auto">
              <a:spcBef>
                <a:spcPts val="0"/>
              </a:spcBef>
              <a:spcAft>
                <a:spcPts val="0"/>
              </a:spcAft>
              <a:defRPr/>
            </a:pPr>
            <a:r>
              <a:rPr lang="en-US" sz="3200">
                <a:latin typeface="Arial" panose="020B0604020202020204" pitchFamily="34" charset="0"/>
                <a:cs typeface="Arial" panose="020B0604020202020204" pitchFamily="34" charset="0"/>
              </a:rPr>
              <a:t>							       Tục ngữ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50000"/>
          </a:stretch>
        </a:blipFill>
        <a:effectLst/>
      </p:bgPr>
    </p:bg>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2663825" y="0"/>
            <a:ext cx="7013575" cy="954107"/>
          </a:xfrm>
          <a:prstGeom prst="rect">
            <a:avLst/>
          </a:prstGeom>
          <a:noFill/>
          <a:ln w="9525">
            <a:noFill/>
            <a:miter lim="800000"/>
            <a:headEnd/>
            <a:tailEnd/>
          </a:ln>
        </p:spPr>
        <p:txBody>
          <a:bodyPr>
            <a:spAutoFit/>
          </a:bodyPr>
          <a:lstStyle/>
          <a:p>
            <a:pPr algn="ctr"/>
            <a:r>
              <a:rPr lang="en-US" sz="2800" u="sng">
                <a:solidFill>
                  <a:srgbClr val="1F4E79"/>
                </a:solidFill>
              </a:rPr>
              <a:t>Đạo đức</a:t>
            </a:r>
          </a:p>
          <a:p>
            <a:pPr algn="ctr"/>
            <a:r>
              <a:rPr lang="en-US" sz="2800">
                <a:solidFill>
                  <a:srgbClr val="AC0000"/>
                </a:solidFill>
              </a:rPr>
              <a:t>Tích cực tham gia các hoạt động nhân đạo</a:t>
            </a:r>
          </a:p>
        </p:txBody>
      </p:sp>
      <p:sp>
        <p:nvSpPr>
          <p:cNvPr id="6" name="TextBox 5"/>
          <p:cNvSpPr txBox="1"/>
          <p:nvPr/>
        </p:nvSpPr>
        <p:spPr>
          <a:xfrm>
            <a:off x="4551363" y="1900238"/>
            <a:ext cx="3236912" cy="669925"/>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3200" b="1">
                <a:solidFill>
                  <a:srgbClr val="AC0000"/>
                </a:solidFill>
                <a:latin typeface="Arial" charset="0"/>
                <a:cs typeface="Arial" charset="0"/>
              </a:rPr>
              <a:t> vân dụng</a:t>
            </a:r>
          </a:p>
        </p:txBody>
      </p:sp>
      <p:sp>
        <p:nvSpPr>
          <p:cNvPr id="2" name="TextBox 1"/>
          <p:cNvSpPr txBox="1"/>
          <p:nvPr/>
        </p:nvSpPr>
        <p:spPr>
          <a:xfrm>
            <a:off x="1270000" y="3149600"/>
            <a:ext cx="9664700" cy="1712913"/>
          </a:xfrm>
          <a:prstGeom prst="roundRect">
            <a:avLst/>
          </a:prstGeom>
          <a:solidFill>
            <a:srgbClr val="E4BA92"/>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Tx/>
              <a:buChar char="-"/>
              <a:defRPr/>
            </a:pPr>
            <a:r>
              <a:rPr lang="en-US" sz="3200">
                <a:solidFill>
                  <a:srgbClr val="000000"/>
                </a:solidFill>
                <a:latin typeface="Arial" charset="0"/>
                <a:cs typeface="Arial" charset="0"/>
              </a:rPr>
              <a:t> Tích cực tham gia các hoạt động nhân đạo. </a:t>
            </a:r>
          </a:p>
          <a:p>
            <a:pPr marL="285750" indent="-285750" algn="just">
              <a:buFontTx/>
              <a:buChar char="-"/>
              <a:defRPr/>
            </a:pPr>
            <a:r>
              <a:rPr lang="en-US" sz="3200">
                <a:solidFill>
                  <a:srgbClr val="000000"/>
                </a:solidFill>
                <a:latin typeface="Arial" charset="0"/>
                <a:cs typeface="Arial" charset="0"/>
              </a:rPr>
              <a:t>Sưu tầm thêm một số câu ca dao, tục ngữ nói về lòng nhân đạo của nhân dân ta.</a:t>
            </a: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67586" name="TextBox 3"/>
          <p:cNvSpPr>
            <a:spLocks noChangeArrowheads="1"/>
          </p:cNvSpPr>
          <p:nvPr/>
        </p:nvSpPr>
        <p:spPr bwMode="auto">
          <a:xfrm>
            <a:off x="1284288" y="2238375"/>
            <a:ext cx="9648825" cy="1736725"/>
          </a:xfrm>
          <a:prstGeom prst="roundRect">
            <a:avLst>
              <a:gd name="adj" fmla="val 16667"/>
            </a:avLst>
          </a:prstGeom>
          <a:solidFill>
            <a:srgbClr val="E7DEF3"/>
          </a:solidFill>
          <a:ln w="9525">
            <a:noFill/>
            <a:round/>
            <a:headEnd/>
            <a:tailEnd/>
          </a:ln>
        </p:spPr>
        <p:txBody>
          <a:bodyPr>
            <a:spAutoFit/>
          </a:bodyPr>
          <a:lstStyle/>
          <a:p>
            <a:pPr algn="ctr"/>
            <a:r>
              <a:rPr lang="en-US" sz="4800" b="1">
                <a:solidFill>
                  <a:srgbClr val="AC0000"/>
                </a:solidFill>
              </a:rPr>
              <a:t>Cảm ơn các em đã cùng cô hoàn thành tốt tiết học!</a:t>
            </a:r>
          </a:p>
        </p:txBody>
      </p:sp>
      <p:pic>
        <p:nvPicPr>
          <p:cNvPr id="67587" name="Picture 4"/>
          <p:cNvPicPr>
            <a:picLocks noChangeAspect="1"/>
          </p:cNvPicPr>
          <p:nvPr/>
        </p:nvPicPr>
        <p:blipFill>
          <a:blip r:embed="rId4"/>
          <a:srcRect/>
          <a:stretch>
            <a:fillRect/>
          </a:stretch>
        </p:blipFill>
        <p:spPr bwMode="auto">
          <a:xfrm>
            <a:off x="2343150" y="4787900"/>
            <a:ext cx="2554288" cy="2070100"/>
          </a:xfrm>
          <a:prstGeom prst="rect">
            <a:avLst/>
          </a:prstGeom>
          <a:noFill/>
          <a:ln w="9525">
            <a:noFill/>
            <a:miter lim="800000"/>
            <a:headEnd/>
            <a:tailEnd/>
          </a:ln>
        </p:spPr>
      </p:pic>
      <p:pic>
        <p:nvPicPr>
          <p:cNvPr id="67588" name="Picture 5"/>
          <p:cNvPicPr>
            <a:picLocks noChangeAspect="1"/>
          </p:cNvPicPr>
          <p:nvPr/>
        </p:nvPicPr>
        <p:blipFill>
          <a:blip r:embed="rId4"/>
          <a:srcRect/>
          <a:stretch>
            <a:fillRect/>
          </a:stretch>
        </p:blipFill>
        <p:spPr bwMode="auto">
          <a:xfrm>
            <a:off x="4518025" y="4787900"/>
            <a:ext cx="2552700" cy="2070100"/>
          </a:xfrm>
          <a:prstGeom prst="rect">
            <a:avLst/>
          </a:prstGeom>
          <a:noFill/>
          <a:ln w="9525">
            <a:noFill/>
            <a:miter lim="800000"/>
            <a:headEnd/>
            <a:tailEnd/>
          </a:ln>
        </p:spPr>
      </p:pic>
      <p:pic>
        <p:nvPicPr>
          <p:cNvPr id="67589" name="Picture 6"/>
          <p:cNvPicPr>
            <a:picLocks noChangeAspect="1"/>
          </p:cNvPicPr>
          <p:nvPr/>
        </p:nvPicPr>
        <p:blipFill>
          <a:blip r:embed="rId4"/>
          <a:srcRect/>
          <a:stretch>
            <a:fillRect/>
          </a:stretch>
        </p:blipFill>
        <p:spPr bwMode="auto">
          <a:xfrm>
            <a:off x="6926263" y="4787900"/>
            <a:ext cx="2554287" cy="2070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014788" y="1495425"/>
            <a:ext cx="5665787" cy="3486150"/>
          </a:xfrm>
          <a:prstGeom prst="cloudCallout">
            <a:avLst>
              <a:gd name="adj1" fmla="val -73227"/>
              <a:gd name="adj2" fmla="val 60648"/>
            </a:avLst>
          </a:prstGeom>
          <a:ln w="190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a:off x="4676775" y="2533650"/>
            <a:ext cx="3983038" cy="1076325"/>
          </a:xfrm>
          <a:prstGeom prst="rect">
            <a:avLst/>
          </a:prstGeom>
          <a:noFill/>
          <a:ln w="9525">
            <a:noFill/>
            <a:miter lim="800000"/>
            <a:headEnd/>
            <a:tailEnd/>
          </a:ln>
        </p:spPr>
        <p:txBody>
          <a:bodyPr>
            <a:spAutoFit/>
          </a:bodyPr>
          <a:lstStyle/>
          <a:p>
            <a:pPr algn="ctr"/>
            <a:r>
              <a:rPr lang="en-US" sz="3200" b="1" i="1">
                <a:solidFill>
                  <a:srgbClr val="FF0000"/>
                </a:solidFill>
              </a:rPr>
              <a:t>Em hiểu thế nào là lòng nhân đạo?</a:t>
            </a:r>
          </a:p>
        </p:txBody>
      </p:sp>
      <p:pic>
        <p:nvPicPr>
          <p:cNvPr id="40963" name="Picture 6"/>
          <p:cNvPicPr>
            <a:picLocks noChangeAspect="1"/>
          </p:cNvPicPr>
          <p:nvPr/>
        </p:nvPicPr>
        <p:blipFill>
          <a:blip r:embed="rId2"/>
          <a:srcRect/>
          <a:stretch>
            <a:fillRect/>
          </a:stretch>
        </p:blipFill>
        <p:spPr bwMode="auto">
          <a:xfrm>
            <a:off x="323850" y="3881438"/>
            <a:ext cx="2903538" cy="2901950"/>
          </a:xfrm>
          <a:prstGeom prst="rect">
            <a:avLst/>
          </a:prstGeom>
          <a:noFill/>
          <a:ln w="9525">
            <a:noFill/>
            <a:miter lim="800000"/>
            <a:headEnd/>
            <a:tailEnd/>
          </a:ln>
        </p:spPr>
      </p:pic>
      <p:sp>
        <p:nvSpPr>
          <p:cNvPr id="8" name="TextBox 7"/>
          <p:cNvSpPr txBox="1"/>
          <p:nvPr/>
        </p:nvSpPr>
        <p:spPr>
          <a:xfrm>
            <a:off x="4676775" y="2311400"/>
            <a:ext cx="4287838" cy="15700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3200" b="1">
                <a:latin typeface="Arial" panose="020B0604020202020204" pitchFamily="34" charset="0"/>
                <a:cs typeface="Arial" panose="020B0604020202020204" pitchFamily="34" charset="0"/>
              </a:rPr>
              <a:t>Lòng nhân đạo là lòng yêu thương và giúp đỡ con người.</a:t>
            </a:r>
          </a:p>
        </p:txBody>
      </p:sp>
      <p:sp>
        <p:nvSpPr>
          <p:cNvPr id="40965" name="TextBox 8"/>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b="1" u="sng">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a:p>
            <a:pPr algn="ctr"/>
            <a:r>
              <a:rPr lang="en-US" sz="2800" dirty="0" err="1">
                <a:solidFill>
                  <a:srgbClr val="AC0000"/>
                </a:solidFill>
              </a:rPr>
              <a:t>Tích</a:t>
            </a:r>
            <a:r>
              <a:rPr lang="en-US" sz="2800" dirty="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4" presetClass="exit" presetSubtype="10" fill="hold" grpId="0"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62425" y="1446213"/>
            <a:ext cx="5664200" cy="3486150"/>
          </a:xfrm>
          <a:prstGeom prst="cloudCallout">
            <a:avLst>
              <a:gd name="adj1" fmla="val -73227"/>
              <a:gd name="adj2" fmla="val 60648"/>
            </a:avLst>
          </a:prstGeom>
          <a:ln w="190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41986" name="TextBox 3"/>
          <p:cNvSpPr txBox="1">
            <a:spLocks noChangeArrowheads="1"/>
          </p:cNvSpPr>
          <p:nvPr/>
        </p:nvSpPr>
        <p:spPr bwMode="auto">
          <a:xfrm>
            <a:off x="4640263" y="2651125"/>
            <a:ext cx="4414837" cy="1076325"/>
          </a:xfrm>
          <a:prstGeom prst="rect">
            <a:avLst/>
          </a:prstGeom>
          <a:noFill/>
          <a:ln w="9525">
            <a:noFill/>
            <a:miter lim="800000"/>
            <a:headEnd/>
            <a:tailEnd/>
          </a:ln>
        </p:spPr>
        <p:txBody>
          <a:bodyPr>
            <a:spAutoFit/>
          </a:bodyPr>
          <a:lstStyle/>
          <a:p>
            <a:pPr algn="ctr"/>
            <a:r>
              <a:rPr lang="en-US" sz="3200" b="1" i="1">
                <a:solidFill>
                  <a:srgbClr val="FF0000"/>
                </a:solidFill>
              </a:rPr>
              <a:t>Em hiểu thế nào là hoạt động nhân đạo?</a:t>
            </a:r>
          </a:p>
        </p:txBody>
      </p:sp>
      <p:pic>
        <p:nvPicPr>
          <p:cNvPr id="41987" name="Picture 6"/>
          <p:cNvPicPr>
            <a:picLocks noChangeAspect="1"/>
          </p:cNvPicPr>
          <p:nvPr/>
        </p:nvPicPr>
        <p:blipFill>
          <a:blip r:embed="rId3"/>
          <a:srcRect/>
          <a:stretch>
            <a:fillRect/>
          </a:stretch>
        </p:blipFill>
        <p:spPr bwMode="auto">
          <a:xfrm>
            <a:off x="323850" y="3881438"/>
            <a:ext cx="2903538" cy="2901950"/>
          </a:xfrm>
          <a:prstGeom prst="rect">
            <a:avLst/>
          </a:prstGeom>
          <a:noFill/>
          <a:ln w="9525">
            <a:noFill/>
            <a:miter lim="800000"/>
            <a:headEnd/>
            <a:tailEnd/>
          </a:ln>
        </p:spPr>
      </p:pic>
      <p:sp>
        <p:nvSpPr>
          <p:cNvPr id="41988" name="TextBox 7"/>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b="1" u="sng">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a:p>
            <a:pPr algn="ctr"/>
            <a:r>
              <a:rPr lang="en-US" sz="2800" dirty="0" err="1">
                <a:solidFill>
                  <a:srgbClr val="AC0000"/>
                </a:solidFill>
              </a:rPr>
              <a:t>Tích</a:t>
            </a:r>
            <a:r>
              <a:rPr lang="en-US" sz="2800" dirty="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663" y="573088"/>
            <a:ext cx="9315450" cy="1570037"/>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a:spAutoFit/>
          </a:bodyPr>
          <a:lstStyle/>
          <a:p>
            <a:pPr algn="just" fontAlgn="auto">
              <a:spcBef>
                <a:spcPts val="0"/>
              </a:spcBef>
              <a:spcAft>
                <a:spcPts val="0"/>
              </a:spcAft>
              <a:defRPr/>
            </a:pPr>
            <a:r>
              <a:rPr lang="en-US" sz="3200" b="1">
                <a:solidFill>
                  <a:schemeClr val="accent1">
                    <a:lumMod val="50000"/>
                  </a:schemeClr>
                </a:solidFill>
                <a:latin typeface="Arial" panose="020B0604020202020204" pitchFamily="34" charset="0"/>
                <a:cs typeface="Arial" panose="020B0604020202020204" pitchFamily="34" charset="0"/>
              </a:rPr>
              <a:t>	</a:t>
            </a:r>
            <a:r>
              <a:rPr lang="vi-VN" sz="3200" b="1">
                <a:solidFill>
                  <a:schemeClr val="accent1">
                    <a:lumMod val="50000"/>
                  </a:schemeClr>
                </a:solidFill>
                <a:cs typeface="Arial" panose="020B0604020202020204" pitchFamily="34" charset="0"/>
              </a:rPr>
              <a:t>Hoạt động nhân đạo là hoạt động giúp đỡ, tương trợ, cứu trợ những người gặp khó khăn, hoạn nạn.</a:t>
            </a:r>
            <a:endParaRPr lang="en-US" sz="3200" b="1">
              <a:solidFill>
                <a:schemeClr val="accent1">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rcRect/>
          <a:stretch>
            <a:fillRect/>
          </a:stretch>
        </p:blipFill>
        <p:spPr bwMode="auto">
          <a:xfrm>
            <a:off x="6096000" y="2668588"/>
            <a:ext cx="5611813" cy="3181350"/>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377825" y="2668588"/>
            <a:ext cx="5486400" cy="3181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Kết quả hình ảnh cho hình ảnh đến thăm, động viên người khuyết tật"/>
          <p:cNvSpPr>
            <a:spLocks noChangeAspect="1" noChangeArrowheads="1"/>
          </p:cNvSpPr>
          <p:nvPr/>
        </p:nvSpPr>
        <p:spPr bwMode="auto">
          <a:xfrm>
            <a:off x="159650" y="-136525"/>
            <a:ext cx="304638" cy="296863"/>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9156" name="Picture 4" descr="Kết quả hình ảnh cho hình ảnh đến thăm, động viên người khuyết tật"/>
          <p:cNvPicPr>
            <a:picLocks noChangeAspect="1" noChangeArrowheads="1"/>
          </p:cNvPicPr>
          <p:nvPr/>
        </p:nvPicPr>
        <p:blipFill>
          <a:blip r:embed="rId2"/>
          <a:srcRect/>
          <a:stretch>
            <a:fillRect/>
          </a:stretch>
        </p:blipFill>
        <p:spPr bwMode="auto">
          <a:xfrm>
            <a:off x="0" y="1"/>
            <a:ext cx="5656147" cy="3357562"/>
          </a:xfrm>
          <a:prstGeom prst="rect">
            <a:avLst/>
          </a:prstGeom>
          <a:noFill/>
          <a:ln w="38100">
            <a:solidFill>
              <a:schemeClr val="tx1"/>
            </a:solidFill>
          </a:ln>
        </p:spPr>
      </p:pic>
      <p:pic>
        <p:nvPicPr>
          <p:cNvPr id="49158" name="Picture 6" descr="Kết quả hình ảnh cho hình ảnh đến thăm, động viên người khuyết tật"/>
          <p:cNvPicPr>
            <a:picLocks noChangeAspect="1" noChangeArrowheads="1"/>
          </p:cNvPicPr>
          <p:nvPr/>
        </p:nvPicPr>
        <p:blipFill>
          <a:blip r:embed="rId3"/>
          <a:srcRect/>
          <a:stretch>
            <a:fillRect/>
          </a:stretch>
        </p:blipFill>
        <p:spPr bwMode="auto">
          <a:xfrm>
            <a:off x="5876074" y="2"/>
            <a:ext cx="6315927" cy="3286123"/>
          </a:xfrm>
          <a:prstGeom prst="rect">
            <a:avLst/>
          </a:prstGeom>
          <a:noFill/>
          <a:ln w="38100">
            <a:solidFill>
              <a:schemeClr val="tx1"/>
            </a:solidFill>
          </a:ln>
        </p:spPr>
      </p:pic>
      <p:sp>
        <p:nvSpPr>
          <p:cNvPr id="9" name="Rectangle 8"/>
          <p:cNvSpPr/>
          <p:nvPr/>
        </p:nvSpPr>
        <p:spPr>
          <a:xfrm>
            <a:off x="5378146" y="3643315"/>
            <a:ext cx="6932293" cy="646331"/>
          </a:xfrm>
          <a:prstGeom prst="rect">
            <a:avLst/>
          </a:prstGeom>
        </p:spPr>
        <p:txBody>
          <a:bodyPr wrap="none">
            <a:spAutoFit/>
          </a:bodyPr>
          <a:lstStyle/>
          <a:p>
            <a:pPr lvl="0" indent="457200" algn="just" fontAlgn="base">
              <a:spcBef>
                <a:spcPct val="0"/>
              </a:spcBef>
              <a:spcAft>
                <a:spcPct val="0"/>
              </a:spcAft>
            </a:pP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Đến</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thăm</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trò</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chuyện</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với</a:t>
            </a:r>
            <a:r>
              <a:rPr lang="en-US" sz="3600" b="1" dirty="0">
                <a:solidFill>
                  <a:srgbClr val="C00000"/>
                </a:solidFill>
                <a:latin typeface="Times New Roman" pitchFamily="18" charset="0"/>
                <a:ea typeface="Times New Roman" pitchFamily="18" charset="0"/>
                <a:cs typeface="Times New Roman" pitchFamily="18" charset="0"/>
              </a:rPr>
              <a:t> </a:t>
            </a:r>
            <a:r>
              <a:rPr lang="en-US" sz="3600" b="1" dirty="0" err="1">
                <a:solidFill>
                  <a:srgbClr val="C00000"/>
                </a:solidFill>
                <a:latin typeface="Times New Roman" pitchFamily="18" charset="0"/>
                <a:ea typeface="Times New Roman" pitchFamily="18" charset="0"/>
                <a:cs typeface="Times New Roman" pitchFamily="18" charset="0"/>
              </a:rPr>
              <a:t>họ</a:t>
            </a:r>
            <a:r>
              <a:rPr lang="en-US" sz="3600" b="1" dirty="0">
                <a:solidFill>
                  <a:srgbClr val="C00000"/>
                </a:solidFill>
                <a:latin typeface="Times New Roman" pitchFamily="18" charset="0"/>
                <a:ea typeface="Times New Roman" pitchFamily="18" charset="0"/>
                <a:cs typeface="Times New Roman" pitchFamily="18" charset="0"/>
              </a:rPr>
              <a:t>.</a:t>
            </a:r>
            <a:endParaRPr lang="vi-VN" sz="3600" b="1" dirty="0">
              <a:solidFill>
                <a:srgbClr val="C00000"/>
              </a:solidFill>
              <a:latin typeface="Times New Roman" pitchFamily="18" charset="0"/>
              <a:cs typeface="Times New Roman" pitchFamily="18" charset="0"/>
            </a:endParaRPr>
          </a:p>
        </p:txBody>
      </p:sp>
      <p:pic>
        <p:nvPicPr>
          <p:cNvPr id="49160" name="Picture 8" descr="Hình ảnh có liên quan"/>
          <p:cNvPicPr>
            <a:picLocks noChangeAspect="1" noChangeArrowheads="1"/>
          </p:cNvPicPr>
          <p:nvPr/>
        </p:nvPicPr>
        <p:blipFill>
          <a:blip r:embed="rId4"/>
          <a:srcRect/>
          <a:stretch>
            <a:fillRect/>
          </a:stretch>
        </p:blipFill>
        <p:spPr bwMode="auto">
          <a:xfrm>
            <a:off x="-1" y="3500438"/>
            <a:ext cx="5656148" cy="3357562"/>
          </a:xfrm>
          <a:prstGeom prst="rect">
            <a:avLst/>
          </a:prstGeom>
          <a:noFill/>
          <a:ln w="38100">
            <a:solidFill>
              <a:schemeClr val="tx1"/>
            </a:solidFill>
          </a:ln>
        </p:spPr>
      </p:pic>
      <p:sp>
        <p:nvSpPr>
          <p:cNvPr id="11" name="Rectangle 10"/>
          <p:cNvSpPr/>
          <p:nvPr/>
        </p:nvSpPr>
        <p:spPr>
          <a:xfrm>
            <a:off x="5408386" y="4500571"/>
            <a:ext cx="6442284" cy="1200329"/>
          </a:xfrm>
          <a:prstGeom prst="rect">
            <a:avLst/>
          </a:prstGeom>
        </p:spPr>
        <p:txBody>
          <a:bodyPr wrap="none">
            <a:spAutoFit/>
          </a:bodyPr>
          <a:lstStyle/>
          <a:p>
            <a:pPr lvl="0" indent="457200" algn="just" eaLnBrk="0" fontAlgn="base" hangingPunct="0">
              <a:spcBef>
                <a:spcPct val="0"/>
              </a:spcBef>
              <a:spcAft>
                <a:spcPct val="0"/>
              </a:spcAft>
            </a:pPr>
            <a:r>
              <a:rPr lang="en-US" sz="3600" b="1">
                <a:solidFill>
                  <a:srgbClr val="C00000"/>
                </a:solidFill>
                <a:latin typeface="Times New Roman" pitchFamily="18" charset="0"/>
                <a:ea typeface="Times New Roman" pitchFamily="18" charset="0"/>
                <a:cs typeface="Times New Roman" pitchFamily="18" charset="0"/>
              </a:rPr>
              <a:t>+ Viết thư thăm hỏi, chia sẻ, </a:t>
            </a:r>
          </a:p>
          <a:p>
            <a:pPr lvl="0" indent="457200" algn="just" eaLnBrk="0" fontAlgn="base" hangingPunct="0">
              <a:spcBef>
                <a:spcPct val="0"/>
              </a:spcBef>
              <a:spcAft>
                <a:spcPct val="0"/>
              </a:spcAft>
            </a:pPr>
            <a:r>
              <a:rPr lang="en-US" sz="3600" b="1">
                <a:solidFill>
                  <a:srgbClr val="C00000"/>
                </a:solidFill>
                <a:latin typeface="Times New Roman" pitchFamily="18" charset="0"/>
                <a:ea typeface="Times New Roman" pitchFamily="18" charset="0"/>
                <a:cs typeface="Times New Roman" pitchFamily="18" charset="0"/>
              </a:rPr>
              <a:t>động viên.</a:t>
            </a:r>
            <a:endParaRPr lang="vi-VN" sz="36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85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b" descr="http://doandanchinhdang.hue.gov.vn/portal/UploadFiles/doandanchinhdang.hue.gov.vn/TinTuc/tin_hoat_dong/image/locdie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3286124"/>
            <a:ext cx="4116660" cy="342902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2226" name="Picture 2" descr="Kết quả hình ảnh cho hình ảnh học sinh quyên góp tiền"/>
          <p:cNvPicPr>
            <a:picLocks noChangeAspect="1" noChangeArrowheads="1"/>
          </p:cNvPicPr>
          <p:nvPr/>
        </p:nvPicPr>
        <p:blipFill>
          <a:blip r:embed="rId4"/>
          <a:srcRect/>
          <a:stretch>
            <a:fillRect/>
          </a:stretch>
        </p:blipFill>
        <p:spPr bwMode="auto">
          <a:xfrm>
            <a:off x="0" y="71438"/>
            <a:ext cx="4093101" cy="3071810"/>
          </a:xfrm>
          <a:prstGeom prst="rect">
            <a:avLst/>
          </a:prstGeom>
          <a:noFill/>
          <a:ln w="28575">
            <a:solidFill>
              <a:schemeClr val="tx1"/>
            </a:solidFill>
          </a:ln>
        </p:spPr>
      </p:pic>
      <p:pic>
        <p:nvPicPr>
          <p:cNvPr id="52228" name="Picture 4" descr="Kết quả hình ảnh cho hình ảnh học sinh quyên góp tiền"/>
          <p:cNvPicPr>
            <a:picLocks noChangeAspect="1" noChangeArrowheads="1"/>
          </p:cNvPicPr>
          <p:nvPr/>
        </p:nvPicPr>
        <p:blipFill>
          <a:blip r:embed="rId5"/>
          <a:srcRect/>
          <a:stretch>
            <a:fillRect/>
          </a:stretch>
        </p:blipFill>
        <p:spPr bwMode="auto">
          <a:xfrm>
            <a:off x="4263277" y="71438"/>
            <a:ext cx="4031990" cy="3071810"/>
          </a:xfrm>
          <a:prstGeom prst="rect">
            <a:avLst/>
          </a:prstGeom>
          <a:noFill/>
          <a:ln w="28575">
            <a:solidFill>
              <a:schemeClr val="tx1"/>
            </a:solidFill>
          </a:ln>
        </p:spPr>
      </p:pic>
      <p:pic>
        <p:nvPicPr>
          <p:cNvPr id="8" name="Picture 18" descr="an-hhanh2g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278" y="3286124"/>
            <a:ext cx="4105300" cy="342902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782105" y="1137336"/>
            <a:ext cx="4083180" cy="1077218"/>
          </a:xfrm>
          <a:prstGeom prst="rect">
            <a:avLst/>
          </a:prstGeom>
        </p:spPr>
        <p:txBody>
          <a:bodyPr wrap="none">
            <a:spAutoFit/>
          </a:bodyPr>
          <a:lstStyle/>
          <a:p>
            <a:pPr lvl="0" indent="457200" algn="just" eaLnBrk="0" fontAlgn="base" hangingPunct="0">
              <a:spcBef>
                <a:spcPct val="0"/>
              </a:spcBef>
              <a:spcAft>
                <a:spcPct val="0"/>
              </a:spcAft>
            </a:pP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ea typeface="Times New Roman" pitchFamily="18" charset="0"/>
                <a:cs typeface="Times New Roman" pitchFamily="18" charset="0"/>
              </a:rPr>
              <a:t>Dành</a:t>
            </a: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ea typeface="Times New Roman" pitchFamily="18" charset="0"/>
                <a:cs typeface="Times New Roman" pitchFamily="18" charset="0"/>
              </a:rPr>
              <a:t>tiền</a:t>
            </a: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ea typeface="Times New Roman" pitchFamily="18" charset="0"/>
                <a:cs typeface="Times New Roman" pitchFamily="18" charset="0"/>
              </a:rPr>
              <a:t>quyên</a:t>
            </a:r>
            <a:endParaRPr lang="en-US" sz="3200" b="1" dirty="0">
              <a:solidFill>
                <a:srgbClr val="C00000"/>
              </a:solidFill>
              <a:latin typeface="Times New Roman" pitchFamily="18" charset="0"/>
              <a:ea typeface="Times New Roman" pitchFamily="18" charset="0"/>
              <a:cs typeface="Times New Roman" pitchFamily="18" charset="0"/>
            </a:endParaRPr>
          </a:p>
          <a:p>
            <a:pPr lvl="0" indent="457200" algn="just" eaLnBrk="0" fontAlgn="base" hangingPunct="0">
              <a:spcBef>
                <a:spcPct val="0"/>
              </a:spcBef>
              <a:spcAft>
                <a:spcPct val="0"/>
              </a:spcAft>
            </a:pP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ea typeface="Times New Roman" pitchFamily="18" charset="0"/>
                <a:cs typeface="Times New Roman" pitchFamily="18" charset="0"/>
              </a:rPr>
              <a:t>góp</a:t>
            </a: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ea typeface="Times New Roman" pitchFamily="18" charset="0"/>
                <a:cs typeface="Times New Roman" pitchFamily="18" charset="0"/>
              </a:rPr>
              <a:t>giúp</a:t>
            </a: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ea typeface="Times New Roman" pitchFamily="18" charset="0"/>
                <a:cs typeface="Times New Roman" pitchFamily="18" charset="0"/>
              </a:rPr>
              <a:t>đỡ</a:t>
            </a:r>
            <a:r>
              <a:rPr lang="en-US" sz="3200" b="1" dirty="0">
                <a:solidFill>
                  <a:srgbClr val="C00000"/>
                </a:solidFill>
                <a:latin typeface="Times New Roman" pitchFamily="18" charset="0"/>
                <a:ea typeface="Times New Roman" pitchFamily="18" charset="0"/>
                <a:cs typeface="Times New Roman" pitchFamily="18" charset="0"/>
              </a:rPr>
              <a:t> </a:t>
            </a:r>
            <a:r>
              <a:rPr lang="en-US" sz="3200" b="1" dirty="0" err="1">
                <a:solidFill>
                  <a:srgbClr val="C00000"/>
                </a:solidFill>
                <a:latin typeface="Times New Roman" pitchFamily="18" charset="0"/>
                <a:ea typeface="Times New Roman" pitchFamily="18" charset="0"/>
                <a:cs typeface="Times New Roman" pitchFamily="18" charset="0"/>
              </a:rPr>
              <a:t>họ</a:t>
            </a:r>
            <a:r>
              <a:rPr lang="en-US" sz="3200" b="1" dirty="0">
                <a:solidFill>
                  <a:srgbClr val="C00000"/>
                </a:solidFill>
                <a:latin typeface="Times New Roman" pitchFamily="18" charset="0"/>
                <a:ea typeface="Times New Roman" pitchFamily="18" charset="0"/>
                <a:cs typeface="Times New Roman" pitchFamily="18" charset="0"/>
              </a:rPr>
              <a:t>.</a:t>
            </a:r>
            <a:endParaRPr lang="vi-VN" sz="3200" b="1" dirty="0">
              <a:solidFill>
                <a:srgbClr val="C00000"/>
              </a:solidFill>
              <a:latin typeface="Times New Roman" pitchFamily="18" charset="0"/>
              <a:cs typeface="Times New Roman" pitchFamily="18" charset="0"/>
            </a:endParaRPr>
          </a:p>
        </p:txBody>
      </p:sp>
      <p:sp>
        <p:nvSpPr>
          <p:cNvPr id="11" name="Rectangle 10"/>
          <p:cNvSpPr/>
          <p:nvPr/>
        </p:nvSpPr>
        <p:spPr>
          <a:xfrm>
            <a:off x="8002032" y="3929066"/>
            <a:ext cx="4041003" cy="1569660"/>
          </a:xfrm>
          <a:prstGeom prst="rect">
            <a:avLst/>
          </a:prstGeom>
        </p:spPr>
        <p:txBody>
          <a:bodyPr wrap="none">
            <a:spAutoFit/>
          </a:bodyPr>
          <a:lstStyle/>
          <a:p>
            <a:pPr lvl="0" indent="457200" algn="just" eaLnBrk="0" fontAlgn="base" hangingPunct="0">
              <a:spcBef>
                <a:spcPct val="0"/>
              </a:spcBef>
              <a:spcAft>
                <a:spcPct val="0"/>
              </a:spcAft>
            </a:pPr>
            <a:r>
              <a:rPr lang="en-US" sz="3200" b="1">
                <a:solidFill>
                  <a:srgbClr val="C00000"/>
                </a:solidFill>
                <a:latin typeface="Times New Roman" pitchFamily="18" charset="0"/>
                <a:ea typeface="Times New Roman" pitchFamily="18" charset="0"/>
                <a:cs typeface="Times New Roman" pitchFamily="18" charset="0"/>
              </a:rPr>
              <a:t>+ Vận động bố mẹ,</a:t>
            </a:r>
          </a:p>
          <a:p>
            <a:pPr lvl="0" indent="457200" algn="just" eaLnBrk="0" fontAlgn="base" hangingPunct="0">
              <a:spcBef>
                <a:spcPct val="0"/>
              </a:spcBef>
              <a:spcAft>
                <a:spcPct val="0"/>
              </a:spcAft>
            </a:pPr>
            <a:r>
              <a:rPr lang="en-US" sz="3200" b="1">
                <a:solidFill>
                  <a:srgbClr val="C00000"/>
                </a:solidFill>
                <a:latin typeface="Times New Roman" pitchFamily="18" charset="0"/>
                <a:ea typeface="Times New Roman" pitchFamily="18" charset="0"/>
                <a:cs typeface="Times New Roman" pitchFamily="18" charset="0"/>
              </a:rPr>
              <a:t> hàng xóm cùng</a:t>
            </a:r>
          </a:p>
          <a:p>
            <a:pPr lvl="0" indent="457200" algn="just" eaLnBrk="0" fontAlgn="base" hangingPunct="0">
              <a:spcBef>
                <a:spcPct val="0"/>
              </a:spcBef>
              <a:spcAft>
                <a:spcPct val="0"/>
              </a:spcAft>
            </a:pPr>
            <a:r>
              <a:rPr lang="en-US" sz="3200" b="1">
                <a:solidFill>
                  <a:srgbClr val="C00000"/>
                </a:solidFill>
                <a:latin typeface="Times New Roman" pitchFamily="18" charset="0"/>
                <a:ea typeface="Times New Roman" pitchFamily="18" charset="0"/>
                <a:cs typeface="Times New Roman" pitchFamily="18" charset="0"/>
              </a:rPr>
              <a:t> giúp đỡ họ.</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087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3"/>
          <a:srcRect/>
          <a:stretch>
            <a:fillRect/>
          </a:stretch>
        </p:blipFill>
        <p:spPr bwMode="auto">
          <a:xfrm>
            <a:off x="4330700" y="3181350"/>
            <a:ext cx="2752725" cy="3676650"/>
          </a:xfrm>
          <a:prstGeom prst="rect">
            <a:avLst/>
          </a:prstGeom>
          <a:noFill/>
          <a:ln w="9525">
            <a:noFill/>
            <a:miter lim="800000"/>
            <a:headEnd/>
            <a:tailEnd/>
          </a:ln>
        </p:spPr>
      </p:pic>
      <p:pic>
        <p:nvPicPr>
          <p:cNvPr id="46082" name="Picture 4"/>
          <p:cNvPicPr>
            <a:picLocks noChangeAspect="1"/>
          </p:cNvPicPr>
          <p:nvPr/>
        </p:nvPicPr>
        <p:blipFill>
          <a:blip r:embed="rId4"/>
          <a:srcRect/>
          <a:stretch>
            <a:fillRect/>
          </a:stretch>
        </p:blipFill>
        <p:spPr bwMode="auto">
          <a:xfrm>
            <a:off x="5959475" y="0"/>
            <a:ext cx="6330950" cy="3676650"/>
          </a:xfrm>
          <a:prstGeom prst="rect">
            <a:avLst/>
          </a:prstGeom>
          <a:noFill/>
          <a:ln w="9525">
            <a:noFill/>
            <a:miter lim="800000"/>
            <a:headEnd/>
            <a:tailEnd/>
          </a:ln>
        </p:spPr>
      </p:pic>
      <p:pic>
        <p:nvPicPr>
          <p:cNvPr id="46083" name="Picture 5"/>
          <p:cNvPicPr>
            <a:picLocks noChangeAspect="1"/>
          </p:cNvPicPr>
          <p:nvPr/>
        </p:nvPicPr>
        <p:blipFill>
          <a:blip r:embed="rId5"/>
          <a:srcRect/>
          <a:stretch>
            <a:fillRect/>
          </a:stretch>
        </p:blipFill>
        <p:spPr bwMode="auto">
          <a:xfrm>
            <a:off x="0" y="0"/>
            <a:ext cx="5959475" cy="36766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6E0E-D9FA-C35A-2C06-29AB06EE32B9}"/>
              </a:ext>
            </a:extLst>
          </p:cNvPr>
          <p:cNvSpPr>
            <a:spLocks noGrp="1"/>
          </p:cNvSpPr>
          <p:nvPr>
            <p:ph type="title"/>
          </p:nvPr>
        </p:nvSpPr>
        <p:spPr>
          <a:xfrm>
            <a:off x="3322093" y="2589710"/>
            <a:ext cx="6463352" cy="1325563"/>
          </a:xfrm>
        </p:spPr>
        <p:txBody>
          <a:bodyPr/>
          <a:lstStyle/>
          <a:p>
            <a:r>
              <a:rPr lang="en-US" sz="7000" dirty="0">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218780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1486</Words>
  <Application>Microsoft Office PowerPoint</Application>
  <PresentationFormat>Widescreen</PresentationFormat>
  <Paragraphs>105</Paragraphs>
  <Slides>24</Slides>
  <Notes>9</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HP001 4 hàng</vt:lpstr>
      <vt:lpstr>Times New Roman</vt:lpstr>
      <vt:lpstr>Wingdings</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KHÁM PHÁ</vt:lpstr>
      <vt:lpstr>     YÊU CẦU CẦN ĐẠT - Nêu được ví dụ về hoạt động nhân đạo . - Thông cảm với bạn bè và những người gặp khó khăn,  hoạn nạn ở lớp, ở trường và cộng đồng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GVCB Hoàng Hương Duyên</cp:lastModifiedBy>
  <cp:revision>85</cp:revision>
  <dcterms:created xsi:type="dcterms:W3CDTF">2021-03-11T14:12:55Z</dcterms:created>
  <dcterms:modified xsi:type="dcterms:W3CDTF">2023-03-11T03:12:49Z</dcterms:modified>
</cp:coreProperties>
</file>