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74" r:id="rId7"/>
    <p:sldId id="262" r:id="rId8"/>
    <p:sldId id="265" r:id="rId9"/>
    <p:sldId id="263" r:id="rId10"/>
    <p:sldId id="264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442" autoAdjust="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6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9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0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EE17-CCF0-43A9-92E0-9DE4E3EDF01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E40D-EA0D-4ADE-83A4-A3DD780A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5349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CHUYÊN</a:t>
            </a:r>
            <a:r>
              <a:rPr lang="en-US" sz="5400" b="1" cap="none" spc="0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cap="none" spc="0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ĐỀ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72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PHÒNG TRÁNH TAI NẠN DO ĐỘNG VẬT NGUY HIỂM</a:t>
            </a:r>
            <a:endParaRPr lang="en-US" sz="8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SƠ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CỨU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KHI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BỊ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CẮN</a:t>
            </a:r>
            <a:endParaRPr lang="en-US" sz="66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971303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TRƯỜNG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HỢP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BỊ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NHÓM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LỤC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CẮN</a:t>
            </a:r>
            <a:endParaRPr lang="en-US" sz="4400" b="1" cap="none" spc="0" dirty="0">
              <a:ln w="12700">
                <a:noFill/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88" y="1617634"/>
            <a:ext cx="9113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BƯỚC</a:t>
            </a:r>
            <a:r>
              <a:rPr lang="en-US" sz="2800" b="1" dirty="0"/>
              <a:t> 1: </a:t>
            </a:r>
            <a:r>
              <a:rPr lang="en-US" sz="2800" b="1" dirty="0" err="1"/>
              <a:t>RỮA</a:t>
            </a:r>
            <a:r>
              <a:rPr lang="en-US" sz="2800" b="1" dirty="0"/>
              <a:t> </a:t>
            </a:r>
            <a:r>
              <a:rPr lang="en-US" sz="2800" b="1" dirty="0" err="1"/>
              <a:t>SẠCH</a:t>
            </a:r>
            <a:r>
              <a:rPr lang="en-US" sz="2800" b="1" dirty="0"/>
              <a:t> </a:t>
            </a:r>
            <a:r>
              <a:rPr lang="en-US" sz="2800" b="1" dirty="0" err="1"/>
              <a:t>VẾT</a:t>
            </a:r>
            <a:r>
              <a:rPr lang="en-US" sz="2800" b="1" dirty="0"/>
              <a:t> </a:t>
            </a:r>
            <a:r>
              <a:rPr lang="en-US" sz="2800" b="1" dirty="0" err="1"/>
              <a:t>THƯƠNG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SẠCH</a:t>
            </a:r>
            <a:endParaRPr lang="en-US" sz="2800" b="1" dirty="0"/>
          </a:p>
          <a:p>
            <a:pPr algn="just"/>
            <a:r>
              <a:rPr lang="en-US" sz="2800" b="1" dirty="0" err="1"/>
              <a:t>BƯỚC</a:t>
            </a:r>
            <a:r>
              <a:rPr lang="en-US" sz="2800" b="1" dirty="0"/>
              <a:t> 2: </a:t>
            </a:r>
            <a:r>
              <a:rPr lang="en-US" sz="2800" b="1" dirty="0" err="1"/>
              <a:t>ÍT</a:t>
            </a:r>
            <a:r>
              <a:rPr lang="en-US" sz="2800" b="1" dirty="0"/>
              <a:t> </a:t>
            </a:r>
            <a:r>
              <a:rPr lang="en-US" sz="2800" b="1" dirty="0" err="1"/>
              <a:t>CỬ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ĐƯA</a:t>
            </a:r>
            <a:r>
              <a:rPr lang="en-US" sz="2800" b="1" dirty="0"/>
              <a:t> </a:t>
            </a:r>
            <a:r>
              <a:rPr lang="en-US" sz="2800" b="1" dirty="0" err="1"/>
              <a:t>NẠN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SỞ</a:t>
            </a:r>
            <a:r>
              <a:rPr lang="en-US" sz="2800" b="1" dirty="0"/>
              <a:t> Y </a:t>
            </a:r>
            <a:r>
              <a:rPr lang="en-US" sz="2800" b="1" dirty="0" err="1"/>
              <a:t>TẾ</a:t>
            </a:r>
            <a:r>
              <a:rPr lang="en-US" sz="2800" b="1" dirty="0"/>
              <a:t>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  <a:p>
            <a:pPr algn="just"/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 err="1">
                <a:solidFill>
                  <a:srgbClr val="7030A0"/>
                </a:solidFill>
              </a:rPr>
              <a:t>LƯU</a:t>
            </a:r>
            <a:r>
              <a:rPr lang="en-US" sz="2800" b="1" dirty="0">
                <a:solidFill>
                  <a:srgbClr val="7030A0"/>
                </a:solidFill>
              </a:rPr>
              <a:t> Ý </a:t>
            </a:r>
            <a:r>
              <a:rPr lang="en-US" sz="2800" b="1" dirty="0" err="1">
                <a:solidFill>
                  <a:srgbClr val="7030A0"/>
                </a:solidFill>
              </a:rPr>
              <a:t>TUYỆT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KHÔNG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ĐIỀU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ĐÂY</a:t>
            </a:r>
            <a:r>
              <a:rPr lang="en-US" sz="2800" b="1" dirty="0">
                <a:solidFill>
                  <a:srgbClr val="7030A0"/>
                </a:solidFill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1. </a:t>
            </a:r>
            <a:r>
              <a:rPr lang="en-US" sz="2800" b="1" dirty="0" err="1">
                <a:solidFill>
                  <a:srgbClr val="7030A0"/>
                </a:solidFill>
              </a:rPr>
              <a:t>BĂNG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GARO</a:t>
            </a: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2. </a:t>
            </a:r>
            <a:r>
              <a:rPr lang="en-US" sz="2800" b="1" dirty="0" err="1">
                <a:solidFill>
                  <a:srgbClr val="7030A0"/>
                </a:solidFill>
              </a:rPr>
              <a:t>TRÍCH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RẠCH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CHÂM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TÁC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ĐỘNG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LỰC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VẾT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CẮN</a:t>
            </a: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3. </a:t>
            </a:r>
            <a:r>
              <a:rPr lang="en-US" sz="2800" b="1" dirty="0" err="1">
                <a:solidFill>
                  <a:srgbClr val="7030A0"/>
                </a:solidFill>
              </a:rPr>
              <a:t>HÚT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NỌC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ĐỘC</a:t>
            </a: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4. </a:t>
            </a:r>
            <a:r>
              <a:rPr lang="en-US" sz="2800" b="1" dirty="0" err="1">
                <a:solidFill>
                  <a:srgbClr val="7030A0"/>
                </a:solidFill>
              </a:rPr>
              <a:t>CHUỒM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ĐÁ</a:t>
            </a: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5. </a:t>
            </a:r>
            <a:r>
              <a:rPr lang="en-US" sz="2800" b="1" dirty="0" err="1">
                <a:solidFill>
                  <a:srgbClr val="7030A0"/>
                </a:solidFill>
              </a:rPr>
              <a:t>ĐẮP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THOA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LOẠI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THUỐC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THẢO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DƯỢC</a:t>
            </a:r>
            <a:endParaRPr lang="en-US" sz="2800" b="1" dirty="0">
              <a:solidFill>
                <a:srgbClr val="7030A0"/>
              </a:solidFill>
            </a:endParaRPr>
          </a:p>
          <a:p>
            <a:pPr algn="just"/>
            <a:endParaRPr lang="vi-VN" sz="2800" b="1" dirty="0"/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80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r>
              <a:rPr lang="en-US" sz="8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88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ĐỐT</a:t>
            </a:r>
            <a:endParaRPr lang="en-US" sz="115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" y="2207990"/>
            <a:ext cx="5715000" cy="311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r="6445"/>
          <a:stretch/>
        </p:blipFill>
        <p:spPr>
          <a:xfrm>
            <a:off x="5715000" y="2276872"/>
            <a:ext cx="3176974" cy="28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LOÀI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www.bachkhoatrithuc.vn/data/catalogues/2373/633506087777078750/633506087777078750_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833151"/>
            <a:ext cx="6195361" cy="60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5313" y="6273225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VÒ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VẼ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VÀNG</a:t>
            </a:r>
            <a:endParaRPr lang="en-US" sz="40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LOÀI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6273225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VÒ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VẼ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BẮP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CÀY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endParaRPr lang="en-US" sz="40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https://i.ytimg.com/vi/8-uGwZfVXq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26631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LOÀI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5313" y="6273225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VÀNG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NGHỆ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endParaRPr lang="en-US" sz="40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sohanews2.vcmedia.vn/k:2014/ong2-1412654686180/bao-dong-nhung-cai-chet-do-bi-ong-d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" y="1004067"/>
            <a:ext cx="8915334" cy="48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LOÀI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6242632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MẬT</a:t>
            </a:r>
            <a:endParaRPr lang="en-US" sz="40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4" descr="Weiselnaepfchen 29a-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17414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LOÀI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6242632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BẦU</a:t>
            </a:r>
            <a:endParaRPr lang="en-US" sz="40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0698"/>
            <a:ext cx="7200800" cy="51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562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ỨNG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PHÓ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KHI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GẶP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1916832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GIỮ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BÌNH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TĨNH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KHÔNG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LÀM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ĐỘNG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NÍN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THỞ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NẰM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SẤP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SÁT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MẶT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ĐẤT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algn="ctr"/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KHI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ĐI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RỪNG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TUYỆT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ĐỐI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KHÔNG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DÙNG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NƯỚC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HOA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KHÔNG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MẶC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QUẦN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ÁO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QUÁ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RỘNG</a:t>
            </a:r>
            <a:endParaRPr lang="en-US" sz="4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SƠ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CỨU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KHI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BỊ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ĐỐT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916832"/>
            <a:ext cx="88559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1.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LẤY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KIM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ONG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RA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KHỎI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VẾT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ĐỐT</a:t>
            </a:r>
            <a:endParaRPr lang="en-US" sz="3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2.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RỮA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SẠCH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BẰNG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SÀ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PHÒNG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HOẶC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SỮA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ĐƯỜNG</a:t>
            </a:r>
            <a:endParaRPr lang="en-US" sz="36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3.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CHUỒM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LẠNH</a:t>
            </a:r>
            <a:endParaRPr lang="en-US" sz="3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4.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UỐNG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NHIỀU</a:t>
            </a:r>
            <a:r>
              <a:rPr lang="en-US" sz="36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NƯỚC</a:t>
            </a:r>
            <a:endParaRPr lang="en-US" sz="36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5.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ĐƯA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NẠN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NHÂN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CƠ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SỞ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Y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TẾ</a:t>
            </a:r>
            <a:endParaRPr lang="en-US" sz="36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8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88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CẮN</a:t>
            </a:r>
            <a:endParaRPr lang="en-US" sz="115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18" y="1464823"/>
            <a:ext cx="5688632" cy="533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96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ĐỘC</a:t>
            </a:r>
            <a:endParaRPr lang="en-US" sz="7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" y="1063248"/>
            <a:ext cx="9110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itchFamily="34" charset="0"/>
                <a:cs typeface="Tahoma" pitchFamily="34" charset="0"/>
              </a:rPr>
              <a:t>* 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Rắn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độc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Đầu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tam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giác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Tròng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đen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mắt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bầu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dục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lỗ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(pit)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để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dò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bức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xạ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nhiệt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con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mồi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ở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giữa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mắt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mũi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Lớp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vảy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phía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dưới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đuôi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chỉ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một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hàng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dọc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theo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chiều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dài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thân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Thường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vẫy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đuôi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để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tạo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thành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tiếng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động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kích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thích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endParaRPr lang="en-US" sz="36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ĐỘC</a:t>
            </a:r>
            <a:endParaRPr lang="en-US" sz="7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" y="1063248"/>
            <a:ext cx="9110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itchFamily="34" charset="0"/>
                <a:cs typeface="Tahoma" pitchFamily="34" charset="0"/>
              </a:rPr>
              <a:t>* 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Rắn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độc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Đầu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dạng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thon (oval),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hơi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nhọn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Tròng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đen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mắt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tròn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lỗ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(pit)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để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dò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bức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xạ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nhiệt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(thermal radiation)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con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mồi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ở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giữa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mắt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mũi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Lớp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vảy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phía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dưới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đuôi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được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chia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làm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2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hàng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dọc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theo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chiều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dài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thân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  <a:br>
              <a:rPr lang="en-US" sz="3600" b="1" dirty="0">
                <a:latin typeface="Tahoma" pitchFamily="34" charset="0"/>
                <a:cs typeface="Tahoma" pitchFamily="34" charset="0"/>
              </a:rPr>
            </a:br>
            <a:r>
              <a:rPr lang="en-US" sz="36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vẫy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đuôi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để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tạo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thành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tiếng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động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kích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  <a:cs typeface="Tahoma" pitchFamily="34" charset="0"/>
              </a:rPr>
              <a:t>thích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6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ĐỘC</a:t>
            </a:r>
            <a:endParaRPr lang="en-US" sz="7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460911"/>
            <a:ext cx="8984224" cy="4584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5810347"/>
            <a:ext cx="34093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ĐỘC</a:t>
            </a:r>
            <a:endParaRPr lang="en-US" sz="32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040" y="5796553"/>
            <a:ext cx="39853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KHÔNG</a:t>
            </a:r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ĐỘC</a:t>
            </a:r>
            <a:endParaRPr lang="en-US" sz="32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ĐỘC</a:t>
            </a:r>
            <a:endParaRPr lang="en-US" sz="7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834" y="1030084"/>
            <a:ext cx="897316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LƯU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Ý</a:t>
            </a:r>
          </a:p>
          <a:p>
            <a:pPr algn="just"/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MỘT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SỐ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LOÀI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KHÔNG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CÓ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LỖ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PÍT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NHƯNG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VẪN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CÓ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THỂ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LÀ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ĐỘC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NẾU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CÓ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ĐẶC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ĐIỂM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SAU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ĐÂY</a:t>
            </a:r>
            <a:r>
              <a:rPr lang="en-US" sz="4400" b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VÒNG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VẢY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XUNG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QUANH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MẮT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VÒNG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VẢY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XUNG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QUANH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MŨI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CHẠM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VÀO</a:t>
            </a:r>
            <a:r>
              <a:rPr lang="en-US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NHAU</a:t>
            </a:r>
            <a:endParaRPr lang="en-US" sz="4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2" t="29497" r="24205" b="25883"/>
          <a:stretch/>
        </p:blipFill>
        <p:spPr>
          <a:xfrm>
            <a:off x="449974" y="1110886"/>
            <a:ext cx="8280920" cy="552441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64088" y="3356992"/>
            <a:ext cx="648072" cy="660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39952" y="3068960"/>
            <a:ext cx="1224136" cy="1246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6914"/>
            <a:ext cx="7488832" cy="550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216914"/>
            <a:ext cx="5143500" cy="481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3" y="1115267"/>
            <a:ext cx="7425227" cy="5428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1" y="997760"/>
            <a:ext cx="7641620" cy="5731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" y="1063636"/>
            <a:ext cx="8866727" cy="4987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063636"/>
            <a:ext cx="8928503" cy="5580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" y="972100"/>
            <a:ext cx="8885189" cy="5553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" y="1088175"/>
            <a:ext cx="9010604" cy="5077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947586"/>
            <a:ext cx="8848206" cy="571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" y="947586"/>
            <a:ext cx="8819631" cy="5577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4" y="1184664"/>
            <a:ext cx="8841426" cy="55443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34" y="479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NHẬN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DIỆN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endParaRPr lang="en-US" sz="7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4" y="1133856"/>
            <a:ext cx="8626380" cy="53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562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ỨNG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PHÓ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KHI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GẶP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1916832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GIỮ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BÌNH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TĨNH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KHÔNG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LÀM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ĐỘNG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KHÔNG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TẤN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CÔNG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DÙNG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CÀNH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CÂY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HOẶC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ĐỒ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VẬT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CÓ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ĐỘ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DÀI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CẦN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THIẾT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ĐỂ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TỰ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VỆ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TỪ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TỪ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DI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CHUYỂN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TRÁNH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XA</a:t>
            </a:r>
            <a:r>
              <a:rPr lang="en-U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CHÚNG</a:t>
            </a:r>
            <a:endParaRPr lang="en-US" sz="4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" y="4797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SƠ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CỨU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KHI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BỊ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CẮN</a:t>
            </a:r>
            <a:endParaRPr lang="en-US" sz="66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834" y="971303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TRƯỜNG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HỢP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BỊ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NHÓM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RẮN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HỔ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CẮN</a:t>
            </a:r>
            <a:endParaRPr lang="en-US" sz="4400" b="1" cap="none" spc="0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88" y="1617634"/>
            <a:ext cx="9113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+ Bước 1: băng ép (garô): Phải nhanh chóng buộc garô (nơi nào có thể garô được) ở phía trên vết cắn 3-5cm. Garô bằng mọi thứ dây tự có tại chỗ như: dây thun, dây chuối, dây quai nón... Chú ý khi garô phải dùng dây bản to để giảm tổn thương nơi garô.</a:t>
            </a:r>
          </a:p>
          <a:p>
            <a:pPr algn="just"/>
            <a:r>
              <a:rPr lang="vi-VN" sz="2400" b="1" dirty="0"/>
              <a:t>+ Bước 2: tẩy nọc bằng cách rửa sạch vết rắn cắn, sau đó đến cơ sở y tế rửa lại bằng thuốc tím 1‰, cồn iốt 2%...</a:t>
            </a:r>
          </a:p>
          <a:p>
            <a:pPr algn="just"/>
            <a:r>
              <a:rPr lang="vi-VN" sz="2400" b="1" dirty="0"/>
              <a:t>+ Bước 3: rạch rộng vết cắn hình chữ thập (+). Độ sâu qua da đến cơ chảy máu là được, rạch rộng dài khoảng 1-2cm. Trước khi rạch rộng phải sát trùng để tránh nhiễm trùng, tránh rạch đứt dây thần kinh, mạch máu và dây chằng.</a:t>
            </a:r>
          </a:p>
          <a:p>
            <a:pPr algn="just"/>
            <a:r>
              <a:rPr lang="vi-VN" sz="2400" b="1" dirty="0"/>
              <a:t>+ Bước 4: hút máu tại chỗ rắn cắn.</a:t>
            </a:r>
          </a:p>
          <a:p>
            <a:pPr algn="just"/>
            <a:r>
              <a:rPr lang="vi-VN" sz="2400" b="1" dirty="0"/>
              <a:t>+ Bước 5: dùng thuốc đơn giản rồi nhanh chóng đưa nạn nhân đến cơ sở y tế mà ở đó có điều kiện cấp cứu hồi sức.</a:t>
            </a:r>
          </a:p>
          <a:p>
            <a:pPr algn="just"/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2" y="1617634"/>
            <a:ext cx="8855434" cy="5240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08779" y="6211669"/>
            <a:ext cx="4464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BĂNG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GARO</a:t>
            </a:r>
            <a:endParaRPr lang="en-US" sz="4400" b="1" cap="none" spc="0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3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715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SkyUN.Org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GVCB Hoàng Hương Duyên</cp:lastModifiedBy>
  <cp:revision>16</cp:revision>
  <dcterms:created xsi:type="dcterms:W3CDTF">2016-06-21T19:45:09Z</dcterms:created>
  <dcterms:modified xsi:type="dcterms:W3CDTF">2023-03-18T16:05:21Z</dcterms:modified>
</cp:coreProperties>
</file>