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90" r:id="rId3"/>
    <p:sldId id="264" r:id="rId4"/>
    <p:sldId id="271" r:id="rId5"/>
    <p:sldId id="256" r:id="rId6"/>
    <p:sldId id="305" r:id="rId7"/>
    <p:sldId id="260" r:id="rId8"/>
    <p:sldId id="259" r:id="rId9"/>
    <p:sldId id="274" r:id="rId10"/>
    <p:sldId id="261" r:id="rId11"/>
    <p:sldId id="276" r:id="rId12"/>
    <p:sldId id="279" r:id="rId13"/>
    <p:sldId id="297" r:id="rId14"/>
    <p:sldId id="300" r:id="rId15"/>
    <p:sldId id="292" r:id="rId16"/>
    <p:sldId id="280" r:id="rId17"/>
    <p:sldId id="298" r:id="rId18"/>
    <p:sldId id="299" r:id="rId19"/>
    <p:sldId id="282" r:id="rId20"/>
    <p:sldId id="301" r:id="rId21"/>
    <p:sldId id="272" r:id="rId22"/>
    <p:sldId id="283" r:id="rId23"/>
    <p:sldId id="289" r:id="rId24"/>
    <p:sldId id="302" r:id="rId25"/>
    <p:sldId id="273" r:id="rId26"/>
    <p:sldId id="303" r:id="rId27"/>
    <p:sldId id="281" r:id="rId28"/>
    <p:sldId id="304" r:id="rId29"/>
    <p:sldId id="265" r:id="rId30"/>
    <p:sldId id="296" r:id="rId31"/>
  </p:sldIdLst>
  <p:sldSz cx="12192000" cy="6858000"/>
  <p:notesSz cx="6858000" cy="9144000"/>
  <p:embeddedFontLst>
    <p:embeddedFont>
      <p:font typeface="Berlin Sans FB Demi" panose="020E0802020502020306" pitchFamily="34" charset="0"/>
      <p:bold r:id="rId32"/>
    </p:embeddedFont>
    <p:embeddedFont>
      <p:font typeface="Bernard MT Condensed" panose="020508060609050204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965"/>
    <a:srgbClr val="51B69A"/>
    <a:srgbClr val="184E77"/>
    <a:srgbClr val="C4EEF5"/>
    <a:srgbClr val="80FFDB"/>
    <a:srgbClr val="F49FFB"/>
    <a:srgbClr val="B5E48C"/>
    <a:srgbClr val="52B69A"/>
    <a:srgbClr val="CAE9FF"/>
    <a:srgbClr val="62B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8145-DFC1-4D8C-877D-64E5924FE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D3619-085F-4FA8-A7C6-B7C514839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D8DD2-5C45-4C70-984C-FEEA4136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11A0E-AEF3-4167-849A-FDDE6643902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7FFEE-DA8E-4060-A73B-E2A9758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9B2F4-37E2-40C9-AB69-13A18A36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A3B19-B98D-431F-BF00-AECCA9EF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4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C3CBAC-BF7B-4372-89B4-0487F69F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11A0E-AEF3-4167-849A-FDDE6643902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016C8-CDB6-41CA-A6DB-8C943246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1072A-827E-4567-9FE6-93A7B2ED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A3B19-B98D-431F-BF00-AECCA9EF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8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9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9E1003-0642-434E-8DD9-B71A07F386BA}"/>
              </a:ext>
            </a:extLst>
          </p:cNvPr>
          <p:cNvSpPr txBox="1"/>
          <p:nvPr userDrawn="1"/>
        </p:nvSpPr>
        <p:spPr>
          <a:xfrm>
            <a:off x="98340" y="21488"/>
            <a:ext cx="13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4A2C5"/>
                </a:solidFill>
                <a:latin typeface="UTM Aristot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9CD87-2FAA-4A20-8238-D93107216E82}"/>
              </a:ext>
            </a:extLst>
          </p:cNvPr>
          <p:cNvSpPr txBox="1"/>
          <p:nvPr userDrawn="1"/>
        </p:nvSpPr>
        <p:spPr>
          <a:xfrm>
            <a:off x="10810475" y="6501549"/>
            <a:ext cx="13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4A2C5"/>
                </a:solidFill>
                <a:latin typeface="UTM Aristot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03F8FD-D52C-409F-9F09-F00678353B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F454D0-6EB1-4141-8666-7179028FAA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4158E4-E338-49DD-A3B9-1181A2274F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9288A0-9EBE-464A-8539-9FC5FD7FC8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0820C6-5F0F-4287-A00D-C39E9495534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75793D-1DD3-410A-9F04-B765CDEA7B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5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svg"/><Relationship Id="rId7" Type="http://schemas.openxmlformats.org/officeDocument/2006/relationships/hyperlink" Target="http://images.google.com.vn/imgres?imgurl=http://goodsmart.vn/images/e032d04e1929bb0d54a77f534f687013.goodsmart.vn.jpg&amp;imgrefurl=http://goodsmart.vn/article_info.php?currency%3Dusd%26cArticlePath%3D14%26articles_id%3D5336?osCsid%3Dca868f10c2d3b423da2a3abb490938e4&amp;usg=__SXpvRqEnhSEM246Hj-1hqRfjUGs=&amp;h=343&amp;w=500&amp;sz=50&amp;hl=vi&amp;start=10&amp;um=1&amp;itbs=1&amp;tbnid=UmgxiByUkXPvBM:&amp;tbnh=89&amp;tbnw=130&amp;prev=/images?q%3D%E1%BA%A5m%2Bnh%C3%B4m%26um%3D1%26hl%3Dvi%26sa%3DG%26tbs%3Disch: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5.svg"/><Relationship Id="rId5" Type="http://schemas.openxmlformats.org/officeDocument/2006/relationships/hyperlink" Target="http://images.google.com.vn/imgres?imgurl=http://www.btlsqsvn.org.vn/home/Picture.aspx?Id%3D796&amp;imgrefurl=http://motgocpho.com/forums/showthread.php?8537-C%C6%A1m-Chy-N%E1%BB%93i-%C4%90%E1%BB%93ng&amp;usg=__b6oKHOaFcmTqAHZ2oVIphbXnZEU=&amp;h=291&amp;w=400&amp;sz=13&amp;hl=vi&amp;start=6&amp;um=1&amp;itbs=1&amp;tbnid=FzxldAF8JylVHM:&amp;tbnh=90&amp;tbnw=124&amp;prev=/images?q%3Dn%E1%BB%93i%2B%C4%91%E1%BB%93ng%26um%3D1%26hl%3Dvi%26sa%3DG%26tbs%3Disch:1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sv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5.svg"/><Relationship Id="rId5" Type="http://schemas.openxmlformats.org/officeDocument/2006/relationships/image" Target="../media/image36.jpe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svg"/><Relationship Id="rId7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sv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.sv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sv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3.sv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3.svg"/><Relationship Id="rId5" Type="http://schemas.openxmlformats.org/officeDocument/2006/relationships/image" Target="../media/image5.sv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6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3.sv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svg"/><Relationship Id="rId7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sv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sv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8.png"/><Relationship Id="rId10" Type="http://schemas.openxmlformats.org/officeDocument/2006/relationships/image" Target="../media/image30.gif"/><Relationship Id="rId4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F675953-32A8-44ED-8794-5A53837D83B5}"/>
              </a:ext>
            </a:extLst>
          </p:cNvPr>
          <p:cNvSpPr/>
          <p:nvPr/>
        </p:nvSpPr>
        <p:spPr>
          <a:xfrm>
            <a:off x="1791222" y="1951757"/>
            <a:ext cx="9113339" cy="4601443"/>
          </a:xfrm>
          <a:prstGeom prst="snip2Diag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4412690" y="746247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Khởi</a:t>
            </a:r>
            <a:r>
              <a:rPr lang="en-US" sz="8800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động</a:t>
            </a:r>
            <a:endParaRPr lang="en-US" sz="8800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1F407BC-459E-4583-AAF4-B5955D791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82" y="2076222"/>
            <a:ext cx="1352167" cy="19136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1292350" y="335997"/>
            <a:ext cx="2944837" cy="258728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4480930" y="721275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Khởi</a:t>
            </a:r>
            <a:r>
              <a:rPr lang="en-US" sz="88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động</a:t>
            </a:r>
            <a:endParaRPr lang="en-US" sz="88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278372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5380201" y="377326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Kabel KT" panose="02040603050506020204" pitchFamily="18" charset="0"/>
              </a:rPr>
              <a:t>KẾT LUẬN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28BF3-C75A-46E8-B355-42CB04058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73" y="2199567"/>
            <a:ext cx="4762500" cy="476250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749C76A-BAAC-4249-9AEE-B27B6B33FE5B}"/>
              </a:ext>
            </a:extLst>
          </p:cNvPr>
          <p:cNvSpPr/>
          <p:nvPr/>
        </p:nvSpPr>
        <p:spPr>
          <a:xfrm>
            <a:off x="7749185" y="1253337"/>
            <a:ext cx="2992582" cy="2614181"/>
          </a:xfrm>
          <a:prstGeom prst="wedgeEllipseCallout">
            <a:avLst>
              <a:gd name="adj1" fmla="val -55555"/>
              <a:gd name="adj2" fmla="val 51900"/>
            </a:avLst>
          </a:prstGeom>
          <a:solidFill>
            <a:srgbClr val="80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35292" y="924792"/>
            <a:ext cx="3522099" cy="4284517"/>
          </a:xfrm>
          <a:prstGeom prst="rect">
            <a:avLst/>
          </a:prstGeom>
        </p:spPr>
      </p:pic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54CC5204-C8B9-4572-88AA-D094C8BFAB38}"/>
              </a:ext>
            </a:extLst>
          </p:cNvPr>
          <p:cNvSpPr/>
          <p:nvPr/>
        </p:nvSpPr>
        <p:spPr>
          <a:xfrm>
            <a:off x="1308375" y="1055998"/>
            <a:ext cx="3560000" cy="3252931"/>
          </a:xfrm>
          <a:prstGeom prst="wedgeEllipseCallout">
            <a:avLst>
              <a:gd name="adj1" fmla="val 73612"/>
              <a:gd name="adj2" fmla="val 27521"/>
            </a:avLst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7921073" y="1761640"/>
            <a:ext cx="2704140" cy="195345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005" tIns="60503" rIns="121005" bIns="60503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  <a:defRPr/>
            </a:pPr>
            <a:r>
              <a:rPr kumimoji="1" 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1"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605438" y="1450309"/>
            <a:ext cx="3009725" cy="2685122"/>
          </a:xfrm>
          <a:prstGeom prst="rect">
            <a:avLst/>
          </a:prstGeom>
          <a:noFill/>
          <a:ln>
            <a:noFill/>
          </a:ln>
        </p:spPr>
        <p:txBody>
          <a:bodyPr wrap="square" lIns="120170" tIns="60085" rIns="120170" bIns="60085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kumimoji="1" lang="en-US" altLang="en-US" sz="2800" b="1">
                <a:solidFill>
                  <a:srgbClr val="002060"/>
                </a:solidFill>
                <a:cs typeface="Arial" panose="020B0604020202020204" pitchFamily="34" charset="0"/>
              </a:rPr>
              <a:t>Thìa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sắt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nóng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vì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sắt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dẫn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nhiệt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tốt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dẫn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nhiệt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từ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cán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thìa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nóng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lên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kumimoji="1"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9799D3-18A0-48A2-AF00-D03559F1863E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094599-92B7-40B4-95EC-D9DD23A4179C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1393296-F975-4A2E-88C8-477808B04812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0EAEA3-85EB-4D47-BD25-5985E2DBFD97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4DE9B-F952-4151-9303-F8B2B5A71A8E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FF79641-A27D-4142-874E-9D392E30E01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6F26D7C-1C7D-49C1-AA1C-FB816A9DB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Graphic 59" descr="Line arrow Straight">
            <a:extLst>
              <a:ext uri="{FF2B5EF4-FFF2-40B4-BE49-F238E27FC236}">
                <a16:creationId xmlns:a16="http://schemas.microsoft.com/office/drawing/2014/main" id="{DDA061B1-52DE-45FE-801E-24520AF0BF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1" name="Graphic 60" descr="Line arrow Straight">
            <a:extLst>
              <a:ext uri="{FF2B5EF4-FFF2-40B4-BE49-F238E27FC236}">
                <a16:creationId xmlns:a16="http://schemas.microsoft.com/office/drawing/2014/main" id="{556D1FB5-436A-45E6-A6BF-231CCE11A4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DAAF2EC-390F-46DC-9FEF-99CB2631D9C4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056EA7B-0F5B-4462-A148-5307D891427E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2D9D2D-943D-4961-80CF-CF91F80BBC25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8E8F43A-2D81-4884-9A68-1CA4B1F8E31D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985CA7-FB63-4C64-B819-27013EF8DDD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149142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" grpId="0" animBg="1"/>
      <p:bldP spid="39" grpId="0" animBg="1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Loko" panose="02040603050506020204" pitchFamily="18" charset="0"/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35292" y="924792"/>
            <a:ext cx="3522099" cy="42845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29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9624" y="3522113"/>
            <a:ext cx="2488021" cy="2011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2763" y="3367100"/>
            <a:ext cx="2417362" cy="2482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9" descr="IMG_23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36" y="3642592"/>
            <a:ext cx="3829539" cy="1882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37"/>
          <p:cNvSpPr>
            <a:spLocks noChangeArrowheads="1"/>
          </p:cNvSpPr>
          <p:nvPr/>
        </p:nvSpPr>
        <p:spPr bwMode="auto">
          <a:xfrm>
            <a:off x="2282647" y="1537407"/>
            <a:ext cx="9028587" cy="10296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 anchor="ctr"/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800" b="1" dirty="0" err="1">
                <a:cs typeface="Arial" panose="020B0604020202020204" pitchFamily="34" charset="0"/>
              </a:rPr>
              <a:t>Những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vật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dẫn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nhiệt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tốt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như</a:t>
            </a:r>
            <a:r>
              <a:rPr kumimoji="1" lang="en-US" altLang="en-US" sz="2800" b="1" dirty="0">
                <a:cs typeface="Arial" panose="020B0604020202020204" pitchFamily="34" charset="0"/>
              </a:rPr>
              <a:t>: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các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kim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loại</a:t>
            </a:r>
            <a:r>
              <a:rPr kumimoji="1" lang="en-US" altLang="en-US" sz="2800" b="1" dirty="0">
                <a:cs typeface="Arial" panose="020B0604020202020204" pitchFamily="34" charset="0"/>
              </a:rPr>
              <a:t>,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đồng</a:t>
            </a:r>
            <a:r>
              <a:rPr kumimoji="1" lang="en-US" altLang="en-US" sz="2800" b="1" dirty="0">
                <a:cs typeface="Arial" panose="020B0604020202020204" pitchFamily="34" charset="0"/>
              </a:rPr>
              <a:t>,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nhôm</a:t>
            </a:r>
            <a:r>
              <a:rPr kumimoji="1" lang="en-US" altLang="en-US" sz="2800" b="1" dirty="0">
                <a:cs typeface="Arial" panose="020B0604020202020204" pitchFamily="34" charset="0"/>
              </a:rPr>
              <a:t>, </a:t>
            </a:r>
            <a:r>
              <a:rPr kumimoji="1" lang="en-US" altLang="en-US" sz="2800" b="1" err="1">
                <a:cs typeface="Arial" panose="020B0604020202020204" pitchFamily="34" charset="0"/>
              </a:rPr>
              <a:t>sắt</a:t>
            </a:r>
            <a:r>
              <a:rPr kumimoji="1" lang="en-US" altLang="en-US" sz="2800" b="1">
                <a:cs typeface="Arial" panose="020B0604020202020204" pitchFamily="34" charset="0"/>
              </a:rPr>
              <a:t>,...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được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gọi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là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vật</a:t>
            </a:r>
            <a:r>
              <a:rPr kumimoji="1"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dẫn</a:t>
            </a:r>
            <a:r>
              <a:rPr kumimoji="1"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nhiệt</a:t>
            </a:r>
            <a:r>
              <a:rPr kumimoji="1" lang="en-US" altLang="en-US" sz="2800" b="1" dirty="0">
                <a:cs typeface="Arial" panose="020B0604020202020204" pitchFamily="34" charset="0"/>
              </a:rPr>
              <a:t>.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  <p:sp>
        <p:nvSpPr>
          <p:cNvPr id="76" name="Rectangle 1"/>
          <p:cNvSpPr>
            <a:spLocks noChangeArrowheads="1"/>
          </p:cNvSpPr>
          <p:nvPr/>
        </p:nvSpPr>
        <p:spPr bwMode="auto">
          <a:xfrm>
            <a:off x="2778589" y="336835"/>
            <a:ext cx="121158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28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Những</a:t>
            </a:r>
            <a:r>
              <a:rPr kumimoji="1" lang="en-US" altLang="en-US" sz="28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2800" b="1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1" lang="en-US" altLang="en-US" sz="2800" b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dẫn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nhiệt</a:t>
            </a:r>
            <a:r>
              <a:rPr kumimoji="1" lang="en-US" altLang="en-US" sz="28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tốt</a:t>
            </a:r>
            <a:r>
              <a:rPr kumimoji="1" lang="en-US" altLang="en-US" sz="28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1" lang="en-US" altLang="en-US" sz="28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những</a:t>
            </a:r>
            <a:r>
              <a:rPr kumimoji="1" lang="en-US" altLang="en-US" sz="28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1" lang="en-US" altLang="en-US" sz="28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1" lang="en-US" altLang="en-US" sz="28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UTM Lok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EB06036-37FD-4EB6-9E44-033CD74FFCBE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824DB11-EEA8-480D-8851-2F0EDD9487FB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867D220-AD7A-4270-9E1A-C1FD416B2BCC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44ECD65-F3B9-495B-921A-5D4EBFEA0E81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9E12BF8-BE73-4456-9A37-97B39173BEE1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B8B070-B01F-4DA6-86B1-CBDB8B1BA985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E6CB643-B6F5-4DB9-B7B2-18B310D21C34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 descr="Line arrow Straight">
            <a:extLst>
              <a:ext uri="{FF2B5EF4-FFF2-40B4-BE49-F238E27FC236}">
                <a16:creationId xmlns:a16="http://schemas.microsoft.com/office/drawing/2014/main" id="{9B049169-76F9-45F6-B591-56069F3537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4" name="Graphic 63" descr="Line arrow Straight">
            <a:extLst>
              <a:ext uri="{FF2B5EF4-FFF2-40B4-BE49-F238E27FC236}">
                <a16:creationId xmlns:a16="http://schemas.microsoft.com/office/drawing/2014/main" id="{AEF266C1-D26B-4A9A-A4B3-DC820C209F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62BCED0-7FAD-4062-B522-51C4C339125F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FE6F6E-900E-4441-A485-F0DD66666FD3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C291370-37EA-4223-AEA7-E1C660B6FA2A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45CF44-04F0-4803-B833-7314056B77BA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A8C273-2E25-4E51-8927-3393899B1D41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27442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35292" y="924792"/>
            <a:ext cx="3522099" cy="42845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9_16062012104657SA134236829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60" y="2850238"/>
            <a:ext cx="2505362" cy="1335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8" name="Picture 77" descr="bongcott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263">
            <a:off x="8495147" y="4498327"/>
            <a:ext cx="3038323" cy="1642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" name="Picture 78" descr="71_CM_134942306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04" y="2725754"/>
            <a:ext cx="2705487" cy="1697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0" name="Rectangle 1"/>
          <p:cNvSpPr>
            <a:spLocks noChangeArrowheads="1"/>
          </p:cNvSpPr>
          <p:nvPr/>
        </p:nvSpPr>
        <p:spPr bwMode="auto">
          <a:xfrm>
            <a:off x="2078024" y="305353"/>
            <a:ext cx="12115800" cy="61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32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Những</a:t>
            </a:r>
            <a:r>
              <a:rPr kumimoji="1" lang="en-US" altLang="en-US" sz="32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3200" b="1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1" lang="en-US" altLang="en-US" sz="3200" b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dẫn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nhiệt</a:t>
            </a:r>
            <a:r>
              <a:rPr kumimoji="1" lang="en-US" altLang="en-US" sz="32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kém</a:t>
            </a:r>
            <a:r>
              <a:rPr kumimoji="1" lang="en-US" altLang="en-US" sz="32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1" lang="en-US" altLang="en-US" sz="32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những</a:t>
            </a:r>
            <a:r>
              <a:rPr kumimoji="1" lang="en-US" altLang="en-US" sz="32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1" lang="en-US" altLang="en-US" sz="32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1" lang="en-US" altLang="en-US" sz="3200" b="1" dirty="0">
                <a:solidFill>
                  <a:srgbClr val="FF0000"/>
                </a:solidFill>
                <a:latin typeface="UTM Lok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UTM Lok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Rectangle 38"/>
          <p:cNvSpPr>
            <a:spLocks noChangeArrowheads="1"/>
          </p:cNvSpPr>
          <p:nvPr/>
        </p:nvSpPr>
        <p:spPr bwMode="auto">
          <a:xfrm>
            <a:off x="2211120" y="1455422"/>
            <a:ext cx="8892473" cy="8991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 anchor="ctr"/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800" b="1" dirty="0" err="1">
                <a:cs typeface="Arial" panose="020B0604020202020204" pitchFamily="34" charset="0"/>
              </a:rPr>
              <a:t>Những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vật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err="1">
                <a:cs typeface="Arial" panose="020B0604020202020204" pitchFamily="34" charset="0"/>
              </a:rPr>
              <a:t>dẫn</a:t>
            </a:r>
            <a:r>
              <a:rPr kumimoji="1" lang="en-US" altLang="en-US" sz="2800" b="1">
                <a:cs typeface="Arial" panose="020B0604020202020204" pitchFamily="34" charset="0"/>
              </a:rPr>
              <a:t> nhiệt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kém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như</a:t>
            </a:r>
            <a:r>
              <a:rPr kumimoji="1" lang="en-US" altLang="en-US" sz="2800" b="1" dirty="0">
                <a:cs typeface="Arial" panose="020B0604020202020204" pitchFamily="34" charset="0"/>
              </a:rPr>
              <a:t>: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gỗ</a:t>
            </a:r>
            <a:r>
              <a:rPr kumimoji="1" lang="en-US" altLang="en-US" sz="2800" b="1" dirty="0">
                <a:cs typeface="Arial" panose="020B0604020202020204" pitchFamily="34" charset="0"/>
              </a:rPr>
              <a:t>,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nhựa</a:t>
            </a:r>
            <a:r>
              <a:rPr kumimoji="1" lang="en-US" altLang="en-US" sz="2800" b="1" dirty="0">
                <a:cs typeface="Arial" panose="020B0604020202020204" pitchFamily="34" charset="0"/>
              </a:rPr>
              <a:t>,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len</a:t>
            </a:r>
            <a:r>
              <a:rPr kumimoji="1" lang="en-US" altLang="en-US" sz="2800" b="1" dirty="0">
                <a:cs typeface="Arial" panose="020B0604020202020204" pitchFamily="34" charset="0"/>
              </a:rPr>
              <a:t>,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bông</a:t>
            </a:r>
            <a:r>
              <a:rPr kumimoji="1" lang="en-US" altLang="en-US" sz="2800" b="1" dirty="0">
                <a:cs typeface="Arial" panose="020B0604020202020204" pitchFamily="34" charset="0"/>
              </a:rPr>
              <a:t>,…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được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gọi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cs typeface="Arial" panose="020B0604020202020204" pitchFamily="34" charset="0"/>
              </a:rPr>
              <a:t>là</a:t>
            </a:r>
            <a:r>
              <a:rPr kumimoji="1" lang="en-US" altLang="en-US" sz="2800" b="1" dirty="0"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vật</a:t>
            </a:r>
            <a:r>
              <a:rPr kumimoji="1"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cách</a:t>
            </a:r>
            <a:r>
              <a:rPr kumimoji="1"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n-US" sz="2800" b="1" err="1">
                <a:solidFill>
                  <a:srgbClr val="FF0000"/>
                </a:solidFill>
                <a:cs typeface="Arial" panose="020B0604020202020204" pitchFamily="34" charset="0"/>
              </a:rPr>
              <a:t>nhiệt</a:t>
            </a:r>
            <a:r>
              <a:rPr kumimoji="1" lang="en-US" altLang="en-US" sz="2800" b="1">
                <a:cs typeface="Arial" panose="020B0604020202020204" pitchFamily="34" charset="0"/>
              </a:rPr>
              <a:t>.</a:t>
            </a:r>
            <a:endParaRPr kumimoji="1" lang="en-US" altLang="en-US" sz="2800" b="1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471" l="0" r="99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97" r="-1410" b="6467"/>
          <a:stretch/>
        </p:blipFill>
        <p:spPr>
          <a:xfrm rot="302393">
            <a:off x="3265347" y="4399705"/>
            <a:ext cx="2631548" cy="1895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90B4D75-FE79-4047-AEA0-55BE7E28807F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CD046AF-E227-4B0D-AE4A-4A0125EC9230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A27B72-E8D7-46B4-ABA4-BDBA5962D356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F95E7A-1B3D-4FE4-94B2-D1946846EC29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01B9A2F-D9EE-420C-93C0-A183CD2050BB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0CF275C-0711-4C71-BB5F-8DFE60D46764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2C78027-86C6-4492-B269-C8CB7ABD03C1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Graphic 59" descr="Line arrow Straight">
            <a:extLst>
              <a:ext uri="{FF2B5EF4-FFF2-40B4-BE49-F238E27FC236}">
                <a16:creationId xmlns:a16="http://schemas.microsoft.com/office/drawing/2014/main" id="{BA9125A5-F46B-4B9F-8951-C6B8AEBAF52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1" name="Graphic 60" descr="Line arrow Straight">
            <a:extLst>
              <a:ext uri="{FF2B5EF4-FFF2-40B4-BE49-F238E27FC236}">
                <a16:creationId xmlns:a16="http://schemas.microsoft.com/office/drawing/2014/main" id="{524596D0-4689-4252-A52D-37E41B6D5DA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3A8CBF7-5664-4F62-AA68-95A8F5E2EC4F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158EB0E-E384-457E-BBDA-F43A311D806B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F48C01A-6A03-4D86-A523-57490EE21797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9903D8-BE81-4392-A297-A00A3366743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689FEC-EA66-44CD-883D-C283773DC9AB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21337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299C43-8CC1-42D7-8A2C-DF61BB20EAA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636DD-9268-4F49-A3C7-A2CC64A9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78685" y="1631085"/>
            <a:ext cx="3800475" cy="55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7B3C0A-AAE8-47F6-BB3E-CCD97719867B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58082247-6377-4C84-A006-0EF186E565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ABFB40-3E0F-4C94-9990-0FB8B17C3E0B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8A337-F4D2-4C51-B660-DBAF773963F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5001E94-1006-4169-A40F-845FA118C261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2F700D-405D-4D85-9F8B-E2BA3150854A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A1E24-8CED-4005-8BE4-79B8BB6DCD18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306830-5662-443C-A757-965E13534F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D2097B-CF02-4E58-9E82-2700DDC97973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F3C2C9E-182A-4DF7-8C34-83A1D1248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35292" y="924792"/>
            <a:ext cx="3522099" cy="42845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8EA7CA-819E-4CE9-BA99-F8D69203B2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F99B9E-9D2B-4868-964F-7E3D4396270B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7B0801-FF42-493C-A449-6F36F1575B3C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E6ECE3-54A0-4B9F-81C0-B7B1E4E4456D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896BDF3-3489-427C-A3E8-9545FA4E34DC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8B82AF-81FF-4002-B3A1-E341BB4DDB81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0615A8-9C7C-4DD0-9FDC-481237E39F38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E6E989-1A14-420F-B8A7-82A5C2404D4C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5A8D69-CD62-4AD1-AE5A-122DB0C4BADB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圆角 6">
            <a:extLst>
              <a:ext uri="{FF2B5EF4-FFF2-40B4-BE49-F238E27FC236}">
                <a16:creationId xmlns:a16="http://schemas.microsoft.com/office/drawing/2014/main" id="{31BBC9FE-E5DF-4565-A10D-1FBD81A85397}"/>
              </a:ext>
            </a:extLst>
          </p:cNvPr>
          <p:cNvSpPr/>
          <p:nvPr/>
        </p:nvSpPr>
        <p:spPr>
          <a:xfrm>
            <a:off x="2415453" y="1909008"/>
            <a:ext cx="8332786" cy="4054190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3ECA8C-0103-40FA-AA6B-ADB45F677CC5}"/>
              </a:ext>
            </a:extLst>
          </p:cNvPr>
          <p:cNvGrpSpPr/>
          <p:nvPr/>
        </p:nvGrpSpPr>
        <p:grpSpPr>
          <a:xfrm>
            <a:off x="2139389" y="1678681"/>
            <a:ext cx="2973771" cy="936786"/>
            <a:chOff x="627795" y="1010002"/>
            <a:chExt cx="3246114" cy="936786"/>
          </a:xfrm>
        </p:grpSpPr>
        <p:sp>
          <p:nvSpPr>
            <p:cNvPr id="50" name="矩形: 圆顶角 14">
              <a:extLst>
                <a:ext uri="{FF2B5EF4-FFF2-40B4-BE49-F238E27FC236}">
                  <a16:creationId xmlns:a16="http://schemas.microsoft.com/office/drawing/2014/main" id="{941BDD83-C19E-439F-AE38-8204ED7BC63C}"/>
                </a:ext>
              </a:extLst>
            </p:cNvPr>
            <p:cNvSpPr/>
            <p:nvPr/>
          </p:nvSpPr>
          <p:spPr>
            <a:xfrm rot="5400000">
              <a:off x="1782459" y="-144662"/>
              <a:ext cx="936786" cy="3246114"/>
            </a:xfrm>
            <a:prstGeom prst="round2SameRect">
              <a:avLst>
                <a:gd name="adj1" fmla="val 48983"/>
                <a:gd name="adj2" fmla="val 0"/>
              </a:avLst>
            </a:prstGeom>
            <a:solidFill>
              <a:srgbClr val="28D1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B05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643E2D-D63C-45E1-B030-C3F11C43643F}"/>
                </a:ext>
              </a:extLst>
            </p:cNvPr>
            <p:cNvSpPr txBox="1"/>
            <p:nvPr/>
          </p:nvSpPr>
          <p:spPr>
            <a:xfrm>
              <a:off x="763466" y="1062896"/>
              <a:ext cx="29686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4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TM Akashi" panose="02040603050506020204" pitchFamily="18" charset="0"/>
                </a:rPr>
                <a:t>Ghi nhớ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FA79C2-9725-45DB-BF11-49FCA86182FF}"/>
              </a:ext>
            </a:extLst>
          </p:cNvPr>
          <p:cNvSpPr txBox="1"/>
          <p:nvPr/>
        </p:nvSpPr>
        <p:spPr>
          <a:xfrm>
            <a:off x="2461154" y="2785186"/>
            <a:ext cx="8190948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just" rtl="0">
              <a:spcBef>
                <a:spcPts val="300"/>
              </a:spcBef>
              <a:spcAft>
                <a:spcPts val="300"/>
              </a:spcAft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vật dẫn nhiệt tốt: kim loại: đồng, nhôm… </a:t>
            </a:r>
          </a:p>
          <a:p>
            <a:pPr indent="463550" algn="just" rtl="0">
              <a:spcBef>
                <a:spcPts val="300"/>
              </a:spcBef>
              <a:spcAft>
                <a:spcPts val="300"/>
              </a:spcAft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hững vật dẫn nhiệt kém:</a:t>
            </a:r>
          </a:p>
          <a:p>
            <a:pPr algn="just" rtl="0">
              <a:spcBef>
                <a:spcPts val="300"/>
              </a:spcBef>
              <a:spcAft>
                <a:spcPts val="300"/>
              </a:spcAft>
            </a:pP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gỗ, nhựa, len, bông…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</a:pPr>
            <a:b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CDDF29EB-389C-4B77-89E9-1E6B7140F2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64" y="3622811"/>
            <a:ext cx="3011871" cy="301187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F377899-AB0F-43EC-AAC4-F4F0C610237A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F05E58-3DD5-4D74-81CF-C66DE12FD84C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79C0293-0AA3-4C8A-AAD9-143A5544DCF2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5FF20D-C6C3-4A99-94C8-F15F54242CBB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3D013F-BC4F-4C0B-892F-4DA036801331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9422DC-B24A-4CA3-BFE6-E39973EED5E3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EF829A2-CCE5-4418-B5FF-AC748F804526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Line arrow Straight">
            <a:extLst>
              <a:ext uri="{FF2B5EF4-FFF2-40B4-BE49-F238E27FC236}">
                <a16:creationId xmlns:a16="http://schemas.microsoft.com/office/drawing/2014/main" id="{3008B1D9-9637-4619-82CA-0F34BA39F1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9615FD32-D9E9-4CC3-8F10-15F9E7FE95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45E268F-F11E-429F-B987-A5AC18EBAE2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E52408E-B7DE-4E6D-8817-6F8965DB7D36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966412-5BF1-4266-A60E-BE383BE6B9F9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AA0536-2690-4177-975F-FB849A15AFF1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554673-6C30-4550-A53E-2FBA75A2DFC4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7231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C2C8893-E152-48C0-B9E6-5C2DEF3D76CD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322F50B-7E6B-4BF0-92D1-0FC726A69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35292" y="924792"/>
            <a:ext cx="3522099" cy="42845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C1BC574-0D8D-4605-8D67-8A7BAF463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E7B490A-3A2A-4CB2-8005-0AB3273AA0C1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6B49A8F-DEB2-4124-B930-29D6874B61BA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00320A2-A015-4162-B5C5-7752966FE02B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71507FE-E212-4BD3-8411-F88C557C8DD5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DBAB74D-8094-41A1-9C15-1C78722820B4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664FA82-3612-4272-8A5D-F944F387336B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0833B94-D319-4ED8-8A9C-484FD6FC7528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FF5CAB9-3ABA-4E9C-8969-5774B69F5BAF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168848" y="899041"/>
            <a:ext cx="3522099" cy="4284517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4457256" y="1460217"/>
            <a:ext cx="3777141" cy="738664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80FFDB"/>
          </a:solidFill>
          <a:ln w="38100">
            <a:solidFill>
              <a:srgbClr val="51B69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en-US" sz="4200" b="1" dirty="0">
                <a:latin typeface="UTM Lok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4200" b="1" dirty="0" err="1">
                <a:latin typeface="UTM Lok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altLang="en-US" sz="4200" b="1" dirty="0"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latin typeface="UTM Loko" panose="02040603050506020204" pitchFamily="18" charset="0"/>
                <a:cs typeface="Arial" panose="020B0604020202020204" pitchFamily="34" charset="0"/>
              </a:rPr>
              <a:t>dụng</a:t>
            </a:r>
            <a:endParaRPr lang="en-US" altLang="en-US" sz="4200" dirty="0">
              <a:latin typeface="UTM Lok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1EFF56-5306-4C11-9763-72DD28A7071E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C7D3B-CFA0-42AD-989C-DFC3A5E3FAC9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E3D200-2199-4AEA-B561-B169BDC2A9F0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CCF240-F1D1-4875-872C-813441E9E956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B16E97-B66D-458A-8C21-989019D04511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8156C8-B7EA-42AA-9F6D-EA015D70C6FE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6649CF-36F1-4D56-8C9E-9FC58603B2D9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Line arrow Straight">
            <a:extLst>
              <a:ext uri="{FF2B5EF4-FFF2-40B4-BE49-F238E27FC236}">
                <a16:creationId xmlns:a16="http://schemas.microsoft.com/office/drawing/2014/main" id="{099234C5-4BE4-4912-85C3-EBA97BE410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49" name="Graphic 48" descr="Line arrow Straight">
            <a:extLst>
              <a:ext uri="{FF2B5EF4-FFF2-40B4-BE49-F238E27FC236}">
                <a16:creationId xmlns:a16="http://schemas.microsoft.com/office/drawing/2014/main" id="{B7F71E30-CE4E-478D-9453-AD5EE85ADD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CABB2F7-178E-4586-B26D-D6D23FB9A81F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80471D-654C-4CDE-835F-696E91AB8D25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DFC87D-E2A2-4CD9-929D-385FF1E794D8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DC1083-65C0-40BD-8CD9-7F1DA1D019E4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93BFD3-482D-4361-BC11-2884D3C93D79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15" name="Picture 14" descr="A picture containing indoor, blender, bottle, vessel&#10;&#10;Description automatically generated">
            <a:extLst>
              <a:ext uri="{FF2B5EF4-FFF2-40B4-BE49-F238E27FC236}">
                <a16:creationId xmlns:a16="http://schemas.microsoft.com/office/drawing/2014/main" id="{2FB1BF07-D886-4F37-8F82-97B875805F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95" y="2446689"/>
            <a:ext cx="3920613" cy="3920613"/>
          </a:xfrm>
          <a:prstGeom prst="rect">
            <a:avLst/>
          </a:prstGeom>
        </p:spPr>
      </p:pic>
      <p:pic>
        <p:nvPicPr>
          <p:cNvPr id="10" name="Picture 9" descr="A picture containing cup, indoor, sitting, coffee&#10;&#10;Description automatically generated">
            <a:extLst>
              <a:ext uri="{FF2B5EF4-FFF2-40B4-BE49-F238E27FC236}">
                <a16:creationId xmlns:a16="http://schemas.microsoft.com/office/drawing/2014/main" id="{1329C52C-6471-4C2F-9EE6-572743665B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63" y="4423703"/>
            <a:ext cx="2448197" cy="1658348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784EBFF-5E0A-4CF3-BCE3-D8FA177CFA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41" y="1786167"/>
            <a:ext cx="2703843" cy="445291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77F7916-47F5-4F94-AAA2-E8AF0BED62BB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raphic 56" descr="Close">
            <a:extLst>
              <a:ext uri="{FF2B5EF4-FFF2-40B4-BE49-F238E27FC236}">
                <a16:creationId xmlns:a16="http://schemas.microsoft.com/office/drawing/2014/main" id="{DEE7844F-A845-4914-8B33-96E3E59C5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85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168524" y="275270"/>
            <a:ext cx="10354995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53" y="2540314"/>
            <a:ext cx="4782745" cy="2706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168524" y="294001"/>
            <a:ext cx="10354995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9281" y="423968"/>
            <a:ext cx="397254" cy="3972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2823475" y="342234"/>
            <a:ext cx="638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Loko" panose="02040603050506020204" pitchFamily="18" charset="0"/>
              </a:rPr>
              <a:t>Quan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sát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và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trả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lời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câu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hỏi</a:t>
            </a:r>
            <a:endParaRPr lang="en-US" sz="3600" dirty="0">
              <a:latin typeface="UTM Loko" panose="020406030505060202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72807" y="2557472"/>
            <a:ext cx="3050712" cy="3955310"/>
          </a:xfrm>
          <a:prstGeom prst="rect">
            <a:avLst/>
          </a:prstGeom>
        </p:spPr>
      </p:pic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1266990" y="1043941"/>
            <a:ext cx="3957197" cy="1384995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Xoong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xoong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7463041" y="1245656"/>
            <a:ext cx="3963494" cy="954107"/>
          </a:xfrm>
          <a:prstGeom prst="rect">
            <a:avLst/>
          </a:prstGeom>
          <a:solidFill>
            <a:srgbClr val="F49FFB">
              <a:alpha val="5882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496955" y="5537701"/>
            <a:ext cx="6321300" cy="523220"/>
          </a:xfrm>
          <a:prstGeom prst="rect">
            <a:avLst/>
          </a:prstGeom>
          <a:solidFill>
            <a:schemeClr val="bg1"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Graphic 46" descr="Arrow Clockwise curve">
            <a:extLst>
              <a:ext uri="{FF2B5EF4-FFF2-40B4-BE49-F238E27FC236}">
                <a16:creationId xmlns:a16="http://schemas.microsoft.com/office/drawing/2014/main" id="{F3870A26-EA7C-4476-834C-05301DB92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087869" flipV="1">
            <a:off x="4000295" y="2346932"/>
            <a:ext cx="1263947" cy="1263947"/>
          </a:xfrm>
          <a:prstGeom prst="rect">
            <a:avLst/>
          </a:prstGeom>
        </p:spPr>
      </p:pic>
      <p:pic>
        <p:nvPicPr>
          <p:cNvPr id="45" name="Graphic 26" descr="Arrow Clockwise curve">
            <a:extLst>
              <a:ext uri="{FF2B5EF4-FFF2-40B4-BE49-F238E27FC236}">
                <a16:creationId xmlns:a16="http://schemas.microsoft.com/office/drawing/2014/main" id="{9ED8D86B-F7DE-438D-B549-2149C37CC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98329" flipH="1">
            <a:off x="5283629" y="4249766"/>
            <a:ext cx="1263947" cy="126394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160B30-0BDF-4648-AAB2-30EA25F4F282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D50009-566D-4D56-8194-CDCF34F4A4DB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D4B994-5F13-4EF0-9029-7D70F5ACF2D3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650545-92ED-4481-869C-29667B48055E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A99DBB7-D0A0-4CED-AB31-51DA0F00AF6D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AD74D9-59D3-4AC3-8C75-EF0AFA3174F4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6F7CAF-A08D-4A09-B21F-6B7423111F2E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7C476-7321-45C5-8879-8D3D79974CB0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Graphic 54" descr="Line arrow Straight">
            <a:extLst>
              <a:ext uri="{FF2B5EF4-FFF2-40B4-BE49-F238E27FC236}">
                <a16:creationId xmlns:a16="http://schemas.microsoft.com/office/drawing/2014/main" id="{432A6A36-AA39-4B02-B937-1C4F9A2B4FB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56" name="Graphic 55" descr="Line arrow Straight">
            <a:extLst>
              <a:ext uri="{FF2B5EF4-FFF2-40B4-BE49-F238E27FC236}">
                <a16:creationId xmlns:a16="http://schemas.microsoft.com/office/drawing/2014/main" id="{EB7C8656-9350-4392-9611-D2EB26A3F7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B99F775-9402-4ECE-A1B5-8B79B763249B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A52F5BE-167A-4860-97B6-7170C486BA4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BEF8BA-DBCB-42B7-826F-6FE4FBBC4EBF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DA3E328-9F34-4000-AE15-78B8AF6E898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6195F90-327C-4B92-AAEA-707B376AF070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BD0512-B0C3-4ED0-B6A4-F16810996BB3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6560070-E257-4EF4-829B-798E115FCCE2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066D58-55A3-4CFA-93FF-0FC153C3C676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6D7A0AE-CEE2-4C0E-891D-83168B39B5D6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56143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6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18425" y="919597"/>
            <a:ext cx="3522099" cy="42845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566044" y="1664537"/>
            <a:ext cx="9406756" cy="1598671"/>
          </a:xfrm>
          <a:prstGeom prst="rect">
            <a:avLst/>
          </a:prstGeom>
          <a:solidFill>
            <a:schemeClr val="bg1">
              <a:alpha val="99000"/>
            </a:schemeClr>
          </a:solidFill>
          <a:ln w="47625">
            <a:solidFill>
              <a:srgbClr val="000000"/>
            </a:solidFill>
            <a:prstDash val="dashDot"/>
          </a:ln>
        </p:spPr>
        <p:txBody>
          <a:bodyPr wrap="square" lIns="120170" tIns="60085" rIns="120170" bIns="60085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Tx/>
              <a:buChar char="-"/>
            </a:pPr>
            <a:r>
              <a:rPr lang="en-US" altLang="en-US" sz="3200" b="1" dirty="0" err="1">
                <a:solidFill>
                  <a:srgbClr val="FF0000"/>
                </a:solidFill>
                <a:cs typeface="Arial" panose="020B0604020202020204" pitchFamily="34" charset="0"/>
              </a:rPr>
              <a:t>Xoong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Arial" panose="020B0604020202020204" pitchFamily="34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Arial" panose="020B0604020202020204" pitchFamily="34" charset="0"/>
              </a:rPr>
              <a:t>dẫn</a:t>
            </a: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Arial" panose="020B0604020202020204" pitchFamily="34" charset="0"/>
              </a:rPr>
              <a:t>nhiệt</a:t>
            </a: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Arial" panose="020B0604020202020204" pitchFamily="34" charset="0"/>
              </a:rPr>
              <a:t>tốt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để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đun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nấu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sẽ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nhanh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hơn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đỡ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tốn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chất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đốt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hơn</a:t>
            </a:r>
            <a:r>
              <a:rPr lang="en-US" altLang="en-US" sz="3200" b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5511436" y="340524"/>
            <a:ext cx="2225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Kabel KT" panose="02040603050506020204" pitchFamily="18" charset="0"/>
              </a:rPr>
              <a:t>KẾT LUẬN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27BB1E-41C9-4F77-8D0D-379968533216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91D997C1-81DD-4108-A550-7123B6030D63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B149AB-D9BF-48D9-A11F-35761F2DA90B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12DA82-9963-433E-9930-402E0BDB9917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3938F44-F47D-44C1-BA64-8CB59EE3E867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6D73C5B-4CFD-4E21-83B0-694DEBD91CDF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0A3B01-311F-4AA1-B9E7-DD08BAC3490D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F9DE51C-0B04-4549-88B4-9D3EE28D67E9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D4FC48E-1BD3-4A9D-A059-A19D2EB44E73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9A8D6CE-9186-4B13-8C9F-50507E7E75F6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Line arrow Straight">
            <a:extLst>
              <a:ext uri="{FF2B5EF4-FFF2-40B4-BE49-F238E27FC236}">
                <a16:creationId xmlns:a16="http://schemas.microsoft.com/office/drawing/2014/main" id="{4C18C5BC-E670-41E4-B8E7-C2E7121985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94EA7396-8D71-4591-A726-3482A725C1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4AA92EB0-667E-4AF5-B408-50A311B4F3FC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29D260-8EC2-42F2-9208-743960A8B2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666997-864D-4ACA-B3A6-B862C68BD89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9380176-AE02-436F-B1BC-083AF0B2DF2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DB09DEA-CCD1-4F4D-A2E3-D9A3CF376928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3BE6455-AFAF-41F4-80EF-F1E98FA224A6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CCD347-2534-4DAB-92D4-EAC2C093044A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45E28A-240B-4540-861F-3F038E92B7C0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A80652-107B-4120-BFDB-A39E978C65A2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F9A6C3F-B32A-4B6E-AF05-FF19EDBB9F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5"/>
          <a:stretch/>
        </p:blipFill>
        <p:spPr>
          <a:xfrm>
            <a:off x="7083697" y="2001641"/>
            <a:ext cx="5419848" cy="4688989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39DA300-5C3A-440C-80B3-0EFA83409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044" y="3498936"/>
            <a:ext cx="5845657" cy="2583556"/>
          </a:xfrm>
          <a:prstGeom prst="rect">
            <a:avLst/>
          </a:prstGeom>
          <a:solidFill>
            <a:schemeClr val="bg1">
              <a:alpha val="99000"/>
            </a:schemeClr>
          </a:solidFill>
          <a:ln w="47625">
            <a:solidFill>
              <a:srgbClr val="000000"/>
            </a:solidFill>
            <a:prstDash val="dashDot"/>
          </a:ln>
        </p:spPr>
        <p:txBody>
          <a:bodyPr wrap="square" lIns="120170" tIns="60085" rIns="120170" bIns="60085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Tx/>
              <a:buChar char="-"/>
            </a:pPr>
            <a:r>
              <a:rPr lang="en-US" altLang="en-US" sz="3200" b="1">
                <a:solidFill>
                  <a:srgbClr val="51B69A"/>
                </a:solidFill>
                <a:cs typeface="Arial" panose="020B0604020202020204" pitchFamily="34" charset="0"/>
              </a:rPr>
              <a:t>Quai </a:t>
            </a:r>
            <a:r>
              <a:rPr lang="en-US" altLang="en-US" sz="3200" b="1" dirty="0" err="1">
                <a:solidFill>
                  <a:srgbClr val="51B69A"/>
                </a:solidFill>
                <a:cs typeface="Arial" panose="020B0604020202020204" pitchFamily="34" charset="0"/>
              </a:rPr>
              <a:t>xoong</a:t>
            </a:r>
            <a:r>
              <a:rPr lang="en-US" altLang="en-US" sz="3200" b="1" dirty="0">
                <a:solidFill>
                  <a:srgbClr val="51B69A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thường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51B69A"/>
                </a:solidFill>
                <a:cs typeface="Arial" panose="020B0604020202020204" pitchFamily="34" charset="0"/>
              </a:rPr>
              <a:t>chất</a:t>
            </a:r>
            <a:r>
              <a:rPr lang="en-US" altLang="en-US" sz="3200" b="1" dirty="0">
                <a:solidFill>
                  <a:srgbClr val="51B69A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51B69A"/>
                </a:solidFill>
                <a:cs typeface="Arial" panose="020B0604020202020204" pitchFamily="34" charset="0"/>
              </a:rPr>
              <a:t>dẫn</a:t>
            </a:r>
            <a:r>
              <a:rPr lang="en-US" altLang="en-US" sz="3200" b="1" dirty="0">
                <a:solidFill>
                  <a:srgbClr val="51B69A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51B69A"/>
                </a:solidFill>
                <a:cs typeface="Arial" panose="020B0604020202020204" pitchFamily="34" charset="0"/>
              </a:rPr>
              <a:t>nhiệt</a:t>
            </a:r>
            <a:r>
              <a:rPr lang="en-US" altLang="en-US" sz="3200" b="1" dirty="0">
                <a:solidFill>
                  <a:srgbClr val="51B69A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51B69A"/>
                </a:solidFill>
                <a:cs typeface="Arial" panose="020B0604020202020204" pitchFamily="34" charset="0"/>
              </a:rPr>
              <a:t>kém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hơn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cs typeface="Arial" panose="020B0604020202020204" pitchFamily="34" charset="0"/>
              </a:rPr>
              <a:t>để</a:t>
            </a:r>
            <a:r>
              <a:rPr lang="en-US" altLang="en-US" sz="3200" b="1">
                <a:cs typeface="Arial" panose="020B0604020202020204" pitchFamily="34" charset="0"/>
              </a:rPr>
              <a:t> khi nhắc </a:t>
            </a:r>
            <a:r>
              <a:rPr lang="en-US" altLang="en-US" sz="3200" b="1" dirty="0" err="1">
                <a:cs typeface="Arial" panose="020B0604020202020204" pitchFamily="34" charset="0"/>
              </a:rPr>
              <a:t>lên</a:t>
            </a:r>
            <a:r>
              <a:rPr lang="en-US" altLang="en-US" sz="3200" b="1" dirty="0"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cs typeface="Arial" panose="020B0604020202020204" pitchFamily="34" charset="0"/>
              </a:rPr>
              <a:t>nhắc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xuống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sẽ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tránh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cs typeface="Arial" panose="020B0604020202020204" pitchFamily="34" charset="0"/>
              </a:rPr>
              <a:t>bị</a:t>
            </a:r>
            <a:r>
              <a:rPr lang="en-US" altLang="en-US" sz="3200" b="1">
                <a:cs typeface="Arial" panose="020B0604020202020204" pitchFamily="34" charset="0"/>
              </a:rPr>
              <a:t> phỏng.</a:t>
            </a:r>
            <a:endParaRPr lang="en-US" altLang="en-US" sz="3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32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9" grpId="0"/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168524" y="275270"/>
            <a:ext cx="10354995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168524" y="294001"/>
            <a:ext cx="10354995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281" y="423968"/>
            <a:ext cx="397254" cy="3972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2823475" y="342234"/>
            <a:ext cx="638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Loko" panose="02040603050506020204" pitchFamily="18" charset="0"/>
              </a:rPr>
              <a:t>Quan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sát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và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trả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lời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câu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hỏi</a:t>
            </a:r>
            <a:endParaRPr lang="en-US" sz="3600" dirty="0">
              <a:latin typeface="UTM Loko" panose="020406030505060202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72807" y="2557472"/>
            <a:ext cx="3050712" cy="3955310"/>
          </a:xfrm>
          <a:prstGeom prst="rect">
            <a:avLst/>
          </a:prstGeom>
        </p:spPr>
      </p:pic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1429222" y="1219888"/>
            <a:ext cx="3957197" cy="954107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184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gì? Được dùng để làm gì?</a:t>
            </a:r>
            <a:endParaRPr lang="en-US" sz="2800" b="1" dirty="0">
              <a:solidFill>
                <a:srgbClr val="184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6592529" y="1245656"/>
            <a:ext cx="4834006" cy="1077218"/>
          </a:xfrm>
          <a:prstGeom prst="rect">
            <a:avLst/>
          </a:prstGeom>
          <a:solidFill>
            <a:srgbClr val="F49FFB">
              <a:alpha val="5882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 trong được lót bằng chất liệu gì?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067086" y="5778761"/>
            <a:ext cx="6313643" cy="523220"/>
          </a:xfrm>
          <a:prstGeom prst="rect">
            <a:avLst/>
          </a:prstGeom>
          <a:solidFill>
            <a:schemeClr val="bg1"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160B30-0BDF-4648-AAB2-30EA25F4F282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D50009-566D-4D56-8194-CDCF34F4A4DB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D4B994-5F13-4EF0-9029-7D70F5ACF2D3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650545-92ED-4481-869C-29667B48055E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A99DBB7-D0A0-4CED-AB31-51DA0F00AF6D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AD74D9-59D3-4AC3-8C75-EF0AFA3174F4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6F7CAF-A08D-4A09-B21F-6B7423111F2E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7C476-7321-45C5-8879-8D3D79974CB0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Graphic 54" descr="Line arrow Straight">
            <a:extLst>
              <a:ext uri="{FF2B5EF4-FFF2-40B4-BE49-F238E27FC236}">
                <a16:creationId xmlns:a16="http://schemas.microsoft.com/office/drawing/2014/main" id="{432A6A36-AA39-4B02-B937-1C4F9A2B4F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56" name="Graphic 55" descr="Line arrow Straight">
            <a:extLst>
              <a:ext uri="{FF2B5EF4-FFF2-40B4-BE49-F238E27FC236}">
                <a16:creationId xmlns:a16="http://schemas.microsoft.com/office/drawing/2014/main" id="{EB7C8656-9350-4392-9611-D2EB26A3F7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B99F775-9402-4ECE-A1B5-8B79B763249B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A52F5BE-167A-4860-97B6-7170C486BA4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BEF8BA-DBCB-42B7-826F-6FE4FBBC4EBF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DA3E328-9F34-4000-AE15-78B8AF6E898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6195F90-327C-4B92-AAEA-707B376AF070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BD0512-B0C3-4ED0-B6A4-F16810996BB3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6560070-E257-4EF4-829B-798E115FCCE2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066D58-55A3-4CFA-93FF-0FC153C3C676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6D7A0AE-CEE2-4C0E-891D-83168B39B5D6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73E4F3C6-6D26-4BEE-AA85-48ADAEB276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53" y="2441712"/>
            <a:ext cx="4180490" cy="3198075"/>
          </a:xfrm>
          <a:prstGeom prst="rect">
            <a:avLst/>
          </a:prstGeom>
        </p:spPr>
      </p:pic>
      <p:pic>
        <p:nvPicPr>
          <p:cNvPr id="44" name="Graphic 46" descr="Arrow Clockwise curve">
            <a:extLst>
              <a:ext uri="{FF2B5EF4-FFF2-40B4-BE49-F238E27FC236}">
                <a16:creationId xmlns:a16="http://schemas.microsoft.com/office/drawing/2014/main" id="{F3870A26-EA7C-4476-834C-05301DB928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87869" flipV="1">
            <a:off x="5429635" y="2611661"/>
            <a:ext cx="1263947" cy="12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61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168524" y="275270"/>
            <a:ext cx="10354995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168524" y="294001"/>
            <a:ext cx="10354995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281" y="423968"/>
            <a:ext cx="397254" cy="3972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2823475" y="342234"/>
            <a:ext cx="638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Loko" panose="02040603050506020204" pitchFamily="18" charset="0"/>
              </a:rPr>
              <a:t>Quan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sát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và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trả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lời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câu</a:t>
            </a:r>
            <a:r>
              <a:rPr lang="en-US" sz="3600" dirty="0">
                <a:latin typeface="UTM Loko" panose="02040603050506020204" pitchFamily="18" charset="0"/>
              </a:rPr>
              <a:t> </a:t>
            </a:r>
            <a:r>
              <a:rPr lang="en-US" sz="3600" dirty="0" err="1">
                <a:latin typeface="UTM Loko" panose="02040603050506020204" pitchFamily="18" charset="0"/>
              </a:rPr>
              <a:t>hỏi</a:t>
            </a:r>
            <a:endParaRPr lang="en-US" sz="3600" dirty="0">
              <a:latin typeface="UTM Loko" panose="020406030505060202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72807" y="2557472"/>
            <a:ext cx="3050712" cy="395531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160B30-0BDF-4648-AAB2-30EA25F4F282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D50009-566D-4D56-8194-CDCF34F4A4DB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D4B994-5F13-4EF0-9029-7D70F5ACF2D3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650545-92ED-4481-869C-29667B48055E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A99DBB7-D0A0-4CED-AB31-51DA0F00AF6D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AD74D9-59D3-4AC3-8C75-EF0AFA3174F4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6F7CAF-A08D-4A09-B21F-6B7423111F2E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7C476-7321-45C5-8879-8D3D79974CB0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Graphic 54" descr="Line arrow Straight">
            <a:extLst>
              <a:ext uri="{FF2B5EF4-FFF2-40B4-BE49-F238E27FC236}">
                <a16:creationId xmlns:a16="http://schemas.microsoft.com/office/drawing/2014/main" id="{432A6A36-AA39-4B02-B937-1C4F9A2B4F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56" name="Graphic 55" descr="Line arrow Straight">
            <a:extLst>
              <a:ext uri="{FF2B5EF4-FFF2-40B4-BE49-F238E27FC236}">
                <a16:creationId xmlns:a16="http://schemas.microsoft.com/office/drawing/2014/main" id="{EB7C8656-9350-4392-9611-D2EB26A3F7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B99F775-9402-4ECE-A1B5-8B79B763249B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A52F5BE-167A-4860-97B6-7170C486BA4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BEF8BA-DBCB-42B7-826F-6FE4FBBC4EBF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DA3E328-9F34-4000-AE15-78B8AF6E898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6195F90-327C-4B92-AAEA-707B376AF070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BD0512-B0C3-4ED0-B6A4-F16810996BB3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6560070-E257-4EF4-829B-798E115FCCE2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066D58-55A3-4CFA-93FF-0FC153C3C676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6D7A0AE-CEE2-4C0E-891D-83168B39B5D6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21497-91AF-4CC3-BD79-04983049D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9003" y="1125543"/>
            <a:ext cx="9454473" cy="51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6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070945" y="919597"/>
            <a:ext cx="3522099" cy="42845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1709020" y="1591569"/>
            <a:ext cx="5694307" cy="45398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lIns="106818" tIns="53409" rIns="106818" bIns="53409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3600" b="1">
                <a:cs typeface="Arial" panose="020B0604020202020204" pitchFamily="34" charset="0"/>
              </a:rPr>
              <a:t> Bên </a:t>
            </a:r>
            <a:r>
              <a:rPr lang="en-US" altLang="en-US" sz="3600" b="1" dirty="0" err="1"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giỏ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đựng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ấm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thường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lót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bông</a:t>
            </a:r>
            <a:r>
              <a:rPr lang="en-US" altLang="en-US" sz="3600" b="1" dirty="0"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cs typeface="Arial" panose="020B0604020202020204" pitchFamily="34" charset="0"/>
              </a:rPr>
              <a:t>len</a:t>
            </a:r>
            <a:r>
              <a:rPr lang="en-US" altLang="en-US" sz="3600" b="1" dirty="0"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cs typeface="Arial" panose="020B0604020202020204" pitchFamily="34" charset="0"/>
              </a:rPr>
              <a:t>rơm</a:t>
            </a:r>
            <a:r>
              <a:rPr lang="en-US" altLang="en-US" sz="3600" b="1" dirty="0">
                <a:cs typeface="Arial" panose="020B0604020202020204" pitchFamily="34" charset="0"/>
              </a:rPr>
              <a:t>… </a:t>
            </a:r>
            <a:r>
              <a:rPr lang="en-US" altLang="en-US" sz="3600" b="1" dirty="0" err="1"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xốp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chứa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nhiều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khí</a:t>
            </a:r>
            <a:r>
              <a:rPr lang="en-US" altLang="en-US" sz="3600" b="1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Sử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dụng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vật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liệu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đó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lợi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ích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giữ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cho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nước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ấm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nóng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lâu</a:t>
            </a:r>
            <a:r>
              <a:rPr lang="en-US" altLang="en-US" sz="3600" b="1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5248455" y="314913"/>
            <a:ext cx="2299626" cy="66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818" tIns="53409" rIns="106818" bIns="53409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UTM Loko" panose="02040603050506020204" pitchFamily="18" charset="0"/>
              </a:rPr>
              <a:t>Kết luận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0C0515-B34A-4AA4-AA05-38BB5671858D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8143ACF6-57C4-43C8-B793-6405E90DA214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277E8B6-08AE-4396-899A-F0A26FCDA4CC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7F911B-B0FC-491A-A5BA-E100737D73AB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EE29A7-23A4-487E-947A-B44BF4F6EAB4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D0E3CE-5F66-466D-BC84-8FE897FC92E4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264D90A-228C-4D2E-875C-D6707C071A2C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7E11862-66FD-4A9E-B7AF-9E29F1139A2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460335-CB85-4A55-9D75-F25CC5E36F42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4CE831-9C0A-4DF7-9FBE-7972811741AC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0FD84B5C-EFDE-4EA4-AEBB-631875EB59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3" name="Graphic 62" descr="Line arrow Straight">
            <a:extLst>
              <a:ext uri="{FF2B5EF4-FFF2-40B4-BE49-F238E27FC236}">
                <a16:creationId xmlns:a16="http://schemas.microsoft.com/office/drawing/2014/main" id="{8E55F127-0B24-4290-8836-8F241EEB10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18AD70F5-0470-4D00-BB85-672CCCA9918D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2BFD13E-E8AD-44ED-ABA4-E8A04EE0A1F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218C04-07BA-46FE-A466-6F9DEAEA3E6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E5420C7-7F39-4081-8CF9-0B818823F956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A454898-7306-4055-8BA1-BE24E5D32AE2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5A3DA8-591C-44B7-91A1-2305F11F248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4095DEB-2E87-483D-9008-1BBFBE1A8A17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AB8E76-5401-4972-843F-E09BADF8D0D3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5D353B9-6260-4F0E-95C5-F11BF72357A6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8" name="Picture 7" descr="A picture containing cup, wall, indoor, coffee&#10;&#10;Description automatically generated">
            <a:extLst>
              <a:ext uri="{FF2B5EF4-FFF2-40B4-BE49-F238E27FC236}">
                <a16:creationId xmlns:a16="http://schemas.microsoft.com/office/drawing/2014/main" id="{53F8BE96-9B3E-4962-A20C-77B5FF998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30" y="2615908"/>
            <a:ext cx="4209927" cy="38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3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1327714" y="347649"/>
            <a:ext cx="10218292" cy="1464231"/>
          </a:xfrm>
          <a:prstGeom prst="round2DiagRect">
            <a:avLst/>
          </a:prstGeom>
          <a:solidFill>
            <a:srgbClr val="D9ED92"/>
          </a:solidFill>
          <a:ln w="57150">
            <a:solidFill>
              <a:srgbClr val="52B69A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1. Chất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5648F5C-E5FA-4B99-A9F2-B3CD1DCBC3E2}"/>
              </a:ext>
            </a:extLst>
          </p:cNvPr>
          <p:cNvSpPr/>
          <p:nvPr/>
        </p:nvSpPr>
        <p:spPr>
          <a:xfrm rot="16200000">
            <a:off x="11187488" y="5913292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 descr="Close">
            <a:extLst>
              <a:ext uri="{FF2B5EF4-FFF2-40B4-BE49-F238E27FC236}">
                <a16:creationId xmlns:a16="http://schemas.microsoft.com/office/drawing/2014/main" id="{7F0E1B69-494B-45A4-932B-043CFC7AC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825" y="6038137"/>
            <a:ext cx="397254" cy="397254"/>
          </a:xfrm>
          <a:prstGeom prst="rect">
            <a:avLst/>
          </a:prstGeom>
        </p:spPr>
      </p:pic>
      <p:pic>
        <p:nvPicPr>
          <p:cNvPr id="42" name="Graphic 41" descr="Close">
            <a:extLst>
              <a:ext uri="{FF2B5EF4-FFF2-40B4-BE49-F238E27FC236}">
                <a16:creationId xmlns:a16="http://schemas.microsoft.com/office/drawing/2014/main" id="{4BE340A5-4E92-4E2E-A1D2-0E562B64C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1767" y="6038137"/>
            <a:ext cx="397254" cy="397254"/>
          </a:xfrm>
          <a:prstGeom prst="rect">
            <a:avLst/>
          </a:prstGeom>
        </p:spPr>
      </p:pic>
      <p:pic>
        <p:nvPicPr>
          <p:cNvPr id="43" name="Graphic 42" descr="Close">
            <a:extLst>
              <a:ext uri="{FF2B5EF4-FFF2-40B4-BE49-F238E27FC236}">
                <a16:creationId xmlns:a16="http://schemas.microsoft.com/office/drawing/2014/main" id="{6DD9D8A8-11F5-48D9-B779-BB33188DC9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3704" y="6038137"/>
            <a:ext cx="397254" cy="3972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DE24E2-FC1F-4084-B746-FD72C98B0204}"/>
              </a:ext>
            </a:extLst>
          </p:cNvPr>
          <p:cNvGrpSpPr/>
          <p:nvPr/>
        </p:nvGrpSpPr>
        <p:grpSpPr>
          <a:xfrm>
            <a:off x="1679768" y="1944541"/>
            <a:ext cx="9343231" cy="1262000"/>
            <a:chOff x="1679768" y="1944541"/>
            <a:chExt cx="9343231" cy="12620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768" y="1944541"/>
              <a:ext cx="9343231" cy="1262000"/>
            </a:xfrm>
            <a:prstGeom prst="rect">
              <a:avLst/>
            </a:prstGeom>
          </p:spPr>
        </p:pic>
        <p:sp>
          <p:nvSpPr>
            <p:cNvPr id="60" name="Rectangle: Rounded Corners 8">
              <a:extLst>
                <a:ext uri="{FF2B5EF4-FFF2-40B4-BE49-F238E27FC236}">
                  <a16:creationId xmlns:a16="http://schemas.microsoft.com/office/drawing/2014/main" id="{D0A29492-AB75-4DBB-A9CF-3523384C021E}"/>
                </a:ext>
              </a:extLst>
            </p:cNvPr>
            <p:cNvSpPr/>
            <p:nvPr/>
          </p:nvSpPr>
          <p:spPr>
            <a:xfrm>
              <a:off x="2634019" y="2006621"/>
              <a:ext cx="8321545" cy="11123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0FF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Chất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lỏng</a:t>
              </a:r>
              <a:r>
                <a:rPr lang="en-US" sz="36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lại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nóng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lên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và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nở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ra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lạnh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DDA0BB-555F-465F-A216-DD6C21CDE3F0}"/>
              </a:ext>
            </a:extLst>
          </p:cNvPr>
          <p:cNvGrpSpPr/>
          <p:nvPr/>
        </p:nvGrpSpPr>
        <p:grpSpPr>
          <a:xfrm>
            <a:off x="1679767" y="3300847"/>
            <a:ext cx="9343231" cy="1274620"/>
            <a:chOff x="1679767" y="3300847"/>
            <a:chExt cx="9343231" cy="127462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767" y="3300847"/>
              <a:ext cx="9343231" cy="1274620"/>
            </a:xfrm>
            <a:prstGeom prst="rect">
              <a:avLst/>
            </a:prstGeom>
          </p:spPr>
        </p:pic>
        <p:sp>
          <p:nvSpPr>
            <p:cNvPr id="61" name="Rectangle: Rounded Corners 66">
              <a:extLst>
                <a:ext uri="{FF2B5EF4-FFF2-40B4-BE49-F238E27FC236}">
                  <a16:creationId xmlns:a16="http://schemas.microsoft.com/office/drawing/2014/main" id="{705ACE6D-C16F-4B83-84DF-D39FF57D5948}"/>
                </a:ext>
              </a:extLst>
            </p:cNvPr>
            <p:cNvSpPr/>
            <p:nvPr/>
          </p:nvSpPr>
          <p:spPr>
            <a:xfrm>
              <a:off x="2634019" y="3373085"/>
              <a:ext cx="8338781" cy="11368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0FF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Chất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lỏng</a:t>
              </a:r>
              <a:r>
                <a:rPr lang="en-US" sz="36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nở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ra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nóng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lên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và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lại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lạnh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964D0E-9B33-420F-AB8A-147BDC8E1EE9}"/>
              </a:ext>
            </a:extLst>
          </p:cNvPr>
          <p:cNvGrpSpPr/>
          <p:nvPr/>
        </p:nvGrpSpPr>
        <p:grpSpPr>
          <a:xfrm>
            <a:off x="1665231" y="4802434"/>
            <a:ext cx="9357767" cy="1262000"/>
            <a:chOff x="1665231" y="4802434"/>
            <a:chExt cx="9357767" cy="12620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231" y="4802434"/>
              <a:ext cx="9357767" cy="1262000"/>
            </a:xfrm>
            <a:prstGeom prst="rect">
              <a:avLst/>
            </a:prstGeom>
          </p:spPr>
        </p:pic>
        <p:sp>
          <p:nvSpPr>
            <p:cNvPr id="62" name="Rectangle: Rounded Corners 67">
              <a:extLst>
                <a:ext uri="{FF2B5EF4-FFF2-40B4-BE49-F238E27FC236}">
                  <a16:creationId xmlns:a16="http://schemas.microsoft.com/office/drawing/2014/main" id="{DCB4D6FE-F522-494A-95C5-66CCB374E7C2}"/>
                </a:ext>
              </a:extLst>
            </p:cNvPr>
            <p:cNvSpPr/>
            <p:nvPr/>
          </p:nvSpPr>
          <p:spPr>
            <a:xfrm>
              <a:off x="2634020" y="4887825"/>
              <a:ext cx="8321544" cy="10938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0FF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Chất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lỏng</a:t>
              </a:r>
              <a:r>
                <a:rPr lang="en-US" sz="36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nở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ra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nóng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lên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và</a:t>
              </a:r>
              <a:r>
                <a:rPr lang="en-US" sz="36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khi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lạnh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37B7BF3-FEF2-46F6-859A-E2E5D8DF4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6" y="3670179"/>
            <a:ext cx="1523181" cy="113683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F3B264E-CE61-4F5C-A0AD-32D957CCD37E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1B51A5D-7C36-4843-9B8D-5DE5C260029C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04FC840-2CA5-493D-988C-A09245B9A0FB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15B482-3CE5-4160-86BF-347BEC558191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95A917-F9D4-4BBD-B596-B110DC84B351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07DBB4-9CA0-4BDB-90FD-FBA5C529D905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1192DB8-82DA-40C3-B62C-0FC12BA6FEA6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EC68D55-6F5C-4084-A76A-164297AE4663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Graphic 55" descr="Line arrow Straight">
            <a:extLst>
              <a:ext uri="{FF2B5EF4-FFF2-40B4-BE49-F238E27FC236}">
                <a16:creationId xmlns:a16="http://schemas.microsoft.com/office/drawing/2014/main" id="{C4013A00-A846-4A51-ADC7-4C34451C9C7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57" name="Graphic 56" descr="Line arrow Straight">
            <a:extLst>
              <a:ext uri="{FF2B5EF4-FFF2-40B4-BE49-F238E27FC236}">
                <a16:creationId xmlns:a16="http://schemas.microsoft.com/office/drawing/2014/main" id="{1BFB9D4D-FCCC-4F7D-B0C5-231DF5123FF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AA4CBE6-1A32-4F46-ACEE-88EF5DA87FB1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14F5231-8F0B-4215-AE6C-ADB43039536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1AB9B9C-85EB-44AB-A969-6CAE4E8E1AA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95B998D-7CDF-4039-9789-6E12F16BE025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81E1DCE-16D2-421C-9A2F-3A73EC51229B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84A9E9-AC33-46AC-9525-D76CFEDB37FC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B45281-5230-4F4F-BEDC-116F6B20D942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E62C95-F257-401B-9E04-65B56AF265C0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17DD69B-5A0E-49B4-9337-C45C17A5B40D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11102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 p14:presetBounceEnd="71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 p14:bounceEnd="71000">
                                          <p:cBhvr>
                                            <p:cTn id="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070945" y="919597"/>
            <a:ext cx="3522099" cy="42845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CC0C0515-B34A-4AA4-AA05-38BB5671858D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8143ACF6-57C4-43C8-B793-6405E90DA214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277E8B6-08AE-4396-899A-F0A26FCDA4CC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7F911B-B0FC-491A-A5BA-E100737D73AB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EE29A7-23A4-487E-947A-B44BF4F6EAB4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D0E3CE-5F66-466D-BC84-8FE897FC92E4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264D90A-228C-4D2E-875C-D6707C071A2C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7E11862-66FD-4A9E-B7AF-9E29F1139A2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460335-CB85-4A55-9D75-F25CC5E36F42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4CE831-9C0A-4DF7-9FBE-7972811741AC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0FD84B5C-EFDE-4EA4-AEBB-631875EB59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3" name="Graphic 62" descr="Line arrow Straight">
            <a:extLst>
              <a:ext uri="{FF2B5EF4-FFF2-40B4-BE49-F238E27FC236}">
                <a16:creationId xmlns:a16="http://schemas.microsoft.com/office/drawing/2014/main" id="{8E55F127-0B24-4290-8836-8F241EEB10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18AD70F5-0470-4D00-BB85-672CCCA9918D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2BFD13E-E8AD-44ED-ABA4-E8A04EE0A1F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218C04-07BA-46FE-A466-6F9DEAEA3E6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E5420C7-7F39-4081-8CF9-0B818823F956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A454898-7306-4055-8BA1-BE24E5D32AE2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5A3DA8-591C-44B7-91A1-2305F11F248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4095DEB-2E87-483D-9008-1BBFBE1A8A17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AB8E76-5401-4972-843F-E09BADF8D0D3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5D353B9-6260-4F0E-95C5-F11BF72357A6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A01245-8643-4112-B87B-0B22F061AFF4}"/>
              </a:ext>
            </a:extLst>
          </p:cNvPr>
          <p:cNvGrpSpPr/>
          <p:nvPr/>
        </p:nvGrpSpPr>
        <p:grpSpPr>
          <a:xfrm>
            <a:off x="3877530" y="1441770"/>
            <a:ext cx="6116279" cy="3117356"/>
            <a:chOff x="3877530" y="1441770"/>
            <a:chExt cx="6116279" cy="3117356"/>
          </a:xfrm>
        </p:grpSpPr>
        <p:pic>
          <p:nvPicPr>
            <p:cNvPr id="48" name="图片 12">
              <a:extLst>
                <a:ext uri="{FF2B5EF4-FFF2-40B4-BE49-F238E27FC236}">
                  <a16:creationId xmlns:a16="http://schemas.microsoft.com/office/drawing/2014/main" id="{0A2C2110-3CF2-46E7-935F-26192F5A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530" y="1441770"/>
              <a:ext cx="6116279" cy="311735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4401D9-860F-437E-88EE-84A31B38C397}"/>
                </a:ext>
              </a:extLst>
            </p:cNvPr>
            <p:cNvSpPr txBox="1"/>
            <p:nvPr/>
          </p:nvSpPr>
          <p:spPr>
            <a:xfrm>
              <a:off x="4488873" y="1959596"/>
              <a:ext cx="4852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UTM Loko" panose="02040603050506020204" pitchFamily="18" charset="0"/>
                </a:rPr>
                <a:t>Vậy không khí dẫn nhiệt tốt hay dẫn nhiệt kém?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0CD12D6-A954-480C-91F9-4FC1BD2F6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18" y="2304211"/>
            <a:ext cx="3690970" cy="3896940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185EE4-4989-43F4-91F9-D69782E88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49" y="1208397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23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2810" y="483142"/>
            <a:ext cx="397254" cy="3972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F675953-32A8-44ED-8794-5A53837D83B5}"/>
              </a:ext>
            </a:extLst>
          </p:cNvPr>
          <p:cNvSpPr/>
          <p:nvPr/>
        </p:nvSpPr>
        <p:spPr>
          <a:xfrm>
            <a:off x="1791222" y="1951757"/>
            <a:ext cx="9113339" cy="4601443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3781057" y="825343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Thực</a:t>
            </a:r>
            <a:r>
              <a:rPr lang="en-US" sz="8800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hành</a:t>
            </a:r>
            <a:endParaRPr lang="en-US" sz="8800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1F407BC-459E-4583-AAF4-B5955D79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82" y="2076222"/>
            <a:ext cx="1352167" cy="19136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194514" y="380999"/>
            <a:ext cx="3522099" cy="42845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3849297" y="806705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Thực</a:t>
            </a:r>
            <a:r>
              <a:rPr lang="en-US" sz="88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hành</a:t>
            </a:r>
            <a:endParaRPr lang="en-US" sz="88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F70030-FCE5-4E4E-83CE-9ACDAFE3BC6F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EE2216-D0F9-4EB1-B210-D957044BA1A9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29994D-D74F-47B9-B943-A1A2BDA5F9F9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BDA5F7D-BA82-4BA3-B6C9-5B2C539FEC23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51029E-7B8B-4292-8018-3AF831E4A4DB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DFB52B-FC0B-4AF5-9852-63003E32C5D6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AF230F-0C00-4F41-A050-E4D68520003E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8F8C72-60D4-4648-B126-4B5FC2B93FCC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Line arrow Straight">
            <a:extLst>
              <a:ext uri="{FF2B5EF4-FFF2-40B4-BE49-F238E27FC236}">
                <a16:creationId xmlns:a16="http://schemas.microsoft.com/office/drawing/2014/main" id="{D749EAF9-2B7C-476E-B2D7-2B677DD139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49" name="Graphic 48" descr="Line arrow Straight">
            <a:extLst>
              <a:ext uri="{FF2B5EF4-FFF2-40B4-BE49-F238E27FC236}">
                <a16:creationId xmlns:a16="http://schemas.microsoft.com/office/drawing/2014/main" id="{95A4C672-DA37-45FC-A50B-C74BD38CC1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F0D070B-426A-461F-AB35-8AC568EBCD93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823C0D8-C148-4CBD-9AD3-361C3EDA476A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45C190B-E6EA-4258-AC49-FE81EC799422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4751D0D-F9F5-4889-880D-9723A314146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5CD2DFB-FC2C-4C16-9F00-EB38C125627A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7B6A3C-49C1-4C08-BB6C-48B132D01FAB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C33F0D-CCFD-4165-A34D-29C84C6E2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1845C81-1356-4684-A26B-A7CCCD10384B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967C56-B29F-4530-B151-BA2DAF9EF5D6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323759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5001892" y="341063"/>
            <a:ext cx="2868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Loko" panose="02040603050506020204" pitchFamily="18" charset="0"/>
              </a:rPr>
              <a:t>Thí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Lok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Loko" panose="020406030505060202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Loko" panose="02040603050506020204" pitchFamily="18" charset="0"/>
              </a:rPr>
              <a:t> 2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04452" y="920692"/>
            <a:ext cx="3522099" cy="42845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51236" y="2934929"/>
            <a:ext cx="3050712" cy="3667894"/>
          </a:xfrm>
          <a:prstGeom prst="rect">
            <a:avLst/>
          </a:prstGeom>
        </p:spPr>
      </p:pic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5628390" y="1073434"/>
            <a:ext cx="55653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84E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4E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84E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4E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84E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84E7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Lấy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tờ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bào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quấn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thật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chặt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vào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nhất</a:t>
            </a: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Lấy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tờ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báo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còn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làm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nh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ă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quấn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lỏng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vào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hai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ể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chứa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khí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các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lớp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giấy</a:t>
            </a: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Đổ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vào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l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ư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ợng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n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ư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ớc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nóng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nh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ư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nhau</a:t>
            </a: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Sau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gian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o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nhiệt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ộ n</a:t>
            </a:r>
            <a:r>
              <a:rPr lang="vi-V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ư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ớc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4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hai</a:t>
            </a:r>
            <a:r>
              <a:rPr 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cốc.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id="{7C5289E3-6887-49D9-8005-D08441073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5448" y="1269159"/>
            <a:ext cx="3146177" cy="2928130"/>
          </a:xfrm>
          <a:prstGeom prst="rect">
            <a:avLst/>
          </a:prstGeom>
        </p:spPr>
      </p:pic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1950321" y="1725893"/>
            <a:ext cx="254808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1B69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</a:p>
          <a:p>
            <a:pPr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Hai </a:t>
            </a:r>
            <a:r>
              <a:rPr lang="en-US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nhau</a:t>
            </a:r>
            <a:endParaRPr lang="en-US" sz="2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2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2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6A199-4C4E-424B-A7BD-764EF36DEA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448" y="4467089"/>
            <a:ext cx="1322674" cy="1957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B190B9-2C70-4615-B294-9ADE3919F6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3978" y="1651732"/>
            <a:ext cx="548688" cy="487722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B971A5D-F669-4AB5-B76A-0AC7271CA3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5824" y="4467089"/>
            <a:ext cx="1322674" cy="19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5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vi-VN" sz="1800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19199" y="899041"/>
            <a:ext cx="3522099" cy="42845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3510562" y="782890"/>
            <a:ext cx="806472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	N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đư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quấn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quấn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quấn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2399822" y="324879"/>
            <a:ext cx="891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UTM Loko" panose="02040603050506020204" pitchFamily="18" charset="0"/>
              </a:rPr>
              <a:t>Nước trong cốc nào còn nóng lâu hơn?</a:t>
            </a:r>
            <a:endParaRPr lang="en-US" sz="3600" dirty="0">
              <a:solidFill>
                <a:srgbClr val="FF0000"/>
              </a:solidFill>
              <a:latin typeface="UTM Lok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F731DA-F303-456F-831B-BDB54872EEA1}"/>
              </a:ext>
            </a:extLst>
          </p:cNvPr>
          <p:cNvSpPr txBox="1"/>
          <p:nvPr/>
        </p:nvSpPr>
        <p:spPr>
          <a:xfrm>
            <a:off x="1259282" y="3822576"/>
            <a:ext cx="93074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spcBef>
                <a:spcPts val="300"/>
              </a:spcBef>
              <a:spcAft>
                <a:spcPts val="300"/>
              </a:spcAft>
            </a:pPr>
            <a:r>
              <a:rPr lang="en-US" sz="3600" b="1" i="0" u="none" strike="noStrike">
                <a:solidFill>
                  <a:srgbClr val="000000"/>
                </a:solidFill>
                <a:effectLst/>
              </a:rPr>
              <a:t>	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 thích: 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quấn giấy báo nhăn</a:t>
            </a:r>
            <a:r>
              <a:rPr lang="vi-VN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0" u="none" strike="noStrike">
                <a:solidFill>
                  <a:srgbClr val="000000"/>
                </a:solidFill>
                <a:effectLst/>
              </a:rPr>
              <a:t>giữa lớp giấy báo có những khe chứa </a:t>
            </a:r>
            <a:r>
              <a:rPr lang="vi-VN" sz="3600" b="1" i="0" u="none" strike="noStrike">
                <a:solidFill>
                  <a:srgbClr val="FF0000"/>
                </a:solidFill>
                <a:effectLst/>
              </a:rPr>
              <a:t>không khí</a:t>
            </a:r>
            <a:r>
              <a:rPr lang="en-US" sz="3600" b="1">
                <a:solidFill>
                  <a:srgbClr val="000000"/>
                </a:solidFill>
              </a:rPr>
              <a:t>.</a:t>
            </a:r>
            <a:endParaRPr lang="vi-VN" sz="36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28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070945" y="919597"/>
            <a:ext cx="3522099" cy="42845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CC0C0515-B34A-4AA4-AA05-38BB5671858D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8143ACF6-57C4-43C8-B793-6405E90DA214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277E8B6-08AE-4396-899A-F0A26FCDA4CC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7F911B-B0FC-491A-A5BA-E100737D73AB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EE29A7-23A4-487E-947A-B44BF4F6EAB4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D0E3CE-5F66-466D-BC84-8FE897FC92E4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264D90A-228C-4D2E-875C-D6707C071A2C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7E11862-66FD-4A9E-B7AF-9E29F1139A2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460335-CB85-4A55-9D75-F25CC5E36F42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4CE831-9C0A-4DF7-9FBE-7972811741AC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0FD84B5C-EFDE-4EA4-AEBB-631875EB59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3" name="Graphic 62" descr="Line arrow Straight">
            <a:extLst>
              <a:ext uri="{FF2B5EF4-FFF2-40B4-BE49-F238E27FC236}">
                <a16:creationId xmlns:a16="http://schemas.microsoft.com/office/drawing/2014/main" id="{8E55F127-0B24-4290-8836-8F241EEB10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18AD70F5-0470-4D00-BB85-672CCCA9918D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2BFD13E-E8AD-44ED-ABA4-E8A04EE0A1F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218C04-07BA-46FE-A466-6F9DEAEA3E6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E5420C7-7F39-4081-8CF9-0B818823F956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A454898-7306-4055-8BA1-BE24E5D32AE2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5A3DA8-591C-44B7-91A1-2305F11F248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4095DEB-2E87-483D-9008-1BBFBE1A8A17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AB8E76-5401-4972-843F-E09BADF8D0D3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5D353B9-6260-4F0E-95C5-F11BF72357A6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48" name="图片 12">
            <a:extLst>
              <a:ext uri="{FF2B5EF4-FFF2-40B4-BE49-F238E27FC236}">
                <a16:creationId xmlns:a16="http://schemas.microsoft.com/office/drawing/2014/main" id="{0A2C2110-3CF2-46E7-935F-26192F5A5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30" y="1441770"/>
            <a:ext cx="6116279" cy="3117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401D9-860F-437E-88EE-84A31B38C397}"/>
              </a:ext>
            </a:extLst>
          </p:cNvPr>
          <p:cNvSpPr txBox="1"/>
          <p:nvPr/>
        </p:nvSpPr>
        <p:spPr>
          <a:xfrm>
            <a:off x="4840390" y="1930913"/>
            <a:ext cx="4500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UTM Loko" panose="02040603050506020204" pitchFamily="18" charset="0"/>
              </a:rPr>
              <a:t>Vậy không khí dẫn nhiệt tốt hay dẫn nhiệt kém?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8CADE6-8B4C-48C1-8449-9A01423B04A6}"/>
              </a:ext>
            </a:extLst>
          </p:cNvPr>
          <p:cNvSpPr txBox="1"/>
          <p:nvPr/>
        </p:nvSpPr>
        <p:spPr>
          <a:xfrm>
            <a:off x="4668962" y="2422908"/>
            <a:ext cx="450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UTM Loko" panose="02040603050506020204" pitchFamily="18" charset="0"/>
              </a:rPr>
              <a:t>Không khí dẫn nhiệt kém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CD12D6-A954-480C-91F9-4FC1BD2F6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17" y="2024380"/>
            <a:ext cx="3956011" cy="4176771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185EE4-4989-43F4-91F9-D69782E88D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3"/>
          <a:stretch/>
        </p:blipFill>
        <p:spPr>
          <a:xfrm>
            <a:off x="7449275" y="1144066"/>
            <a:ext cx="3945751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F675953-32A8-44ED-8794-5A53837D83B5}"/>
              </a:ext>
            </a:extLst>
          </p:cNvPr>
          <p:cNvSpPr/>
          <p:nvPr/>
        </p:nvSpPr>
        <p:spPr>
          <a:xfrm>
            <a:off x="1791222" y="1951757"/>
            <a:ext cx="9113339" cy="4601443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4412690" y="746247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Củng</a:t>
            </a:r>
            <a:r>
              <a:rPr lang="en-US" sz="8800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cố</a:t>
            </a:r>
            <a:endParaRPr lang="en-US" sz="8800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1F407BC-459E-4583-AAF4-B5955D79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82" y="2076222"/>
            <a:ext cx="1352167" cy="19136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194514" y="890793"/>
            <a:ext cx="3522099" cy="42845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4495883" y="726014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Củng</a:t>
            </a:r>
            <a:r>
              <a:rPr lang="en-US" sz="88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cố</a:t>
            </a:r>
            <a:endParaRPr lang="en-US" sz="88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32D2FB2-5BDD-400C-9E97-13EED3ACCE16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4BE250-F1D5-459F-BFEA-5DDF647809D4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576575-ADA1-4944-AFAF-339BF39A1165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CA745E-B4C7-4636-9857-7A3248E3D329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3967DA-336F-4FC9-AF05-173AA98F53CA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18695A-384E-4C37-A233-6F6C7BEEF6B7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257E9B-3FA5-4867-986D-D25D332B4DF9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A66147-253E-4B64-9A6A-7C0BDA909C42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Line arrow Straight">
            <a:extLst>
              <a:ext uri="{FF2B5EF4-FFF2-40B4-BE49-F238E27FC236}">
                <a16:creationId xmlns:a16="http://schemas.microsoft.com/office/drawing/2014/main" id="{AA8DA606-8FDD-4431-978E-1FD6649C65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49" name="Graphic 48" descr="Line arrow Straight">
            <a:extLst>
              <a:ext uri="{FF2B5EF4-FFF2-40B4-BE49-F238E27FC236}">
                <a16:creationId xmlns:a16="http://schemas.microsoft.com/office/drawing/2014/main" id="{2ABD3046-1545-4818-80BD-5DA08B1C0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5334101-AAA8-4111-9E8D-D7AC09F051B2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6076BB-0E17-43FE-A675-E8D1BDA2984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17E7B04-99D0-4AF7-A969-FA74CF8A1EC8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B9C7E76-E090-48A8-ADEC-0F6295598486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2F795A-7EB1-49C4-8731-5278D61947D0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E5574A-2BD2-42E7-B664-0A9B7DBFD7CB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DDC06B-AB6A-4DA2-865A-DF6CA5411793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09A14F-20FF-4EF0-B5C5-C8D0B11440EA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A315EA-BBC7-4DDC-8EA1-840D17605778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96969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39139" y="518681"/>
            <a:ext cx="9775304" cy="5783796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032156" y="262265"/>
            <a:ext cx="2045817" cy="24886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07759" y="2606641"/>
            <a:ext cx="3050712" cy="39553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027008" y="400506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434704" y="92116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645152" y="704522"/>
            <a:ext cx="6606936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252088" y="69625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6">
            <a:extLst>
              <a:ext uri="{FF2B5EF4-FFF2-40B4-BE49-F238E27FC236}">
                <a16:creationId xmlns:a16="http://schemas.microsoft.com/office/drawing/2014/main" id="{60C1CE70-67DD-435A-AB2D-51E529BEF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3980" y="1528624"/>
            <a:ext cx="4188092" cy="41148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688E008-47F9-4250-BB1E-E06C59E4B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52" y="3909900"/>
            <a:ext cx="1269492" cy="1224393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398D5DE3-B068-4E6C-A447-18238682D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104448">
            <a:off x="6710892" y="1720306"/>
            <a:ext cx="4729655" cy="4114800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0BB80AC-112E-4557-9EB9-0D45A2DF09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44" y="2683749"/>
            <a:ext cx="4650015" cy="4103323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7C38AFC5-2AE6-4496-9D93-7BA883FB7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52" y="3811506"/>
            <a:ext cx="1269492" cy="122439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7EB7A32-298C-4C4E-954C-6B9AA245DB46}"/>
              </a:ext>
            </a:extLst>
          </p:cNvPr>
          <p:cNvSpPr txBox="1"/>
          <p:nvPr/>
        </p:nvSpPr>
        <p:spPr>
          <a:xfrm>
            <a:off x="1896611" y="1927217"/>
            <a:ext cx="345541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/>
                <a:solidFill>
                  <a:srgbClr val="51B69A"/>
                </a:solidFill>
                <a:uLnTx/>
                <a:uFillTx/>
                <a:latin typeface="UTM Lok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4800" b="1" i="0" u="none" strike="noStrike" kern="1200" normalizeH="0" noProof="0">
                <a:ln/>
                <a:solidFill>
                  <a:srgbClr val="51B69A"/>
                </a:solidFill>
                <a:uLnTx/>
                <a:uFillTx/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noProof="0">
                <a:ln/>
                <a:solidFill>
                  <a:srgbClr val="51B69A"/>
                </a:solidFill>
                <a:uLnTx/>
                <a:uFillTx/>
                <a:latin typeface="UTM Loko" panose="02040603050506020204" pitchFamily="18" charset="0"/>
                <a:cs typeface="Arial" panose="020B0604020202020204" pitchFamily="34" charset="0"/>
              </a:rPr>
              <a:t>dẫn nhiệt</a:t>
            </a:r>
            <a:endParaRPr kumimoji="0" lang="en-US" sz="4800" b="1" i="0" u="none" strike="noStrike" kern="1200" normalizeH="0" baseline="0" noProof="0" dirty="0">
              <a:ln/>
              <a:solidFill>
                <a:srgbClr val="51B69A"/>
              </a:solidFill>
              <a:uLnTx/>
              <a:uFillTx/>
              <a:latin typeface="UTM Lok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F1A334-2419-4A41-907C-9B38A547E01A}"/>
              </a:ext>
            </a:extLst>
          </p:cNvPr>
          <p:cNvSpPr txBox="1"/>
          <p:nvPr/>
        </p:nvSpPr>
        <p:spPr>
          <a:xfrm>
            <a:off x="7350709" y="1958238"/>
            <a:ext cx="345541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/>
                <a:solidFill>
                  <a:srgbClr val="FF0000"/>
                </a:solidFill>
                <a:uLnTx/>
                <a:uFillTx/>
                <a:latin typeface="UTM Lok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4800" b="1" i="0" u="none" strike="noStrike" kern="1200" normalizeH="0" noProof="0">
                <a:ln/>
                <a:solidFill>
                  <a:srgbClr val="FF0000"/>
                </a:solidFill>
                <a:uLnTx/>
                <a:uFillTx/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noProof="0">
                <a:ln/>
                <a:solidFill>
                  <a:srgbClr val="FF0000"/>
                </a:solidFill>
                <a:uLnTx/>
                <a:uFillTx/>
                <a:latin typeface="UTM Loko" panose="02040603050506020204" pitchFamily="18" charset="0"/>
                <a:cs typeface="Arial" panose="020B0604020202020204" pitchFamily="34" charset="0"/>
              </a:rPr>
              <a:t>cách nhiệt</a:t>
            </a:r>
            <a:endParaRPr kumimoji="0" lang="en-US" sz="4800" b="1" i="0" u="none" strike="noStrike" kern="1200" normalizeH="0" baseline="0" noProof="0" dirty="0">
              <a:ln/>
              <a:solidFill>
                <a:srgbClr val="FF0000"/>
              </a:solidFill>
              <a:uLnTx/>
              <a:uFillTx/>
              <a:latin typeface="UTM Lok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884AB7-3660-4B12-AA17-2485F1C11FF4}"/>
              </a:ext>
            </a:extLst>
          </p:cNvPr>
          <p:cNvGrpSpPr/>
          <p:nvPr/>
        </p:nvGrpSpPr>
        <p:grpSpPr>
          <a:xfrm>
            <a:off x="3561989" y="695771"/>
            <a:ext cx="6022693" cy="1340532"/>
            <a:chOff x="3561989" y="695771"/>
            <a:chExt cx="6022693" cy="1340532"/>
          </a:xfrm>
        </p:grpSpPr>
        <p:pic>
          <p:nvPicPr>
            <p:cNvPr id="58" name="Picture 5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E6CAB0E-4AF4-44E0-82D2-D0622ED80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3561989" y="695771"/>
              <a:ext cx="6022693" cy="134053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3AFC92-47BC-48B7-A713-4E4A7923CF63}"/>
                </a:ext>
              </a:extLst>
            </p:cNvPr>
            <p:cNvSpPr txBox="1"/>
            <p:nvPr/>
          </p:nvSpPr>
          <p:spPr>
            <a:xfrm>
              <a:off x="4647218" y="915407"/>
              <a:ext cx="3946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normalizeH="0" baseline="0" noProof="0">
                  <a:ln/>
                  <a:solidFill>
                    <a:schemeClr val="accent4"/>
                  </a:solidFill>
                  <a:uLnTx/>
                  <a:uFillTx/>
                  <a:latin typeface="UTM Loko" panose="02040603050506020204" pitchFamily="18" charset="0"/>
                </a:rPr>
                <a:t>Thi kể</a:t>
              </a:r>
              <a:r>
                <a:rPr kumimoji="0" lang="en-US" sz="6000" b="1" i="0" u="none" strike="noStrike" kern="1200" normalizeH="0" noProof="0">
                  <a:ln/>
                  <a:solidFill>
                    <a:schemeClr val="accent4"/>
                  </a:solidFill>
                  <a:uLnTx/>
                  <a:uFillTx/>
                  <a:latin typeface="UTM Loko" panose="02040603050506020204" pitchFamily="18" charset="0"/>
                </a:rPr>
                <a:t> tên</a:t>
              </a:r>
              <a:endParaRPr kumimoji="0" lang="en-US" sz="60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UTM Lok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918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39139" y="518681"/>
            <a:ext cx="9775304" cy="5783796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032156" y="262265"/>
            <a:ext cx="2045817" cy="24886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07759" y="2606641"/>
            <a:ext cx="3050712" cy="39553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027008" y="400506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434704" y="92116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645152" y="704522"/>
            <a:ext cx="6606936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252088" y="69625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939203" y="2495416"/>
            <a:ext cx="6325187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3550" algn="just">
              <a:spcBef>
                <a:spcPct val="500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Do gỗ dẫn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63550" algn="just">
              <a:spcBef>
                <a:spcPct val="500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sắt mặc dù thực tế nhiệt độ ghế sắt và ghế gỗ cùng đặt trong một phòng là như nhau.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2414016" y="975715"/>
            <a:ext cx="8558784" cy="1477328"/>
          </a:xfrm>
          <a:custGeom>
            <a:avLst/>
            <a:gdLst>
              <a:gd name="connsiteX0" fmla="*/ 0 w 8558784"/>
              <a:gd name="connsiteY0" fmla="*/ 0 h 1477328"/>
              <a:gd name="connsiteX1" fmla="*/ 829544 w 8558784"/>
              <a:gd name="connsiteY1" fmla="*/ 0 h 1477328"/>
              <a:gd name="connsiteX2" fmla="*/ 1316736 w 8558784"/>
              <a:gd name="connsiteY2" fmla="*/ 0 h 1477328"/>
              <a:gd name="connsiteX3" fmla="*/ 1718340 w 8558784"/>
              <a:gd name="connsiteY3" fmla="*/ 0 h 1477328"/>
              <a:gd name="connsiteX4" fmla="*/ 2547884 w 8558784"/>
              <a:gd name="connsiteY4" fmla="*/ 0 h 1477328"/>
              <a:gd name="connsiteX5" fmla="*/ 3206252 w 8558784"/>
              <a:gd name="connsiteY5" fmla="*/ 0 h 1477328"/>
              <a:gd name="connsiteX6" fmla="*/ 3864620 w 8558784"/>
              <a:gd name="connsiteY6" fmla="*/ 0 h 1477328"/>
              <a:gd name="connsiteX7" fmla="*/ 4351812 w 8558784"/>
              <a:gd name="connsiteY7" fmla="*/ 0 h 1477328"/>
              <a:gd name="connsiteX8" fmla="*/ 4924593 w 8558784"/>
              <a:gd name="connsiteY8" fmla="*/ 0 h 1477328"/>
              <a:gd name="connsiteX9" fmla="*/ 5411785 w 8558784"/>
              <a:gd name="connsiteY9" fmla="*/ 0 h 1477328"/>
              <a:gd name="connsiteX10" fmla="*/ 5984565 w 8558784"/>
              <a:gd name="connsiteY10" fmla="*/ 0 h 1477328"/>
              <a:gd name="connsiteX11" fmla="*/ 6557345 w 8558784"/>
              <a:gd name="connsiteY11" fmla="*/ 0 h 1477328"/>
              <a:gd name="connsiteX12" fmla="*/ 7386889 w 8558784"/>
              <a:gd name="connsiteY12" fmla="*/ 0 h 1477328"/>
              <a:gd name="connsiteX13" fmla="*/ 8558784 w 8558784"/>
              <a:gd name="connsiteY13" fmla="*/ 0 h 1477328"/>
              <a:gd name="connsiteX14" fmla="*/ 8558784 w 8558784"/>
              <a:gd name="connsiteY14" fmla="*/ 448123 h 1477328"/>
              <a:gd name="connsiteX15" fmla="*/ 8558784 w 8558784"/>
              <a:gd name="connsiteY15" fmla="*/ 911019 h 1477328"/>
              <a:gd name="connsiteX16" fmla="*/ 8558784 w 8558784"/>
              <a:gd name="connsiteY16" fmla="*/ 1477328 h 1477328"/>
              <a:gd name="connsiteX17" fmla="*/ 7729240 w 8558784"/>
              <a:gd name="connsiteY17" fmla="*/ 1477328 h 1477328"/>
              <a:gd name="connsiteX18" fmla="*/ 6899697 w 8558784"/>
              <a:gd name="connsiteY18" fmla="*/ 1477328 h 1477328"/>
              <a:gd name="connsiteX19" fmla="*/ 6412504 w 8558784"/>
              <a:gd name="connsiteY19" fmla="*/ 1477328 h 1477328"/>
              <a:gd name="connsiteX20" fmla="*/ 5839724 w 8558784"/>
              <a:gd name="connsiteY20" fmla="*/ 1477328 h 1477328"/>
              <a:gd name="connsiteX21" fmla="*/ 5095768 w 8558784"/>
              <a:gd name="connsiteY21" fmla="*/ 1477328 h 1477328"/>
              <a:gd name="connsiteX22" fmla="*/ 4694164 w 8558784"/>
              <a:gd name="connsiteY22" fmla="*/ 1477328 h 1477328"/>
              <a:gd name="connsiteX23" fmla="*/ 4292559 w 8558784"/>
              <a:gd name="connsiteY23" fmla="*/ 1477328 h 1477328"/>
              <a:gd name="connsiteX24" fmla="*/ 3634191 w 8558784"/>
              <a:gd name="connsiteY24" fmla="*/ 1477328 h 1477328"/>
              <a:gd name="connsiteX25" fmla="*/ 2890236 w 8558784"/>
              <a:gd name="connsiteY25" fmla="*/ 1477328 h 1477328"/>
              <a:gd name="connsiteX26" fmla="*/ 2488631 w 8558784"/>
              <a:gd name="connsiteY26" fmla="*/ 1477328 h 1477328"/>
              <a:gd name="connsiteX27" fmla="*/ 2087027 w 8558784"/>
              <a:gd name="connsiteY27" fmla="*/ 1477328 h 1477328"/>
              <a:gd name="connsiteX28" fmla="*/ 1343071 w 8558784"/>
              <a:gd name="connsiteY28" fmla="*/ 1477328 h 1477328"/>
              <a:gd name="connsiteX29" fmla="*/ 0 w 8558784"/>
              <a:gd name="connsiteY29" fmla="*/ 1477328 h 1477328"/>
              <a:gd name="connsiteX30" fmla="*/ 0 w 8558784"/>
              <a:gd name="connsiteY30" fmla="*/ 970112 h 1477328"/>
              <a:gd name="connsiteX31" fmla="*/ 0 w 8558784"/>
              <a:gd name="connsiteY31" fmla="*/ 477669 h 1477328"/>
              <a:gd name="connsiteX32" fmla="*/ 0 w 8558784"/>
              <a:gd name="connsiteY32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558784" h="1477328" fill="none" extrusionOk="0">
                <a:moveTo>
                  <a:pt x="0" y="0"/>
                </a:moveTo>
                <a:cubicBezTo>
                  <a:pt x="388238" y="-41275"/>
                  <a:pt x="503117" y="-7873"/>
                  <a:pt x="829544" y="0"/>
                </a:cubicBezTo>
                <a:cubicBezTo>
                  <a:pt x="1155971" y="7873"/>
                  <a:pt x="1149072" y="-22605"/>
                  <a:pt x="1316736" y="0"/>
                </a:cubicBezTo>
                <a:cubicBezTo>
                  <a:pt x="1484400" y="22605"/>
                  <a:pt x="1588298" y="19915"/>
                  <a:pt x="1718340" y="0"/>
                </a:cubicBezTo>
                <a:cubicBezTo>
                  <a:pt x="1848382" y="-19915"/>
                  <a:pt x="2160714" y="33619"/>
                  <a:pt x="2547884" y="0"/>
                </a:cubicBezTo>
                <a:cubicBezTo>
                  <a:pt x="2935054" y="-33619"/>
                  <a:pt x="2941239" y="9918"/>
                  <a:pt x="3206252" y="0"/>
                </a:cubicBezTo>
                <a:cubicBezTo>
                  <a:pt x="3471265" y="-9918"/>
                  <a:pt x="3615079" y="9550"/>
                  <a:pt x="3864620" y="0"/>
                </a:cubicBezTo>
                <a:cubicBezTo>
                  <a:pt x="4114161" y="-9550"/>
                  <a:pt x="4250592" y="-19095"/>
                  <a:pt x="4351812" y="0"/>
                </a:cubicBezTo>
                <a:cubicBezTo>
                  <a:pt x="4453032" y="19095"/>
                  <a:pt x="4802444" y="16639"/>
                  <a:pt x="4924593" y="0"/>
                </a:cubicBezTo>
                <a:cubicBezTo>
                  <a:pt x="5046742" y="-16639"/>
                  <a:pt x="5271803" y="-5763"/>
                  <a:pt x="5411785" y="0"/>
                </a:cubicBezTo>
                <a:cubicBezTo>
                  <a:pt x="5551767" y="5763"/>
                  <a:pt x="5760964" y="22574"/>
                  <a:pt x="5984565" y="0"/>
                </a:cubicBezTo>
                <a:cubicBezTo>
                  <a:pt x="6208166" y="-22574"/>
                  <a:pt x="6429393" y="18954"/>
                  <a:pt x="6557345" y="0"/>
                </a:cubicBezTo>
                <a:cubicBezTo>
                  <a:pt x="6685297" y="-18954"/>
                  <a:pt x="7049754" y="2992"/>
                  <a:pt x="7386889" y="0"/>
                </a:cubicBezTo>
                <a:cubicBezTo>
                  <a:pt x="7724024" y="-2992"/>
                  <a:pt x="8115278" y="4138"/>
                  <a:pt x="8558784" y="0"/>
                </a:cubicBezTo>
                <a:cubicBezTo>
                  <a:pt x="8553796" y="170822"/>
                  <a:pt x="8573161" y="320354"/>
                  <a:pt x="8558784" y="448123"/>
                </a:cubicBezTo>
                <a:cubicBezTo>
                  <a:pt x="8544407" y="575892"/>
                  <a:pt x="8579628" y="741489"/>
                  <a:pt x="8558784" y="911019"/>
                </a:cubicBezTo>
                <a:cubicBezTo>
                  <a:pt x="8537940" y="1080549"/>
                  <a:pt x="8553364" y="1270781"/>
                  <a:pt x="8558784" y="1477328"/>
                </a:cubicBezTo>
                <a:cubicBezTo>
                  <a:pt x="8347652" y="1490306"/>
                  <a:pt x="8021097" y="1494546"/>
                  <a:pt x="7729240" y="1477328"/>
                </a:cubicBezTo>
                <a:cubicBezTo>
                  <a:pt x="7437383" y="1460110"/>
                  <a:pt x="7080561" y="1505454"/>
                  <a:pt x="6899697" y="1477328"/>
                </a:cubicBezTo>
                <a:cubicBezTo>
                  <a:pt x="6718833" y="1449202"/>
                  <a:pt x="6519921" y="1474367"/>
                  <a:pt x="6412504" y="1477328"/>
                </a:cubicBezTo>
                <a:cubicBezTo>
                  <a:pt x="6305087" y="1480289"/>
                  <a:pt x="5986470" y="1453926"/>
                  <a:pt x="5839724" y="1477328"/>
                </a:cubicBezTo>
                <a:cubicBezTo>
                  <a:pt x="5692978" y="1500730"/>
                  <a:pt x="5284898" y="1476469"/>
                  <a:pt x="5095768" y="1477328"/>
                </a:cubicBezTo>
                <a:cubicBezTo>
                  <a:pt x="4906638" y="1478187"/>
                  <a:pt x="4792055" y="1459752"/>
                  <a:pt x="4694164" y="1477328"/>
                </a:cubicBezTo>
                <a:cubicBezTo>
                  <a:pt x="4596273" y="1494904"/>
                  <a:pt x="4479598" y="1473412"/>
                  <a:pt x="4292559" y="1477328"/>
                </a:cubicBezTo>
                <a:cubicBezTo>
                  <a:pt x="4105521" y="1481244"/>
                  <a:pt x="3830693" y="1501012"/>
                  <a:pt x="3634191" y="1477328"/>
                </a:cubicBezTo>
                <a:cubicBezTo>
                  <a:pt x="3437689" y="1453644"/>
                  <a:pt x="3256216" y="1465399"/>
                  <a:pt x="2890236" y="1477328"/>
                </a:cubicBezTo>
                <a:cubicBezTo>
                  <a:pt x="2524256" y="1489257"/>
                  <a:pt x="2574453" y="1459105"/>
                  <a:pt x="2488631" y="1477328"/>
                </a:cubicBezTo>
                <a:cubicBezTo>
                  <a:pt x="2402809" y="1495551"/>
                  <a:pt x="2186700" y="1464865"/>
                  <a:pt x="2087027" y="1477328"/>
                </a:cubicBezTo>
                <a:cubicBezTo>
                  <a:pt x="1987354" y="1489791"/>
                  <a:pt x="1601198" y="1504266"/>
                  <a:pt x="1343071" y="1477328"/>
                </a:cubicBezTo>
                <a:cubicBezTo>
                  <a:pt x="1084944" y="1450390"/>
                  <a:pt x="522840" y="1521670"/>
                  <a:pt x="0" y="1477328"/>
                </a:cubicBezTo>
                <a:cubicBezTo>
                  <a:pt x="-21526" y="1294796"/>
                  <a:pt x="8991" y="1075543"/>
                  <a:pt x="0" y="970112"/>
                </a:cubicBezTo>
                <a:cubicBezTo>
                  <a:pt x="-8991" y="864681"/>
                  <a:pt x="10881" y="712563"/>
                  <a:pt x="0" y="477669"/>
                </a:cubicBezTo>
                <a:cubicBezTo>
                  <a:pt x="-10881" y="242775"/>
                  <a:pt x="13199" y="170065"/>
                  <a:pt x="0" y="0"/>
                </a:cubicBezTo>
                <a:close/>
              </a:path>
              <a:path w="8558784" h="1477328" stroke="0" extrusionOk="0">
                <a:moveTo>
                  <a:pt x="0" y="0"/>
                </a:moveTo>
                <a:cubicBezTo>
                  <a:pt x="155398" y="12679"/>
                  <a:pt x="383665" y="11923"/>
                  <a:pt x="572780" y="0"/>
                </a:cubicBezTo>
                <a:cubicBezTo>
                  <a:pt x="761895" y="-11923"/>
                  <a:pt x="1046801" y="-7712"/>
                  <a:pt x="1316736" y="0"/>
                </a:cubicBezTo>
                <a:cubicBezTo>
                  <a:pt x="1586671" y="7712"/>
                  <a:pt x="1664891" y="-23292"/>
                  <a:pt x="1889516" y="0"/>
                </a:cubicBezTo>
                <a:cubicBezTo>
                  <a:pt x="2114141" y="23292"/>
                  <a:pt x="2129530" y="-2332"/>
                  <a:pt x="2291121" y="0"/>
                </a:cubicBezTo>
                <a:cubicBezTo>
                  <a:pt x="2452713" y="2332"/>
                  <a:pt x="2788496" y="-25143"/>
                  <a:pt x="2949489" y="0"/>
                </a:cubicBezTo>
                <a:cubicBezTo>
                  <a:pt x="3110482" y="25143"/>
                  <a:pt x="3330878" y="-3100"/>
                  <a:pt x="3607857" y="0"/>
                </a:cubicBezTo>
                <a:cubicBezTo>
                  <a:pt x="3884836" y="3100"/>
                  <a:pt x="3899177" y="16754"/>
                  <a:pt x="4009461" y="0"/>
                </a:cubicBezTo>
                <a:cubicBezTo>
                  <a:pt x="4119745" y="-16754"/>
                  <a:pt x="4224292" y="-7061"/>
                  <a:pt x="4411066" y="0"/>
                </a:cubicBezTo>
                <a:cubicBezTo>
                  <a:pt x="4597840" y="7061"/>
                  <a:pt x="4672082" y="-2141"/>
                  <a:pt x="4812670" y="0"/>
                </a:cubicBezTo>
                <a:cubicBezTo>
                  <a:pt x="4953258" y="2141"/>
                  <a:pt x="5106339" y="-15266"/>
                  <a:pt x="5214275" y="0"/>
                </a:cubicBezTo>
                <a:cubicBezTo>
                  <a:pt x="5322211" y="15266"/>
                  <a:pt x="5462676" y="18365"/>
                  <a:pt x="5615879" y="0"/>
                </a:cubicBezTo>
                <a:cubicBezTo>
                  <a:pt x="5769082" y="-18365"/>
                  <a:pt x="5952702" y="32184"/>
                  <a:pt x="6274247" y="0"/>
                </a:cubicBezTo>
                <a:cubicBezTo>
                  <a:pt x="6595792" y="-32184"/>
                  <a:pt x="6800970" y="481"/>
                  <a:pt x="7103791" y="0"/>
                </a:cubicBezTo>
                <a:cubicBezTo>
                  <a:pt x="7406612" y="-481"/>
                  <a:pt x="7647443" y="-21638"/>
                  <a:pt x="7847747" y="0"/>
                </a:cubicBezTo>
                <a:cubicBezTo>
                  <a:pt x="8048051" y="21638"/>
                  <a:pt x="8267376" y="-16706"/>
                  <a:pt x="8558784" y="0"/>
                </a:cubicBezTo>
                <a:cubicBezTo>
                  <a:pt x="8541321" y="172928"/>
                  <a:pt x="8544612" y="306904"/>
                  <a:pt x="8558784" y="521989"/>
                </a:cubicBezTo>
                <a:cubicBezTo>
                  <a:pt x="8572956" y="737074"/>
                  <a:pt x="8548836" y="792025"/>
                  <a:pt x="8558784" y="1043978"/>
                </a:cubicBezTo>
                <a:cubicBezTo>
                  <a:pt x="8568732" y="1295931"/>
                  <a:pt x="8569821" y="1346730"/>
                  <a:pt x="8558784" y="1477328"/>
                </a:cubicBezTo>
                <a:cubicBezTo>
                  <a:pt x="8380331" y="1488454"/>
                  <a:pt x="8342458" y="1460612"/>
                  <a:pt x="8157180" y="1477328"/>
                </a:cubicBezTo>
                <a:cubicBezTo>
                  <a:pt x="7971902" y="1494044"/>
                  <a:pt x="7528795" y="1445746"/>
                  <a:pt x="7327636" y="1477328"/>
                </a:cubicBezTo>
                <a:cubicBezTo>
                  <a:pt x="7126477" y="1508910"/>
                  <a:pt x="6837211" y="1455803"/>
                  <a:pt x="6669268" y="1477328"/>
                </a:cubicBezTo>
                <a:cubicBezTo>
                  <a:pt x="6501325" y="1498853"/>
                  <a:pt x="6372132" y="1464098"/>
                  <a:pt x="6182076" y="1477328"/>
                </a:cubicBezTo>
                <a:cubicBezTo>
                  <a:pt x="5992020" y="1490558"/>
                  <a:pt x="5775702" y="1509464"/>
                  <a:pt x="5438120" y="1477328"/>
                </a:cubicBezTo>
                <a:cubicBezTo>
                  <a:pt x="5100538" y="1445192"/>
                  <a:pt x="4935497" y="1492224"/>
                  <a:pt x="4608576" y="1477328"/>
                </a:cubicBezTo>
                <a:cubicBezTo>
                  <a:pt x="4281655" y="1462432"/>
                  <a:pt x="4205728" y="1494186"/>
                  <a:pt x="3950208" y="1477328"/>
                </a:cubicBezTo>
                <a:cubicBezTo>
                  <a:pt x="3694688" y="1460470"/>
                  <a:pt x="3711143" y="1496932"/>
                  <a:pt x="3548604" y="1477328"/>
                </a:cubicBezTo>
                <a:cubicBezTo>
                  <a:pt x="3386065" y="1457724"/>
                  <a:pt x="3022038" y="1464860"/>
                  <a:pt x="2890236" y="1477328"/>
                </a:cubicBezTo>
                <a:cubicBezTo>
                  <a:pt x="2758434" y="1489796"/>
                  <a:pt x="2680010" y="1488282"/>
                  <a:pt x="2488631" y="1477328"/>
                </a:cubicBezTo>
                <a:cubicBezTo>
                  <a:pt x="2297253" y="1466374"/>
                  <a:pt x="2131169" y="1457151"/>
                  <a:pt x="1830263" y="1477328"/>
                </a:cubicBezTo>
                <a:cubicBezTo>
                  <a:pt x="1529357" y="1497505"/>
                  <a:pt x="1471944" y="1477554"/>
                  <a:pt x="1343071" y="1477328"/>
                </a:cubicBezTo>
                <a:cubicBezTo>
                  <a:pt x="1214198" y="1477102"/>
                  <a:pt x="918039" y="1459224"/>
                  <a:pt x="684703" y="1477328"/>
                </a:cubicBezTo>
                <a:cubicBezTo>
                  <a:pt x="451367" y="1495432"/>
                  <a:pt x="202697" y="1507283"/>
                  <a:pt x="0" y="1477328"/>
                </a:cubicBezTo>
                <a:cubicBezTo>
                  <a:pt x="10002" y="1355414"/>
                  <a:pt x="6971" y="1226432"/>
                  <a:pt x="0" y="1014432"/>
                </a:cubicBezTo>
                <a:cubicBezTo>
                  <a:pt x="-6971" y="802432"/>
                  <a:pt x="-15709" y="748360"/>
                  <a:pt x="0" y="536763"/>
                </a:cubicBezTo>
                <a:cubicBezTo>
                  <a:pt x="15709" y="325166"/>
                  <a:pt x="19867" y="182979"/>
                  <a:pt x="0" y="0"/>
                </a:cubicBezTo>
                <a:close/>
              </a:path>
            </a:pathLst>
          </a:custGeom>
          <a:solidFill>
            <a:srgbClr val="B5E48C"/>
          </a:solidFill>
          <a:ln w="9525">
            <a:solidFill>
              <a:srgbClr val="51B69A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Vào những ngày trời lạnh, tại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b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không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000" b="1" dirty="0">
                <a:solidFill>
                  <a:srgbClr val="1B4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A216EB9-0C88-4648-A144-247BA2E71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33" y="2376056"/>
            <a:ext cx="2561150" cy="35571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688E008-47F9-4250-BB1E-E06C59E4B7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41" y="626919"/>
            <a:ext cx="1269492" cy="18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299C43-8CC1-42D7-8A2C-DF61BB20EAA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636DD-9268-4F49-A3C7-A2CC64A9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78685" y="1631085"/>
            <a:ext cx="3800475" cy="55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7B3C0A-AAE8-47F6-BB3E-CCD97719867B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58082247-6377-4C84-A006-0EF186E565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ABFB40-3E0F-4C94-9990-0FB8B17C3E0B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8A337-F4D2-4C51-B660-DBAF773963F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5001E94-1006-4169-A40F-845FA118C261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2F700D-405D-4D85-9F8B-E2BA3150854A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A1E24-8CED-4005-8BE4-79B8BB6DCD18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306830-5662-443C-A757-965E13534F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D2097B-CF02-4E58-9E82-2700DDC97973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F3C2C9E-182A-4DF7-8C34-83A1D1248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35292" y="924792"/>
            <a:ext cx="3522099" cy="42845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8EA7CA-819E-4CE9-BA99-F8D69203B2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F99B9E-9D2B-4868-964F-7E3D4396270B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7B0801-FF42-493C-A449-6F36F1575B3C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E6ECE3-54A0-4B9F-81C0-B7B1E4E4456D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896BDF3-3489-427C-A3E8-9545FA4E34DC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8B82AF-81FF-4002-B3A1-E341BB4DDB81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0615A8-9C7C-4DD0-9FDC-481237E39F38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E6E989-1A14-420F-B8A7-82A5C2404D4C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5A8D69-CD62-4AD1-AE5A-122DB0C4BADB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圆角 6">
            <a:extLst>
              <a:ext uri="{FF2B5EF4-FFF2-40B4-BE49-F238E27FC236}">
                <a16:creationId xmlns:a16="http://schemas.microsoft.com/office/drawing/2014/main" id="{31BBC9FE-E5DF-4565-A10D-1FBD81A85397}"/>
              </a:ext>
            </a:extLst>
          </p:cNvPr>
          <p:cNvSpPr/>
          <p:nvPr/>
        </p:nvSpPr>
        <p:spPr>
          <a:xfrm>
            <a:off x="2415453" y="1909008"/>
            <a:ext cx="8332786" cy="4054190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3ECA8C-0103-40FA-AA6B-ADB45F677CC5}"/>
              </a:ext>
            </a:extLst>
          </p:cNvPr>
          <p:cNvGrpSpPr/>
          <p:nvPr/>
        </p:nvGrpSpPr>
        <p:grpSpPr>
          <a:xfrm>
            <a:off x="2139389" y="1678681"/>
            <a:ext cx="2973771" cy="936786"/>
            <a:chOff x="627795" y="1010002"/>
            <a:chExt cx="3246114" cy="936786"/>
          </a:xfrm>
        </p:grpSpPr>
        <p:sp>
          <p:nvSpPr>
            <p:cNvPr id="50" name="矩形: 圆顶角 14">
              <a:extLst>
                <a:ext uri="{FF2B5EF4-FFF2-40B4-BE49-F238E27FC236}">
                  <a16:creationId xmlns:a16="http://schemas.microsoft.com/office/drawing/2014/main" id="{941BDD83-C19E-439F-AE38-8204ED7BC63C}"/>
                </a:ext>
              </a:extLst>
            </p:cNvPr>
            <p:cNvSpPr/>
            <p:nvPr/>
          </p:nvSpPr>
          <p:spPr>
            <a:xfrm rot="5400000">
              <a:off x="1782459" y="-144662"/>
              <a:ext cx="936786" cy="3246114"/>
            </a:xfrm>
            <a:prstGeom prst="round2SameRect">
              <a:avLst>
                <a:gd name="adj1" fmla="val 48983"/>
                <a:gd name="adj2" fmla="val 0"/>
              </a:avLst>
            </a:prstGeom>
            <a:solidFill>
              <a:srgbClr val="28D1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B05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643E2D-D63C-45E1-B030-C3F11C43643F}"/>
                </a:ext>
              </a:extLst>
            </p:cNvPr>
            <p:cNvSpPr txBox="1"/>
            <p:nvPr/>
          </p:nvSpPr>
          <p:spPr>
            <a:xfrm>
              <a:off x="763466" y="1062896"/>
              <a:ext cx="29686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4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TM Akashi" panose="02040603050506020204" pitchFamily="18" charset="0"/>
                </a:rPr>
                <a:t>Ghi nhớ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FA79C2-9725-45DB-BF11-49FCA86182FF}"/>
              </a:ext>
            </a:extLst>
          </p:cNvPr>
          <p:cNvSpPr txBox="1"/>
          <p:nvPr/>
        </p:nvSpPr>
        <p:spPr>
          <a:xfrm>
            <a:off x="2461154" y="2785186"/>
            <a:ext cx="8190948" cy="423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just" rtl="0">
              <a:spcBef>
                <a:spcPts val="300"/>
              </a:spcBef>
              <a:spcAft>
                <a:spcPts val="300"/>
              </a:spcAft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vật dẫn nhiệt tốt: kim loại: đồng, nhôm…</a:t>
            </a:r>
          </a:p>
          <a:p>
            <a:pPr indent="463550" algn="just" rtl="0">
              <a:spcBef>
                <a:spcPts val="300"/>
              </a:spcBef>
              <a:spcAft>
                <a:spcPts val="300"/>
              </a:spcAft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hững vật dẫn nhiệt kém:</a:t>
            </a:r>
          </a:p>
          <a:p>
            <a:pPr algn="just" rtl="0">
              <a:spcBef>
                <a:spcPts val="300"/>
              </a:spcBef>
              <a:spcAft>
                <a:spcPts val="300"/>
              </a:spcAft>
            </a:pP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gỗ, nhựa, len, bông…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63550" algn="just" rtl="0">
              <a:spcBef>
                <a:spcPts val="300"/>
              </a:spcBef>
              <a:spcAft>
                <a:spcPts val="300"/>
              </a:spcAft>
            </a:pP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khí dẫn nhiệt kém.</a:t>
            </a:r>
            <a:endParaRPr lang="en-US" sz="3600" b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CDDF29EB-389C-4B77-89E9-1E6B7140F2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64" y="3622811"/>
            <a:ext cx="3011871" cy="301187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F377899-AB0F-43EC-AAC4-F4F0C610237A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F05E58-3DD5-4D74-81CF-C66DE12FD84C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79C0293-0AA3-4C8A-AAD9-143A5544DCF2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5FF20D-C6C3-4A99-94C8-F15F54242CBB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3D013F-BC4F-4C0B-892F-4DA036801331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9422DC-B24A-4CA3-BFE6-E39973EED5E3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EF829A2-CCE5-4418-B5FF-AC748F804526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Line arrow Straight">
            <a:extLst>
              <a:ext uri="{FF2B5EF4-FFF2-40B4-BE49-F238E27FC236}">
                <a16:creationId xmlns:a16="http://schemas.microsoft.com/office/drawing/2014/main" id="{3008B1D9-9637-4619-82CA-0F34BA39F1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9615FD32-D9E9-4CC3-8F10-15F9E7FE95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45E268F-F11E-429F-B987-A5AC18EBAE2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E52408E-B7DE-4E6D-8817-6F8965DB7D36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966412-5BF1-4266-A60E-BE383BE6B9F9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AA0536-2690-4177-975F-FB849A15AFF1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554673-6C30-4550-A53E-2FBA75A2DFC4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573522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4347359" y="465136"/>
            <a:ext cx="4280131" cy="1600438"/>
          </a:xfrm>
          <a:prstGeom prst="roundRect">
            <a:avLst/>
          </a:prstGeom>
          <a:noFill/>
          <a:ln w="5715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DẶN DÒ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 flipH="1">
            <a:off x="1217440" y="2597890"/>
            <a:ext cx="2714362" cy="39553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28E2A9E-A0FD-4952-893C-4BA321BB2A69}"/>
              </a:ext>
            </a:extLst>
          </p:cNvPr>
          <p:cNvSpPr txBox="1"/>
          <p:nvPr/>
        </p:nvSpPr>
        <p:spPr>
          <a:xfrm>
            <a:off x="4413134" y="437945"/>
            <a:ext cx="4280131" cy="1600438"/>
          </a:xfrm>
          <a:prstGeom prst="roundRect">
            <a:avLst/>
          </a:prstGeom>
          <a:noFill/>
          <a:ln w="5715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DẶN DÒ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B87DB51-5C89-400B-8D99-A1124E2DD2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78" y="1283740"/>
            <a:ext cx="4359143" cy="4795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59A7168-8825-40D4-AB3C-0CD42C049876}"/>
              </a:ext>
            </a:extLst>
          </p:cNvPr>
          <p:cNvGrpSpPr/>
          <p:nvPr/>
        </p:nvGrpSpPr>
        <p:grpSpPr>
          <a:xfrm>
            <a:off x="1552221" y="2362412"/>
            <a:ext cx="6014433" cy="1373537"/>
            <a:chOff x="1552221" y="2362412"/>
            <a:chExt cx="6014433" cy="1373537"/>
          </a:xfrm>
        </p:grpSpPr>
        <p:pic>
          <p:nvPicPr>
            <p:cNvPr id="43" name="Graphic 4">
              <a:extLst>
                <a:ext uri="{FF2B5EF4-FFF2-40B4-BE49-F238E27FC236}">
                  <a16:creationId xmlns:a16="http://schemas.microsoft.com/office/drawing/2014/main" id="{6CFE425C-2A52-4E2C-B3EC-E45A289F7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52221" y="2362412"/>
              <a:ext cx="6014433" cy="13735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6BEDA9-FF16-45E7-8507-DA35F3DC3DBE}"/>
                </a:ext>
              </a:extLst>
            </p:cNvPr>
            <p:cNvSpPr txBox="1"/>
            <p:nvPr/>
          </p:nvSpPr>
          <p:spPr>
            <a:xfrm>
              <a:off x="2502732" y="2661098"/>
              <a:ext cx="45624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phần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5095B1-2993-42F9-BA80-BA6C4038E113}"/>
              </a:ext>
            </a:extLst>
          </p:cNvPr>
          <p:cNvGrpSpPr/>
          <p:nvPr/>
        </p:nvGrpSpPr>
        <p:grpSpPr>
          <a:xfrm>
            <a:off x="2742012" y="4358664"/>
            <a:ext cx="6014433" cy="1373537"/>
            <a:chOff x="2742012" y="4358664"/>
            <a:chExt cx="6014433" cy="1373537"/>
          </a:xfrm>
        </p:grpSpPr>
        <p:pic>
          <p:nvPicPr>
            <p:cNvPr id="44" name="Graphic 4">
              <a:extLst>
                <a:ext uri="{FF2B5EF4-FFF2-40B4-BE49-F238E27FC236}">
                  <a16:creationId xmlns:a16="http://schemas.microsoft.com/office/drawing/2014/main" id="{A5F61ED6-685D-4844-87DD-1729F04CD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42012" y="4358664"/>
              <a:ext cx="6014433" cy="137353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46220C-4B13-4484-A9C1-60337D22A478}"/>
                </a:ext>
              </a:extLst>
            </p:cNvPr>
            <p:cNvSpPr txBox="1"/>
            <p:nvPr/>
          </p:nvSpPr>
          <p:spPr>
            <a:xfrm>
              <a:off x="3154569" y="4662109"/>
              <a:ext cx="55386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tiếp theo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83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177871" y="30253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1164942" y="95500"/>
            <a:ext cx="11027058" cy="926566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Calibri" pitchFamily="34" charset="0"/>
              </a:rPr>
              <a:t>2. Tại </a:t>
            </a:r>
            <a:r>
              <a:rPr lang="en-US" sz="3600" b="1" dirty="0" err="1">
                <a:latin typeface="Calibri" pitchFamily="34" charset="0"/>
              </a:rPr>
              <a:t>sao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khi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đun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nước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không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nên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đổ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đầy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nước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vào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ấm</a:t>
            </a:r>
            <a:r>
              <a:rPr lang="en-US" sz="3600" b="1" dirty="0">
                <a:latin typeface="Calibri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407BC-459E-4583-AAF4-B5955D791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704" y="3549385"/>
            <a:ext cx="1352167" cy="1913660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05648F5C-E5FA-4B99-A9F2-B3CD1DCBC3E2}"/>
              </a:ext>
            </a:extLst>
          </p:cNvPr>
          <p:cNvSpPr/>
          <p:nvPr/>
        </p:nvSpPr>
        <p:spPr>
          <a:xfrm rot="16200000">
            <a:off x="11187488" y="5913292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 descr="Close">
            <a:extLst>
              <a:ext uri="{FF2B5EF4-FFF2-40B4-BE49-F238E27FC236}">
                <a16:creationId xmlns:a16="http://schemas.microsoft.com/office/drawing/2014/main" id="{7F0E1B69-494B-45A4-932B-043CFC7AC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825" y="6038137"/>
            <a:ext cx="397254" cy="397254"/>
          </a:xfrm>
          <a:prstGeom prst="rect">
            <a:avLst/>
          </a:prstGeom>
        </p:spPr>
      </p:pic>
      <p:pic>
        <p:nvPicPr>
          <p:cNvPr id="42" name="Graphic 41" descr="Close">
            <a:extLst>
              <a:ext uri="{FF2B5EF4-FFF2-40B4-BE49-F238E27FC236}">
                <a16:creationId xmlns:a16="http://schemas.microsoft.com/office/drawing/2014/main" id="{4BE340A5-4E92-4E2E-A1D2-0E562B64C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1767" y="6038137"/>
            <a:ext cx="397254" cy="397254"/>
          </a:xfrm>
          <a:prstGeom prst="rect">
            <a:avLst/>
          </a:prstGeom>
        </p:spPr>
      </p:pic>
      <p:pic>
        <p:nvPicPr>
          <p:cNvPr id="43" name="Graphic 42" descr="Close">
            <a:extLst>
              <a:ext uri="{FF2B5EF4-FFF2-40B4-BE49-F238E27FC236}">
                <a16:creationId xmlns:a16="http://schemas.microsoft.com/office/drawing/2014/main" id="{6DD9D8A8-11F5-48D9-B779-BB33188DC9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3704" y="6038137"/>
            <a:ext cx="397254" cy="397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5" y="1185655"/>
            <a:ext cx="5287560" cy="2387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28" y="1201091"/>
            <a:ext cx="5229951" cy="2356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97" y="3973024"/>
            <a:ext cx="5332474" cy="24078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29143" y="4326951"/>
            <a:ext cx="3565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Vì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nóng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lên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sẽ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nở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tràn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ngoài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5513" y="1570407"/>
            <a:ext cx="3565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Vì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nóng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lên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sẽ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co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tràn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ngoài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15331" y="1240635"/>
            <a:ext cx="35650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Vì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nóng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lên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sẽ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vừa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nở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vừa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co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tràn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ngoài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2" y="5209631"/>
            <a:ext cx="1523181" cy="11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60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 p14:presetBounceEnd="71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 p14:bounceEnd="71000">
                                          <p:cBhvr>
                                            <p:cTn id="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741E79-0491-4133-A5BC-9D6CA78FA84E}"/>
              </a:ext>
            </a:extLst>
          </p:cNvPr>
          <p:cNvSpPr/>
          <p:nvPr/>
        </p:nvSpPr>
        <p:spPr>
          <a:xfrm>
            <a:off x="387364" y="401781"/>
            <a:ext cx="11111345" cy="605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8478ED-58D5-4E71-B21C-242C7B50BFB3}"/>
              </a:ext>
            </a:extLst>
          </p:cNvPr>
          <p:cNvSpPr/>
          <p:nvPr/>
        </p:nvSpPr>
        <p:spPr>
          <a:xfrm>
            <a:off x="380168" y="401781"/>
            <a:ext cx="11111345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3D45A188-9696-4D71-A954-92BAD5A5BB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791" y="1499251"/>
            <a:ext cx="397254" cy="397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2C7E67-552F-414E-970A-B1F9541220A5}"/>
              </a:ext>
            </a:extLst>
          </p:cNvPr>
          <p:cNvSpPr txBox="1"/>
          <p:nvPr/>
        </p:nvSpPr>
        <p:spPr>
          <a:xfrm>
            <a:off x="554183" y="0"/>
            <a:ext cx="864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erlin Sans FB Demi" panose="020E0802020502020306" pitchFamily="34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731A3-84D7-4E33-A708-B408F3B5F8AD}"/>
              </a:ext>
            </a:extLst>
          </p:cNvPr>
          <p:cNvSpPr txBox="1"/>
          <p:nvPr/>
        </p:nvSpPr>
        <p:spPr>
          <a:xfrm rot="16200000">
            <a:off x="9603882" y="2638252"/>
            <a:ext cx="615553" cy="134267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* * * * *</a:t>
            </a:r>
          </a:p>
        </p:txBody>
      </p:sp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63403E3B-F1F5-4C31-9BCB-C6A1F7C2F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4181" y="5635091"/>
            <a:ext cx="397254" cy="397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C43AED-71F2-4AA1-89EF-AEEA4DE118A2}"/>
              </a:ext>
            </a:extLst>
          </p:cNvPr>
          <p:cNvSpPr txBox="1"/>
          <p:nvPr/>
        </p:nvSpPr>
        <p:spPr>
          <a:xfrm>
            <a:off x="11078974" y="997527"/>
            <a:ext cx="615553" cy="152862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********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EB9C0CD-A183-40E1-9791-42329CC270D6}"/>
              </a:ext>
            </a:extLst>
          </p:cNvPr>
          <p:cNvSpPr/>
          <p:nvPr/>
        </p:nvSpPr>
        <p:spPr>
          <a:xfrm rot="16200000">
            <a:off x="460992" y="5596377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" y="3372327"/>
            <a:ext cx="4565874" cy="30838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391176" y="1000252"/>
            <a:ext cx="2944837" cy="25872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47997" y="2526151"/>
            <a:ext cx="3050712" cy="39553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" b="9717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550" y="968625"/>
            <a:ext cx="3050711" cy="2492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9CF4A-5884-4C08-B06F-65AA6CC7E3D7}"/>
              </a:ext>
            </a:extLst>
          </p:cNvPr>
          <p:cNvSpPr txBox="1"/>
          <p:nvPr/>
        </p:nvSpPr>
        <p:spPr>
          <a:xfrm>
            <a:off x="98340" y="21488"/>
            <a:ext cx="13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4A2C5"/>
                </a:solidFill>
                <a:latin typeface="UTM Aristote" panose="02040603050506020204" pitchFamily="18" charset="0"/>
              </a:rPr>
              <a:t>KTUTS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7EFB37-62A7-4A62-A928-9B48C2966635}"/>
              </a:ext>
            </a:extLst>
          </p:cNvPr>
          <p:cNvSpPr txBox="1"/>
          <p:nvPr/>
        </p:nvSpPr>
        <p:spPr>
          <a:xfrm>
            <a:off x="10810475" y="6501549"/>
            <a:ext cx="13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4A2C5"/>
                </a:solidFill>
                <a:latin typeface="UTM Aristote" panose="02040603050506020204" pitchFamily="18" charset="0"/>
              </a:rPr>
              <a:t>KTUTS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EE0F18-1DAB-4953-8B66-14EBF7A579A1}"/>
              </a:ext>
            </a:extLst>
          </p:cNvPr>
          <p:cNvGrpSpPr/>
          <p:nvPr/>
        </p:nvGrpSpPr>
        <p:grpSpPr>
          <a:xfrm>
            <a:off x="2728075" y="1761839"/>
            <a:ext cx="6501783" cy="3553643"/>
            <a:chOff x="2910200" y="2478702"/>
            <a:chExt cx="6501783" cy="35536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080B61-E3C7-490D-908D-937B9FD016BA}"/>
                </a:ext>
              </a:extLst>
            </p:cNvPr>
            <p:cNvSpPr txBox="1"/>
            <p:nvPr/>
          </p:nvSpPr>
          <p:spPr>
            <a:xfrm>
              <a:off x="6080292" y="3863700"/>
              <a:ext cx="1787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Bernard MT Condensed" panose="02050806060905020404" pitchFamily="18" charset="0"/>
                </a:rPr>
                <a:t>* * * * *</a:t>
              </a:r>
            </a:p>
          </p:txBody>
        </p:sp>
        <p:pic>
          <p:nvPicPr>
            <p:cNvPr id="19" name="Graphic 18" descr="Close">
              <a:extLst>
                <a:ext uri="{FF2B5EF4-FFF2-40B4-BE49-F238E27FC236}">
                  <a16:creationId xmlns:a16="http://schemas.microsoft.com/office/drawing/2014/main" id="{DD8DFEBF-9817-49B6-B9BE-70468E4C1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16254" y="5635091"/>
              <a:ext cx="397254" cy="397254"/>
            </a:xfrm>
            <a:prstGeom prst="rect">
              <a:avLst/>
            </a:prstGeom>
          </p:spPr>
        </p:pic>
        <p:pic>
          <p:nvPicPr>
            <p:cNvPr id="20" name="Graphic 19" descr="Close">
              <a:extLst>
                <a:ext uri="{FF2B5EF4-FFF2-40B4-BE49-F238E27FC236}">
                  <a16:creationId xmlns:a16="http://schemas.microsoft.com/office/drawing/2014/main" id="{A1F6D2FB-681B-4333-AD66-77D363A51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40196" y="5635091"/>
              <a:ext cx="397254" cy="397254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AC0774B-F536-446B-A14D-B4572A573EA8}"/>
                </a:ext>
              </a:extLst>
            </p:cNvPr>
            <p:cNvSpPr/>
            <p:nvPr/>
          </p:nvSpPr>
          <p:spPr>
            <a:xfrm>
              <a:off x="7253842" y="2478702"/>
              <a:ext cx="651164" cy="28401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1" name="Graphic 10" descr="Cursor">
              <a:extLst>
                <a:ext uri="{FF2B5EF4-FFF2-40B4-BE49-F238E27FC236}">
                  <a16:creationId xmlns:a16="http://schemas.microsoft.com/office/drawing/2014/main" id="{CF6B8404-EEEF-48B7-982E-2FB1D4E95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79675" y="4052893"/>
              <a:ext cx="432308" cy="43230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4F5B75-1A74-4561-B3C8-13A863F054A5}"/>
                </a:ext>
              </a:extLst>
            </p:cNvPr>
            <p:cNvSpPr txBox="1"/>
            <p:nvPr/>
          </p:nvSpPr>
          <p:spPr>
            <a:xfrm>
              <a:off x="2910200" y="2684745"/>
              <a:ext cx="634019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>
                      <a:lumMod val="75000"/>
                    </a:schemeClr>
                  </a:solidFill>
                  <a:latin typeface="UTM Aristote" panose="02040603050506020204" pitchFamily="18" charset="0"/>
                </a:rPr>
                <a:t>Chúc các em</a:t>
              </a:r>
            </a:p>
            <a:p>
              <a:pPr algn="ctr"/>
              <a:r>
                <a:rPr lang="en-US" sz="7200" b="1">
                  <a:solidFill>
                    <a:schemeClr val="bg1">
                      <a:lumMod val="75000"/>
                    </a:schemeClr>
                  </a:solidFill>
                  <a:latin typeface="UTM Aristote" panose="02040603050506020204" pitchFamily="18" charset="0"/>
                </a:rPr>
                <a:t>học tốt</a:t>
              </a:r>
              <a:endParaRPr lang="en-US" sz="7200" b="1" dirty="0">
                <a:solidFill>
                  <a:schemeClr val="bg1">
                    <a:lumMod val="75000"/>
                  </a:schemeClr>
                </a:solidFill>
                <a:latin typeface="UTM Aristote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4597CA-DB82-413E-B692-58A493B85559}"/>
                </a:ext>
              </a:extLst>
            </p:cNvPr>
            <p:cNvSpPr txBox="1"/>
            <p:nvPr/>
          </p:nvSpPr>
          <p:spPr>
            <a:xfrm>
              <a:off x="2966611" y="2684362"/>
              <a:ext cx="634019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 dirty="0" err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Chúc</a:t>
              </a:r>
              <a:r>
                <a:rPr lang="en-US" sz="7200" b="1" dirty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 </a:t>
              </a:r>
              <a:r>
                <a:rPr lang="en-US" sz="7200" b="1" dirty="0" err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các</a:t>
              </a:r>
              <a:r>
                <a:rPr lang="en-US" sz="7200" b="1" dirty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 </a:t>
              </a:r>
              <a:r>
                <a:rPr lang="en-US" sz="7200" b="1" dirty="0" err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em</a:t>
              </a:r>
              <a:endParaRPr lang="en-US" sz="72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endParaRPr>
            </a:p>
            <a:p>
              <a:pPr algn="ctr"/>
              <a:r>
                <a:rPr lang="en-US" sz="7200" b="1" dirty="0" err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học</a:t>
              </a:r>
              <a:r>
                <a:rPr lang="en-US" sz="7200" b="1" dirty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 </a:t>
              </a:r>
              <a:r>
                <a:rPr lang="en-US" sz="7200" b="1" dirty="0" err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tốt</a:t>
              </a:r>
              <a:r>
                <a:rPr lang="en-US" sz="7200" b="1" dirty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Aristote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29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 p14:presetBounceEnd="6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 p14:bounceEnd="60000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F675953-32A8-44ED-8794-5A53837D83B5}"/>
              </a:ext>
            </a:extLst>
          </p:cNvPr>
          <p:cNvSpPr/>
          <p:nvPr/>
        </p:nvSpPr>
        <p:spPr>
          <a:xfrm>
            <a:off x="1791222" y="1951757"/>
            <a:ext cx="9113339" cy="4601443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4412690" y="746247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Khám</a:t>
            </a:r>
            <a:r>
              <a:rPr lang="en-US" sz="8800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phá</a:t>
            </a:r>
            <a:endParaRPr lang="en-US" sz="8800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1F407BC-459E-4583-AAF4-B5955D79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82" y="2076222"/>
            <a:ext cx="1352167" cy="19136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194514" y="380999"/>
            <a:ext cx="3522099" cy="42845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46C00-9022-4F64-BD1A-82A0EC58694B}"/>
              </a:ext>
            </a:extLst>
          </p:cNvPr>
          <p:cNvSpPr txBox="1"/>
          <p:nvPr/>
        </p:nvSpPr>
        <p:spPr>
          <a:xfrm>
            <a:off x="4480930" y="748642"/>
            <a:ext cx="6516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Khám</a:t>
            </a:r>
            <a:r>
              <a:rPr lang="en-US" sz="88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</a:rPr>
              <a:t>phá</a:t>
            </a:r>
            <a:endParaRPr lang="en-US" sz="88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E4D4290-0A7C-4CC1-AA00-2DB01D3B090C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CE11B1-9724-472A-95E4-7F9707D462FB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7015DA37-D17D-42FD-B3D9-0AC84DD740C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CE1BDD5-7D3C-4D72-8BBE-70B4118BF909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69B5085-23DF-4154-BF87-0845A79C29AA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DFDC0E-2FAF-454C-9EF9-1969037CBDD0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2E35C6D-87CB-416C-8BB8-A9B6E4DABFCC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54D00751-129F-4DC8-9541-BDE3AED66BDE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A9C3B6F-D040-484B-9A73-9168F95ABCBC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7F4371A-5830-4E37-8126-062410BC1A2B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90F2D2E-D959-440C-9469-A258B9F772E2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8741252-CAF5-4CCB-8F8F-F5C09C4AB74D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5BAB559-794E-45DF-BA65-1A626A616B0B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9549823-F70C-4C14-9CB4-1F2A7AC04571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 descr="Line arrow Straight">
            <a:extLst>
              <a:ext uri="{FF2B5EF4-FFF2-40B4-BE49-F238E27FC236}">
                <a16:creationId xmlns:a16="http://schemas.microsoft.com/office/drawing/2014/main" id="{CC1F0AC5-0989-4A1C-B0CC-B573D24DC9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74" name="Graphic 73" descr="Line arrow Straight">
            <a:extLst>
              <a:ext uri="{FF2B5EF4-FFF2-40B4-BE49-F238E27FC236}">
                <a16:creationId xmlns:a16="http://schemas.microsoft.com/office/drawing/2014/main" id="{CDE10D76-33BB-4BC1-BBE1-87E878B5AF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1DB3077-4EAD-4CDB-92BC-3A70E5F003EA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6415E6-734F-4008-8D87-ED7D5591FFA9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0D9AC9F-142C-43A2-9D3E-1022C220C9F2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163E632-F7D6-4036-B80C-3E7027C01361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ABC6D29-413E-4EAF-8C11-0B63DD0D52A5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06072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741E79-0491-4133-A5BC-9D6CA78FA84E}"/>
              </a:ext>
            </a:extLst>
          </p:cNvPr>
          <p:cNvSpPr/>
          <p:nvPr/>
        </p:nvSpPr>
        <p:spPr>
          <a:xfrm>
            <a:off x="387364" y="401781"/>
            <a:ext cx="11111345" cy="605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Giáo vi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3D45A188-9696-4D71-A954-92BAD5A5BB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791" y="1499251"/>
            <a:ext cx="397254" cy="397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2C7E67-552F-414E-970A-B1F9541220A5}"/>
              </a:ext>
            </a:extLst>
          </p:cNvPr>
          <p:cNvSpPr txBox="1"/>
          <p:nvPr/>
        </p:nvSpPr>
        <p:spPr>
          <a:xfrm>
            <a:off x="554183" y="0"/>
            <a:ext cx="864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erlin Sans FB Demi" panose="020E0802020502020306" pitchFamily="34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80B61-E3C7-490D-908D-937B9FD016BA}"/>
              </a:ext>
            </a:extLst>
          </p:cNvPr>
          <p:cNvSpPr txBox="1"/>
          <p:nvPr/>
        </p:nvSpPr>
        <p:spPr>
          <a:xfrm>
            <a:off x="6374001" y="2517974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* * * * 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731A3-84D7-4E33-A708-B408F3B5F8AD}"/>
              </a:ext>
            </a:extLst>
          </p:cNvPr>
          <p:cNvSpPr txBox="1"/>
          <p:nvPr/>
        </p:nvSpPr>
        <p:spPr>
          <a:xfrm rot="16200000">
            <a:off x="9603882" y="2638252"/>
            <a:ext cx="615553" cy="134267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* * * * *</a:t>
            </a:r>
          </a:p>
        </p:txBody>
      </p:sp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DD8DFEBF-9817-49B6-B9BE-70468E4C1D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6254" y="5635091"/>
            <a:ext cx="397254" cy="397254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A1F6D2FB-681B-4333-AD66-77D363A515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0196" y="5635091"/>
            <a:ext cx="397254" cy="397254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8D3A0CA8-2DA5-480A-AF61-E8189DF924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133" y="5635091"/>
            <a:ext cx="397254" cy="397254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63403E3B-F1F5-4C31-9BCB-C6A1F7C2F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4181" y="5635091"/>
            <a:ext cx="397254" cy="397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C43AED-71F2-4AA1-89EF-AEEA4DE118A2}"/>
              </a:ext>
            </a:extLst>
          </p:cNvPr>
          <p:cNvSpPr txBox="1"/>
          <p:nvPr/>
        </p:nvSpPr>
        <p:spPr>
          <a:xfrm>
            <a:off x="11078974" y="997527"/>
            <a:ext cx="615553" cy="152862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********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AC0774B-F536-446B-A14D-B4572A573EA8}"/>
              </a:ext>
            </a:extLst>
          </p:cNvPr>
          <p:cNvSpPr/>
          <p:nvPr/>
        </p:nvSpPr>
        <p:spPr>
          <a:xfrm>
            <a:off x="7547551" y="1132976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EB9C0CD-A183-40E1-9791-42329CC270D6}"/>
              </a:ext>
            </a:extLst>
          </p:cNvPr>
          <p:cNvSpPr/>
          <p:nvPr/>
        </p:nvSpPr>
        <p:spPr>
          <a:xfrm rot="16200000">
            <a:off x="460992" y="5596377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ursor">
            <a:extLst>
              <a:ext uri="{FF2B5EF4-FFF2-40B4-BE49-F238E27FC236}">
                <a16:creationId xmlns:a16="http://schemas.microsoft.com/office/drawing/2014/main" id="{CF6B8404-EEEF-48B7-982E-2FB1D4E95F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9675" y="4052893"/>
            <a:ext cx="432308" cy="432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" y="3935911"/>
            <a:ext cx="3731455" cy="25203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9055FA1-E4EF-430E-B490-FD235F40D450}"/>
              </a:ext>
            </a:extLst>
          </p:cNvPr>
          <p:cNvSpPr txBox="1"/>
          <p:nvPr/>
        </p:nvSpPr>
        <p:spPr>
          <a:xfrm>
            <a:off x="2495797" y="2959060"/>
            <a:ext cx="77845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Vật</a:t>
            </a:r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dẫn</a:t>
            </a:r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nhiệt</a:t>
            </a:r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và</a:t>
            </a:r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vật</a:t>
            </a:r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cách</a:t>
            </a:r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nhiệt</a:t>
            </a:r>
            <a:endParaRPr lang="en-US" sz="6000" b="1" dirty="0">
              <a:solidFill>
                <a:schemeClr val="bg1">
                  <a:lumMod val="85000"/>
                </a:schemeClr>
              </a:solidFill>
              <a:latin typeface="UTM Aristote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382368" y="997527"/>
            <a:ext cx="2944837" cy="25872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47997" y="2526151"/>
            <a:ext cx="3050712" cy="39553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4F5B75-1A74-4561-B3C8-13A863F054A5}"/>
              </a:ext>
            </a:extLst>
          </p:cNvPr>
          <p:cNvSpPr txBox="1"/>
          <p:nvPr/>
        </p:nvSpPr>
        <p:spPr>
          <a:xfrm>
            <a:off x="2439851" y="2962057"/>
            <a:ext cx="77845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Vật</a:t>
            </a:r>
            <a:r>
              <a:rPr lang="en-US" sz="6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dẫn</a:t>
            </a:r>
            <a:r>
              <a:rPr lang="en-US" sz="6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nhiệt</a:t>
            </a:r>
            <a:r>
              <a:rPr lang="en-US" sz="6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và</a:t>
            </a:r>
            <a:r>
              <a:rPr lang="en-US" sz="6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vật</a:t>
            </a:r>
            <a:r>
              <a:rPr lang="en-US" sz="6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cách</a:t>
            </a:r>
            <a:r>
              <a:rPr lang="en-US" sz="6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 </a:t>
            </a:r>
            <a:r>
              <a:rPr lang="en-US" sz="6000" b="1" dirty="0" err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nhiệt</a:t>
            </a:r>
            <a:endParaRPr lang="en-US" sz="6000" b="1" dirty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Aristote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9CF4A-5884-4C08-B06F-65AA6CC7E3D7}"/>
              </a:ext>
            </a:extLst>
          </p:cNvPr>
          <p:cNvSpPr txBox="1"/>
          <p:nvPr/>
        </p:nvSpPr>
        <p:spPr>
          <a:xfrm>
            <a:off x="98340" y="21488"/>
            <a:ext cx="13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4A2C5"/>
                </a:solidFill>
                <a:latin typeface="UTM Aristote" panose="02040603050506020204" pitchFamily="18" charset="0"/>
              </a:rPr>
              <a:t>KTUTS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7EFB37-62A7-4A62-A928-9B48C2966635}"/>
              </a:ext>
            </a:extLst>
          </p:cNvPr>
          <p:cNvSpPr txBox="1"/>
          <p:nvPr/>
        </p:nvSpPr>
        <p:spPr>
          <a:xfrm>
            <a:off x="10810475" y="6501549"/>
            <a:ext cx="13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4A2C5"/>
                </a:solidFill>
                <a:latin typeface="UTM Aristote" panose="02040603050506020204" pitchFamily="18" charset="0"/>
              </a:rPr>
              <a:t>KTUTS</a:t>
            </a:r>
          </a:p>
        </p:txBody>
      </p:sp>
      <p:pic>
        <p:nvPicPr>
          <p:cNvPr id="36" name="Picture 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B2A9F3-476A-4EEB-88F5-D55D9115A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75" y="1005520"/>
            <a:ext cx="2353469" cy="21252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8478ED-58D5-4E71-B21C-242C7B50BFB3}"/>
              </a:ext>
            </a:extLst>
          </p:cNvPr>
          <p:cNvSpPr/>
          <p:nvPr/>
        </p:nvSpPr>
        <p:spPr>
          <a:xfrm>
            <a:off x="392360" y="401781"/>
            <a:ext cx="11111345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46" y="-940890"/>
            <a:ext cx="4893712" cy="429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1868" y="1272061"/>
            <a:ext cx="3983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Beautiful Caps" panose="02040603050506020204" pitchFamily="18" charset="0"/>
              </a:rPr>
              <a:t>Khoa</a:t>
            </a:r>
            <a:r>
              <a:rPr lang="en-US" sz="6000" b="1" dirty="0">
                <a:latin typeface="UTM Beautiful Caps" panose="02040603050506020204" pitchFamily="18" charset="0"/>
              </a:rPr>
              <a:t> </a:t>
            </a:r>
            <a:r>
              <a:rPr lang="en-US" sz="6000" b="1" dirty="0" err="1">
                <a:latin typeface="UTM Beautiful Caps" panose="02040603050506020204" pitchFamily="18" charset="0"/>
              </a:rPr>
              <a:t>học</a:t>
            </a:r>
            <a:endParaRPr lang="en-US" sz="6000" b="1" dirty="0">
              <a:latin typeface="UTM Beautiful Cap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2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ccel="50000" fill="hold" grpId="0" nodeType="withEffect" p14:presetBounceEnd="55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0.01523 3.7037E-7 L 0.23477 3.7037E-7 " pathEditMode="relative" rAng="0" ptsTypes="AA" p14:bounceEnd="55000">
                                          <p:cBhvr>
                                            <p:cTn id="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repeatCount="indefinite" accel="50000" grpId="0" nodeType="withEffect" p14:presetBounceEnd="6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 p14:bounceEnd="60000">
                                          <p:cBhvr>
                                            <p:cTn id="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7" grpId="0" animBg="1"/>
          <p:bldP spid="28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ccel="50000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0.01523 3.7037E-7 L 0.23477 3.7037E-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repeatCount="indefinite" accel="50000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repeatCount="indefinite" decel="100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7" grpId="0" animBg="1"/>
          <p:bldP spid="28" grpId="0"/>
          <p:bldP spid="2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3339" y="1767341"/>
            <a:ext cx="9829801" cy="3385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Nắm được có những vật dẫn nhiệt tốt (kim loại: đồng, nhôm….), và những vật dẫn nhiệt kém (gỗ, nhựa, len, bông…).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Giải thích được một số hện tượng đơn giản liên quan đến tính dẫn nhiệt của vật liệu.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Biết cách lí giải việc sử dụng các chất dẫn nhiệt, cách nhiệt và sử dụng hợp lí trong những trường hợp đơn giản, gần gũi.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665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C3071F8-C59F-413F-B960-CD9BD24E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76" y="1463616"/>
            <a:ext cx="5442961" cy="5442961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782E10C-6AF7-436B-AAAA-5EDEDF32A240}"/>
              </a:ext>
            </a:extLst>
          </p:cNvPr>
          <p:cNvSpPr/>
          <p:nvPr/>
        </p:nvSpPr>
        <p:spPr>
          <a:xfrm>
            <a:off x="1864868" y="1784785"/>
            <a:ext cx="2258291" cy="3962400"/>
          </a:xfrm>
          <a:custGeom>
            <a:avLst/>
            <a:gdLst>
              <a:gd name="connsiteX0" fmla="*/ 376389 w 2258291"/>
              <a:gd name="connsiteY0" fmla="*/ 0 h 3962400"/>
              <a:gd name="connsiteX1" fmla="*/ 482894 w 2258291"/>
              <a:gd name="connsiteY1" fmla="*/ 0 h 3962400"/>
              <a:gd name="connsiteX2" fmla="*/ 472770 w 2258291"/>
              <a:gd name="connsiteY2" fmla="*/ 8510 h 3962400"/>
              <a:gd name="connsiteX3" fmla="*/ 200890 w 2258291"/>
              <a:gd name="connsiteY3" fmla="*/ 677212 h 3962400"/>
              <a:gd name="connsiteX4" fmla="*/ 1129145 w 2258291"/>
              <a:gd name="connsiteY4" fmla="*/ 1622899 h 3962400"/>
              <a:gd name="connsiteX5" fmla="*/ 2057400 w 2258291"/>
              <a:gd name="connsiteY5" fmla="*/ 677212 h 3962400"/>
              <a:gd name="connsiteX6" fmla="*/ 1785521 w 2258291"/>
              <a:gd name="connsiteY6" fmla="*/ 8510 h 3962400"/>
              <a:gd name="connsiteX7" fmla="*/ 1775396 w 2258291"/>
              <a:gd name="connsiteY7" fmla="*/ 0 h 3962400"/>
              <a:gd name="connsiteX8" fmla="*/ 1881902 w 2258291"/>
              <a:gd name="connsiteY8" fmla="*/ 0 h 3962400"/>
              <a:gd name="connsiteX9" fmla="*/ 2258291 w 2258291"/>
              <a:gd name="connsiteY9" fmla="*/ 376389 h 3962400"/>
              <a:gd name="connsiteX10" fmla="*/ 2258291 w 2258291"/>
              <a:gd name="connsiteY10" fmla="*/ 3586011 h 3962400"/>
              <a:gd name="connsiteX11" fmla="*/ 1881902 w 2258291"/>
              <a:gd name="connsiteY11" fmla="*/ 3962400 h 3962400"/>
              <a:gd name="connsiteX12" fmla="*/ 376389 w 2258291"/>
              <a:gd name="connsiteY12" fmla="*/ 3962400 h 3962400"/>
              <a:gd name="connsiteX13" fmla="*/ 0 w 2258291"/>
              <a:gd name="connsiteY13" fmla="*/ 3586011 h 3962400"/>
              <a:gd name="connsiteX14" fmla="*/ 0 w 2258291"/>
              <a:gd name="connsiteY14" fmla="*/ 376389 h 3962400"/>
              <a:gd name="connsiteX15" fmla="*/ 376389 w 2258291"/>
              <a:gd name="connsiteY15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58291" h="3962400">
                <a:moveTo>
                  <a:pt x="376389" y="0"/>
                </a:moveTo>
                <a:lnTo>
                  <a:pt x="482894" y="0"/>
                </a:lnTo>
                <a:lnTo>
                  <a:pt x="472770" y="8510"/>
                </a:lnTo>
                <a:cubicBezTo>
                  <a:pt x="304789" y="179646"/>
                  <a:pt x="200890" y="416068"/>
                  <a:pt x="200890" y="677212"/>
                </a:cubicBezTo>
                <a:cubicBezTo>
                  <a:pt x="200890" y="1199501"/>
                  <a:pt x="616484" y="1622899"/>
                  <a:pt x="1129145" y="1622899"/>
                </a:cubicBezTo>
                <a:cubicBezTo>
                  <a:pt x="1641806" y="1622899"/>
                  <a:pt x="2057400" y="1199501"/>
                  <a:pt x="2057400" y="677212"/>
                </a:cubicBezTo>
                <a:cubicBezTo>
                  <a:pt x="2057400" y="416068"/>
                  <a:pt x="1953502" y="179646"/>
                  <a:pt x="1785521" y="8510"/>
                </a:cubicBezTo>
                <a:lnTo>
                  <a:pt x="1775396" y="0"/>
                </a:lnTo>
                <a:lnTo>
                  <a:pt x="1881902" y="0"/>
                </a:lnTo>
                <a:cubicBezTo>
                  <a:pt x="2089776" y="0"/>
                  <a:pt x="2258291" y="168515"/>
                  <a:pt x="2258291" y="376389"/>
                </a:cubicBezTo>
                <a:lnTo>
                  <a:pt x="2258291" y="3586011"/>
                </a:lnTo>
                <a:cubicBezTo>
                  <a:pt x="2258291" y="3793885"/>
                  <a:pt x="2089776" y="3962400"/>
                  <a:pt x="1881902" y="3962400"/>
                </a:cubicBezTo>
                <a:lnTo>
                  <a:pt x="376389" y="3962400"/>
                </a:lnTo>
                <a:cubicBezTo>
                  <a:pt x="168515" y="3962400"/>
                  <a:pt x="0" y="3793885"/>
                  <a:pt x="0" y="3586011"/>
                </a:cubicBezTo>
                <a:lnTo>
                  <a:pt x="0" y="376389"/>
                </a:lnTo>
                <a:cubicBezTo>
                  <a:pt x="0" y="168515"/>
                  <a:pt x="168515" y="0"/>
                  <a:pt x="376389" y="0"/>
                </a:cubicBezTo>
                <a:close/>
              </a:path>
            </a:pathLst>
          </a:custGeom>
          <a:solidFill>
            <a:srgbClr val="34A0A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B0BB7BD-911E-450F-8D92-6A004D46FAB7}"/>
              </a:ext>
            </a:extLst>
          </p:cNvPr>
          <p:cNvSpPr/>
          <p:nvPr/>
        </p:nvSpPr>
        <p:spPr>
          <a:xfrm>
            <a:off x="2106703" y="1499867"/>
            <a:ext cx="1856509" cy="1891373"/>
          </a:xfrm>
          <a:prstGeom prst="ellipse">
            <a:avLst/>
          </a:prstGeom>
          <a:solidFill>
            <a:srgbClr val="1A759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Bernard MT Condensed" panose="020508060609050204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B32CD9-8F43-4D5A-BCA1-A19A0170F852}"/>
              </a:ext>
            </a:extLst>
          </p:cNvPr>
          <p:cNvSpPr txBox="1"/>
          <p:nvPr/>
        </p:nvSpPr>
        <p:spPr>
          <a:xfrm>
            <a:off x="1867067" y="3501720"/>
            <a:ext cx="22560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kém.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6380715-D7E1-4134-B5EE-A1B23A1223A8}"/>
              </a:ext>
            </a:extLst>
          </p:cNvPr>
          <p:cNvSpPr/>
          <p:nvPr/>
        </p:nvSpPr>
        <p:spPr>
          <a:xfrm>
            <a:off x="8800084" y="1826348"/>
            <a:ext cx="2258291" cy="3962400"/>
          </a:xfrm>
          <a:custGeom>
            <a:avLst/>
            <a:gdLst>
              <a:gd name="connsiteX0" fmla="*/ 376389 w 2258291"/>
              <a:gd name="connsiteY0" fmla="*/ 0 h 3962400"/>
              <a:gd name="connsiteX1" fmla="*/ 482894 w 2258291"/>
              <a:gd name="connsiteY1" fmla="*/ 0 h 3962400"/>
              <a:gd name="connsiteX2" fmla="*/ 472770 w 2258291"/>
              <a:gd name="connsiteY2" fmla="*/ 8510 h 3962400"/>
              <a:gd name="connsiteX3" fmla="*/ 200890 w 2258291"/>
              <a:gd name="connsiteY3" fmla="*/ 677212 h 3962400"/>
              <a:gd name="connsiteX4" fmla="*/ 1129145 w 2258291"/>
              <a:gd name="connsiteY4" fmla="*/ 1622899 h 3962400"/>
              <a:gd name="connsiteX5" fmla="*/ 2057400 w 2258291"/>
              <a:gd name="connsiteY5" fmla="*/ 677212 h 3962400"/>
              <a:gd name="connsiteX6" fmla="*/ 1785521 w 2258291"/>
              <a:gd name="connsiteY6" fmla="*/ 8510 h 3962400"/>
              <a:gd name="connsiteX7" fmla="*/ 1775396 w 2258291"/>
              <a:gd name="connsiteY7" fmla="*/ 0 h 3962400"/>
              <a:gd name="connsiteX8" fmla="*/ 1881902 w 2258291"/>
              <a:gd name="connsiteY8" fmla="*/ 0 h 3962400"/>
              <a:gd name="connsiteX9" fmla="*/ 2258291 w 2258291"/>
              <a:gd name="connsiteY9" fmla="*/ 376389 h 3962400"/>
              <a:gd name="connsiteX10" fmla="*/ 2258291 w 2258291"/>
              <a:gd name="connsiteY10" fmla="*/ 3586011 h 3962400"/>
              <a:gd name="connsiteX11" fmla="*/ 1881902 w 2258291"/>
              <a:gd name="connsiteY11" fmla="*/ 3962400 h 3962400"/>
              <a:gd name="connsiteX12" fmla="*/ 376389 w 2258291"/>
              <a:gd name="connsiteY12" fmla="*/ 3962400 h 3962400"/>
              <a:gd name="connsiteX13" fmla="*/ 0 w 2258291"/>
              <a:gd name="connsiteY13" fmla="*/ 3586011 h 3962400"/>
              <a:gd name="connsiteX14" fmla="*/ 0 w 2258291"/>
              <a:gd name="connsiteY14" fmla="*/ 376389 h 3962400"/>
              <a:gd name="connsiteX15" fmla="*/ 376389 w 2258291"/>
              <a:gd name="connsiteY15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58291" h="3962400">
                <a:moveTo>
                  <a:pt x="376389" y="0"/>
                </a:moveTo>
                <a:lnTo>
                  <a:pt x="482894" y="0"/>
                </a:lnTo>
                <a:lnTo>
                  <a:pt x="472770" y="8510"/>
                </a:lnTo>
                <a:cubicBezTo>
                  <a:pt x="304789" y="179646"/>
                  <a:pt x="200890" y="416068"/>
                  <a:pt x="200890" y="677212"/>
                </a:cubicBezTo>
                <a:cubicBezTo>
                  <a:pt x="200890" y="1199501"/>
                  <a:pt x="616484" y="1622899"/>
                  <a:pt x="1129145" y="1622899"/>
                </a:cubicBezTo>
                <a:cubicBezTo>
                  <a:pt x="1641806" y="1622899"/>
                  <a:pt x="2057400" y="1199501"/>
                  <a:pt x="2057400" y="677212"/>
                </a:cubicBezTo>
                <a:cubicBezTo>
                  <a:pt x="2057400" y="416068"/>
                  <a:pt x="1953502" y="179646"/>
                  <a:pt x="1785521" y="8510"/>
                </a:cubicBezTo>
                <a:lnTo>
                  <a:pt x="1775396" y="0"/>
                </a:lnTo>
                <a:lnTo>
                  <a:pt x="1881902" y="0"/>
                </a:lnTo>
                <a:cubicBezTo>
                  <a:pt x="2089776" y="0"/>
                  <a:pt x="2258291" y="168515"/>
                  <a:pt x="2258291" y="376389"/>
                </a:cubicBezTo>
                <a:lnTo>
                  <a:pt x="2258291" y="3586011"/>
                </a:lnTo>
                <a:cubicBezTo>
                  <a:pt x="2258291" y="3793885"/>
                  <a:pt x="2089776" y="3962400"/>
                  <a:pt x="1881902" y="3962400"/>
                </a:cubicBezTo>
                <a:lnTo>
                  <a:pt x="376389" y="3962400"/>
                </a:lnTo>
                <a:cubicBezTo>
                  <a:pt x="168515" y="3962400"/>
                  <a:pt x="0" y="3793885"/>
                  <a:pt x="0" y="3586011"/>
                </a:cubicBezTo>
                <a:lnTo>
                  <a:pt x="0" y="376389"/>
                </a:lnTo>
                <a:cubicBezTo>
                  <a:pt x="0" y="168515"/>
                  <a:pt x="168515" y="0"/>
                  <a:pt x="376389" y="0"/>
                </a:cubicBezTo>
                <a:close/>
              </a:path>
            </a:pathLst>
          </a:custGeom>
          <a:solidFill>
            <a:srgbClr val="34A0A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56498B-DF18-45DD-9AA7-D6D4423D71BD}"/>
              </a:ext>
            </a:extLst>
          </p:cNvPr>
          <p:cNvSpPr/>
          <p:nvPr/>
        </p:nvSpPr>
        <p:spPr>
          <a:xfrm>
            <a:off x="9020128" y="1551820"/>
            <a:ext cx="1856509" cy="1891373"/>
          </a:xfrm>
          <a:prstGeom prst="ellipse">
            <a:avLst/>
          </a:prstGeom>
          <a:solidFill>
            <a:srgbClr val="1A759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Bernard MT Condensed" panose="020508060609050204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5C3843-CE9B-4BD7-ADBC-CDEA3E021AFC}"/>
              </a:ext>
            </a:extLst>
          </p:cNvPr>
          <p:cNvSpPr txBox="1"/>
          <p:nvPr/>
        </p:nvSpPr>
        <p:spPr>
          <a:xfrm>
            <a:off x="9069048" y="3827957"/>
            <a:ext cx="174749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76" y="1337748"/>
            <a:ext cx="2243348" cy="2197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80" y="1331766"/>
            <a:ext cx="2345744" cy="222335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F2DC256-8509-4731-BA0F-839D066FC6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DFBA6C-24E5-4D82-8F27-026D239E71D8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DA6A3BF-750B-447E-BDDB-51C5A0B81D99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C7BE46-B3E7-4313-850F-ACBF4D26783F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E90DC1-0182-437B-BEC1-ECCE271E8059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F5C1BE-BE63-423F-9906-15CFCE3DEDD8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EFB3184-BBAB-4345-BB04-50F093DD4C53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Line arrow Straight">
            <a:extLst>
              <a:ext uri="{FF2B5EF4-FFF2-40B4-BE49-F238E27FC236}">
                <a16:creationId xmlns:a16="http://schemas.microsoft.com/office/drawing/2014/main" id="{40C03510-BC37-4376-9822-ECD74A94AAB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53" name="Graphic 52" descr="Line arrow Straight">
            <a:extLst>
              <a:ext uri="{FF2B5EF4-FFF2-40B4-BE49-F238E27FC236}">
                <a16:creationId xmlns:a16="http://schemas.microsoft.com/office/drawing/2014/main" id="{91E6131E-2B5E-4102-BCF7-87AF29F905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F71A9F1-F13E-40DA-BD1A-9590CD1CDFA4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AA468D-E7EB-42FA-885A-6E8E824403FA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1C2D44F-5674-47F6-B052-83589C0EA3C8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F202A94-E0BB-4C03-AB1E-0160FDAEE0A5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5E695E-8B28-4091-84A0-9EA0DB08D312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959039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1" accel="40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3" grpId="0" animBg="1"/>
          <p:bldP spid="41" grpId="0"/>
          <p:bldP spid="48" grpId="0" animBg="1"/>
          <p:bldP spid="50" grpId="0" animBg="1"/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1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3" grpId="0" animBg="1"/>
          <p:bldP spid="41" grpId="0"/>
          <p:bldP spid="48" grpId="0" animBg="1"/>
          <p:bldP spid="50" grpId="0" animBg="1"/>
          <p:bldP spid="5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06775" y="900546"/>
            <a:ext cx="10668000" cy="565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133622-DA56-45C5-9C80-9E27C3CBD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84" y="1898472"/>
            <a:ext cx="5341240" cy="45107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168848" y="899041"/>
            <a:ext cx="3522099" cy="4284517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532987" y="1041598"/>
            <a:ext cx="10178710" cy="707886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80FFDB"/>
          </a:solidFill>
          <a:ln w="38100">
            <a:solidFill>
              <a:srgbClr val="51B69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UTM Loko" panose="02040603050506020204" pitchFamily="18" charset="0"/>
                <a:cs typeface="Arial" panose="020B0604020202020204" pitchFamily="34" charset="0"/>
              </a:rPr>
              <a:t>1. Vật </a:t>
            </a:r>
            <a:r>
              <a:rPr lang="en-US" altLang="en-US" sz="4000" b="1" dirty="0" err="1">
                <a:latin typeface="UTM Lok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altLang="en-US" sz="4000" b="1" dirty="0"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UTM Lok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altLang="en-US" sz="4000" b="1" dirty="0"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UTM Loko" panose="02040603050506020204" pitchFamily="18" charset="0"/>
                <a:cs typeface="Arial" panose="020B0604020202020204" pitchFamily="34" charset="0"/>
              </a:rPr>
              <a:t>tốt</a:t>
            </a:r>
            <a:r>
              <a:rPr lang="en-US" altLang="en-US" sz="4000" b="1" dirty="0">
                <a:latin typeface="UTM Lok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latin typeface="UTM Lok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altLang="en-US" sz="4000" b="1" dirty="0"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UTM Lok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altLang="en-US" sz="4000" b="1" dirty="0"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UTM Lok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altLang="en-US" sz="4000" b="1" dirty="0">
                <a:latin typeface="UTM Lok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UTM Loko" panose="02040603050506020204" pitchFamily="18" charset="0"/>
                <a:cs typeface="Arial" panose="020B0604020202020204" pitchFamily="34" charset="0"/>
              </a:rPr>
              <a:t>kém</a:t>
            </a:r>
            <a:endParaRPr lang="en-US" altLang="en-US" sz="4000" dirty="0">
              <a:latin typeface="UTM Lok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5" t="20883"/>
          <a:stretch/>
        </p:blipFill>
        <p:spPr>
          <a:xfrm>
            <a:off x="4104014" y="2467286"/>
            <a:ext cx="2266443" cy="33731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786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00" r="59515"/>
          <a:stretch/>
        </p:blipFill>
        <p:spPr>
          <a:xfrm>
            <a:off x="2334739" y="2536738"/>
            <a:ext cx="1961642" cy="339647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D1EFF56-5306-4C11-9763-72DD28A7071E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C7D3B-CFA0-42AD-989C-DFC3A5E3FAC9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E3D200-2199-4AEA-B561-B169BDC2A9F0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CCF240-F1D1-4875-872C-813441E9E956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B16E97-B66D-458A-8C21-989019D04511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8156C8-B7EA-42AA-9F6D-EA015D70C6FE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6649CF-36F1-4D56-8C9E-9FC58603B2D9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Line arrow Straight">
            <a:extLst>
              <a:ext uri="{FF2B5EF4-FFF2-40B4-BE49-F238E27FC236}">
                <a16:creationId xmlns:a16="http://schemas.microsoft.com/office/drawing/2014/main" id="{099234C5-4BE4-4912-85C3-EBA97BE410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49" name="Graphic 48" descr="Line arrow Straight">
            <a:extLst>
              <a:ext uri="{FF2B5EF4-FFF2-40B4-BE49-F238E27FC236}">
                <a16:creationId xmlns:a16="http://schemas.microsoft.com/office/drawing/2014/main" id="{B7F71E30-CE4E-478D-9453-AD5EE85ADD1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CABB2F7-178E-4586-B26D-D6D23FB9A81F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80471D-654C-4CDE-835F-696E91AB8D25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DFC87D-E2A2-4CD9-929D-385FF1E794D8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DC1083-65C0-40BD-8CD9-7F1DA1D019E4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93BFD3-482D-4361-BC11-2884D3C93D79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915840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152698" y="275270"/>
            <a:ext cx="10734502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83C51C3-700A-4314-BEA0-3D4287B70164}"/>
              </a:ext>
            </a:extLst>
          </p:cNvPr>
          <p:cNvSpPr txBox="1"/>
          <p:nvPr/>
        </p:nvSpPr>
        <p:spPr>
          <a:xfrm>
            <a:off x="4665261" y="288543"/>
            <a:ext cx="320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err="1">
                <a:latin typeface="UTM Loko" panose="02040603050506020204" pitchFamily="18" charset="0"/>
              </a:rPr>
              <a:t>Thí</a:t>
            </a:r>
            <a:r>
              <a:rPr lang="en-US" sz="3600">
                <a:latin typeface="UTM Loko" panose="02040603050506020204" pitchFamily="18" charset="0"/>
              </a:rPr>
              <a:t> nghiệm 1</a:t>
            </a:r>
            <a:endParaRPr lang="en-US" sz="3600" dirty="0">
              <a:latin typeface="UTM Loko" panose="020406030505060202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1234186" y="962554"/>
            <a:ext cx="3533473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</a:p>
          <a:p>
            <a:pPr>
              <a:buFontTx/>
              <a:buChar char="-"/>
            </a:pP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7730429" y="1051133"/>
            <a:ext cx="3981267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1293148" y="5097125"/>
            <a:ext cx="371144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7704272" y="4814628"/>
            <a:ext cx="3852917" cy="1384995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Graphic 46" descr="Arrow Clockwise curve">
            <a:extLst>
              <a:ext uri="{FF2B5EF4-FFF2-40B4-BE49-F238E27FC236}">
                <a16:creationId xmlns:a16="http://schemas.microsoft.com/office/drawing/2014/main" id="{F3870A26-EA7C-4476-834C-05301DB92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72841" flipV="1">
            <a:off x="3161520" y="2748676"/>
            <a:ext cx="1263947" cy="1263947"/>
          </a:xfrm>
          <a:prstGeom prst="rect">
            <a:avLst/>
          </a:prstGeom>
        </p:spPr>
      </p:pic>
      <p:pic>
        <p:nvPicPr>
          <p:cNvPr id="45" name="Graphic 26" descr="Arrow Clockwise curve">
            <a:extLst>
              <a:ext uri="{FF2B5EF4-FFF2-40B4-BE49-F238E27FC236}">
                <a16:creationId xmlns:a16="http://schemas.microsoft.com/office/drawing/2014/main" id="{9ED8D86B-F7DE-438D-B549-2149C37CC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98329" flipH="1">
            <a:off x="7633095" y="3445344"/>
            <a:ext cx="1263947" cy="126394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ADE951B-DA3B-4A23-A431-43CF311C792C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44949A-CC2C-4DFF-B8E4-1EBD729C2A39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DA97A3FD-7896-4BE9-9BF5-43C3E60CC7BB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BAF76B-EC56-45A1-8039-C96F761B37B9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9B17527-EC41-416B-AD34-CDE35BF89E25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A9E0563-05ED-4058-BE1E-04063C2C9A2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4FEE9F0-7428-4BFF-99AD-5C11E6D6BBE8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15F773D-40C8-40D4-93E1-DEDD91E95E67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5586DD-296C-4D8B-9A7A-CE8EFCD8FD99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1D9695-CD9B-46B0-BEFA-98EAAEA4B4C5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F0798D7-B466-4F17-BEA2-9BFB562800E0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2C42801-1171-4BB2-8DFD-0C4052E11838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3C2F4EF-60FA-49DD-9E56-2254CFD8934B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EB80E2E-D08D-423D-A79B-172B32831B46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Line arrow Straight">
            <a:extLst>
              <a:ext uri="{FF2B5EF4-FFF2-40B4-BE49-F238E27FC236}">
                <a16:creationId xmlns:a16="http://schemas.microsoft.com/office/drawing/2014/main" id="{91BE1310-95E3-4DDC-89CB-B9C53646632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1ED195AD-7AF7-46B5-8B08-C1DA30D17F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4DB8B4F-FCEB-4EB8-B3EC-BDE7E01FFCF0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D1E258-AEE2-4C98-90BD-EE565CD3C48F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8B875D3-F731-4D82-8D90-C05FC7238F6A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ABF5F1-9076-4F9E-A641-0883F004D218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4BCE308-19F5-4ED8-B57B-9108A8387C9F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05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CEA409-DA37-4895-A2DD-2E4C05CEA82A}"/>
              </a:ext>
            </a:extLst>
          </p:cNvPr>
          <p:cNvGrpSpPr/>
          <p:nvPr/>
        </p:nvGrpSpPr>
        <p:grpSpPr>
          <a:xfrm>
            <a:off x="7698034" y="5245516"/>
            <a:ext cx="3859156" cy="954107"/>
            <a:chOff x="7546827" y="4803064"/>
            <a:chExt cx="3885193" cy="9541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2B3C94-6518-45F1-9D16-F41028DBEAC5}"/>
                </a:ext>
              </a:extLst>
            </p:cNvPr>
            <p:cNvSpPr/>
            <p:nvPr/>
          </p:nvSpPr>
          <p:spPr>
            <a:xfrm>
              <a:off x="7546827" y="4803064"/>
              <a:ext cx="3885193" cy="954107"/>
            </a:xfrm>
            <a:prstGeom prst="rect">
              <a:avLst/>
            </a:prstGeom>
            <a:solidFill>
              <a:srgbClr val="C4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46F6891D-6B8D-48E3-B46D-D25B2E8B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6868" y="4906242"/>
              <a:ext cx="1024598" cy="780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810A14E-076D-4727-AC70-CC4FE325E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6870" y="1441253"/>
            <a:ext cx="3343395" cy="4454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56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1141</Words>
  <Application>Microsoft Office PowerPoint</Application>
  <PresentationFormat>Widescreen</PresentationFormat>
  <Paragraphs>256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UTM Kabel KT</vt:lpstr>
      <vt:lpstr>UTM Loko</vt:lpstr>
      <vt:lpstr>Calibri Light</vt:lpstr>
      <vt:lpstr>UTM Cookies</vt:lpstr>
      <vt:lpstr>Wingdings</vt:lpstr>
      <vt:lpstr>Bernard MT Condensed</vt:lpstr>
      <vt:lpstr>Arial</vt:lpstr>
      <vt:lpstr>Berlin Sans FB Demi</vt:lpstr>
      <vt:lpstr>UTM Beautiful Caps</vt:lpstr>
      <vt:lpstr>Times New Roman</vt:lpstr>
      <vt:lpstr>UTM Aristote</vt:lpstr>
      <vt:lpstr>UTM Akashi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Vat dan nhiet, vat cach nhiet</dc:title>
  <dc:subject>Khoa hoc 4</dc:subject>
  <dc:creator>KTUTS</dc:creator>
  <cp:keywords>BichHa</cp:keywords>
  <cp:lastModifiedBy>ADMIN</cp:lastModifiedBy>
  <cp:revision>14</cp:revision>
  <dcterms:created xsi:type="dcterms:W3CDTF">2021-08-03T13:16:52Z</dcterms:created>
  <dcterms:modified xsi:type="dcterms:W3CDTF">2023-03-12T22:17:00Z</dcterms:modified>
  <cp:version>R36</cp:version>
</cp:coreProperties>
</file>