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309" r:id="rId2"/>
    <p:sldId id="311" r:id="rId3"/>
    <p:sldId id="261" r:id="rId4"/>
    <p:sldId id="281" r:id="rId5"/>
    <p:sldId id="282" r:id="rId6"/>
    <p:sldId id="263" r:id="rId7"/>
    <p:sldId id="264" r:id="rId8"/>
    <p:sldId id="283" r:id="rId9"/>
    <p:sldId id="284" r:id="rId10"/>
    <p:sldId id="265" r:id="rId11"/>
    <p:sldId id="285" r:id="rId12"/>
    <p:sldId id="267" r:id="rId13"/>
    <p:sldId id="286" r:id="rId14"/>
    <p:sldId id="269" r:id="rId15"/>
    <p:sldId id="272" r:id="rId16"/>
    <p:sldId id="275" r:id="rId17"/>
    <p:sldId id="310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FF"/>
    <a:srgbClr val="000066"/>
    <a:srgbClr val="FFFFFF"/>
    <a:srgbClr val="FF9900"/>
    <a:srgbClr val="CC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3462" autoAdjust="0"/>
  </p:normalViewPr>
  <p:slideViewPr>
    <p:cSldViewPr>
      <p:cViewPr varScale="1">
        <p:scale>
          <a:sx n="73" d="100"/>
          <a:sy n="73" d="100"/>
        </p:scale>
        <p:origin x="1320" y="78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4CD4A52F-2D79-45D5-85E9-6A0F0006A243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A8E31-E6D2-43CE-8648-C6D666AC374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47724-6D77-491D-B307-A3F75567A40E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7DB6C-B270-4BE5-8826-7C116D390EC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C7378-EADC-4D00-BF79-1CD72F381BFA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CA61B-B7DB-4B70-A77B-D5FDD145323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85A869-B22F-438F-849B-EDA0BF482B4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6A8D20-7AA9-4471-A763-25DF8C4876CA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98389-84CB-4B5D-AFF9-09042F8A541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0EC2A-F569-4521-81F6-5F4E3AA54E3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9489A-3873-49F0-8BDF-BFADA7AECC4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12166-3F32-4281-8AED-7C0CE38F806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52191-F5F3-48AF-9E1D-DBDCB578350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fld id="{DDCAE6E9-32D4-422F-85E7-7FAF6755C54B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"/>
            <a:ext cx="9144000" cy="6762750"/>
          </a:xfrm>
          <a:prstGeom prst="rect">
            <a:avLst/>
          </a:prstGeom>
          <a:solidFill>
            <a:srgbClr val="FFFFCC"/>
          </a:solidFill>
          <a:ln w="76200" cap="flat" cmpd="sng">
            <a:solidFill>
              <a:srgbClr val="66FF33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11" name="AutoShape 19"/>
          <p:cNvSpPr>
            <a:spLocks noChangeArrowheads="1"/>
          </p:cNvSpPr>
          <p:nvPr/>
        </p:nvSpPr>
        <p:spPr bwMode="auto">
          <a:xfrm flipV="1">
            <a:off x="204788" y="411163"/>
            <a:ext cx="504825" cy="360363"/>
          </a:xfrm>
          <a:prstGeom prst="star5">
            <a:avLst/>
          </a:prstGeom>
          <a:solidFill>
            <a:srgbClr val="333399"/>
          </a:solidFill>
          <a:ln w="57240">
            <a:solidFill>
              <a:srgbClr val="66FF33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5600" y="749755"/>
            <a:ext cx="3352800" cy="1107996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vi-VN" altLang="en-US" sz="6600" b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Kĩ thuật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76400" y="2293518"/>
            <a:ext cx="5791200" cy="1107996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/>
            <a:r>
              <a:rPr lang="vi-VN" altLang="en-US" sz="6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Lắp ô tô tải</a:t>
            </a:r>
          </a:p>
        </p:txBody>
      </p:sp>
      <p:sp>
        <p:nvSpPr>
          <p:cNvPr id="14" name="AutoShape 19"/>
          <p:cNvSpPr>
            <a:spLocks noChangeArrowheads="1"/>
          </p:cNvSpPr>
          <p:nvPr/>
        </p:nvSpPr>
        <p:spPr bwMode="auto">
          <a:xfrm flipV="1">
            <a:off x="8434388" y="263525"/>
            <a:ext cx="504825" cy="360363"/>
          </a:xfrm>
          <a:prstGeom prst="star5">
            <a:avLst/>
          </a:prstGeom>
          <a:solidFill>
            <a:srgbClr val="333399"/>
          </a:solidFill>
          <a:ln w="57240">
            <a:solidFill>
              <a:srgbClr val="66FF33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ircle/>
    <p:sndAc>
      <p:endSnd/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0"/>
            <a:ext cx="5791200" cy="3200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4339" name="Picture 5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76600"/>
            <a:ext cx="5791200" cy="3581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4340" name="Oval 9"/>
          <p:cNvSpPr>
            <a:spLocks noChangeArrowheads="1"/>
          </p:cNvSpPr>
          <p:nvPr/>
        </p:nvSpPr>
        <p:spPr bwMode="auto">
          <a:xfrm>
            <a:off x="304800" y="685800"/>
            <a:ext cx="28194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685800" y="1295400"/>
            <a:ext cx="25146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panose="020B0604020202020204" pitchFamily="34" charset="0"/>
              </a:rPr>
              <a:t>Thực hành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57200" y="1447800"/>
            <a:ext cx="8382000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</a:rPr>
              <a:t>Nêu cách lắp thành sau thùng xe và trục bánh xe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81000" y="3048000"/>
            <a:ext cx="8077200" cy="13239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panose="020B0604020202020204" pitchFamily="34" charset="0"/>
              </a:rPr>
              <a:t>Lắp thanh chữ U dài vào tấm 3 lỗ.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panose="020B0604020202020204" pitchFamily="34" charset="0"/>
              </a:rPr>
              <a:t>Lắp bánh xe, vòng hãm (như hình vẽ )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8763000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panose="020B0604020202020204" pitchFamily="34" charset="0"/>
              </a:rPr>
              <a:t>*</a:t>
            </a:r>
            <a:r>
              <a:rPr lang="en-US" sz="2400" b="1">
                <a:latin typeface="Arial" panose="020B0604020202020204" pitchFamily="34" charset="0"/>
              </a:rPr>
              <a:t>Lắp thành sau của thùng xe và lắp trục bánh xe.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/>
      <p:bldP spid="3789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133600"/>
            <a:ext cx="7010400" cy="3603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6387" name="Oval 6"/>
          <p:cNvSpPr>
            <a:spLocks noChangeArrowheads="1"/>
          </p:cNvSpPr>
          <p:nvPr/>
        </p:nvSpPr>
        <p:spPr bwMode="auto">
          <a:xfrm>
            <a:off x="3200400" y="228600"/>
            <a:ext cx="28194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3581400" y="838200"/>
            <a:ext cx="25146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panose="020B0604020202020204" pitchFamily="34" charset="0"/>
              </a:rPr>
              <a:t>Thực hành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1000" y="1066800"/>
            <a:ext cx="8001000" cy="7067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4000">
                <a:solidFill>
                  <a:srgbClr val="FF0000"/>
                </a:solidFill>
                <a:latin typeface="Arial" panose="020B0604020202020204" pitchFamily="34" charset="0"/>
              </a:rPr>
              <a:t>Nêu cách lắp ráp xe ô tô tải</a:t>
            </a:r>
            <a:r>
              <a:rPr lang="vi-VN" altLang="en-US" sz="400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57200" y="2097088"/>
            <a:ext cx="8305800" cy="47609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panose="020B0604020202020204" pitchFamily="34" charset="0"/>
              </a:rPr>
              <a:t>Lắp thành sau xe và tấm 25 lỗ (làm thành bên ) vào thùng xe.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panose="020B0604020202020204" pitchFamily="34" charset="0"/>
              </a:rPr>
              <a:t> Lắp ca bin vào sàn ca bin và thùng xe.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panose="020B0604020202020204" pitchFamily="34" charset="0"/>
              </a:rPr>
              <a:t> Lắp trục bánh xe vào giá đỡ trục bánh xe, sau đó lắp tiếp các bánh xe và các vòng hãm còn lại vào trục xe.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panose="020B0604020202020204" pitchFamily="34" charset="0"/>
              </a:rPr>
              <a:t> Kiểm tra sự chuyển động của xe.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38200" y="228600"/>
            <a:ext cx="716280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Arial" panose="020B0604020202020204" pitchFamily="34" charset="0"/>
              </a:rPr>
              <a:t>c,Lắp ráp xe ô tô tải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057400"/>
            <a:ext cx="6629400" cy="4648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8435" name="Oval 6"/>
          <p:cNvSpPr>
            <a:spLocks noChangeArrowheads="1"/>
          </p:cNvSpPr>
          <p:nvPr/>
        </p:nvSpPr>
        <p:spPr bwMode="auto">
          <a:xfrm>
            <a:off x="3200400" y="228600"/>
            <a:ext cx="28194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3581400" y="838200"/>
            <a:ext cx="2514600" cy="5794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panose="020B0604020202020204" pitchFamily="34" charset="0"/>
              </a:rPr>
              <a:t>Thực hành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457200"/>
            <a:ext cx="5181600" cy="584200"/>
          </a:xfrm>
          <a:prstGeom prst="rect">
            <a:avLst/>
          </a:prstGeom>
          <a:solidFill>
            <a:srgbClr val="3333FF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" panose="020B0604020202020204" pitchFamily="34" charset="0"/>
              </a:rPr>
              <a:t>QUY TRÌNH THỰC HIỆN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8382000" cy="3540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Arial" panose="020B0604020202020204" pitchFamily="34" charset="0"/>
              </a:rPr>
              <a:t>Lắp từng bộ phận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200">
                <a:latin typeface="Arial" panose="020B0604020202020204" pitchFamily="34" charset="0"/>
              </a:rPr>
              <a:t>-Lắp giá đỡ trục bánh xe và sàn ca bin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200">
                <a:latin typeface="Arial" panose="020B0604020202020204" pitchFamily="34" charset="0"/>
              </a:rPr>
              <a:t>-Lắp ca bin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200">
                <a:latin typeface="Arial" panose="020B0604020202020204" pitchFamily="34" charset="0"/>
              </a:rPr>
              <a:t>-Lắp thành sau thùng xe và trục bánh xe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200">
                <a:latin typeface="Arial" panose="020B0604020202020204" pitchFamily="34" charset="0"/>
              </a:rPr>
              <a:t>2. Lắp ráp xe ô tô tải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4"/>
          <p:cNvSpPr>
            <a:spLocks noChangeArrowheads="1" noChangeShapeType="1" noTextEdit="1"/>
          </p:cNvSpPr>
          <p:nvPr/>
        </p:nvSpPr>
        <p:spPr bwMode="auto">
          <a:xfrm>
            <a:off x="1219200" y="838200"/>
            <a:ext cx="6705600" cy="3352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CC00CC"/>
                </a:solidFill>
                <a:latin typeface="Arial" panose="020B0604020202020204"/>
                <a:cs typeface="Arial" panose="020B0604020202020204"/>
              </a:rPr>
              <a:t>THÁO RỜI SẢN PHẨM</a:t>
            </a:r>
          </a:p>
        </p:txBody>
      </p:sp>
      <p:pic>
        <p:nvPicPr>
          <p:cNvPr id="20483" name="Picture 5" descr="dump_truck_red_sm_wh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3429000"/>
            <a:ext cx="3276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5" descr="cay loc vu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7620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9876" name="WordArt 7"/>
          <p:cNvSpPr>
            <a:spLocks noTextEdit="1"/>
          </p:cNvSpPr>
          <p:nvPr/>
        </p:nvSpPr>
        <p:spPr>
          <a:xfrm>
            <a:off x="533400" y="3581400"/>
            <a:ext cx="8001000" cy="22098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  <a:normAutofit/>
          </a:bodyPr>
          <a:lstStyle/>
          <a:p>
            <a:pPr algn="ctr"/>
            <a:r>
              <a:rPr lang="en-US" sz="3600" b="1">
                <a:ln w="127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Chúc các em </a:t>
            </a:r>
            <a:r>
              <a:rPr lang="vi-VN" altLang="en-US" sz="3600" b="1">
                <a:ln w="12700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học tốt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and Round Single Corner Rectangle 1"/>
          <p:cNvSpPr/>
          <p:nvPr/>
        </p:nvSpPr>
        <p:spPr>
          <a:xfrm>
            <a:off x="1828800" y="304800"/>
            <a:ext cx="6248400" cy="1600200"/>
          </a:xfrm>
          <a:prstGeom prst="snip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819400"/>
            <a:ext cx="8458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 smtClean="0">
                <a:latin typeface="Times New Roman" panose="02020603050405020304" pitchFamily="18" charset="0"/>
              </a:rPr>
              <a:t>- </a:t>
            </a:r>
            <a:r>
              <a:rPr lang="vi-V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chọn đúng và đủ các chi tiết lắp ô tô tải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Lắp được từng bộ phận và lắp ráp ô tô tải đúng kĩ thuật, đúng quy trình.</a:t>
            </a:r>
            <a:endParaRPr lang="en-US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028782"/>
      </p:ext>
    </p:extLst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762000"/>
            <a:ext cx="7086600" cy="426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62000" y="5181600"/>
            <a:ext cx="7467600" cy="914400"/>
          </a:xfrm>
          <a:prstGeom prst="rect">
            <a:avLst/>
          </a:prstGeom>
          <a:noFill/>
          <a:ln w="12700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anose="020B0604020202020204" pitchFamily="34" charset="0"/>
              </a:rPr>
              <a:t>-Để lắp</a:t>
            </a:r>
            <a:r>
              <a:rPr lang="en-US" sz="20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sz="2000">
                <a:latin typeface="Arial" panose="020B0604020202020204" pitchFamily="34" charset="0"/>
              </a:rPr>
              <a:t>được ô tô tải cần phải có bao nhiêu bộ phận?</a:t>
            </a: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anose="020B0604020202020204" pitchFamily="34" charset="0"/>
              </a:rPr>
              <a:t>-Nêu tác dụng của ô tô tải trong thực tế?</a:t>
            </a:r>
          </a:p>
        </p:txBody>
      </p:sp>
      <p:grpSp>
        <p:nvGrpSpPr>
          <p:cNvPr id="2" name="Group 20"/>
          <p:cNvGrpSpPr/>
          <p:nvPr/>
        </p:nvGrpSpPr>
        <p:grpSpPr bwMode="auto">
          <a:xfrm>
            <a:off x="6248400" y="1066800"/>
            <a:ext cx="2133600" cy="1066800"/>
            <a:chOff x="4224" y="336"/>
            <a:chExt cx="1344" cy="672"/>
          </a:xfrm>
        </p:grpSpPr>
        <p:sp>
          <p:nvSpPr>
            <p:cNvPr id="7189" name="Text Box 6"/>
            <p:cNvSpPr txBox="1">
              <a:spLocks noChangeArrowheads="1"/>
            </p:cNvSpPr>
            <p:nvPr/>
          </p:nvSpPr>
          <p:spPr bwMode="auto">
            <a:xfrm>
              <a:off x="4800" y="336"/>
              <a:ext cx="768" cy="294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panose="020B0604020202020204" pitchFamily="34" charset="0"/>
                </a:rPr>
                <a:t>ca bin</a:t>
              </a:r>
            </a:p>
          </p:txBody>
        </p:sp>
        <p:sp>
          <p:nvSpPr>
            <p:cNvPr id="7190" name="Line 7"/>
            <p:cNvSpPr>
              <a:spLocks noChangeShapeType="1"/>
            </p:cNvSpPr>
            <p:nvPr/>
          </p:nvSpPr>
          <p:spPr bwMode="auto">
            <a:xfrm flipH="1">
              <a:off x="4224" y="624"/>
              <a:ext cx="57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8"/>
          <p:cNvGrpSpPr/>
          <p:nvPr/>
        </p:nvGrpSpPr>
        <p:grpSpPr bwMode="auto">
          <a:xfrm>
            <a:off x="1295400" y="2743200"/>
            <a:ext cx="2514600" cy="1973263"/>
            <a:chOff x="912" y="1488"/>
            <a:chExt cx="1584" cy="1243"/>
          </a:xfrm>
        </p:grpSpPr>
        <p:sp>
          <p:nvSpPr>
            <p:cNvPr id="7187" name="Text Box 8"/>
            <p:cNvSpPr txBox="1">
              <a:spLocks noChangeArrowheads="1"/>
            </p:cNvSpPr>
            <p:nvPr/>
          </p:nvSpPr>
          <p:spPr bwMode="auto">
            <a:xfrm>
              <a:off x="912" y="2208"/>
              <a:ext cx="1152" cy="523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panose="020B0604020202020204" pitchFamily="34" charset="0"/>
                </a:rPr>
                <a:t>giá đỡ trục bánh xe</a:t>
              </a:r>
            </a:p>
          </p:txBody>
        </p:sp>
        <p:sp>
          <p:nvSpPr>
            <p:cNvPr id="7188" name="Line 12"/>
            <p:cNvSpPr>
              <a:spLocks noChangeShapeType="1"/>
            </p:cNvSpPr>
            <p:nvPr/>
          </p:nvSpPr>
          <p:spPr bwMode="auto">
            <a:xfrm flipV="1">
              <a:off x="1968" y="1488"/>
              <a:ext cx="528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9"/>
          <p:cNvGrpSpPr/>
          <p:nvPr/>
        </p:nvGrpSpPr>
        <p:grpSpPr bwMode="auto">
          <a:xfrm>
            <a:off x="6858000" y="3581400"/>
            <a:ext cx="1752600" cy="1457325"/>
            <a:chOff x="3456" y="1968"/>
            <a:chExt cx="1104" cy="918"/>
          </a:xfrm>
        </p:grpSpPr>
        <p:sp>
          <p:nvSpPr>
            <p:cNvPr id="7185" name="Text Box 9"/>
            <p:cNvSpPr txBox="1">
              <a:spLocks noChangeArrowheads="1"/>
            </p:cNvSpPr>
            <p:nvPr/>
          </p:nvSpPr>
          <p:spPr bwMode="auto">
            <a:xfrm>
              <a:off x="3456" y="2592"/>
              <a:ext cx="1104" cy="294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panose="020B0604020202020204" pitchFamily="34" charset="0"/>
                </a:rPr>
                <a:t>sàn ca bin</a:t>
              </a:r>
            </a:p>
          </p:txBody>
        </p:sp>
        <p:sp>
          <p:nvSpPr>
            <p:cNvPr id="7186" name="Line 13"/>
            <p:cNvSpPr>
              <a:spLocks noChangeShapeType="1"/>
            </p:cNvSpPr>
            <p:nvPr/>
          </p:nvSpPr>
          <p:spPr bwMode="auto">
            <a:xfrm flipH="1" flipV="1">
              <a:off x="3552" y="196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2"/>
          <p:cNvGrpSpPr/>
          <p:nvPr/>
        </p:nvGrpSpPr>
        <p:grpSpPr bwMode="auto">
          <a:xfrm>
            <a:off x="0" y="2286000"/>
            <a:ext cx="4953000" cy="1600200"/>
            <a:chOff x="240" y="912"/>
            <a:chExt cx="3120" cy="1008"/>
          </a:xfrm>
        </p:grpSpPr>
        <p:sp>
          <p:nvSpPr>
            <p:cNvPr id="7181" name="Text Box 11"/>
            <p:cNvSpPr txBox="1">
              <a:spLocks noChangeArrowheads="1"/>
            </p:cNvSpPr>
            <p:nvPr/>
          </p:nvSpPr>
          <p:spPr bwMode="auto">
            <a:xfrm>
              <a:off x="240" y="912"/>
              <a:ext cx="1065" cy="251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bg1"/>
                  </a:solidFill>
                  <a:latin typeface="Arial" panose="020B0604020202020204" pitchFamily="34" charset="0"/>
                </a:rPr>
                <a:t>trục bánh xe</a:t>
              </a:r>
            </a:p>
          </p:txBody>
        </p:sp>
        <p:sp>
          <p:nvSpPr>
            <p:cNvPr id="7182" name="Line 14"/>
            <p:cNvSpPr>
              <a:spLocks noChangeShapeType="1"/>
            </p:cNvSpPr>
            <p:nvPr/>
          </p:nvSpPr>
          <p:spPr bwMode="auto">
            <a:xfrm>
              <a:off x="1200" y="1104"/>
              <a:ext cx="62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15"/>
            <p:cNvSpPr>
              <a:spLocks noChangeShapeType="1"/>
            </p:cNvSpPr>
            <p:nvPr/>
          </p:nvSpPr>
          <p:spPr bwMode="auto">
            <a:xfrm>
              <a:off x="1200" y="1104"/>
              <a:ext cx="115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>
              <a:off x="1200" y="1104"/>
              <a:ext cx="216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1"/>
          <p:cNvGrpSpPr/>
          <p:nvPr/>
        </p:nvGrpSpPr>
        <p:grpSpPr bwMode="auto">
          <a:xfrm>
            <a:off x="3429000" y="609600"/>
            <a:ext cx="3200400" cy="1143000"/>
            <a:chOff x="2928" y="0"/>
            <a:chExt cx="1200" cy="720"/>
          </a:xfrm>
        </p:grpSpPr>
        <p:sp>
          <p:nvSpPr>
            <p:cNvPr id="7179" name="Text Box 10"/>
            <p:cNvSpPr txBox="1">
              <a:spLocks noChangeArrowheads="1"/>
            </p:cNvSpPr>
            <p:nvPr/>
          </p:nvSpPr>
          <p:spPr bwMode="auto">
            <a:xfrm>
              <a:off x="3168" y="0"/>
              <a:ext cx="960" cy="288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bg1"/>
                  </a:solidFill>
                  <a:latin typeface="Arial" panose="020B0604020202020204" pitchFamily="34" charset="0"/>
                </a:rPr>
                <a:t>Thành sau thùng</a:t>
              </a:r>
              <a:r>
                <a:rPr lang="en-US" sz="2400">
                  <a:solidFill>
                    <a:schemeClr val="bg1"/>
                  </a:solidFill>
                  <a:latin typeface="Arial" panose="020B0604020202020204" pitchFamily="34" charset="0"/>
                </a:rPr>
                <a:t> xe</a:t>
              </a:r>
            </a:p>
          </p:txBody>
        </p:sp>
        <p:sp>
          <p:nvSpPr>
            <p:cNvPr id="7180" name="Line 17"/>
            <p:cNvSpPr>
              <a:spLocks noChangeShapeType="1"/>
            </p:cNvSpPr>
            <p:nvPr/>
          </p:nvSpPr>
          <p:spPr bwMode="auto">
            <a:xfrm flipH="1">
              <a:off x="2928" y="288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381000" y="152400"/>
            <a:ext cx="85344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anose="020B0604020202020204" pitchFamily="34" charset="0"/>
              </a:rPr>
              <a:t>Hoạt động 1: Quan sát, nhận xét mẫu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838200" y="5257800"/>
            <a:ext cx="7924800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panose="020B0604020202020204" pitchFamily="34" charset="0"/>
              </a:rPr>
              <a:t>-Lắp ô tô tải gồm có 3 bộ phận: Giá đỡ trục bánh xe và sàn ca bin, ca bin, thành sau thùng xe và trục bánh xe.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1" grpId="1"/>
      <p:bldP spid="9239" grpId="0"/>
      <p:bldP spid="92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066800"/>
            <a:ext cx="5562600" cy="6096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800" b="1" smtClean="0"/>
              <a:t>a,Bảng chi tiết và dụng cụ</a:t>
            </a:r>
          </a:p>
        </p:txBody>
      </p:sp>
      <p:graphicFrame>
        <p:nvGraphicFramePr>
          <p:cNvPr id="33795" name="Group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305800" cy="4846638"/>
        </p:xfrm>
        <a:graphic>
          <a:graphicData uri="http://schemas.openxmlformats.org/drawingml/2006/table">
            <a:tbl>
              <a:tblPr/>
              <a:tblGrid>
                <a:gridCol w="2554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0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4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Tên gọi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Số lượng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Tên gọi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Số lượng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Tấm lớn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Thanh chữ U dài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Tấm nhỏ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Trục dài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Tấm chữ L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Bánh xe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Tấm 25 lỗ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ốc và vít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 bộ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Tấm 3 lỗ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Vòng hãm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 tấm để lắp chữ U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Cờ-lê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Tấm mặt ca bin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Tua-vít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Thanh thẳng 7 lỗ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247" name="Rectangle 55"/>
          <p:cNvSpPr>
            <a:spLocks noChangeArrowheads="1"/>
          </p:cNvSpPr>
          <p:nvPr/>
        </p:nvSpPr>
        <p:spPr bwMode="auto">
          <a:xfrm>
            <a:off x="533400" y="230188"/>
            <a:ext cx="6262688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latin typeface="Arial" panose="020B0604020202020204" pitchFamily="34" charset="0"/>
              </a:rPr>
              <a:t>Hoạt động 2: Hướng dẫn thao tác kĩ thuật</a:t>
            </a:r>
          </a:p>
        </p:txBody>
      </p:sp>
      <p:sp>
        <p:nvSpPr>
          <p:cNvPr id="33848" name="Text Box 56"/>
          <p:cNvSpPr txBox="1">
            <a:spLocks noChangeArrowheads="1"/>
          </p:cNvSpPr>
          <p:nvPr/>
        </p:nvSpPr>
        <p:spPr bwMode="auto">
          <a:xfrm>
            <a:off x="609600" y="762000"/>
            <a:ext cx="80772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panose="020B0604020202020204" pitchFamily="34" charset="0"/>
              </a:rPr>
              <a:t>Để lắp được ô tô tải cần những chi tiết nào?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848" grpId="0"/>
      <p:bldP spid="3384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2057400" y="2057400"/>
            <a:ext cx="61722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600" kern="10">
                <a:ln w="12700">
                  <a:solidFill>
                    <a:srgbClr val="EAEAEA"/>
                  </a:solidFill>
                  <a:rou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Arial" panose="020B0604020202020204"/>
                <a:cs typeface="Arial" panose="020B0604020202020204"/>
              </a:rPr>
              <a:t>Chọn chi tiết</a:t>
            </a:r>
          </a:p>
        </p:txBody>
      </p:sp>
      <p:grpSp>
        <p:nvGrpSpPr>
          <p:cNvPr id="9224" name="Group 8"/>
          <p:cNvGrpSpPr/>
          <p:nvPr/>
        </p:nvGrpSpPr>
        <p:grpSpPr bwMode="auto">
          <a:xfrm>
            <a:off x="0" y="2590800"/>
            <a:ext cx="4800600" cy="847725"/>
            <a:chOff x="2350" y="1008"/>
            <a:chExt cx="1826" cy="534"/>
          </a:xfrm>
        </p:grpSpPr>
        <p:pic>
          <p:nvPicPr>
            <p:cNvPr id="9250" name="Picture 9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51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52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53" name="Picture 12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25" name="Group 13"/>
          <p:cNvGrpSpPr/>
          <p:nvPr/>
        </p:nvGrpSpPr>
        <p:grpSpPr bwMode="auto">
          <a:xfrm>
            <a:off x="2590800" y="4114800"/>
            <a:ext cx="4800600" cy="847725"/>
            <a:chOff x="2350" y="1008"/>
            <a:chExt cx="1826" cy="534"/>
          </a:xfrm>
        </p:grpSpPr>
        <p:pic>
          <p:nvPicPr>
            <p:cNvPr id="9246" name="Picture 1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7" name="Picture 1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8" name="Picture 1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9" name="Picture 17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26" name="Group 18"/>
          <p:cNvGrpSpPr/>
          <p:nvPr/>
        </p:nvGrpSpPr>
        <p:grpSpPr bwMode="auto">
          <a:xfrm>
            <a:off x="381000" y="381000"/>
            <a:ext cx="4800600" cy="847725"/>
            <a:chOff x="2350" y="1008"/>
            <a:chExt cx="1826" cy="534"/>
          </a:xfrm>
        </p:grpSpPr>
        <p:pic>
          <p:nvPicPr>
            <p:cNvPr id="9242" name="Picture 19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3" name="Picture 2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4" name="Picture 2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5" name="Picture 22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29" name="Group 33"/>
          <p:cNvGrpSpPr/>
          <p:nvPr/>
        </p:nvGrpSpPr>
        <p:grpSpPr bwMode="auto">
          <a:xfrm>
            <a:off x="0" y="5715000"/>
            <a:ext cx="4800600" cy="847725"/>
            <a:chOff x="2350" y="1008"/>
            <a:chExt cx="1826" cy="534"/>
          </a:xfrm>
        </p:grpSpPr>
        <p:pic>
          <p:nvPicPr>
            <p:cNvPr id="9230" name="Picture 3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1" name="Picture 3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2" name="Picture 3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3" name="Picture 37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27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2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90600"/>
            <a:ext cx="6477000" cy="4495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43" name="Rectangle 6"/>
          <p:cNvSpPr>
            <a:spLocks noChangeArrowheads="1"/>
          </p:cNvSpPr>
          <p:nvPr/>
        </p:nvSpPr>
        <p:spPr bwMode="auto">
          <a:xfrm>
            <a:off x="838200" y="0"/>
            <a:ext cx="6130925" cy="1016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anose="020B0604020202020204" pitchFamily="34" charset="0"/>
              </a:rPr>
              <a:t>b,Lắp từng bộ phận.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panose="020B0604020202020204" pitchFamily="34" charset="0"/>
              </a:rPr>
              <a:t>*Lắp giá đỡ trục bánh xe và sàn ca bin.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14400" y="5486400"/>
            <a:ext cx="7543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panose="020B0604020202020204" pitchFamily="34" charset="0"/>
              </a:rPr>
              <a:t>Để lắp được bộ phận này ta cần phải lắp mấy phần?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066800" y="5943600"/>
            <a:ext cx="7467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panose="020B0604020202020204" pitchFamily="34" charset="0"/>
              </a:rPr>
              <a:t>Lắp 2 phần: giá đỡ trục bánh xe, lắp sàn ca bin.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228600"/>
            <a:ext cx="8153400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</a:rPr>
              <a:t>Nêu cách lắp giá đỡ trục bánh xe và sàn ca bin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3400" y="2057400"/>
            <a:ext cx="8229600" cy="30464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panose="020B0604020202020204" pitchFamily="34" charset="0"/>
              </a:rPr>
              <a:t>Lắp 2 thanh chữ U dài vào tấm lớn ở hàng lỗ thứ 2 và thứ 6 (tính từ phải  sang trái 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panose="020B0604020202020204" pitchFamily="34" charset="0"/>
              </a:rPr>
              <a:t> Lắp 2 thanh thẳng 7 lỗ và thành chữ U dài vào tấm chữ L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panose="020B0604020202020204" pitchFamily="34" charset="0"/>
              </a:rPr>
              <a:t> Nối sàn ca bin với tấm lớn.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3733800" y="533400"/>
            <a:ext cx="2619375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12700">
                  <a:solidFill>
                    <a:srgbClr val="EAEAEA"/>
                  </a:solidFill>
                  <a:rou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Arial" panose="020B0604020202020204"/>
                <a:cs typeface="Arial" panose="020B0604020202020204"/>
              </a:rPr>
              <a:t>Thực hành</a:t>
            </a:r>
          </a:p>
        </p:txBody>
      </p:sp>
      <p:grpSp>
        <p:nvGrpSpPr>
          <p:cNvPr id="12291" name="Group 13"/>
          <p:cNvGrpSpPr/>
          <p:nvPr/>
        </p:nvGrpSpPr>
        <p:grpSpPr bwMode="auto">
          <a:xfrm>
            <a:off x="2590800" y="4114800"/>
            <a:ext cx="4800600" cy="847725"/>
            <a:chOff x="2350" y="1008"/>
            <a:chExt cx="1826" cy="534"/>
          </a:xfrm>
        </p:grpSpPr>
        <p:pic>
          <p:nvPicPr>
            <p:cNvPr id="12293" name="Picture 1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4" name="Picture 1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5" name="Picture 1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6" name="Picture 17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5878" name="Picture 38" descr="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447800"/>
            <a:ext cx="6477000" cy="4495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99"/>
                            </p:stCondLst>
                            <p:childTnLst>
                              <p:par>
                                <p:cTn id="12" presetID="27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84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209800" y="1219200"/>
            <a:ext cx="457835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u="sng">
                <a:solidFill>
                  <a:srgbClr val="FF0000"/>
                </a:solidFill>
                <a:latin typeface="Arial" panose="020B0604020202020204" pitchFamily="34" charset="0"/>
              </a:rPr>
              <a:t>Nêu cách lắp ca bin ?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81000" y="2133600"/>
            <a:ext cx="8458200" cy="3724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panose="020B0604020202020204" pitchFamily="34" charset="0"/>
              </a:rPr>
              <a:t>Lắp  thanh chữ U dài vào tấm sau của chữ U.(H.3a)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panose="020B0604020202020204" pitchFamily="34" charset="0"/>
              </a:rPr>
              <a:t> Lắp tấm nhỏ vào 2 tấm bên của chữ U.(H.3b)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panose="020B0604020202020204" pitchFamily="34" charset="0"/>
              </a:rPr>
              <a:t> Lắp tấm mặt ca bin vào mặt trước của hình 3b.(H.3c)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panose="020B0604020202020204" pitchFamily="34" charset="0"/>
              </a:rPr>
              <a:t> Lắp hình 3a vào sau hình 3c để hoàn chỉnh ca bin.(H.3d)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33400" y="228600"/>
            <a:ext cx="8077200" cy="7016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latin typeface="Arial" panose="020B0604020202020204" pitchFamily="34" charset="0"/>
              </a:rPr>
              <a:t>*Lắp ca bin.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588</Words>
  <Application>Microsoft Office PowerPoint</Application>
  <PresentationFormat>On-screen Show (4:3)</PresentationFormat>
  <Paragraphs>88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Tahoma</vt:lpstr>
      <vt:lpstr>Times New Roman</vt:lpstr>
      <vt:lpstr>Default Design</vt:lpstr>
      <vt:lpstr>PowerPoint Presentation</vt:lpstr>
      <vt:lpstr>PowerPoint Presentation</vt:lpstr>
      <vt:lpstr>PowerPoint Presentation</vt:lpstr>
      <vt:lpstr>a,Bảng chi tiết và dụng cụ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164A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Windows User</cp:lastModifiedBy>
  <cp:revision>47</cp:revision>
  <dcterms:created xsi:type="dcterms:W3CDTF">2008-04-16T13:50:00Z</dcterms:created>
  <dcterms:modified xsi:type="dcterms:W3CDTF">2023-04-12T16:09:24Z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864668A0193C43DEB7266BB8B6C7599B</vt:lpwstr>
  </property>
  <property fmtid="{D5CDD505-2E9C-101B-9397-08002B2CF9AE}" pid="3" name="KSOProductBuildVer">
    <vt:lpwstr>1033-11.2.0.11516</vt:lpwstr>
  </property>
</Properties>
</file>