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7" r:id="rId3"/>
    <p:sldId id="259" r:id="rId4"/>
    <p:sldId id="275" r:id="rId5"/>
    <p:sldId id="274" r:id="rId6"/>
    <p:sldId id="273" r:id="rId7"/>
    <p:sldId id="258" r:id="rId8"/>
    <p:sldId id="260" r:id="rId9"/>
    <p:sldId id="261" r:id="rId10"/>
    <p:sldId id="262" r:id="rId11"/>
    <p:sldId id="263" r:id="rId12"/>
    <p:sldId id="264" r:id="rId13"/>
    <p:sldId id="266" r:id="rId14"/>
    <p:sldId id="270" r:id="rId15"/>
    <p:sldId id="271" r:id="rId16"/>
    <p:sldId id="272" r:id="rId17"/>
    <p:sldId id="277" r:id="rId18"/>
    <p:sldId id="267"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3" d="100"/>
          <a:sy n="113" d="100"/>
        </p:scale>
        <p:origin x="-42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534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defRPr/>
            </a:pPr>
            <a:fld id="{9A0DB2DC-4C9A-4742-B13C-FB6460FD3503}" type="slidenum">
              <a:rPr lang="en-US" altLang="zh-CN" dirty="0">
                <a:solidFill>
                  <a:srgbClr val="000000"/>
                </a:solidFill>
              </a:rPr>
              <a:pPr>
                <a:defRPr/>
              </a:pPr>
              <a:t>3</a:t>
            </a:fld>
            <a:endParaRPr lang="zh-CN" altLang="en-US" dirty="0">
              <a:solidFill>
                <a:srgbClr val="000000"/>
              </a:solidFill>
            </a:endParaRPr>
          </a:p>
        </p:txBody>
      </p:sp>
    </p:spTree>
    <p:extLst>
      <p:ext uri="{BB962C8B-B14F-4D97-AF65-F5344CB8AC3E}">
        <p14:creationId xmlns:p14="http://schemas.microsoft.com/office/powerpoint/2010/main" val="203803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22DCC94B-1CC9-477B-A70E-48757DAEDABB}" type="slidenum">
              <a:rPr lang="zh-CN" altLang="en-US" smtClean="0">
                <a:solidFill>
                  <a:prstClr val="black"/>
                </a:solidFill>
                <a:latin typeface="等线" panose="020F0502020204030204"/>
                <a:ea typeface="等线" panose="02010600030101010101" pitchFamily="2" charset="-122"/>
              </a:rPr>
              <a:pPr>
                <a:defRPr/>
              </a:pPr>
              <a:t>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7716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eaLnBrk="1" hangingPunct="1">
              <a:defRPr/>
            </a:pPr>
            <a:fld id="{9A0DB2DC-4C9A-4742-B13C-FB6460FD3503}" type="slidenum">
              <a:rPr lang="en-US" altLang="zh-CN" dirty="0">
                <a:solidFill>
                  <a:srgbClr val="000000"/>
                </a:solidFill>
              </a:rPr>
              <a:pPr eaLnBrk="1" hangingPunct="1">
                <a:defRPr/>
              </a:pPr>
              <a:t>5</a:t>
            </a:fld>
            <a:endParaRPr lang="zh-CN" altLang="en-US" dirty="0">
              <a:solidFill>
                <a:srgbClr val="000000"/>
              </a:solidFill>
            </a:endParaRPr>
          </a:p>
        </p:txBody>
      </p:sp>
    </p:spTree>
    <p:extLst>
      <p:ext uri="{BB962C8B-B14F-4D97-AF65-F5344CB8AC3E}">
        <p14:creationId xmlns:p14="http://schemas.microsoft.com/office/powerpoint/2010/main" val="203803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94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32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4105005848"/>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944651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5445919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98173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2616251"/>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9177250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30862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337473980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233080397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3380307"/>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66686396"/>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096493"/>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35672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eaLnBrk="0" fontAlgn="base" hangingPunct="0">
              <a:spcBef>
                <a:spcPct val="0"/>
              </a:spcBef>
              <a:spcAft>
                <a:spcPct val="0"/>
              </a:spcAft>
              <a:defRPr/>
            </a:pPr>
            <a:fld id="{56265713-CA12-4B50-9C8C-A8D7DF05D603}" type="datetimeFigureOut">
              <a:rPr lang="en-US" smtClean="0">
                <a:solidFill>
                  <a:srgbClr val="000000"/>
                </a:solidFill>
              </a:rPr>
              <a:pPr eaLnBrk="0" fontAlgn="base" hangingPunct="0">
                <a:spcBef>
                  <a:spcPct val="0"/>
                </a:spcBef>
                <a:spcAft>
                  <a:spcPct val="0"/>
                </a:spcAft>
                <a:defRPr/>
              </a:pPr>
              <a:t>11/25/2022</a:t>
            </a:fld>
            <a:endParaRPr lang="en-US">
              <a:solidFill>
                <a:srgbClr val="000000"/>
              </a:solidFill>
            </a:endParaRPr>
          </a:p>
        </p:txBody>
      </p:sp>
      <p:sp>
        <p:nvSpPr>
          <p:cNvPr id="4" name="Footer Placeholder 3">
            <a:extLst>
              <a:ext uri="{FF2B5EF4-FFF2-40B4-BE49-F238E27FC236}">
                <a16:creationId xmlns=""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Slide Number Placeholder 4">
            <a:extLst>
              <a:ext uri="{FF2B5EF4-FFF2-40B4-BE49-F238E27FC236}">
                <a16:creationId xmlns=""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eaLnBrk="0" fontAlgn="base" hangingPunct="0">
              <a:spcBef>
                <a:spcPct val="0"/>
              </a:spcBef>
              <a:spcAft>
                <a:spcPct val="0"/>
              </a:spcAft>
              <a:defRPr/>
            </a:pPr>
            <a:fld id="{1D218121-347E-4EE5-8DE8-6D2AC1AE24F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57224615"/>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25248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77656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512BE-9A14-404C-A93C-F9F8C79CA7A0}" type="datetimeFigureOut">
              <a:rPr lang="en-US" smtClean="0"/>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512BE-9A14-404C-A93C-F9F8C79CA7A0}" type="datetimeFigureOut">
              <a:rPr lang="en-US" smtClean="0"/>
              <a:t>11/25/2022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512BE-9A14-404C-A93C-F9F8C79CA7A0}" type="datetimeFigureOut">
              <a:rPr lang="en-US" smtClean="0"/>
              <a:t>11/25/2022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8"/>
          <a:stretch>
            <a:fillRect/>
          </a:stretch>
        </p:blipFill>
        <p:spPr>
          <a:xfrm>
            <a:off x="1155" y="1151"/>
            <a:ext cx="12189692" cy="6855701"/>
          </a:xfrm>
          <a:prstGeom prst="rect">
            <a:avLst/>
          </a:prstGeom>
          <a:noFill/>
          <a:ln w="9525">
            <a:noFill/>
          </a:ln>
        </p:spPr>
      </p:pic>
      <p:sp>
        <p:nvSpPr>
          <p:cNvPr id="2" name="Title Placeholder 1"/>
          <p:cNvSpPr>
            <a:spLocks noGrp="1"/>
          </p:cNvSpPr>
          <p:nvPr>
            <p:ph type="title"/>
          </p:nvPr>
        </p:nvSpPr>
        <p:spPr>
          <a:xfrm>
            <a:off x="609082" y="274597"/>
            <a:ext cx="10973839"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155302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random/>
  </p:transition>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4.wav"/><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xmlns=""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xmlns=""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xmlns=""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xmlns=""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xmlns=""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xmlns=""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6" name="图片 15">
            <a:extLst>
              <a:ext uri="{FF2B5EF4-FFF2-40B4-BE49-F238E27FC236}">
                <a16:creationId xmlns:a16="http://schemas.microsoft.com/office/drawing/2014/main" xmlns=""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xmlns=""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xmlns=""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xmlns=""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xmlns="" id="{492B818F-FDD3-4E13-9E02-EE27100403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xmlns="" id="{D4BAB02F-D372-431D-9257-4660723598F1}"/>
              </a:ext>
            </a:extLst>
          </p:cNvPr>
          <p:cNvGrpSpPr/>
          <p:nvPr/>
        </p:nvGrpSpPr>
        <p:grpSpPr>
          <a:xfrm>
            <a:off x="4581334" y="1072117"/>
            <a:ext cx="3029331" cy="738664"/>
            <a:chOff x="892161" y="662514"/>
            <a:chExt cx="3029331" cy="738664"/>
          </a:xfrm>
        </p:grpSpPr>
        <p:sp>
          <p:nvSpPr>
            <p:cNvPr id="33" name="矩形: 圆角 10">
              <a:extLst>
                <a:ext uri="{FF2B5EF4-FFF2-40B4-BE49-F238E27FC236}">
                  <a16:creationId xmlns:a16="http://schemas.microsoft.com/office/drawing/2014/main" xmlns="" id="{58986193-068E-45FD-91AB-B47092B6BB89}"/>
                </a:ext>
              </a:extLst>
            </p:cNvPr>
            <p:cNvSpPr/>
            <p:nvPr/>
          </p:nvSpPr>
          <p:spPr>
            <a:xfrm rot="5400000">
              <a:off x="2037497" y="-408696"/>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xmlns="" id="{072022C1-FC36-4706-9253-0A28EA64A08D}"/>
                </a:ext>
              </a:extLst>
            </p:cNvPr>
            <p:cNvSpPr txBox="1"/>
            <p:nvPr/>
          </p:nvSpPr>
          <p:spPr>
            <a:xfrm>
              <a:off x="892161" y="662514"/>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xmlns="" id="{C798B558-AE05-4ADE-83C6-D5D272A110E8}"/>
              </a:ext>
            </a:extLst>
          </p:cNvPr>
          <p:cNvSpPr txBox="1"/>
          <p:nvPr/>
        </p:nvSpPr>
        <p:spPr>
          <a:xfrm>
            <a:off x="3850267" y="2077607"/>
            <a:ext cx="53634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kumimoji="0" lang="en-US" sz="4000" b="1" i="0" u="none" strike="noStrike" kern="1200" cap="none" spc="0" normalizeH="0" baseline="0" noProof="0" smtClean="0">
                <a:ln>
                  <a:noFill/>
                </a:ln>
                <a:solidFill>
                  <a:srgbClr val="B207B0"/>
                </a:solidFill>
                <a:effectLst/>
                <a:uLnTx/>
                <a:uFillTx/>
                <a:latin typeface="SVN-Redressed" panose="02040603050506020204" pitchFamily="18" charset="0"/>
                <a:ea typeface="+mn-ea"/>
                <a:cs typeface="+mn-cs"/>
              </a:rPr>
              <a:t>24 . Luyện</a:t>
            </a:r>
            <a:r>
              <a:rPr kumimoji="0" lang="en-US" sz="4000" b="1" i="0" u="none" strike="noStrike" kern="1200" cap="none" spc="0" normalizeH="0" noProof="0" smtClean="0">
                <a:ln>
                  <a:noFill/>
                </a:ln>
                <a:solidFill>
                  <a:srgbClr val="B207B0"/>
                </a:solidFill>
                <a:effectLst/>
                <a:uLnTx/>
                <a:uFillTx/>
                <a:latin typeface="SVN-Redressed" panose="02040603050506020204" pitchFamily="18" charset="0"/>
                <a:ea typeface="+mn-ea"/>
                <a:cs typeface="+mn-cs"/>
              </a:rPr>
              <a:t> tập 2</a:t>
            </a:r>
            <a:r>
              <a:rPr kumimoji="0" lang="en-US" sz="4000" b="1" i="0" u="none" strike="noStrike" kern="1200" cap="none" spc="0" normalizeH="0" baseline="0" noProof="0" smtClean="0">
                <a:ln>
                  <a:noFill/>
                </a:ln>
                <a:solidFill>
                  <a:srgbClr val="B207B0"/>
                </a:solidFill>
                <a:effectLst/>
                <a:uLnTx/>
                <a:uFillTx/>
                <a:latin typeface="SVN-Redressed" panose="02040603050506020204" pitchFamily="18" charset="0"/>
                <a:ea typeface="+mn-ea"/>
                <a:cs typeface="+mn-cs"/>
              </a:rPr>
              <a:t> </a:t>
            </a:r>
            <a:endPar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endParaRPr>
          </a:p>
        </p:txBody>
      </p:sp>
      <p:sp>
        <p:nvSpPr>
          <p:cNvPr id="2" name="TextBox 1"/>
          <p:cNvSpPr txBox="1"/>
          <p:nvPr/>
        </p:nvSpPr>
        <p:spPr>
          <a:xfrm>
            <a:off x="3973575" y="3038972"/>
            <a:ext cx="5116850" cy="523220"/>
          </a:xfrm>
          <a:prstGeom prst="rect">
            <a:avLst/>
          </a:prstGeom>
          <a:noFill/>
        </p:spPr>
        <p:txBody>
          <a:bodyPr wrap="non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1"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500"/>
                                        <p:tgtEl>
                                          <p:spTgt spid="23"/>
                                        </p:tgtEl>
                                      </p:cBhvr>
                                    </p:animEffect>
                                  </p:childTnLst>
                                </p:cTn>
                              </p:par>
                              <p:par>
                                <p:cTn id="26" presetID="21" presetClass="entr" presetSubtype="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500"/>
                                        <p:tgtEl>
                                          <p:spTgt spid="26"/>
                                        </p:tgtEl>
                                      </p:cBhvr>
                                    </p:animEffect>
                                  </p:childTnLst>
                                </p:cTn>
                              </p:par>
                              <p:par>
                                <p:cTn id="29" presetID="21"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heel(1)">
                                      <p:cBhvr>
                                        <p:cTn id="31" dur="500"/>
                                        <p:tgtEl>
                                          <p:spTgt spid="29"/>
                                        </p:tgtEl>
                                      </p:cBhvr>
                                    </p:animEffect>
                                  </p:childTnLst>
                                </p:cTn>
                              </p:par>
                              <p:par>
                                <p:cTn id="32" presetID="5" presetClass="entr" presetSubtype="1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639" y="515155"/>
            <a:ext cx="10650829" cy="5512158"/>
          </a:xfrm>
          <a:prstGeom prst="rect">
            <a:avLst/>
          </a:prstGeom>
        </p:spPr>
      </p:pic>
    </p:spTree>
    <p:extLst>
      <p:ext uri="{BB962C8B-B14F-4D97-AF65-F5344CB8AC3E}">
        <p14:creationId xmlns:p14="http://schemas.microsoft.com/office/powerpoint/2010/main" val="41229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xmlns=""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xmlns=""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xmlns="" id="{D7BE67B0-893C-45DA-8E87-4CF6C8062E30}"/>
                </a:ext>
              </a:extLst>
            </p:cNvPr>
            <p:cNvSpPr txBox="1"/>
            <p:nvPr/>
          </p:nvSpPr>
          <p:spPr>
            <a:xfrm>
              <a:off x="1415693" y="2600980"/>
              <a:ext cx="4678873" cy="1077218"/>
            </a:xfrm>
            <a:prstGeom prst="rect">
              <a:avLst/>
            </a:prstGeom>
            <a:noFill/>
          </p:spPr>
          <p:txBody>
            <a:bodyPr wrap="square">
              <a:spAutoFit/>
            </a:bodyPr>
            <a:lstStyle/>
            <a:p>
              <a:pPr algn="just"/>
              <a:r>
                <a:rPr lang="nl-NL" sz="3200" b="1" dirty="0">
                  <a:solidFill>
                    <a:srgbClr val="C00000"/>
                  </a:solidFill>
                </a:rPr>
                <a:t>Thực hành Viết đoạn văn tả một đồ vật mà em yêu thích.</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xmlns=""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xmlns=""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xmlns=""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xmlns=""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xmlns=""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xmlns=""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xmlns=""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1890071" y="2635984"/>
              <a:ext cx="3473552" cy="9602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C56"/>
                  </a:solidFill>
                  <a:effectLst/>
                  <a:uLnTx/>
                  <a:uFillTx/>
                  <a:latin typeface="Times New Roman" pitchFamily="18" charset="0"/>
                  <a:ea typeface="印品黑体" panose="00000500000000000000" pitchFamily="2" charset="-122"/>
                  <a:cs typeface="Times New Roman" pitchFamily="18" charset="0"/>
                </a:rPr>
                <a:t>Vận</a:t>
              </a:r>
              <a:r>
                <a:rPr kumimoji="0" lang="en-US" sz="6000" b="1" i="0" u="none" strike="noStrike" kern="1200" cap="none" spc="0" normalizeH="0" baseline="0" noProof="0" dirty="0">
                  <a:ln>
                    <a:noFill/>
                  </a:ln>
                  <a:solidFill>
                    <a:srgbClr val="FF0C56"/>
                  </a:solidFill>
                  <a:effectLst/>
                  <a:uLnTx/>
                  <a:uFillTx/>
                  <a:latin typeface="Times New Roman" pitchFamily="18" charset="0"/>
                  <a:ea typeface="印品黑体" panose="00000500000000000000" pitchFamily="2" charset="-122"/>
                  <a:cs typeface="Times New Roman" pitchFamily="18" charset="0"/>
                </a:rPr>
                <a:t> </a:t>
              </a:r>
              <a:r>
                <a:rPr kumimoji="0" lang="en-US" sz="6000" b="1" i="0" u="none" strike="noStrike" kern="1200" cap="none" spc="0" normalizeH="0" baseline="0" noProof="0" dirty="0" err="1">
                  <a:ln>
                    <a:noFill/>
                  </a:ln>
                  <a:solidFill>
                    <a:srgbClr val="FF0C56"/>
                  </a:solidFill>
                  <a:effectLst/>
                  <a:uLnTx/>
                  <a:uFillTx/>
                  <a:latin typeface="Times New Roman" pitchFamily="18" charset="0"/>
                  <a:ea typeface="印品黑体" panose="00000500000000000000" pitchFamily="2" charset="-122"/>
                  <a:cs typeface="Times New Roman" pitchFamily="18" charset="0"/>
                </a:rPr>
                <a:t>dụng</a:t>
              </a:r>
              <a:endParaRPr kumimoji="0" lang="en-US" sz="6000" b="0" i="0" u="none" strike="noStrike" kern="1200" cap="none" spc="0" normalizeH="0" baseline="0" noProof="0" dirty="0">
                <a:ln>
                  <a:noFill/>
                </a:ln>
                <a:solidFill>
                  <a:srgbClr val="FF0C56"/>
                </a:solidFill>
                <a:effectLst/>
                <a:uLnTx/>
                <a:uFillTx/>
                <a:latin typeface="Times New Roman" pitchFamily="18" charset="0"/>
                <a:cs typeface="Times New Roman" pitchFamily="18" charset="0"/>
              </a:endParaRPr>
            </a:p>
          </p:txBody>
        </p:sp>
      </p:grpSp>
      <p:pic>
        <p:nvPicPr>
          <p:cNvPr id="12" name="Picture 11">
            <a:extLst>
              <a:ext uri="{FF2B5EF4-FFF2-40B4-BE49-F238E27FC236}">
                <a16:creationId xmlns:a16="http://schemas.microsoft.com/office/drawing/2014/main" xmlns=""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xmlns="" id="{89E39EC0-3F83-4A7B-8D3C-6D744B1CBCE0}"/>
              </a:ext>
            </a:extLst>
          </p:cNvPr>
          <p:cNvGrpSpPr/>
          <p:nvPr/>
        </p:nvGrpSpPr>
        <p:grpSpPr>
          <a:xfrm>
            <a:off x="4779123" y="1692227"/>
            <a:ext cx="6633943" cy="3473546"/>
            <a:chOff x="3921831" y="1825356"/>
            <a:chExt cx="6035183" cy="3473546"/>
          </a:xfrm>
        </p:grpSpPr>
        <p:sp>
          <p:nvSpPr>
            <p:cNvPr id="8" name="矩形 7">
              <a:extLst>
                <a:ext uri="{FF2B5EF4-FFF2-40B4-BE49-F238E27FC236}">
                  <a16:creationId xmlns:a16="http://schemas.microsoft.com/office/drawing/2014/main" xmlns=""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xmlns="" id="{B83E3A8F-C530-4B79-85C6-119F31F50953}"/>
                </a:ext>
              </a:extLst>
            </p:cNvPr>
            <p:cNvSpPr txBox="1"/>
            <p:nvPr/>
          </p:nvSpPr>
          <p:spPr>
            <a:xfrm>
              <a:off x="3921831" y="2284856"/>
              <a:ext cx="6035183" cy="1938992"/>
            </a:xfrm>
            <a:prstGeom prst="rect">
              <a:avLst/>
            </a:prstGeom>
            <a:noFill/>
          </p:spPr>
          <p:txBody>
            <a:bodyPr vert="horz" wrap="square" rtlCol="0">
              <a:spAutoFit/>
            </a:bodyPr>
            <a:lstStyle/>
            <a:p>
              <a:pPr lvl="0" defTabSz="457200">
                <a:defRPr/>
              </a:pPr>
              <a:r>
                <a:rPr lang="nl-NL" sz="4000" smtClean="0">
                  <a:solidFill>
                    <a:srgbClr val="0070C0"/>
                  </a:solidFill>
                </a:rPr>
                <a:t>   Nêu </a:t>
              </a:r>
              <a:r>
                <a:rPr lang="nl-NL" sz="4000" dirty="0">
                  <a:solidFill>
                    <a:srgbClr val="0070C0"/>
                  </a:solidFill>
                </a:rPr>
                <a:t>một số âm thanh của một số đồ vật, con vật được tác giả dùng </a:t>
              </a:r>
              <a:r>
                <a:rPr lang="nl-NL" sz="4000">
                  <a:solidFill>
                    <a:srgbClr val="0070C0"/>
                  </a:solidFill>
                </a:rPr>
                <a:t>so </a:t>
              </a:r>
              <a:r>
                <a:rPr lang="nl-NL" sz="4000" smtClean="0">
                  <a:solidFill>
                    <a:srgbClr val="0070C0"/>
                  </a:solidFill>
                </a:rPr>
                <a:t>sánh?</a:t>
              </a:r>
              <a:endParaRPr kumimoji="0" lang="zh-CN" altLang="en-US" sz="4000" b="0" i="0" u="none" strike="noStrike" kern="1200" cap="none" spc="0" normalizeH="0" baseline="0" noProof="0" dirty="0">
                <a:ln>
                  <a:noFill/>
                </a:ln>
                <a:solidFill>
                  <a:srgbClr val="0070C0"/>
                </a:solidFill>
                <a:effectLst/>
                <a:uLnTx/>
                <a:uFillTx/>
                <a:latin typeface="Calibri"/>
                <a:ea typeface="LNTH-Kids  Chinese Font 1" panose="02010600030101010101" pitchFamily="2" charset="-128"/>
              </a:endParaRPr>
            </a:p>
          </p:txBody>
        </p:sp>
      </p:grpSp>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xmlns=""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xmlns=""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xmlns=""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154636" y="1357520"/>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smtClean="0">
                <a:solidFill>
                  <a:srgbClr val="C00000"/>
                </a:solidFill>
              </a:rPr>
              <a:t>Về </a:t>
            </a:r>
            <a:r>
              <a:rPr lang="nl-NL" sz="3600" dirty="0">
                <a:solidFill>
                  <a:srgbClr val="C00000"/>
                </a:solidFill>
              </a:rPr>
              <a:t>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xmlns="" id="{A7F40007-6499-4AD3-B1F8-6B53D5A14450}"/>
              </a:ext>
            </a:extLst>
          </p:cNvPr>
          <p:cNvSpPr txBox="1"/>
          <p:nvPr/>
        </p:nvSpPr>
        <p:spPr>
          <a:xfrm>
            <a:off x="3154636" y="4123980"/>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25</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259869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70546" y="1463824"/>
            <a:ext cx="7084068" cy="3539430"/>
          </a:xfrm>
          <a:prstGeom prst="rect">
            <a:avLst/>
          </a:prstGeom>
          <a:noFill/>
        </p:spPr>
        <p:txBody>
          <a:bodyPr wrap="square">
            <a:spAutoFit/>
          </a:bodyPr>
          <a:lstStyle/>
          <a:p>
            <a:pPr lvl="0" algn="just">
              <a:defRPr/>
            </a:pPr>
            <a:r>
              <a:rPr lang="vi-VN" sz="2800" dirty="0">
                <a:latin typeface="+mj-lt"/>
              </a:rPr>
              <a:t>Mùa hè đã đến, mẹ em liền đem một chiếc quạt điện ra để dùng. Chiếc quạt có hình vuông, lớn như một thùng mì tôm. Quạt có ba cái cánh lớn 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0062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70545" y="1548855"/>
            <a:ext cx="6981037" cy="3539430"/>
          </a:xfrm>
          <a:prstGeom prst="rect">
            <a:avLst/>
          </a:prstGeom>
          <a:noFill/>
        </p:spPr>
        <p:txBody>
          <a:bodyPr wrap="square">
            <a:spAutoFit/>
          </a:bodyPr>
          <a:lstStyle/>
          <a:p>
            <a:pPr lvl="0" algn="just">
              <a:defRPr/>
            </a:pPr>
            <a:r>
              <a:rPr lang="vi-VN" sz="2800" dirty="0">
                <a:latin typeface="+mj-lt"/>
              </a:rPr>
              <a:t>Nhà em có một chiếc tivi hiệu Samsung rất tuyệt. Nó có phần màn hình rất lớn, to như bàn của giáo viên ở lớp em vậy. Hình ảnh và âm thanh của tivi rất tuyệt vời. Không chỉ thế, tivi còn có thể kết </a:t>
            </a:r>
            <a:r>
              <a:rPr lang="vi-VN" sz="2800">
                <a:latin typeface="+mj-lt"/>
              </a:rPr>
              <a:t>nối </a:t>
            </a:r>
            <a:r>
              <a:rPr lang="vi-VN" sz="2800" smtClean="0">
                <a:latin typeface="+mj-lt"/>
              </a:rPr>
              <a:t>Internet </a:t>
            </a:r>
            <a:r>
              <a:rPr lang="vi-VN" sz="2800" dirty="0">
                <a:latin typeface="+mj-lt"/>
              </a:rPr>
              <a:t>nên cả gia đình em được xem rất nhiều chương trình hay mà không giới hạn thời gian. Em rất thích chiếc tivi của nhà mình.</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78730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xmlns=""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xmlns=""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xmlns=""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xmlns=""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xmlns=""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xmlns=""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Times New Roman" pitchFamily="18" charset="0"/>
                <a:cs typeface="Times New Roman" pitchFamily="18" charset="0"/>
              </a:rPr>
              <a:t>Khởi</a:t>
            </a:r>
            <a:r>
              <a:rPr lang="en-US" sz="8000" dirty="0">
                <a:solidFill>
                  <a:srgbClr val="0070C0"/>
                </a:solidFill>
                <a:latin typeface="Times New Roman" pitchFamily="18" charset="0"/>
                <a:cs typeface="Times New Roman" pitchFamily="18" charset="0"/>
              </a:rPr>
              <a:t> </a:t>
            </a:r>
            <a:r>
              <a:rPr lang="en-US" sz="8000" dirty="0" err="1">
                <a:solidFill>
                  <a:srgbClr val="0070C0"/>
                </a:solidFill>
                <a:latin typeface="Times New Roman" pitchFamily="18" charset="0"/>
                <a:cs typeface="Times New Roman" pitchFamily="18" charset="0"/>
              </a:rPr>
              <a:t>động</a:t>
            </a:r>
            <a:endParaRPr lang="en-US" sz="8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3528" y="31258"/>
            <a:ext cx="12047728" cy="5965750"/>
          </a:xfrm>
          <a:prstGeom prst="rect">
            <a:avLst/>
          </a:prstGeom>
          <a:noFill/>
          <a:ln w="9525">
            <a:noFill/>
          </a:ln>
        </p:spPr>
      </p:pic>
      <p:pic>
        <p:nvPicPr>
          <p:cNvPr id="71696" name="图片 71695" descr="2"/>
          <p:cNvPicPr>
            <a:picLocks noChangeAspect="1"/>
          </p:cNvPicPr>
          <p:nvPr/>
        </p:nvPicPr>
        <p:blipFill>
          <a:blip r:embed="rId5"/>
          <a:stretch>
            <a:fillRect/>
          </a:stretch>
        </p:blipFill>
        <p:spPr>
          <a:xfrm>
            <a:off x="308657" y="1866415"/>
            <a:ext cx="1687085" cy="973318"/>
          </a:xfrm>
          <a:prstGeom prst="rect">
            <a:avLst/>
          </a:prstGeom>
          <a:noFill/>
          <a:ln w="9525">
            <a:noFill/>
          </a:ln>
        </p:spPr>
      </p:pic>
      <p:sp>
        <p:nvSpPr>
          <p:cNvPr id="5" name="TextBox 4"/>
          <p:cNvSpPr txBox="1"/>
          <p:nvPr/>
        </p:nvSpPr>
        <p:spPr>
          <a:xfrm>
            <a:off x="3889109" y="2117897"/>
            <a:ext cx="5350933" cy="400110"/>
          </a:xfrm>
          <a:prstGeom prst="rect">
            <a:avLst/>
          </a:prstGeom>
          <a:noFill/>
        </p:spPr>
        <p:txBody>
          <a:bodyPr wrap="square" rtlCol="0">
            <a:spAutoFit/>
          </a:bodyPr>
          <a:lstStyle/>
          <a:p>
            <a:r>
              <a:rPr lang="en-US" sz="2000" b="1" smtClean="0">
                <a:latin typeface="+mj-lt"/>
              </a:rPr>
              <a:t>2. Nêu các ý khi tả một đồ vật trong nhà? </a:t>
            </a:r>
            <a:endParaRPr lang="vi-VN" sz="2000" b="1">
              <a:latin typeface="+mj-lt"/>
            </a:endParaRPr>
          </a:p>
        </p:txBody>
      </p:sp>
      <p:sp>
        <p:nvSpPr>
          <p:cNvPr id="7" name="TextBox 6"/>
          <p:cNvSpPr txBox="1"/>
          <p:nvPr/>
        </p:nvSpPr>
        <p:spPr>
          <a:xfrm>
            <a:off x="3945467" y="2718297"/>
            <a:ext cx="5545666" cy="1754326"/>
          </a:xfrm>
          <a:prstGeom prst="rect">
            <a:avLst/>
          </a:prstGeom>
          <a:noFill/>
        </p:spPr>
        <p:txBody>
          <a:bodyPr wrap="square" rtlCol="0">
            <a:spAutoFit/>
          </a:bodyPr>
          <a:lstStyle/>
          <a:p>
            <a:r>
              <a:rPr lang="en-US" b="1" smtClean="0"/>
              <a:t>Gợi ý:</a:t>
            </a:r>
          </a:p>
          <a:p>
            <a:r>
              <a:rPr lang="en-US" smtClean="0"/>
              <a:t>a.Giới thiệu về đồ vật.</a:t>
            </a:r>
          </a:p>
          <a:p>
            <a:r>
              <a:rPr lang="en-US" smtClean="0"/>
              <a:t>b.Tả đặc điểm về màu sắc.</a:t>
            </a:r>
          </a:p>
          <a:p>
            <a:r>
              <a:rPr lang="en-US" smtClean="0"/>
              <a:t>c.Đặc điểm về hình dáng, kích thước.</a:t>
            </a:r>
          </a:p>
          <a:p>
            <a:r>
              <a:rPr lang="en-US"/>
              <a:t>d</a:t>
            </a:r>
            <a:r>
              <a:rPr lang="en-US" smtClean="0"/>
              <a:t>.Đặc điểm về hoạt động, công dụng.</a:t>
            </a:r>
          </a:p>
          <a:p>
            <a:r>
              <a:rPr lang="en-US" smtClean="0"/>
              <a:t>e. Nêu tình cảm, sự gắn bó với đồ vật.</a:t>
            </a:r>
            <a:endParaRPr lang="vi-VN"/>
          </a:p>
        </p:txBody>
      </p:sp>
      <p:sp>
        <p:nvSpPr>
          <p:cNvPr id="8" name="TextBox 7"/>
          <p:cNvSpPr txBox="1"/>
          <p:nvPr/>
        </p:nvSpPr>
        <p:spPr>
          <a:xfrm>
            <a:off x="3869267" y="1021322"/>
            <a:ext cx="6377392" cy="400110"/>
          </a:xfrm>
          <a:prstGeom prst="rect">
            <a:avLst/>
          </a:prstGeom>
          <a:noFill/>
        </p:spPr>
        <p:txBody>
          <a:bodyPr wrap="square" rtlCol="0">
            <a:spAutoFit/>
          </a:bodyPr>
          <a:lstStyle/>
          <a:p>
            <a:r>
              <a:rPr lang="en-US" b="1" smtClean="0"/>
              <a:t>1.  Để </a:t>
            </a:r>
            <a:r>
              <a:rPr lang="en-US" sz="2000" b="1" smtClean="0">
                <a:solidFill>
                  <a:srgbClr val="002060"/>
                </a:solidFill>
              </a:rPr>
              <a:t>tả</a:t>
            </a:r>
            <a:r>
              <a:rPr lang="en-US" b="1" smtClean="0"/>
              <a:t> được một đồ vật </a:t>
            </a:r>
            <a:r>
              <a:rPr lang="en-US" b="1"/>
              <a:t>yêu thích </a:t>
            </a:r>
            <a:r>
              <a:rPr lang="en-US" b="1" smtClean="0"/>
              <a:t>em cần làm gì?</a:t>
            </a:r>
            <a:endParaRPr lang="vi-VN" b="1"/>
          </a:p>
        </p:txBody>
      </p:sp>
      <p:sp>
        <p:nvSpPr>
          <p:cNvPr id="9" name="TextBox 8"/>
          <p:cNvSpPr txBox="1"/>
          <p:nvPr/>
        </p:nvSpPr>
        <p:spPr>
          <a:xfrm>
            <a:off x="4269688" y="1466305"/>
            <a:ext cx="6326594" cy="400110"/>
          </a:xfrm>
          <a:prstGeom prst="rect">
            <a:avLst/>
          </a:prstGeom>
          <a:noFill/>
        </p:spPr>
        <p:txBody>
          <a:bodyPr wrap="square" rtlCol="0">
            <a:spAutoFit/>
          </a:bodyPr>
          <a:lstStyle/>
          <a:p>
            <a:r>
              <a:rPr lang="en-US" sz="2000" smtClean="0">
                <a:solidFill>
                  <a:srgbClr val="C00000"/>
                </a:solidFill>
              </a:rPr>
              <a:t>Phải quan sát các đặc điểm tiêu biểu của đồ vật.</a:t>
            </a:r>
            <a:endParaRPr lang="vi-VN" sz="2000">
              <a:solidFill>
                <a:srgbClr val="C00000"/>
              </a:solidFill>
            </a:endParaRPr>
          </a:p>
        </p:txBody>
      </p:sp>
    </p:spTree>
    <p:extLst>
      <p:ext uri="{BB962C8B-B14F-4D97-AF65-F5344CB8AC3E}">
        <p14:creationId xmlns:p14="http://schemas.microsoft.com/office/powerpoint/2010/main" val="237244440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xmlns=""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xmlns=""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xmlns=""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xmlns=""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xmlns=""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xmlns=""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6" name="图片 15">
            <a:extLst>
              <a:ext uri="{FF2B5EF4-FFF2-40B4-BE49-F238E27FC236}">
                <a16:creationId xmlns:a16="http://schemas.microsoft.com/office/drawing/2014/main" xmlns=""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xmlns=""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xmlns=""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xmlns=""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xmlns="" id="{492B818F-FDD3-4E13-9E02-EE27100403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xmlns="" id="{D4BAB02F-D372-431D-9257-4660723598F1}"/>
              </a:ext>
            </a:extLst>
          </p:cNvPr>
          <p:cNvGrpSpPr/>
          <p:nvPr/>
        </p:nvGrpSpPr>
        <p:grpSpPr>
          <a:xfrm>
            <a:off x="4637204" y="698729"/>
            <a:ext cx="3029331" cy="741676"/>
            <a:chOff x="2769991" y="1749601"/>
            <a:chExt cx="3029331" cy="741676"/>
          </a:xfrm>
        </p:grpSpPr>
        <p:sp>
          <p:nvSpPr>
            <p:cNvPr id="33" name="矩形: 圆角 10">
              <a:extLst>
                <a:ext uri="{FF2B5EF4-FFF2-40B4-BE49-F238E27FC236}">
                  <a16:creationId xmlns:a16="http://schemas.microsoft.com/office/drawing/2014/main" xmlns=""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sp>
          <p:nvSpPr>
            <p:cNvPr id="34" name="TextBox 33">
              <a:extLst>
                <a:ext uri="{FF2B5EF4-FFF2-40B4-BE49-F238E27FC236}">
                  <a16:creationId xmlns:a16="http://schemas.microsoft.com/office/drawing/2014/main" xmlns="" id="{072022C1-FC36-4706-9253-0A28EA64A08D}"/>
                </a:ext>
              </a:extLst>
            </p:cNvPr>
            <p:cNvSpPr txBox="1"/>
            <p:nvPr/>
          </p:nvSpPr>
          <p:spPr>
            <a:xfrm>
              <a:off x="2769991" y="1752613"/>
              <a:ext cx="3029331" cy="738664"/>
            </a:xfrm>
            <a:prstGeom prst="rect">
              <a:avLst/>
            </a:prstGeom>
            <a:noFill/>
          </p:spPr>
          <p:txBody>
            <a:bodyPr wrap="square" rtlCol="0">
              <a:spAutoFit/>
            </a:bodyPr>
            <a:lstStyle/>
            <a:p>
              <a:pPr algn="ctr">
                <a:defRPr/>
              </a:pPr>
              <a:r>
                <a:rPr lang="en-US" sz="4200" spc="-150" dirty="0">
                  <a:solidFill>
                    <a:prstClr val="white"/>
                  </a:solidFill>
                  <a:latin typeface="LNTH-Kids  Chinese Font 1" panose="02010600030101010101" pitchFamily="2" charset="-128"/>
                  <a:ea typeface="LNTH-Kids  Chinese Font 1" panose="02010600030101010101" pitchFamily="2" charset="-128"/>
                </a:rPr>
                <a:t>TIẾNG VIỆT</a:t>
              </a:r>
            </a:p>
          </p:txBody>
        </p:sp>
      </p:grpSp>
      <p:sp>
        <p:nvSpPr>
          <p:cNvPr id="35" name="TextBox 34">
            <a:extLst>
              <a:ext uri="{FF2B5EF4-FFF2-40B4-BE49-F238E27FC236}">
                <a16:creationId xmlns:a16="http://schemas.microsoft.com/office/drawing/2014/main" xmlns="" id="{C798B558-AE05-4ADE-83C6-D5D272A110E8}"/>
              </a:ext>
            </a:extLst>
          </p:cNvPr>
          <p:cNvSpPr txBox="1"/>
          <p:nvPr/>
        </p:nvSpPr>
        <p:spPr>
          <a:xfrm>
            <a:off x="3624321" y="1711167"/>
            <a:ext cx="5668266" cy="707886"/>
          </a:xfrm>
          <a:prstGeom prst="rect">
            <a:avLst/>
          </a:prstGeom>
          <a:noFill/>
        </p:spPr>
        <p:txBody>
          <a:bodyPr wrap="square" rtlCol="0">
            <a:spAutoFit/>
          </a:bodyPr>
          <a:lstStyle/>
          <a:p>
            <a:pPr algn="ctr">
              <a:defRPr/>
            </a:pPr>
            <a:r>
              <a:rPr lang="en-US" sz="4000" b="1" dirty="0" err="1">
                <a:solidFill>
                  <a:srgbClr val="B207B0"/>
                </a:solidFill>
                <a:latin typeface="SVN-Redressed" panose="02040603050506020204" pitchFamily="18" charset="0"/>
              </a:rPr>
              <a:t>Bài</a:t>
            </a:r>
            <a:r>
              <a:rPr lang="en-US" sz="4000" b="1" dirty="0">
                <a:solidFill>
                  <a:srgbClr val="B207B0"/>
                </a:solidFill>
                <a:latin typeface="SVN-Redressed" panose="02040603050506020204" pitchFamily="18" charset="0"/>
              </a:rPr>
              <a:t> </a:t>
            </a:r>
            <a:r>
              <a:rPr lang="en-US" sz="4000" b="1" smtClean="0">
                <a:solidFill>
                  <a:srgbClr val="B207B0"/>
                </a:solidFill>
                <a:latin typeface="SVN-Redressed" panose="02040603050506020204" pitchFamily="18" charset="0"/>
              </a:rPr>
              <a:t>24 . Luyện tập 2</a:t>
            </a:r>
            <a:endParaRPr lang="en-US" sz="4000" b="1" dirty="0">
              <a:solidFill>
                <a:srgbClr val="B207B0"/>
              </a:solidFill>
              <a:latin typeface="SVN-Redressed" panose="02040603050506020204" pitchFamily="18" charset="0"/>
            </a:endParaRPr>
          </a:p>
        </p:txBody>
      </p:sp>
      <p:sp>
        <p:nvSpPr>
          <p:cNvPr id="2" name="TextBox 1"/>
          <p:cNvSpPr txBox="1"/>
          <p:nvPr/>
        </p:nvSpPr>
        <p:spPr>
          <a:xfrm>
            <a:off x="3196022" y="2654251"/>
            <a:ext cx="7226337" cy="707886"/>
          </a:xfrm>
          <a:prstGeom prst="rect">
            <a:avLst/>
          </a:prstGeom>
          <a:noFill/>
        </p:spPr>
        <p:txBody>
          <a:bodyPr wrap="none" rtlCol="0">
            <a:spAutoFit/>
          </a:bodyPr>
          <a:lstStyle/>
          <a:p>
            <a:r>
              <a:rPr lang="en-US" sz="40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887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1"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500"/>
                                        <p:tgtEl>
                                          <p:spTgt spid="23"/>
                                        </p:tgtEl>
                                      </p:cBhvr>
                                    </p:animEffect>
                                  </p:childTnLst>
                                </p:cTn>
                              </p:par>
                              <p:par>
                                <p:cTn id="26" presetID="21" presetClass="entr" presetSubtype="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500"/>
                                        <p:tgtEl>
                                          <p:spTgt spid="26"/>
                                        </p:tgtEl>
                                      </p:cBhvr>
                                    </p:animEffect>
                                  </p:childTnLst>
                                </p:cTn>
                              </p:par>
                              <p:par>
                                <p:cTn id="29" presetID="21"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heel(1)">
                                      <p:cBhvr>
                                        <p:cTn id="31" dur="500"/>
                                        <p:tgtEl>
                                          <p:spTgt spid="29"/>
                                        </p:tgtEl>
                                      </p:cBhvr>
                                    </p:animEffect>
                                  </p:childTnLst>
                                </p:cTn>
                              </p:par>
                              <p:par>
                                <p:cTn id="32" presetID="5" presetClass="entr" presetSubtype="1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3528" y="1298233"/>
            <a:ext cx="11582399" cy="4591317"/>
          </a:xfrm>
          <a:prstGeom prst="rect">
            <a:avLst/>
          </a:prstGeom>
          <a:noFill/>
          <a:ln w="9525">
            <a:noFill/>
          </a:ln>
        </p:spPr>
      </p:pic>
      <p:pic>
        <p:nvPicPr>
          <p:cNvPr id="71696" name="图片 71695" descr="2"/>
          <p:cNvPicPr>
            <a:picLocks noChangeAspect="1"/>
          </p:cNvPicPr>
          <p:nvPr/>
        </p:nvPicPr>
        <p:blipFill>
          <a:blip r:embed="rId5"/>
          <a:stretch>
            <a:fillRect/>
          </a:stretch>
        </p:blipFill>
        <p:spPr>
          <a:xfrm>
            <a:off x="308657" y="1866415"/>
            <a:ext cx="1687085" cy="973318"/>
          </a:xfrm>
          <a:prstGeom prst="rect">
            <a:avLst/>
          </a:prstGeom>
          <a:noFill/>
          <a:ln w="9525">
            <a:noFill/>
          </a:ln>
        </p:spPr>
      </p:pic>
      <p:sp>
        <p:nvSpPr>
          <p:cNvPr id="2" name="Rounded Rectangle 1"/>
          <p:cNvSpPr/>
          <p:nvPr/>
        </p:nvSpPr>
        <p:spPr>
          <a:xfrm>
            <a:off x="4803322" y="688621"/>
            <a:ext cx="40386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YÊU CẦU CẦN ĐẠT:</a:t>
            </a:r>
          </a:p>
        </p:txBody>
      </p:sp>
      <p:pic>
        <p:nvPicPr>
          <p:cNvPr id="71687" name="图片 71686" descr="11"/>
          <p:cNvPicPr>
            <a:picLocks noChangeAspect="1"/>
          </p:cNvPicPr>
          <p:nvPr/>
        </p:nvPicPr>
        <p:blipFill>
          <a:blip r:embed="rId6"/>
          <a:stretch>
            <a:fillRect/>
          </a:stretch>
        </p:blipFill>
        <p:spPr>
          <a:xfrm>
            <a:off x="3557701" y="4200106"/>
            <a:ext cx="6957052" cy="1180414"/>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3285744" y="1905000"/>
            <a:ext cx="7119270" cy="1140552"/>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3290686" y="3041634"/>
            <a:ext cx="7063873" cy="1180414"/>
          </a:xfrm>
          <a:prstGeom prst="rect">
            <a:avLst/>
          </a:prstGeom>
          <a:noFill/>
          <a:ln w="9525">
            <a:noFill/>
          </a:ln>
        </p:spPr>
      </p:pic>
      <p:sp>
        <p:nvSpPr>
          <p:cNvPr id="3" name="TextBox 2"/>
          <p:cNvSpPr txBox="1"/>
          <p:nvPr/>
        </p:nvSpPr>
        <p:spPr>
          <a:xfrm>
            <a:off x="3956316" y="2065104"/>
            <a:ext cx="6144413" cy="707886"/>
          </a:xfrm>
          <a:prstGeom prst="rect">
            <a:avLst/>
          </a:prstGeom>
          <a:noFill/>
        </p:spPr>
        <p:txBody>
          <a:bodyPr wrap="square" rtlCol="0">
            <a:spAutoFit/>
          </a:bodyPr>
          <a:lstStyle/>
          <a:p>
            <a:pPr algn="just">
              <a:spcAft>
                <a:spcPts val="0"/>
              </a:spcAft>
            </a:pPr>
            <a:r>
              <a:rPr lang="nl-NL" sz="2000" smtClean="0">
                <a:solidFill>
                  <a:srgbClr val="002060"/>
                </a:solidFill>
                <a:latin typeface="+mj-lt"/>
                <a:ea typeface="Calibri"/>
              </a:rPr>
              <a:t> Đọc </a:t>
            </a:r>
            <a:r>
              <a:rPr lang="nl-NL" sz="2000">
                <a:solidFill>
                  <a:srgbClr val="002060"/>
                </a:solidFill>
                <a:latin typeface="+mj-lt"/>
                <a:ea typeface="Calibri"/>
              </a:rPr>
              <a:t>và hiểu được bài </a:t>
            </a:r>
            <a:r>
              <a:rPr lang="nl-NL" sz="2000" smtClean="0">
                <a:solidFill>
                  <a:srgbClr val="002060"/>
                </a:solidFill>
                <a:latin typeface="+mj-lt"/>
                <a:ea typeface="Calibri"/>
              </a:rPr>
              <a:t>văn</a:t>
            </a:r>
            <a:r>
              <a:rPr lang="nl-NL" sz="2000" i="1" smtClean="0">
                <a:solidFill>
                  <a:srgbClr val="002060"/>
                </a:solidFill>
                <a:latin typeface="+mj-lt"/>
                <a:ea typeface="Calibri"/>
              </a:rPr>
              <a:t>“ </a:t>
            </a:r>
            <a:r>
              <a:rPr lang="nl-NL" sz="2000" i="1">
                <a:solidFill>
                  <a:srgbClr val="002060"/>
                </a:solidFill>
                <a:latin typeface="+mj-lt"/>
                <a:ea typeface="Calibri"/>
              </a:rPr>
              <a:t>Cái đồng hồ”</a:t>
            </a:r>
            <a:r>
              <a:rPr lang="nl-NL" sz="2000">
                <a:solidFill>
                  <a:srgbClr val="002060"/>
                </a:solidFill>
                <a:latin typeface="+mj-lt"/>
                <a:ea typeface="Calibri"/>
              </a:rPr>
              <a:t> và tìm được các từ ngữ tả các bộ phận của đồng hồ.</a:t>
            </a:r>
            <a:endParaRPr lang="vi-VN" sz="1200">
              <a:solidFill>
                <a:srgbClr val="002060"/>
              </a:solidFill>
              <a:effectLst/>
              <a:latin typeface="+mj-lt"/>
              <a:ea typeface="Times New Roman"/>
            </a:endParaRPr>
          </a:p>
        </p:txBody>
      </p:sp>
      <p:sp>
        <p:nvSpPr>
          <p:cNvPr id="4" name="TextBox 3"/>
          <p:cNvSpPr txBox="1"/>
          <p:nvPr/>
        </p:nvSpPr>
        <p:spPr>
          <a:xfrm>
            <a:off x="4078832" y="3208313"/>
            <a:ext cx="5914791" cy="707886"/>
          </a:xfrm>
          <a:prstGeom prst="rect">
            <a:avLst/>
          </a:prstGeom>
          <a:noFill/>
        </p:spPr>
        <p:txBody>
          <a:bodyPr wrap="square" rtlCol="0">
            <a:spAutoFit/>
          </a:bodyPr>
          <a:lstStyle/>
          <a:p>
            <a:pPr algn="just">
              <a:spcAft>
                <a:spcPts val="0"/>
              </a:spcAft>
            </a:pPr>
            <a:r>
              <a:rPr lang="nl-NL" sz="2000">
                <a:solidFill>
                  <a:srgbClr val="002060"/>
                </a:solidFill>
                <a:latin typeface="+mj-lt"/>
                <a:ea typeface="Calibri"/>
              </a:rPr>
              <a:t>- Biết tìm được các từ ngữ tả âm thanh của cái đồng hồ</a:t>
            </a:r>
            <a:endParaRPr lang="vi-VN" sz="1200">
              <a:solidFill>
                <a:srgbClr val="002060"/>
              </a:solidFill>
              <a:effectLst/>
              <a:latin typeface="+mj-lt"/>
              <a:ea typeface="Times New Roman"/>
            </a:endParaRPr>
          </a:p>
        </p:txBody>
      </p:sp>
      <p:sp>
        <p:nvSpPr>
          <p:cNvPr id="10" name="Flowchart: Connector 9"/>
          <p:cNvSpPr/>
          <p:nvPr/>
        </p:nvSpPr>
        <p:spPr>
          <a:xfrm>
            <a:off x="3158966" y="2032438"/>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1</a:t>
            </a:r>
          </a:p>
        </p:txBody>
      </p:sp>
      <p:sp>
        <p:nvSpPr>
          <p:cNvPr id="17" name="Flowchart: Connector 16"/>
          <p:cNvSpPr/>
          <p:nvPr/>
        </p:nvSpPr>
        <p:spPr>
          <a:xfrm>
            <a:off x="3120350" y="3168342"/>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2</a:t>
            </a:r>
          </a:p>
        </p:txBody>
      </p:sp>
      <p:sp>
        <p:nvSpPr>
          <p:cNvPr id="18" name="Flowchart: Connector 17"/>
          <p:cNvSpPr/>
          <p:nvPr/>
        </p:nvSpPr>
        <p:spPr>
          <a:xfrm>
            <a:off x="3120350" y="4205324"/>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3</a:t>
            </a:r>
          </a:p>
        </p:txBody>
      </p:sp>
      <p:sp>
        <p:nvSpPr>
          <p:cNvPr id="6" name="Rectangle 5"/>
          <p:cNvSpPr/>
          <p:nvPr/>
        </p:nvSpPr>
        <p:spPr>
          <a:xfrm>
            <a:off x="3777297" y="4486642"/>
            <a:ext cx="4984250" cy="400110"/>
          </a:xfrm>
          <a:prstGeom prst="rect">
            <a:avLst/>
          </a:prstGeom>
        </p:spPr>
        <p:txBody>
          <a:bodyPr wrap="none">
            <a:spAutoFit/>
          </a:bodyPr>
          <a:lstStyle/>
          <a:p>
            <a:pPr algn="just">
              <a:spcAft>
                <a:spcPts val="0"/>
              </a:spcAft>
            </a:pPr>
            <a:r>
              <a:rPr lang="nl-NL" sz="2000" smtClean="0">
                <a:solidFill>
                  <a:srgbClr val="002060"/>
                </a:solidFill>
                <a:latin typeface="+mj-lt"/>
                <a:ea typeface="Calibri"/>
              </a:rPr>
              <a:t>  </a:t>
            </a:r>
            <a:r>
              <a:rPr lang="nl-NL" sz="2000">
                <a:solidFill>
                  <a:srgbClr val="002060"/>
                </a:solidFill>
                <a:latin typeface="+mj-lt"/>
                <a:ea typeface="Calibri"/>
              </a:rPr>
              <a:t>Viết được đoạn văn  tả đồ vật theo gợi ý.</a:t>
            </a:r>
            <a:endParaRPr lang="vi-VN" sz="2000">
              <a:solidFill>
                <a:srgbClr val="002060"/>
              </a:solidFill>
              <a:effectLst/>
              <a:latin typeface="+mj-lt"/>
              <a:ea typeface="Times New Roman"/>
            </a:endParaRPr>
          </a:p>
        </p:txBody>
      </p:sp>
    </p:spTree>
    <p:extLst>
      <p:ext uri="{BB962C8B-B14F-4D97-AF65-F5344CB8AC3E}">
        <p14:creationId xmlns:p14="http://schemas.microsoft.com/office/powerpoint/2010/main" val="555472512"/>
      </p:ext>
    </p:extLst>
  </p:cSld>
  <p:clrMapOvr>
    <a:overrideClrMapping bg1="lt1" tx1="dk1" bg2="lt2" tx2="dk2" accent1="accent1" accent2="accent2" accent3="accent3" accent4="accent4" accent5="accent5" accent6="accent6" hlink="hlink" folHlink="folHlink"/>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749" y="143440"/>
            <a:ext cx="10004501" cy="5814998"/>
          </a:xfrm>
          <a:prstGeom prst="rect">
            <a:avLst/>
          </a:prstGeom>
        </p:spPr>
      </p:pic>
      <p:cxnSp>
        <p:nvCxnSpPr>
          <p:cNvPr id="4" name="Straight Connector 3"/>
          <p:cNvCxnSpPr/>
          <p:nvPr/>
        </p:nvCxnSpPr>
        <p:spPr>
          <a:xfrm flipV="1">
            <a:off x="3424518" y="4709458"/>
            <a:ext cx="214602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52800" y="4981388"/>
            <a:ext cx="27424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87332" y="5856941"/>
            <a:ext cx="8702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52800" y="5292165"/>
            <a:ext cx="24294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280652" y="5856941"/>
            <a:ext cx="2120148" cy="11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25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xmlns=""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3" name="TextBox 2"/>
          <p:cNvSpPr txBox="1"/>
          <p:nvPr/>
        </p:nvSpPr>
        <p:spPr>
          <a:xfrm>
            <a:off x="1338470" y="449977"/>
            <a:ext cx="5557932" cy="646331"/>
          </a:xfrm>
          <a:prstGeom prst="rect">
            <a:avLst/>
          </a:prstGeom>
          <a:noFill/>
        </p:spPr>
        <p:txBody>
          <a:bodyPr wrap="non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THẢO LUẬN NHÓM ĐÔI</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1117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xmlns=""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xmlns=""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13227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a16="http://schemas.microsoft.com/office/drawing/2014/main" xmlns=""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244235E8-4C58-4211-805D-9DFCA75DEFC5}"/>
              </a:ext>
            </a:extLst>
          </p:cNvPr>
          <p:cNvSpPr txBox="1"/>
          <p:nvPr/>
        </p:nvSpPr>
        <p:spPr>
          <a:xfrm>
            <a:off x="463285" y="310961"/>
            <a:ext cx="4838700" cy="461665"/>
          </a:xfrm>
          <a:prstGeom prst="rect">
            <a:avLst/>
          </a:prstGeom>
          <a:noFill/>
        </p:spPr>
        <p:txBody>
          <a:bodyPr wrap="square" rtlCol="0">
            <a:spAutoFit/>
          </a:bodyPr>
          <a:lstStyle/>
          <a:p>
            <a:r>
              <a:rPr lang="nl-NL" sz="2400" dirty="0">
                <a:solidFill>
                  <a:srgbClr val="C00000"/>
                </a:solidFill>
              </a:rPr>
              <a:t>a.Tìm từ ngữ:</a:t>
            </a:r>
            <a:endParaRPr lang="en-US" sz="2400" dirty="0">
              <a:solidFill>
                <a:srgbClr val="C00000"/>
              </a:solidFill>
            </a:endParaRPr>
          </a:p>
        </p:txBody>
      </p:sp>
      <p:sp>
        <p:nvSpPr>
          <p:cNvPr id="4" name="TextBox 3">
            <a:extLst>
              <a:ext uri="{FF2B5EF4-FFF2-40B4-BE49-F238E27FC236}">
                <a16:creationId xmlns:a16="http://schemas.microsoft.com/office/drawing/2014/main" xmlns="" id="{B5C55FDB-D3C2-4D65-A6AB-D0C0E309ED35}"/>
              </a:ext>
            </a:extLst>
          </p:cNvPr>
          <p:cNvSpPr txBox="1"/>
          <p:nvPr/>
        </p:nvSpPr>
        <p:spPr>
          <a:xfrm>
            <a:off x="291195" y="707426"/>
            <a:ext cx="4912178" cy="1569660"/>
          </a:xfrm>
          <a:prstGeom prst="rect">
            <a:avLst/>
          </a:prstGeom>
          <a:noFill/>
        </p:spPr>
        <p:txBody>
          <a:bodyPr wrap="square" rtlCol="0">
            <a:spAutoFit/>
          </a:bodyPr>
          <a:lstStyle/>
          <a:p>
            <a:r>
              <a:rPr lang="nl-NL" sz="2400" dirty="0"/>
              <a:t>+ </a:t>
            </a:r>
            <a:r>
              <a:rPr lang="nl-NL" sz="2400" b="1" dirty="0">
                <a:solidFill>
                  <a:srgbClr val="C00000"/>
                </a:solidFill>
              </a:rPr>
              <a:t>Tả bộ phận </a:t>
            </a:r>
            <a:r>
              <a:rPr lang="nl-NL" sz="2400" dirty="0"/>
              <a:t>của đồng hồ:</a:t>
            </a:r>
            <a:endParaRPr lang="en-US" sz="2400" dirty="0"/>
          </a:p>
          <a:p>
            <a:r>
              <a:rPr lang="nl-NL" sz="2400"/>
              <a:t>  </a:t>
            </a:r>
            <a:r>
              <a:rPr lang="nl-NL" sz="2400" smtClean="0"/>
              <a:t>- Vỏ </a:t>
            </a:r>
            <a:r>
              <a:rPr lang="nl-NL" sz="2400" dirty="0"/>
              <a:t>bằng nhựa màu trắng.</a:t>
            </a:r>
            <a:endParaRPr lang="en-US" sz="2400" dirty="0"/>
          </a:p>
          <a:p>
            <a:r>
              <a:rPr lang="nl-NL" sz="2400"/>
              <a:t>  </a:t>
            </a:r>
            <a:r>
              <a:rPr lang="nl-NL" sz="2400" smtClean="0"/>
              <a:t>- Cái </a:t>
            </a:r>
            <a:r>
              <a:rPr lang="nl-NL" sz="2400" dirty="0"/>
              <a:t>kim của nó cứ sáng loé lên như </a:t>
            </a:r>
            <a:r>
              <a:rPr lang="nl-NL" sz="2400"/>
              <a:t>đom </a:t>
            </a:r>
            <a:r>
              <a:rPr lang="nl-NL" sz="2400" smtClean="0"/>
              <a:t>đ</a:t>
            </a:r>
            <a:r>
              <a:rPr lang="nl-NL" sz="2400" smtClean="0"/>
              <a:t>óm.</a:t>
            </a:r>
            <a:endParaRPr lang="en-US" sz="2400" dirty="0"/>
          </a:p>
        </p:txBody>
      </p:sp>
      <p:sp>
        <p:nvSpPr>
          <p:cNvPr id="17" name="TextBox 16">
            <a:extLst>
              <a:ext uri="{FF2B5EF4-FFF2-40B4-BE49-F238E27FC236}">
                <a16:creationId xmlns:a16="http://schemas.microsoft.com/office/drawing/2014/main" xmlns="" id="{009EAE77-DDE9-4FD3-A61B-3D1080F28ECF}"/>
              </a:ext>
            </a:extLst>
          </p:cNvPr>
          <p:cNvSpPr txBox="1"/>
          <p:nvPr/>
        </p:nvSpPr>
        <p:spPr>
          <a:xfrm>
            <a:off x="275273" y="2297887"/>
            <a:ext cx="4928099" cy="1569660"/>
          </a:xfrm>
          <a:prstGeom prst="rect">
            <a:avLst/>
          </a:prstGeom>
          <a:noFill/>
        </p:spPr>
        <p:txBody>
          <a:bodyPr wrap="square" rtlCol="0">
            <a:spAutoFit/>
          </a:bodyPr>
          <a:lstStyle/>
          <a:p>
            <a:r>
              <a:rPr lang="nl-NL" sz="2400" dirty="0"/>
              <a:t>+ </a:t>
            </a:r>
            <a:r>
              <a:rPr lang="nl-NL" sz="2400" b="1" dirty="0">
                <a:solidFill>
                  <a:srgbClr val="C00000"/>
                </a:solidFill>
              </a:rPr>
              <a:t>Tả âm thanh </a:t>
            </a:r>
            <a:r>
              <a:rPr lang="nl-NL" sz="2400" dirty="0"/>
              <a:t>của </a:t>
            </a:r>
            <a:r>
              <a:rPr lang="nl-NL" sz="2400"/>
              <a:t>cái </a:t>
            </a:r>
            <a:r>
              <a:rPr lang="nl-NL" sz="2400" smtClean="0"/>
              <a:t>đồng </a:t>
            </a:r>
            <a:r>
              <a:rPr lang="nl-NL" sz="2400" dirty="0"/>
              <a:t>hồ: </a:t>
            </a:r>
            <a:endParaRPr lang="en-US" sz="2400" dirty="0"/>
          </a:p>
          <a:p>
            <a:r>
              <a:rPr lang="nl-NL" sz="2400" dirty="0"/>
              <a:t>    -Tiếng chuông reo vang nhà.</a:t>
            </a:r>
            <a:endParaRPr lang="en-US" sz="2400" dirty="0"/>
          </a:p>
          <a:p>
            <a:r>
              <a:rPr lang="nl-NL" sz="2400" dirty="0"/>
              <a:t>    - Tiếng kim tí tách tí </a:t>
            </a:r>
            <a:r>
              <a:rPr lang="nl-NL" sz="2400"/>
              <a:t>tách</a:t>
            </a:r>
            <a:r>
              <a:rPr lang="nl-NL" sz="2400" smtClean="0"/>
              <a:t>.</a:t>
            </a:r>
            <a:endParaRPr lang="en-US" sz="2400" dirty="0"/>
          </a:p>
          <a:p>
            <a:pPr algn="just"/>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D9EE6E5A-6E8E-4173-ABC2-1237E29A7C13}"/>
              </a:ext>
            </a:extLst>
          </p:cNvPr>
          <p:cNvSpPr/>
          <p:nvPr/>
        </p:nvSpPr>
        <p:spPr>
          <a:xfrm>
            <a:off x="6486631" y="1478739"/>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34AF5E8D-EE06-42BC-8552-5E425E2C43A2}"/>
              </a:ext>
            </a:extLst>
          </p:cNvPr>
          <p:cNvSpPr txBox="1"/>
          <p:nvPr/>
        </p:nvSpPr>
        <p:spPr>
          <a:xfrm>
            <a:off x="6858107" y="1532009"/>
            <a:ext cx="4838700" cy="461665"/>
          </a:xfrm>
          <a:prstGeom prst="rect">
            <a:avLst/>
          </a:prstGeom>
          <a:noFill/>
        </p:spPr>
        <p:txBody>
          <a:bodyPr wrap="square" rtlCol="0">
            <a:spAutoFit/>
          </a:bodyPr>
          <a:lstStyle/>
          <a:p>
            <a:r>
              <a:rPr lang="nl-NL" sz="2400" dirty="0">
                <a:solidFill>
                  <a:srgbClr val="C00000"/>
                </a:solidFill>
              </a:rPr>
              <a:t>b. Câu văn có hình ảnh </a:t>
            </a:r>
            <a:r>
              <a:rPr lang="nl-NL" sz="2400">
                <a:solidFill>
                  <a:srgbClr val="C00000"/>
                </a:solidFill>
              </a:rPr>
              <a:t>so </a:t>
            </a:r>
            <a:r>
              <a:rPr lang="nl-NL" sz="2400" smtClean="0">
                <a:solidFill>
                  <a:srgbClr val="C00000"/>
                </a:solidFill>
              </a:rPr>
              <a:t>sánh</a:t>
            </a:r>
            <a:endParaRPr lang="en-US" sz="2400" dirty="0">
              <a:solidFill>
                <a:srgbClr val="C00000"/>
              </a:solidFill>
            </a:endParaRPr>
          </a:p>
        </p:txBody>
      </p:sp>
      <p:sp>
        <p:nvSpPr>
          <p:cNvPr id="20" name="TextBox 19">
            <a:extLst>
              <a:ext uri="{FF2B5EF4-FFF2-40B4-BE49-F238E27FC236}">
                <a16:creationId xmlns:a16="http://schemas.microsoft.com/office/drawing/2014/main" xmlns="" id="{8E67C805-AE3D-4DBF-9083-B12C1656DC6E}"/>
              </a:ext>
            </a:extLst>
          </p:cNvPr>
          <p:cNvSpPr txBox="1"/>
          <p:nvPr/>
        </p:nvSpPr>
        <p:spPr>
          <a:xfrm>
            <a:off x="6660795" y="1922493"/>
            <a:ext cx="5036011" cy="2308324"/>
          </a:xfrm>
          <a:prstGeom prst="rect">
            <a:avLst/>
          </a:prstGeom>
          <a:noFill/>
        </p:spPr>
        <p:txBody>
          <a:bodyPr wrap="square" rtlCol="0">
            <a:spAutoFit/>
          </a:bodyPr>
          <a:lstStyle/>
          <a:p>
            <a:pPr lvl="0">
              <a:defRPr/>
            </a:pPr>
            <a:r>
              <a:rPr lang="en-US" sz="2400">
                <a:solidFill>
                  <a:srgbClr val="FF0000"/>
                </a:solidFill>
              </a:rPr>
              <a:t>+ </a:t>
            </a:r>
            <a:r>
              <a:rPr lang="en-US" sz="2400" smtClean="0">
                <a:solidFill>
                  <a:srgbClr val="FF0000"/>
                </a:solidFill>
              </a:rPr>
              <a:t>Đồng </a:t>
            </a:r>
            <a:r>
              <a:rPr lang="en-US" sz="2400">
                <a:solidFill>
                  <a:srgbClr val="FF0000"/>
                </a:solidFill>
              </a:rPr>
              <a:t>hồ nhà tôi có tiếng chuông reo “ác thật”, vang và trong như dế cộ gáy sau đêm mưa.</a:t>
            </a:r>
          </a:p>
          <a:p>
            <a:pPr algn="just"/>
            <a:r>
              <a:rPr lang="nl-NL" sz="2400" smtClean="0"/>
              <a:t>+ Đặc </a:t>
            </a:r>
            <a:r>
              <a:rPr lang="nl-NL" sz="2400" dirty="0"/>
              <a:t>biệt tối không có đèn</a:t>
            </a:r>
            <a:r>
              <a:rPr lang="nl-NL" sz="2400"/>
              <a:t>.... </a:t>
            </a:r>
            <a:r>
              <a:rPr lang="nl-NL" sz="2400"/>
              <a:t>h</a:t>
            </a:r>
            <a:r>
              <a:rPr lang="nl-NL" sz="2400" smtClean="0"/>
              <a:t>ai cái </a:t>
            </a:r>
            <a:r>
              <a:rPr lang="nl-NL" sz="2400" dirty="0"/>
              <a:t>kim của </a:t>
            </a:r>
            <a:r>
              <a:rPr lang="nl-NL" sz="2400"/>
              <a:t>nó </a:t>
            </a:r>
            <a:r>
              <a:rPr lang="nl-NL" sz="2400" smtClean="0"/>
              <a:t>cứ sáng </a:t>
            </a:r>
            <a:r>
              <a:rPr lang="nl-NL" sz="2400" dirty="0"/>
              <a:t>loé </a:t>
            </a:r>
            <a:r>
              <a:rPr lang="nl-NL" sz="2400"/>
              <a:t>lên </a:t>
            </a:r>
            <a:r>
              <a:rPr lang="nl-NL" sz="2400" smtClean="0"/>
              <a:t>như </a:t>
            </a:r>
            <a:r>
              <a:rPr lang="nl-NL" sz="2400" dirty="0"/>
              <a:t>đom </a:t>
            </a:r>
            <a:r>
              <a:rPr lang="nl-NL" sz="2400"/>
              <a:t>đóm</a:t>
            </a:r>
            <a:r>
              <a:rPr lang="nl-NL" sz="2400" smtClean="0"/>
              <a:t>.</a:t>
            </a:r>
            <a:endParaRPr lang="vi-VN" sz="2400" b="0" i="0" dirty="0">
              <a:solidFill>
                <a:srgbClr val="FF0000"/>
              </a:solidFill>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365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84</TotalTime>
  <Words>582</Words>
  <Application>Microsoft Office PowerPoint</Application>
  <PresentationFormat>Custom</PresentationFormat>
  <Paragraphs>65</Paragraphs>
  <Slides>19</Slides>
  <Notes>17</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8_默认设计模板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cp:lastModifiedBy>
  <cp:revision>18</cp:revision>
  <dcterms:created xsi:type="dcterms:W3CDTF">2022-08-15T13:51:22Z</dcterms:created>
  <dcterms:modified xsi:type="dcterms:W3CDTF">2022-11-25T15:57:03Z</dcterms:modified>
</cp:coreProperties>
</file>