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9" r:id="rId4"/>
  </p:sldMasterIdLst>
  <p:notesMasterIdLst>
    <p:notesMasterId r:id="rId17"/>
  </p:notesMasterIdLst>
  <p:sldIdLst>
    <p:sldId id="264" r:id="rId5"/>
    <p:sldId id="268" r:id="rId6"/>
    <p:sldId id="257" r:id="rId7"/>
    <p:sldId id="265" r:id="rId8"/>
    <p:sldId id="258" r:id="rId9"/>
    <p:sldId id="260" r:id="rId10"/>
    <p:sldId id="261" r:id="rId11"/>
    <p:sldId id="275" r:id="rId12"/>
    <p:sldId id="274" r:id="rId13"/>
    <p:sldId id="271" r:id="rId14"/>
    <p:sldId id="263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19D04-0457-4BE0-9784-1861A70B58E0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D92D9-C54D-45A2-87C8-4523D0197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5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eaLnBrk="1" hangingPunct="1">
              <a:defRPr/>
            </a:pPr>
            <a:fld id="{9A0DB2DC-4C9A-4742-B13C-FB6460FD3503}" type="slidenum">
              <a:rPr lang="en-US" altLang="zh-CN" dirty="0">
                <a:solidFill>
                  <a:srgbClr val="000000"/>
                </a:solidFill>
              </a:rPr>
              <a:pPr eaLnBrk="1" hangingPunct="1">
                <a:defRPr/>
              </a:pPr>
              <a:t>4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36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D92D9-C54D-45A2-87C8-4523D0197E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69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D92D9-C54D-45A2-87C8-4523D0197E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23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/>
            </a:pPr>
            <a:fld id="{9A0DB2DC-4C9A-4742-B13C-FB6460FD3503}" type="slidenum">
              <a:rPr lang="en-US" altLang="zh-CN" dirty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36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01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77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62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87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3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9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64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33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9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58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36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3" y="1122400"/>
            <a:ext cx="6858130" cy="2387680"/>
          </a:xfrm>
          <a:prstGeom prst="rect">
            <a:avLst/>
          </a:prstGeom>
        </p:spPr>
        <p:txBody>
          <a:bodyPr anchor="b"/>
          <a:lstStyle>
            <a:lvl1pPr algn="ctr">
              <a:defRPr sz="44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3" y="3602160"/>
            <a:ext cx="6858130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1"/>
            </a:lvl1pPr>
            <a:lvl2pPr marL="342960" indent="0" algn="ctr">
              <a:buNone/>
              <a:defRPr sz="1499"/>
            </a:lvl2pPr>
            <a:lvl3pPr marL="685921" indent="0" algn="ctr">
              <a:buNone/>
              <a:defRPr sz="1349"/>
            </a:lvl3pPr>
            <a:lvl4pPr marL="1028881" indent="0" algn="ctr">
              <a:buNone/>
              <a:defRPr sz="1199"/>
            </a:lvl4pPr>
            <a:lvl5pPr marL="1371495" indent="0" algn="ctr">
              <a:buNone/>
              <a:defRPr sz="1199"/>
            </a:lvl5pPr>
            <a:lvl6pPr marL="1714456" indent="0" algn="ctr">
              <a:buNone/>
              <a:defRPr sz="1199"/>
            </a:lvl6pPr>
            <a:lvl7pPr marL="2057416" indent="0" algn="ctr">
              <a:buNone/>
              <a:defRPr sz="1199"/>
            </a:lvl7pPr>
            <a:lvl8pPr marL="2400376" indent="0" algn="ctr">
              <a:buNone/>
              <a:defRPr sz="1199"/>
            </a:lvl8pPr>
            <a:lvl9pPr marL="2743337" indent="0" algn="ctr">
              <a:buNone/>
              <a:defRPr sz="1199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6692262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1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1" y="1158129"/>
            <a:ext cx="4485050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00617567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00" y="1709797"/>
            <a:ext cx="7886849" cy="2852833"/>
          </a:xfrm>
          <a:prstGeom prst="rect">
            <a:avLst/>
          </a:prstGeom>
        </p:spPr>
        <p:txBody>
          <a:bodyPr anchor="b"/>
          <a:lstStyle>
            <a:lvl1pPr>
              <a:defRPr sz="44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00" y="4589619"/>
            <a:ext cx="788684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1pPr>
            <a:lvl2pPr marL="342960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921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881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4pPr>
            <a:lvl5pPr marL="1371495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5pPr>
            <a:lvl6pPr marL="171445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6pPr>
            <a:lvl7pPr marL="205741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7pPr>
            <a:lvl8pPr marL="240037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8pPr>
            <a:lvl9pPr marL="2743337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47204692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1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3" y="1825686"/>
            <a:ext cx="3886273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39" y="1825686"/>
            <a:ext cx="3886273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30616395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4" y="365139"/>
            <a:ext cx="788684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99" y="1778497"/>
            <a:ext cx="365524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1"/>
            </a:lvl1pPr>
            <a:lvl2pPr marL="342960" indent="0">
              <a:buNone/>
              <a:defRPr sz="1801"/>
            </a:lvl2pPr>
            <a:lvl3pPr marL="685921" indent="0">
              <a:buNone/>
              <a:defRPr sz="1499"/>
            </a:lvl3pPr>
            <a:lvl4pPr marL="1028881" indent="0">
              <a:buNone/>
              <a:defRPr sz="1349"/>
            </a:lvl4pPr>
            <a:lvl5pPr marL="1371495" indent="0">
              <a:buNone/>
              <a:defRPr sz="1349"/>
            </a:lvl5pPr>
            <a:lvl6pPr marL="1714456" indent="0">
              <a:buNone/>
              <a:defRPr sz="1349"/>
            </a:lvl6pPr>
            <a:lvl7pPr marL="2057416" indent="0">
              <a:buNone/>
              <a:defRPr sz="1349"/>
            </a:lvl7pPr>
            <a:lvl8pPr marL="2400376" indent="0">
              <a:buNone/>
              <a:defRPr sz="1349"/>
            </a:lvl8pPr>
            <a:lvl9pPr marL="2743337" indent="0">
              <a:buNone/>
              <a:defRPr sz="13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99" y="2665468"/>
            <a:ext cx="3655249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3" y="1778497"/>
            <a:ext cx="3673251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1"/>
            </a:lvl1pPr>
            <a:lvl2pPr marL="342960" indent="0">
              <a:buNone/>
              <a:defRPr sz="1801"/>
            </a:lvl2pPr>
            <a:lvl3pPr marL="685921" indent="0">
              <a:buNone/>
              <a:defRPr sz="1499"/>
            </a:lvl3pPr>
            <a:lvl4pPr marL="1028881" indent="0">
              <a:buNone/>
              <a:defRPr sz="1349"/>
            </a:lvl4pPr>
            <a:lvl5pPr marL="1371495" indent="0">
              <a:buNone/>
              <a:defRPr sz="1349"/>
            </a:lvl5pPr>
            <a:lvl6pPr marL="1714456" indent="0">
              <a:buNone/>
              <a:defRPr sz="1349"/>
            </a:lvl6pPr>
            <a:lvl7pPr marL="2057416" indent="0">
              <a:buNone/>
              <a:defRPr sz="1349"/>
            </a:lvl7pPr>
            <a:lvl8pPr marL="2400376" indent="0">
              <a:buNone/>
              <a:defRPr sz="1349"/>
            </a:lvl8pPr>
            <a:lvl9pPr marL="2743337" indent="0">
              <a:buNone/>
              <a:defRPr sz="13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3" y="2665468"/>
            <a:ext cx="3673251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5871433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1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9129211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3799122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4" y="457218"/>
            <a:ext cx="2949233" cy="1600253"/>
          </a:xfrm>
          <a:prstGeom prst="rect">
            <a:avLst/>
          </a:prstGeom>
        </p:spPr>
        <p:txBody>
          <a:bodyPr anchor="b"/>
          <a:lstStyle>
            <a:lvl1pPr>
              <a:defRPr sz="24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6" y="987458"/>
            <a:ext cx="4629238" cy="4873788"/>
          </a:xfrm>
          <a:prstGeom prst="rect">
            <a:avLst/>
          </a:prstGeo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1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4" y="2057469"/>
            <a:ext cx="2949233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99"/>
            </a:lvl1pPr>
            <a:lvl2pPr marL="342960" indent="0">
              <a:buNone/>
              <a:defRPr sz="1049"/>
            </a:lvl2pPr>
            <a:lvl3pPr marL="685921" indent="0">
              <a:buNone/>
              <a:defRPr sz="899"/>
            </a:lvl3pPr>
            <a:lvl4pPr marL="1028881" indent="0">
              <a:buNone/>
              <a:defRPr sz="749"/>
            </a:lvl4pPr>
            <a:lvl5pPr marL="1371495" indent="0">
              <a:buNone/>
              <a:defRPr sz="749"/>
            </a:lvl5pPr>
            <a:lvl6pPr marL="1714456" indent="0">
              <a:buNone/>
              <a:defRPr sz="749"/>
            </a:lvl6pPr>
            <a:lvl7pPr marL="2057416" indent="0">
              <a:buNone/>
              <a:defRPr sz="749"/>
            </a:lvl7pPr>
            <a:lvl8pPr marL="2400376" indent="0">
              <a:buNone/>
              <a:defRPr sz="749"/>
            </a:lvl8pPr>
            <a:lvl9pPr marL="2743337" indent="0">
              <a:buNone/>
              <a:defRPr sz="7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37526048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4" y="457218"/>
            <a:ext cx="3124071" cy="1600253"/>
          </a:xfrm>
          <a:prstGeom prst="rect">
            <a:avLst/>
          </a:prstGeom>
        </p:spPr>
        <p:txBody>
          <a:bodyPr anchor="b"/>
          <a:lstStyle>
            <a:lvl1pPr>
              <a:defRPr sz="24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6" y="457218"/>
            <a:ext cx="4629238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1"/>
            </a:lvl1pPr>
            <a:lvl2pPr marL="342960" indent="0">
              <a:buNone/>
              <a:defRPr sz="2101"/>
            </a:lvl2pPr>
            <a:lvl3pPr marL="685921" indent="0">
              <a:buNone/>
              <a:defRPr sz="1801"/>
            </a:lvl3pPr>
            <a:lvl4pPr marL="1028881" indent="0">
              <a:buNone/>
              <a:defRPr sz="1499"/>
            </a:lvl4pPr>
            <a:lvl5pPr marL="1371495" indent="0">
              <a:buNone/>
              <a:defRPr sz="1499"/>
            </a:lvl5pPr>
            <a:lvl6pPr marL="1714456" indent="0">
              <a:buNone/>
              <a:defRPr sz="1499"/>
            </a:lvl6pPr>
            <a:lvl7pPr marL="2057416" indent="0">
              <a:buNone/>
              <a:defRPr sz="1499"/>
            </a:lvl7pPr>
            <a:lvl8pPr marL="2400376" indent="0">
              <a:buNone/>
              <a:defRPr sz="1499"/>
            </a:lvl8pPr>
            <a:lvl9pPr marL="2743337" indent="0">
              <a:buNone/>
              <a:defRPr sz="14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4" y="2057469"/>
            <a:ext cx="312407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99"/>
            </a:lvl1pPr>
            <a:lvl2pPr marL="342960" indent="0">
              <a:buNone/>
              <a:defRPr sz="1349"/>
            </a:lvl2pPr>
            <a:lvl3pPr marL="685921" indent="0">
              <a:buNone/>
              <a:defRPr sz="1199"/>
            </a:lvl3pPr>
            <a:lvl4pPr marL="1028881" indent="0">
              <a:buNone/>
              <a:defRPr sz="1049"/>
            </a:lvl4pPr>
            <a:lvl5pPr marL="1371495" indent="0">
              <a:buNone/>
              <a:defRPr sz="1049"/>
            </a:lvl5pPr>
            <a:lvl6pPr marL="1714456" indent="0">
              <a:buNone/>
              <a:defRPr sz="1049"/>
            </a:lvl6pPr>
            <a:lvl7pPr marL="2057416" indent="0">
              <a:buNone/>
              <a:defRPr sz="1049"/>
            </a:lvl7pPr>
            <a:lvl8pPr marL="2400376" indent="0">
              <a:buNone/>
              <a:defRPr sz="1049"/>
            </a:lvl8pPr>
            <a:lvl9pPr marL="2743337" indent="0">
              <a:buNone/>
              <a:defRPr sz="10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73263427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1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1" y="1158129"/>
            <a:ext cx="4485050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50606175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800" y="365138"/>
            <a:ext cx="1971712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3" y="365138"/>
            <a:ext cx="5800835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43805680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3" y="1825686"/>
            <a:ext cx="3886273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39" y="1825688"/>
            <a:ext cx="3886273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39" y="4076839"/>
            <a:ext cx="3886273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85602642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主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598164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1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5EAFFA7-C313-4C30-88AC-AD3ABC9A0B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6265713-CA12-4B50-9C8C-A8D7DF05D603}" type="datetimeFigureOut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11/20/2022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434EE2F-0824-477E-A9A0-44C75B6DD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1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F451253-0F39-4CB0-B581-EB78E4B5B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D218121-347E-4EE5-8DE8-6D2AC1AE24FC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524836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652204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9144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9" y="5001288"/>
            <a:ext cx="2142464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426112" y="-74389"/>
            <a:ext cx="11474420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7226339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892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433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5711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4912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5736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6746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8552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2228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518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955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526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6A11C-9BBA-4DA5-A576-DA3FF68E2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C0655-4D81-4ACB-AA7E-12F7DDECA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33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6" y="1152"/>
            <a:ext cx="9142269" cy="685570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6812" y="274598"/>
            <a:ext cx="8230379" cy="1143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422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ransition>
    <p:random/>
  </p:transition>
  <p:txStyles>
    <p:titleStyle>
      <a:lvl1pPr marL="0" lvl="0" indent="0" algn="ctr" defTabSz="81777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924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6276" lvl="0" indent="-30627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34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4464" lvl="1" indent="-25609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50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1959" lvl="2" indent="-204184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2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31020" lvl="3" indent="-20487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39389" lvl="4" indent="-204184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0457" lvl="5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9631" lvl="6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8805" lvl="7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17979" lvl="8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98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9174" lvl="1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8348" lvl="2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7522" lvl="3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6696" lvl="4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5870" lvl="5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95044" lvl="6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44218" lvl="7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3392" lvl="8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13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5.wmf"/><Relationship Id="rId7" Type="http://schemas.openxmlformats.org/officeDocument/2006/relationships/hyperlink" Target="../../Hoa%208%20-%20Bai%2033%20Tiet%2050%20DIEU%20CHE%20HIDRO%20-%20PHAN%20UNG%20THE.ppt#12. Slide 12" TargetMode="External"/><Relationship Id="rId12" Type="http://schemas.openxmlformats.org/officeDocument/2006/relationships/image" Target="../media/image23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wmf"/><Relationship Id="rId11" Type="http://schemas.openxmlformats.org/officeDocument/2006/relationships/image" Target="../media/image22.wmf"/><Relationship Id="rId5" Type="http://schemas.openxmlformats.org/officeDocument/2006/relationships/image" Target="../media/image17.gif"/><Relationship Id="rId10" Type="http://schemas.openxmlformats.org/officeDocument/2006/relationships/image" Target="../media/image21.wmf"/><Relationship Id="rId4" Type="http://schemas.openxmlformats.org/officeDocument/2006/relationships/image" Target="../media/image16.gif"/><Relationship Id="rId9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5435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"/>
            <a:ext cx="613610" cy="8181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7822" y="258383"/>
            <a:ext cx="5847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AD4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sz="2800" b="1" dirty="0">
              <a:solidFill>
                <a:srgbClr val="70AD47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9C6FF74-A3CD-43E9-B936-B3D00B198B50}"/>
              </a:ext>
            </a:extLst>
          </p:cNvPr>
          <p:cNvSpPr txBox="1"/>
          <p:nvPr/>
        </p:nvSpPr>
        <p:spPr>
          <a:xfrm>
            <a:off x="3114498" y="1034734"/>
            <a:ext cx="2622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spc="-113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LNTH-Kids  Chinese Font 1" panose="02010600030101010101" pitchFamily="2" charset="-128"/>
                <a:cs typeface="Times New Roman" pitchFamily="18" charset="0"/>
              </a:rPr>
              <a:t>TUẦN </a:t>
            </a:r>
            <a:r>
              <a:rPr lang="en-US" sz="3200" b="1" spc="-113" smtClean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LNTH-Kids  Chinese Font 1" panose="02010600030101010101" pitchFamily="2" charset="-128"/>
                <a:cs typeface="Times New Roman" pitchFamily="18" charset="0"/>
              </a:rPr>
              <a:t>12</a:t>
            </a:r>
            <a:endParaRPr lang="en-US" sz="3200" b="1" spc="-113" dirty="0">
              <a:solidFill>
                <a:srgbClr val="135E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LNTH-Kids  Chinese Font 1" panose="02010600030101010101" pitchFamily="2" charset="-128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576" y="2099608"/>
            <a:ext cx="81256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err="1">
                <a:solidFill>
                  <a:srgbClr val="002060"/>
                </a:solidFill>
                <a:latin typeface="Times New Roman" pitchFamily="18" charset="0"/>
                <a:ea typeface="Zilla Slab" pitchFamily="2" charset="0"/>
                <a:cs typeface="Times New Roman" pitchFamily="18" charset="0"/>
              </a:rPr>
              <a:t>Tiếng</a:t>
            </a:r>
            <a:r>
              <a:rPr lang="en-US" sz="4000" b="1">
                <a:solidFill>
                  <a:srgbClr val="002060"/>
                </a:solidFill>
                <a:latin typeface="Times New Roman" pitchFamily="18" charset="0"/>
                <a:ea typeface="Zilla Slab" pitchFamily="2" charset="0"/>
                <a:cs typeface="Times New Roman" pitchFamily="18" charset="0"/>
              </a:rPr>
              <a:t> </a:t>
            </a:r>
            <a:r>
              <a:rPr lang="en-US" sz="4000" b="1" smtClean="0">
                <a:solidFill>
                  <a:srgbClr val="002060"/>
                </a:solidFill>
                <a:latin typeface="Times New Roman" pitchFamily="18" charset="0"/>
                <a:ea typeface="Zilla Slab" pitchFamily="2" charset="0"/>
                <a:cs typeface="Times New Roman" pitchFamily="18" charset="0"/>
              </a:rPr>
              <a:t>Việt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ea typeface="Zilla Slab" pitchFamily="2" charset="0"/>
              <a:cs typeface="Times New Roman" pitchFamily="18" charset="0"/>
            </a:endParaRPr>
          </a:p>
          <a:p>
            <a:pPr algn="ctr"/>
            <a:r>
              <a:rPr lang="en-US" sz="4000" b="1" smtClean="0">
                <a:solidFill>
                  <a:srgbClr val="002060"/>
                </a:solidFill>
                <a:latin typeface="Times New Roman" pitchFamily="18" charset="0"/>
                <a:ea typeface="Zilla Slab" pitchFamily="2" charset="0"/>
                <a:cs typeface="Times New Roman" pitchFamily="18" charset="0"/>
              </a:rPr>
              <a:t>Bài 22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ea typeface="Zilla Slab" pitchFamily="2" charset="0"/>
              <a:cs typeface="Times New Roman" pitchFamily="18" charset="0"/>
            </a:endParaRPr>
          </a:p>
          <a:p>
            <a:r>
              <a:rPr lang="en-US" sz="4000" b="1">
                <a:solidFill>
                  <a:prstClr val="black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          </a:t>
            </a:r>
            <a:endParaRPr lang="vi-VN" sz="4000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3611" y="3200400"/>
            <a:ext cx="83779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000" b="1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Viết đoạn văn nêu tình cảm, cảm xúc</a:t>
            </a:r>
          </a:p>
          <a:p>
            <a:pPr lvl="0" algn="ctr">
              <a:buClr>
                <a:srgbClr val="000000"/>
              </a:buClr>
            </a:pPr>
            <a:r>
              <a:rPr lang="en-US" sz="4000" b="1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đối với người thân </a:t>
            </a:r>
            <a:endParaRPr lang="en-US" sz="4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861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2" y="990603"/>
            <a:ext cx="8683907" cy="53339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494" y="1866415"/>
            <a:ext cx="1265314" cy="97331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3100925" y="153883"/>
            <a:ext cx="4066219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</a:rPr>
              <a:t>YÊU CẦU </a:t>
            </a:r>
            <a:r>
              <a:rPr lang="en-US" sz="2800" b="1">
                <a:solidFill>
                  <a:srgbClr val="FF0000"/>
                </a:solidFill>
              </a:rPr>
              <a:t>CẦN </a:t>
            </a:r>
            <a:r>
              <a:rPr lang="en-US" sz="2800" b="1" smtClean="0">
                <a:solidFill>
                  <a:srgbClr val="FF0000"/>
                </a:solidFill>
              </a:rPr>
              <a:t>ĐẠT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71687" name="图片 71686" descr="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5973" y="4382186"/>
            <a:ext cx="5262628" cy="118041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9" name="图片 71688" descr="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4309" y="1905000"/>
            <a:ext cx="6070091" cy="114055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0" name="图片 71689" descr="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8016" y="3047999"/>
            <a:ext cx="5837784" cy="14232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948126" y="2070292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Nhận biết được các câu văn thể hiện cảm xúc với người thân</a:t>
            </a:r>
            <a:endParaRPr lang="en-US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40724" y="3272881"/>
            <a:ext cx="5212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 2- 3 câu thể hiện cảm xúc của em khi nghĩ về một cử chỉ, việc làm của người thân.</a:t>
            </a:r>
            <a:endParaRPr lang="en-US" sz="2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2369225" y="2032438"/>
            <a:ext cx="571500" cy="6858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Flowchart: Connector 16"/>
          <p:cNvSpPr/>
          <p:nvPr/>
        </p:nvSpPr>
        <p:spPr>
          <a:xfrm>
            <a:off x="2340263" y="3168342"/>
            <a:ext cx="571500" cy="712362"/>
          </a:xfrm>
          <a:prstGeom prst="flowChartConnector">
            <a:avLst/>
          </a:prstGeom>
          <a:solidFill>
            <a:srgbClr val="F1C9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Flowchart: Connector 17"/>
          <p:cNvSpPr/>
          <p:nvPr/>
        </p:nvSpPr>
        <p:spPr>
          <a:xfrm>
            <a:off x="2209800" y="4533190"/>
            <a:ext cx="571500" cy="72461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Rectangle 5"/>
          <p:cNvSpPr/>
          <p:nvPr/>
        </p:nvSpPr>
        <p:spPr>
          <a:xfrm>
            <a:off x="2898752" y="4535269"/>
            <a:ext cx="47212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Viết </a:t>
            </a:r>
            <a:r>
              <a:rPr lang="en-US" sz="220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đoạn văn thể hiện tình cảm với người thân.</a:t>
            </a:r>
            <a:endParaRPr lang="vi-VN" sz="220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2905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WordArt 2"/>
          <p:cNvSpPr>
            <a:spLocks noChangeArrowheads="1" noChangeShapeType="1" noTextEdit="1"/>
          </p:cNvSpPr>
          <p:nvPr/>
        </p:nvSpPr>
        <p:spPr bwMode="auto">
          <a:xfrm>
            <a:off x="838200" y="2590800"/>
            <a:ext cx="7620000" cy="1828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3600" i="1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.Vn3DH"/>
              </a:rPr>
              <a:t>XIN TR¢N TRäNG C¶M ¥N!</a:t>
            </a:r>
            <a:endParaRPr lang="en-US" sz="3600" i="1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.Vn3DH"/>
            </a:endParaRPr>
          </a:p>
        </p:txBody>
      </p:sp>
      <p:pic>
        <p:nvPicPr>
          <p:cNvPr id="48132" name="Picture 4" descr="BALLOON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698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5" descr="BALLOON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981200"/>
            <a:ext cx="962025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6" descr="BALLOON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0050" y="5410200"/>
            <a:ext cx="5905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7" descr="BALLOON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914400"/>
            <a:ext cx="15033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8" descr="BALLOON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4267200"/>
            <a:ext cx="15033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9" descr="BALLOON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19600"/>
            <a:ext cx="14493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10" descr="BALLOON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6019800"/>
            <a:ext cx="4254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1" descr="cac hanh ti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800602"/>
            <a:ext cx="18669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2" descr="ABARBLY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1938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3" descr="ABARBLY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188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4"/>
          <p:cNvPicPr>
            <a:picLocks noChangeAspect="1" noChangeArrowheads="1"/>
          </p:cNvPicPr>
          <p:nvPr/>
        </p:nvPicPr>
        <p:blipFill>
          <a:blip r:embed="rId6" cstate="print">
            <a:lum brigh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72000"/>
            <a:ext cx="17811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3" name="AutoShape 15">
            <a:hlinkClick r:id="rId7"/>
          </p:cNvPr>
          <p:cNvSpPr>
            <a:spLocks noChangeArrowheads="1"/>
          </p:cNvSpPr>
          <p:nvPr/>
        </p:nvSpPr>
        <p:spPr bwMode="auto">
          <a:xfrm>
            <a:off x="6172200" y="1371600"/>
            <a:ext cx="1066800" cy="838200"/>
          </a:xfrm>
          <a:prstGeom prst="star5">
            <a:avLst/>
          </a:prstGeom>
          <a:gradFill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FFFF00"/>
              </a:solidFill>
              <a:latin typeface=".VnBlack" pitchFamily="34" charset="0"/>
              <a:cs typeface="Arial" charset="0"/>
            </a:endParaRPr>
          </a:p>
        </p:txBody>
      </p:sp>
      <p:pic>
        <p:nvPicPr>
          <p:cNvPr id="11279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1447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876800"/>
            <a:ext cx="1371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6" name="AutoShape 1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066800" y="5181600"/>
            <a:ext cx="381000" cy="152400"/>
          </a:xfrm>
          <a:prstGeom prst="star5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48147" name="AutoShape 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990600" y="5791200"/>
            <a:ext cx="304800" cy="2286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800">
              <a:solidFill>
                <a:srgbClr val="000000"/>
              </a:solidFill>
            </a:endParaRPr>
          </a:p>
        </p:txBody>
      </p:sp>
      <p:sp>
        <p:nvSpPr>
          <p:cNvPr id="48148" name="AutoShape 2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066800" y="5486400"/>
            <a:ext cx="533400" cy="304800"/>
          </a:xfrm>
          <a:prstGeom prst="star5">
            <a:avLst/>
          </a:prstGeom>
          <a:solidFill>
            <a:srgbClr val="FF9D5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48149" name="AutoShape 21">
            <a:hlinkClick r:id="" action="ppaction://noaction"/>
          </p:cNvPr>
          <p:cNvSpPr>
            <a:spLocks noChangeArrowheads="1"/>
          </p:cNvSpPr>
          <p:nvPr/>
        </p:nvSpPr>
        <p:spPr bwMode="auto">
          <a:xfrm flipH="1">
            <a:off x="685800" y="5257800"/>
            <a:ext cx="685800" cy="3810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48150" name="AutoShape 2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371600" y="6019800"/>
            <a:ext cx="381000" cy="3048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48151" name="AutoShape 2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143000" y="4953000"/>
            <a:ext cx="381000" cy="228600"/>
          </a:xfrm>
          <a:prstGeom prst="star5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i="1">
              <a:solidFill>
                <a:srgbClr val="000000"/>
              </a:solidFill>
            </a:endParaRPr>
          </a:p>
        </p:txBody>
      </p:sp>
      <p:pic>
        <p:nvPicPr>
          <p:cNvPr id="11287" name="Picture 2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228600"/>
            <a:ext cx="24685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8" name="Picture 2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98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54" name="AutoShape 26"/>
          <p:cNvSpPr>
            <a:spLocks noChangeArrowheads="1"/>
          </p:cNvSpPr>
          <p:nvPr/>
        </p:nvSpPr>
        <p:spPr bwMode="auto">
          <a:xfrm>
            <a:off x="1752600" y="990600"/>
            <a:ext cx="1143000" cy="9144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i="1">
              <a:solidFill>
                <a:srgbClr val="000000"/>
              </a:solidFill>
            </a:endParaRPr>
          </a:p>
        </p:txBody>
      </p:sp>
      <p:grpSp>
        <p:nvGrpSpPr>
          <p:cNvPr id="11290" name="Group 31"/>
          <p:cNvGrpSpPr>
            <a:grpSpLocks/>
          </p:cNvGrpSpPr>
          <p:nvPr/>
        </p:nvGrpSpPr>
        <p:grpSpPr bwMode="auto">
          <a:xfrm>
            <a:off x="0" y="0"/>
            <a:ext cx="9164638" cy="6916738"/>
            <a:chOff x="0" y="-24"/>
            <a:chExt cx="5773" cy="4357"/>
          </a:xfrm>
        </p:grpSpPr>
        <p:pic>
          <p:nvPicPr>
            <p:cNvPr id="11291" name="Picture 32" descr="N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59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2" name="Picture 33" descr="N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76" y="2123"/>
              <a:ext cx="432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3" name="Picture 34" descr="N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129" y="2142"/>
              <a:ext cx="432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4" name="Picture 35" descr="N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-24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330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3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3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3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3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3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3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3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3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30" fill="hold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3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3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3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3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3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3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3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3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3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3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3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3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30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30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30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30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3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3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3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3" dur="3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/>
      <p:bldP spid="48143" grpId="0" animBg="1"/>
      <p:bldP spid="48146" grpId="0" animBg="1"/>
      <p:bldP spid="48148" grpId="0" animBg="1"/>
      <p:bldP spid="48149" grpId="0" animBg="1"/>
      <p:bldP spid="48149" grpId="1" animBg="1"/>
      <p:bldP spid="48150" grpId="0" animBg="1"/>
      <p:bldP spid="48151" grpId="0" animBg="1"/>
      <p:bldP spid="481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6096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6096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794266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6096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6096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609601"/>
            <a:ext cx="84582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Viết đoạn văn thể hiện tình cảm của em với người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thân.</a:t>
            </a:r>
          </a:p>
          <a:p>
            <a:pPr>
              <a:spcAft>
                <a:spcPts val="600"/>
              </a:spcAft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Người đó là ai?	</a:t>
            </a:r>
          </a:p>
          <a:p>
            <a:pPr>
              <a:spcAft>
                <a:spcPts val="600"/>
              </a:spcAf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+ Em có tình cảm thế nào với người đó? Vì sao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2835057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viết </a:t>
            </a:r>
            <a:r>
              <a:rPr lang="en-US" sz="2800" b="1" i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i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 rất yêu bố của em. Bố luôn dành tình yêu thương và những điều tốt đẹp nhất cho em. Vào thời gian rảnh, bố lại dạy em </a:t>
            </a:r>
            <a:r>
              <a:rPr lang="en-US" sz="2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 bài, </a:t>
            </a:r>
            <a:r>
              <a:rPr lang="en-US" sz="28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đưa em đi chơi. Lúc đó, em cảm thấy rất hạnh phúc. Khi em mắc lỗi, bố thường nghiêm túc phê </a:t>
            </a:r>
            <a:r>
              <a:rPr lang="en-US" sz="2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bình, nhắc nhở. </a:t>
            </a:r>
            <a:r>
              <a:rPr lang="en-US" sz="28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Nhưng em không thấy sợ mà kính </a:t>
            </a:r>
            <a:r>
              <a:rPr lang="en-US" sz="2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trọng, biết ơn </a:t>
            </a:r>
            <a:r>
              <a:rPr lang="en-US" sz="28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bố hơn. Em mong bố sẽ luôn khỏe </a:t>
            </a:r>
            <a:r>
              <a:rPr lang="en-US" sz="2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mạnh để dạy bảo em nên ngừoi.</a:t>
            </a:r>
            <a:endParaRPr lang="en-US" sz="28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524000" y="1066800"/>
            <a:ext cx="1981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6250" y="1524000"/>
            <a:ext cx="16573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953000" y="1061505"/>
            <a:ext cx="2438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53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144000" cy="678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15240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5334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KHỞI ĐỘNG</a:t>
            </a:r>
            <a:endParaRPr lang="vi-VN" sz="4800" b="1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893332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8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Giới </a:t>
            </a:r>
            <a:r>
              <a:rPr lang="en-US" sz="2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thiệu tranh vẽ của em về ngôi nhà.</a:t>
            </a:r>
            <a:endParaRPr lang="vi-VN" sz="2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256" y="3211375"/>
            <a:ext cx="7789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2. Hãy kể một kỉ niệm về sự quan tâm của mọi người trong  gia đình đối với em?</a:t>
            </a:r>
            <a:endParaRPr lang="vi-VN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70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144000" cy="678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15240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33700" y="1135559"/>
            <a:ext cx="2933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328208"/>
            <a:ext cx="876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000" b="1" kern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Bài 22.Luyện tập</a:t>
            </a:r>
            <a:r>
              <a:rPr lang="en-US" sz="4000" b="1" ker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endParaRPr lang="en-US" sz="4000" b="1" ker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lvl="0" algn="ctr">
              <a:buClr>
                <a:srgbClr val="000000"/>
              </a:buClr>
            </a:pPr>
            <a:r>
              <a:rPr lang="en-US" sz="4000" b="1" kern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Viết </a:t>
            </a:r>
            <a:r>
              <a:rPr lang="en-US" sz="40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đoạn</a:t>
            </a:r>
            <a:r>
              <a:rPr lang="en-US" sz="4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văn</a:t>
            </a:r>
            <a:r>
              <a:rPr lang="en-US" sz="4000" b="1" kern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nêu</a:t>
            </a:r>
            <a:r>
              <a:rPr lang="en-US" sz="4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tình cảm, </a:t>
            </a:r>
            <a:r>
              <a:rPr lang="en-US" sz="4000" b="1" kern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cảm</a:t>
            </a:r>
            <a:r>
              <a:rPr lang="en-US" sz="4000" b="1" kern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xúc</a:t>
            </a:r>
          </a:p>
          <a:p>
            <a:pPr lvl="0" algn="ctr">
              <a:buClr>
                <a:srgbClr val="000000"/>
              </a:buClr>
            </a:pPr>
            <a:r>
              <a:rPr lang="en-US" sz="4000" b="1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đối </a:t>
            </a:r>
            <a:r>
              <a:rPr lang="en-US" sz="40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4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người</a:t>
            </a:r>
            <a:r>
              <a:rPr lang="en-US" sz="4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thân</a:t>
            </a:r>
            <a:r>
              <a:rPr lang="en-US" sz="4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endParaRPr lang="en-US" sz="4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408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2" y="990603"/>
            <a:ext cx="8683907" cy="53339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494" y="1866415"/>
            <a:ext cx="1265314" cy="97331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3100925" y="153883"/>
            <a:ext cx="4066219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</a:rPr>
              <a:t>YÊU CẦU </a:t>
            </a:r>
            <a:r>
              <a:rPr lang="en-US" sz="2800" b="1">
                <a:solidFill>
                  <a:srgbClr val="FF0000"/>
                </a:solidFill>
              </a:rPr>
              <a:t>CẦN </a:t>
            </a:r>
            <a:r>
              <a:rPr lang="en-US" sz="2800" b="1" smtClean="0">
                <a:solidFill>
                  <a:srgbClr val="FF0000"/>
                </a:solidFill>
              </a:rPr>
              <a:t>ĐẠT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71687" name="图片 71686" descr="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5973" y="4382186"/>
            <a:ext cx="5262628" cy="118041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9" name="图片 71688" descr="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4309" y="1905000"/>
            <a:ext cx="6070091" cy="114055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0" name="图片 71689" descr="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8016" y="3047999"/>
            <a:ext cx="5837784" cy="14232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948126" y="2070292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Nhận biết được các câu văn thể hiện cảm xúc với người thân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40724" y="3272881"/>
            <a:ext cx="5212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 2- 3 câu thể hiện cảm xúc của em khi nghĩ về một cử chỉ, việc làm của người thân.</a:t>
            </a:r>
            <a:endParaRPr lang="en-US" sz="2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2369225" y="2032438"/>
            <a:ext cx="571500" cy="6858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Flowchart: Connector 16"/>
          <p:cNvSpPr/>
          <p:nvPr/>
        </p:nvSpPr>
        <p:spPr>
          <a:xfrm>
            <a:off x="2340263" y="3168342"/>
            <a:ext cx="571500" cy="712362"/>
          </a:xfrm>
          <a:prstGeom prst="flowChartConnector">
            <a:avLst/>
          </a:prstGeom>
          <a:solidFill>
            <a:srgbClr val="F1C9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Flowchart: Connector 17"/>
          <p:cNvSpPr/>
          <p:nvPr/>
        </p:nvSpPr>
        <p:spPr>
          <a:xfrm>
            <a:off x="2209800" y="4533190"/>
            <a:ext cx="571500" cy="72461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Rectangle 5"/>
          <p:cNvSpPr/>
          <p:nvPr/>
        </p:nvSpPr>
        <p:spPr>
          <a:xfrm>
            <a:off x="2898752" y="4535269"/>
            <a:ext cx="47212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200" smtClean="0">
                <a:latin typeface="Times New Roman"/>
                <a:ea typeface="Calibri"/>
                <a:cs typeface="Times New Roman"/>
              </a:rPr>
              <a:t>Viết </a:t>
            </a:r>
            <a:r>
              <a:rPr lang="en-US" sz="2200">
                <a:latin typeface="Times New Roman"/>
                <a:ea typeface="Calibri"/>
                <a:cs typeface="Times New Roman"/>
              </a:rPr>
              <a:t>đoạn văn thể hiện tình cảm với người thân.</a:t>
            </a:r>
            <a:endParaRPr lang="vi-VN" sz="220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33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4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533400"/>
            <a:ext cx="8153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Bài 1: Những câu văn nào dưới đây thể hiện cảm xúc với người thân ?</a:t>
            </a:r>
          </a:p>
          <a:p>
            <a:pPr marL="514350" indent="-514350">
              <a:buAutoNum type="alphaLcPeriod"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Dương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nhìn ông,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lòng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trào lên cảm xúc yêu thương khó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tả.</a:t>
            </a:r>
          </a:p>
          <a:p>
            <a:pPr marL="514350" indent="-514350">
              <a:buAutoNum type="alphaLcPeriod"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Thường ngày, Dương luôn nghĩ ông rất nhanh nhẹn.</a:t>
            </a:r>
          </a:p>
          <a:p>
            <a:pPr marL="514350" indent="-514350">
              <a:buAutoNum type="alphaLcPeriod"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Ông đưa đón nó đi học mỗi khi bố mẹ bận rộn.</a:t>
            </a:r>
          </a:p>
          <a:p>
            <a:pPr marL="514350" indent="-514350">
              <a:buFontTx/>
              <a:buAutoNum type="alphaLcPeriod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 Ông ngoại ơi, cháu yêu ông nhiều lắm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76400" y="1066800"/>
            <a:ext cx="2514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7200" y="1524000"/>
            <a:ext cx="4038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781800" y="1066800"/>
            <a:ext cx="1143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09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475357"/>
            <a:ext cx="8839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* Bài 2: Nói 2 -3 câu thể hiện cảm xúc của em khi nghĩ về một cử chỉ, việc làm của người thân.</a:t>
            </a:r>
          </a:p>
          <a:p>
            <a:r>
              <a:rPr lang="en-US" sz="3200" b="1" u="sng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Gợi ý:</a:t>
            </a:r>
          </a:p>
          <a:p>
            <a:pPr marL="285750" indent="-285750">
              <a:buFontTx/>
              <a:buChar char="-"/>
            </a:pPr>
            <a:r>
              <a:rPr lang="en-US" sz="3200" i="1" smtClean="0">
                <a:latin typeface="Times New Roman" pitchFamily="18" charset="0"/>
                <a:cs typeface="Times New Roman" pitchFamily="18" charset="0"/>
              </a:rPr>
              <a:t>Cử chỉ, việc làm nào của người thân gợi cảm xúc cho em?</a:t>
            </a:r>
          </a:p>
          <a:p>
            <a:pPr marL="285750" indent="-285750">
              <a:buFontTx/>
              <a:buChar char="-"/>
            </a:pPr>
            <a:r>
              <a:rPr lang="en-US" sz="3200" i="1" smtClean="0">
                <a:latin typeface="Times New Roman" pitchFamily="18" charset="0"/>
                <a:cs typeface="Times New Roman" pitchFamily="18" charset="0"/>
              </a:rPr>
              <a:t>Em hãy diễn tả cụ thể cảm xúc đó?</a:t>
            </a:r>
          </a:p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Ví dụ: </a:t>
            </a:r>
          </a:p>
          <a:p>
            <a:r>
              <a:rPr lang="en-US" sz="32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 Mẹ của em lúc nào cũng tất bật với công việc nhà, em rất thương mẹ.</a:t>
            </a:r>
          </a:p>
          <a:p>
            <a:r>
              <a:rPr lang="en-US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Khi em ốm, mẹ đã thức đêm để chăm sóc em, em thương mẹ nhiều lắm</a:t>
            </a:r>
            <a:r>
              <a:rPr lang="en-US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….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828800" y="990600"/>
            <a:ext cx="6324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7200" y="1524000"/>
            <a:ext cx="7239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48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6096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6096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794266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6096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6096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4572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Viết đoạn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văn nêu tình cảm, cảm xúc 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của em với người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524000" y="914400"/>
            <a:ext cx="1981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33450" y="1371600"/>
            <a:ext cx="16573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343400" y="990600"/>
            <a:ext cx="3962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24000" y="3276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/>
          </a:p>
        </p:txBody>
      </p:sp>
      <p:sp>
        <p:nvSpPr>
          <p:cNvPr id="13" name="TextBox 12"/>
          <p:cNvSpPr txBox="1"/>
          <p:nvPr/>
        </p:nvSpPr>
        <p:spPr>
          <a:xfrm>
            <a:off x="381000" y="1524000"/>
            <a:ext cx="8382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Gợi ý:</a:t>
            </a:r>
          </a:p>
          <a:p>
            <a:pPr lvl="0">
              <a:spcAft>
                <a:spcPts val="600"/>
              </a:spcAft>
            </a:pPr>
            <a:r>
              <a:rPr 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Giới thiệu về người thân mà em muốn bày tỏ tình cảm. Người </a:t>
            </a: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 là </a:t>
            </a: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( ông, bà, bố, mẹ....)</a:t>
            </a:r>
          </a:p>
          <a:p>
            <a:pPr lvl="0">
              <a:spcAft>
                <a:spcPts val="600"/>
              </a:spcAft>
            </a:pPr>
            <a:r>
              <a:rPr 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Người thân ấy đã làm những gì cho em?( quan tâm, chăm sóc, yêu thương...)</a:t>
            </a:r>
          </a:p>
          <a:p>
            <a:pPr lvl="0">
              <a:spcAft>
                <a:spcPts val="600"/>
              </a:spcAft>
            </a:pPr>
            <a:r>
              <a:rPr 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Em có cảm nhận gì khi đón nhận sự quan tâm yêu thương của những người thân?</a:t>
            </a: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 vui, hạnh phúc....)</a:t>
            </a:r>
            <a:endParaRPr 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600"/>
              </a:spcAft>
            </a:pP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Em có tình cảm thế nào với </a:t>
            </a: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 </a:t>
            </a:r>
            <a:r>
              <a:rPr 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thân đó</a:t>
            </a: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 yêu quý, kính trọng...)</a:t>
            </a:r>
            <a:endParaRPr 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91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66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6096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6096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794266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096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6096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572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3276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19050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VIẾT BÀI.</a:t>
            </a:r>
            <a:endParaRPr lang="vi-VN" sz="48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07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66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6096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6096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794266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096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6096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163598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4: Đọc lại đoạn văn em viết, phát hiện lỗi và sửa lỗi ( dùng từ, đặt câu, sắp xếp ý....)</a:t>
            </a:r>
            <a:endParaRPr lang="en-US" sz="2800" b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3276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86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9EDEE"/>
    </a:accent5>
    <a:accent6>
      <a:srgbClr val="2D2D89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9EDEE"/>
    </a:accent5>
    <a:accent6>
      <a:srgbClr val="2D2D89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601</Words>
  <Application>Microsoft Office PowerPoint</Application>
  <PresentationFormat>On-screen Show (4:3)</PresentationFormat>
  <Paragraphs>59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Office Theme</vt:lpstr>
      <vt:lpstr>1_Office Theme</vt:lpstr>
      <vt:lpstr>8_默认设计模板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</cp:lastModifiedBy>
  <cp:revision>22</cp:revision>
  <dcterms:created xsi:type="dcterms:W3CDTF">2006-08-16T00:00:00Z</dcterms:created>
  <dcterms:modified xsi:type="dcterms:W3CDTF">2022-11-20T04:07:54Z</dcterms:modified>
</cp:coreProperties>
</file>