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08" r:id="rId2"/>
  </p:sldMasterIdLst>
  <p:notesMasterIdLst>
    <p:notesMasterId r:id="rId12"/>
  </p:notesMasterIdLst>
  <p:sldIdLst>
    <p:sldId id="342" r:id="rId3"/>
    <p:sldId id="363" r:id="rId4"/>
    <p:sldId id="367" r:id="rId5"/>
    <p:sldId id="344" r:id="rId6"/>
    <p:sldId id="364" r:id="rId7"/>
    <p:sldId id="354" r:id="rId8"/>
    <p:sldId id="365" r:id="rId9"/>
    <p:sldId id="316" r:id="rId10"/>
    <p:sldId id="366" r:id="rId11"/>
  </p:sldIdLst>
  <p:sldSz cx="6858000" cy="5143500"/>
  <p:notesSz cx="6858000" cy="9144000"/>
  <p:embeddedFontLst>
    <p:embeddedFont>
      <p:font typeface="Montserrat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HP001 4 hàng" pitchFamily="34" charset="0"/>
      <p:regular r:id="rId21"/>
      <p:bold r:id="rId22"/>
    </p:embeddedFont>
    <p:embeddedFont>
      <p:font typeface="Kalam" pitchFamily="2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3D6C"/>
    <a:srgbClr val="DF3C7E"/>
    <a:srgbClr val="000000"/>
    <a:srgbClr val="E6F7F9"/>
    <a:srgbClr val="BEE7FB"/>
    <a:srgbClr val="E2F7E2"/>
    <a:srgbClr val="C7F1C6"/>
    <a:srgbClr val="BED096"/>
    <a:srgbClr val="B7D574"/>
    <a:srgbClr val="7EA1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066"/>
    <p:restoredTop sz="95846"/>
  </p:normalViewPr>
  <p:slideViewPr>
    <p:cSldViewPr snapToGrid="0">
      <p:cViewPr>
        <p:scale>
          <a:sx n="125" d="100"/>
          <a:sy n="125" d="100"/>
        </p:scale>
        <p:origin x="-606" y="-7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042726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12184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168401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05261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84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680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265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0366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68969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2285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811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="" xmlns:a16="http://schemas.microsoft.com/office/drawing/2014/main" id="{81E8044B-5A9F-3B47-AF82-354549520988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61544" y="-61546"/>
            <a:ext cx="6734909" cy="520504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solidFill>
            <a:schemeClr val="accent2"/>
          </a:solidFill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392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18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2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0386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38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22690" y="164640"/>
            <a:ext cx="6532444" cy="4680098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556421" y="4234447"/>
            <a:ext cx="346044" cy="401654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5725024" y="320764"/>
            <a:ext cx="226951" cy="283584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6189790" y="782530"/>
            <a:ext cx="129823" cy="169898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155720" y="4698513"/>
            <a:ext cx="92786" cy="81838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6184981" y="4636102"/>
            <a:ext cx="67764" cy="62411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459764" y="3894249"/>
            <a:ext cx="129823" cy="169898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261953" y="661632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12726" y="680120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26047" y="74206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295255" y="7106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13396" y="688459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261283" y="112204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12056" y="114052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25377" y="120247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294585" y="117105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12726" y="114886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260613" y="1582451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11386" y="1600939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24707" y="166288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293916" y="1631460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12056" y="1609278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259943" y="2042860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10716" y="2061348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24037" y="212329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293246" y="2091869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11386" y="2069687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259273" y="2503269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10046" y="2521757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23367" y="2583704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292576" y="255227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10716" y="2530096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258603" y="296367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09376" y="298216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22697" y="304411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291906" y="3012688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10046" y="299050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257933" y="3424088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08706" y="3442576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22027" y="3504523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291236" y="3473097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09376" y="3450915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257263" y="3884497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08037" y="3902985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21357" y="3964932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290566" y="3933506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08706" y="3911324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256593" y="4344906"/>
            <a:ext cx="61827" cy="132999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07367" y="4363394"/>
            <a:ext cx="252773" cy="83276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20687" y="4425341"/>
            <a:ext cx="25717" cy="3428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289896" y="4393915"/>
            <a:ext cx="25717" cy="3428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08037" y="4371733"/>
            <a:ext cx="251846" cy="72070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1860728" y="4813500"/>
            <a:ext cx="149416" cy="123487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57598" tIns="57598" rIns="57598" bIns="57598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3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04348" y="1174780"/>
            <a:ext cx="5550461" cy="3605570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4720459" y="3035722"/>
            <a:ext cx="1294531" cy="1195325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899075" y="2706217"/>
            <a:ext cx="1239838" cy="1513721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857420" y="4220104"/>
            <a:ext cx="5242634" cy="923396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9715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981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476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417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690" r:id="rId3"/>
    <p:sldLayoutId id="2147483694" r:id="rId4"/>
    <p:sldLayoutId id="2147483720" r:id="rId5"/>
    <p:sldLayoutId id="214748372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05AA50F-DFE7-6C4B-92C5-EBE8E2BC7899}"/>
              </a:ext>
            </a:extLst>
          </p:cNvPr>
          <p:cNvSpPr/>
          <p:nvPr userDrawn="1"/>
        </p:nvSpPr>
        <p:spPr>
          <a:xfrm>
            <a:off x="4859677" y="492805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x-none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340494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microsoft.com/office/2007/relationships/hdphoto" Target="../media/hdphoto6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3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microsoft.com/office/2007/relationships/hdphoto" Target="../media/hdphoto6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3.wdp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95E2A01A-37E7-4E49-A4B0-0BE4C4D94941}"/>
              </a:ext>
            </a:extLst>
          </p:cNvPr>
          <p:cNvGrpSpPr/>
          <p:nvPr/>
        </p:nvGrpSpPr>
        <p:grpSpPr>
          <a:xfrm>
            <a:off x="931611" y="1390819"/>
            <a:ext cx="4405927" cy="3318271"/>
            <a:chOff x="1417547" y="1264224"/>
            <a:chExt cx="4405927" cy="3318271"/>
          </a:xfrm>
        </p:grpSpPr>
        <p:pic>
          <p:nvPicPr>
            <p:cNvPr id="12" name="Picture 11">
              <a:extLst>
                <a:ext uri="{FF2B5EF4-FFF2-40B4-BE49-F238E27FC236}">
                  <a16:creationId xmlns="" xmlns:a16="http://schemas.microsoft.com/office/drawing/2014/main" id="{A5687987-9381-4BDA-8E8A-5CD79A8EE4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FF041EC8-55B2-4FCF-BB45-E1C5B0EA5B49}"/>
                </a:ext>
              </a:extLst>
            </p:cNvPr>
            <p:cNvSpPr txBox="1"/>
            <p:nvPr/>
          </p:nvSpPr>
          <p:spPr>
            <a:xfrm>
              <a:off x="1803731" y="3262895"/>
              <a:ext cx="378595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LUYỆN TỪ VÀ CÂU</a:t>
              </a:r>
              <a:endParaRPr lang="en-US" sz="28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1572C51F-CECB-48A7-8A70-7BA2BE8A7350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166231DB-40FF-4C3A-B8D2-2317012A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695" y="3157026"/>
            <a:ext cx="1760560" cy="1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A127188-003D-CD4A-BD58-C90154B7027E}"/>
              </a:ext>
            </a:extLst>
          </p:cNvPr>
          <p:cNvSpPr txBox="1"/>
          <p:nvPr/>
        </p:nvSpPr>
        <p:spPr>
          <a:xfrm>
            <a:off x="1534330" y="469343"/>
            <a:ext cx="4620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solidFill>
                  <a:schemeClr val="accent2"/>
                </a:solidFill>
                <a:latin typeface="UTM Cookies" panose="02040603050506020204" pitchFamily="18" charset="0"/>
              </a:rPr>
              <a:t>TẾT ĐẾN RỒI</a:t>
            </a:r>
            <a:endParaRPr lang="en-US" sz="44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646E7932-7B94-9C42-862D-E7B8ABEC3456}"/>
              </a:ext>
            </a:extLst>
          </p:cNvPr>
          <p:cNvGrpSpPr/>
          <p:nvPr/>
        </p:nvGrpSpPr>
        <p:grpSpPr>
          <a:xfrm>
            <a:off x="395070" y="578414"/>
            <a:ext cx="1623075" cy="751495"/>
            <a:chOff x="369342" y="617893"/>
            <a:chExt cx="1623075" cy="751495"/>
          </a:xfrm>
        </p:grpSpPr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EEB372E6-A13D-6E45-BAF6-41DE495DA9F3}"/>
                </a:ext>
              </a:extLst>
            </p:cNvPr>
            <p:cNvSpPr txBox="1"/>
            <p:nvPr/>
          </p:nvSpPr>
          <p:spPr>
            <a:xfrm>
              <a:off x="378770" y="617893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0F48B80D-DB49-9647-9B7F-F96C26D59414}"/>
                </a:ext>
              </a:extLst>
            </p:cNvPr>
            <p:cNvSpPr txBox="1"/>
            <p:nvPr/>
          </p:nvSpPr>
          <p:spPr>
            <a:xfrm>
              <a:off x="369342" y="661502"/>
              <a:ext cx="161364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</a:t>
              </a:r>
              <a:r>
                <a:rPr lang="en-US" sz="18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 </a:t>
              </a:r>
              <a:r>
                <a:rPr lang="en-US" sz="40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8333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73185"/>
            <a:ext cx="6858000" cy="37800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6114" descr="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935" y="1979827"/>
            <a:ext cx="3620988" cy="64115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2517" y="2184721"/>
            <a:ext cx="2605141" cy="24817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075415" y="1172632"/>
            <a:ext cx="1842414" cy="13803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25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 CẦU</a:t>
            </a:r>
          </a:p>
          <a:p>
            <a:pPr>
              <a:lnSpc>
                <a:spcPct val="200000"/>
              </a:lnSpc>
            </a:pPr>
            <a:r>
              <a:rPr lang="en-US" altLang="zh-CN" sz="2250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CẦN ĐẠT</a:t>
            </a:r>
            <a:endParaRPr lang="zh-CN" altLang="en-US" sz="22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52736" y="2563203"/>
            <a:ext cx="328936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25" dirty="0">
                <a:solidFill>
                  <a:schemeClr val="bg1"/>
                </a:solidFill>
              </a:rPr>
              <a:t>3</a:t>
            </a:r>
            <a:endParaRPr lang="zh-CN" altLang="en-US" sz="2025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7847" y="3322775"/>
            <a:ext cx="328936" cy="4039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25" dirty="0">
                <a:solidFill>
                  <a:schemeClr val="bg1"/>
                </a:solidFill>
              </a:rPr>
              <a:t>4</a:t>
            </a:r>
            <a:endParaRPr lang="zh-CN" altLang="en-US" sz="2025" dirty="0">
              <a:solidFill>
                <a:schemeClr val="bg1"/>
              </a:solidFill>
            </a:endParaRPr>
          </a:p>
        </p:txBody>
      </p:sp>
      <p:pic>
        <p:nvPicPr>
          <p:cNvPr id="25" name="图片 46112" descr="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6979" y="1385513"/>
            <a:ext cx="3620988" cy="6411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" name="TextBox 71"/>
          <p:cNvSpPr txBox="1"/>
          <p:nvPr/>
        </p:nvSpPr>
        <p:spPr>
          <a:xfrm>
            <a:off x="2103270" y="1526541"/>
            <a:ext cx="2375532" cy="2654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1125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……….</a:t>
            </a:r>
            <a:endParaRPr lang="zh-CN" altLang="en-US" sz="1125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7" name="图片 46116" descr="0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6979" y="2570483"/>
            <a:ext cx="3621881" cy="6402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8" name="图片 46117" descr="0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1982" y="3213421"/>
            <a:ext cx="3622774" cy="64025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46121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9315" y="3220564"/>
            <a:ext cx="617042" cy="6170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46124" descr="png-07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75566" y="1413195"/>
            <a:ext cx="617041" cy="5670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46127" descr="png-07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6637" y="2027558"/>
            <a:ext cx="617041" cy="61704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46130" descr="png-0731副本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6636" y="2613345"/>
            <a:ext cx="528638" cy="6250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" name="TextBox 71"/>
          <p:cNvSpPr txBox="1"/>
          <p:nvPr/>
        </p:nvSpPr>
        <p:spPr>
          <a:xfrm>
            <a:off x="2139509" y="2158755"/>
            <a:ext cx="2428458" cy="26545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eaLnBrk="0" hangingPunct="0"/>
            <a:r>
              <a:rPr lang="en-US" altLang="zh-CN" sz="1125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………….</a:t>
            </a:r>
            <a:endParaRPr lang="zh-CN" altLang="en-US" sz="1125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4" name="TextBox 71"/>
          <p:cNvSpPr txBox="1"/>
          <p:nvPr/>
        </p:nvSpPr>
        <p:spPr>
          <a:xfrm>
            <a:off x="2194566" y="2740242"/>
            <a:ext cx="2086868" cy="26545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1125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……………</a:t>
            </a:r>
            <a:endParaRPr lang="zh-CN" altLang="en-US" sz="1125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TextBox 71"/>
          <p:cNvSpPr txBox="1"/>
          <p:nvPr/>
        </p:nvSpPr>
        <p:spPr>
          <a:xfrm>
            <a:off x="2165991" y="3407256"/>
            <a:ext cx="2086868" cy="26545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lvl="0" eaLnBrk="0" hangingPunct="0"/>
            <a:r>
              <a:rPr lang="en-US" altLang="zh-CN" sz="1125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………….</a:t>
            </a:r>
            <a:endParaRPr lang="zh-CN" altLang="en-US" sz="1125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46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43" grpId="0"/>
      <p:bldP spid="44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9" t="7461" r="29142" b="15696"/>
          <a:stretch/>
        </p:blipFill>
        <p:spPr>
          <a:xfrm>
            <a:off x="329449" y="201573"/>
            <a:ext cx="5892748" cy="43576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TextBox 4"/>
          <p:cNvSpPr txBox="1"/>
          <p:nvPr/>
        </p:nvSpPr>
        <p:spPr>
          <a:xfrm>
            <a:off x="701873" y="463381"/>
            <a:ext cx="4737797" cy="412114"/>
          </a:xfrm>
          <a:prstGeom prst="rect">
            <a:avLst/>
          </a:prstGeom>
          <a:noFill/>
        </p:spPr>
        <p:txBody>
          <a:bodyPr wrap="none" lIns="57607" tIns="28804" rIns="57607" bIns="28804" rtlCol="0">
            <a:spAutoFit/>
          </a:bodyPr>
          <a:lstStyle/>
          <a:p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Thứ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23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...</a:t>
            </a:r>
            <a:r>
              <a:rPr lang="en-US" sz="23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ngày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23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...</a:t>
            </a:r>
            <a:r>
              <a:rPr lang="en-US" sz="23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Ǉháng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vi-VN" sz="23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...</a:t>
            </a:r>
            <a:r>
              <a:rPr lang="en-US" sz="23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 </a:t>
            </a:r>
            <a:r>
              <a:rPr lang="en-US" sz="2300" b="1" dirty="0">
                <a:solidFill>
                  <a:prstClr val="white"/>
                </a:solidFill>
                <a:latin typeface="HP001 4 hàng" panose="020B0603050302020204" pitchFamily="34" charset="-93"/>
              </a:rPr>
              <a:t>năm 2021</a:t>
            </a:r>
            <a:endParaRPr lang="vi-VN" sz="23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64771" y="1007669"/>
            <a:ext cx="3074178" cy="412114"/>
          </a:xfrm>
          <a:prstGeom prst="rect">
            <a:avLst/>
          </a:prstGeom>
          <a:noFill/>
        </p:spPr>
        <p:txBody>
          <a:bodyPr wrap="square" lIns="57607" tIns="28804" rIns="57607" bIns="28804" rtlCol="0">
            <a:spAutoFit/>
          </a:bodyPr>
          <a:lstStyle/>
          <a:p>
            <a:r>
              <a:rPr lang="en-US" sz="23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T</a:t>
            </a:r>
            <a:r>
              <a:rPr lang="vi-VN" sz="23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iếng việt</a:t>
            </a:r>
            <a:endParaRPr lang="vi-VN" sz="23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1873" y="1570696"/>
            <a:ext cx="5372586" cy="412114"/>
          </a:xfrm>
          <a:prstGeom prst="rect">
            <a:avLst/>
          </a:prstGeom>
          <a:noFill/>
        </p:spPr>
        <p:txBody>
          <a:bodyPr wrap="none" lIns="57607" tIns="28804" rIns="57607" bIns="28804" rtlCol="0">
            <a:spAutoFit/>
          </a:bodyPr>
          <a:lstStyle/>
          <a:p>
            <a:pPr lvl="1"/>
            <a:r>
              <a:rPr lang="vi-VN" sz="23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Luyện tập: Mở rộng vốn từ về ngày Tết.</a:t>
            </a:r>
            <a:endParaRPr lang="vi-VN" sz="23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1094" y="2108440"/>
            <a:ext cx="3465013" cy="412114"/>
          </a:xfrm>
          <a:prstGeom prst="rect">
            <a:avLst/>
          </a:prstGeom>
          <a:noFill/>
        </p:spPr>
        <p:txBody>
          <a:bodyPr wrap="none" lIns="57607" tIns="28804" rIns="57607" bIns="28804" rtlCol="0">
            <a:spAutoFit/>
          </a:bodyPr>
          <a:lstStyle/>
          <a:p>
            <a:pPr lvl="1"/>
            <a:r>
              <a:rPr lang="vi-VN" sz="2300" b="1" dirty="0" smtClean="0">
                <a:solidFill>
                  <a:prstClr val="white"/>
                </a:solidFill>
                <a:latin typeface="HP001 4 hàng" panose="020B0603050302020204" pitchFamily="34" charset="-93"/>
              </a:rPr>
              <a:t>Dấu chấm, dấu chấm hỏi.</a:t>
            </a:r>
            <a:endParaRPr lang="vi-VN" sz="2300" b="1" dirty="0">
              <a:solidFill>
                <a:prstClr val="white"/>
              </a:solidFill>
              <a:latin typeface="HP001 4 hàng" panose="020B06030503020202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72156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339579" y="26634"/>
            <a:ext cx="6178841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Quan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sát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thực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cầu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6C1445E-70E7-0E44-9BD8-35D8298A8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55" t="4288"/>
          <a:stretch/>
        </p:blipFill>
        <p:spPr>
          <a:xfrm>
            <a:off x="674704" y="480541"/>
            <a:ext cx="5015882" cy="24134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F3FC9CB-4E87-B846-88A1-228EF63BDFAE}"/>
              </a:ext>
            </a:extLst>
          </p:cNvPr>
          <p:cNvSpPr txBox="1"/>
          <p:nvPr/>
        </p:nvSpPr>
        <p:spPr>
          <a:xfrm>
            <a:off x="339579" y="3009530"/>
            <a:ext cx="5901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a. Tìm từ ngữ chỉ sự </a:t>
            </a:r>
            <a:r>
              <a:rPr lang="vi-VN" sz="1600" dirty="0" smtClean="0">
                <a:latin typeface="UTM Avo" panose="02040603050506020204" pitchFamily="18" charset="0"/>
                <a:ea typeface="Calibri" panose="020F0502020204030204" pitchFamily="34" charset="0"/>
              </a:rPr>
              <a:t>vật</a:t>
            </a: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.</a:t>
            </a: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1FB3AE35-BFD6-1949-9FAF-A45E545D65A3}"/>
              </a:ext>
            </a:extLst>
          </p:cNvPr>
          <p:cNvSpPr txBox="1"/>
          <p:nvPr/>
        </p:nvSpPr>
        <p:spPr>
          <a:xfrm>
            <a:off x="339578" y="3591051"/>
            <a:ext cx="5901423" cy="417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b. Tìm từ ngữ chỉ hoạt </a:t>
            </a:r>
            <a:r>
              <a:rPr lang="vi-VN" sz="1600" dirty="0" smtClean="0">
                <a:latin typeface="UTM Avo" panose="02040603050506020204" pitchFamily="18" charset="0"/>
                <a:ea typeface="Calibri" panose="020F0502020204030204" pitchFamily="34" charset="0"/>
              </a:rPr>
              <a:t>động.</a:t>
            </a: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7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339579" y="26634"/>
            <a:ext cx="6178841" cy="453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1. Quan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sát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tranh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và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thực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hiện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yêu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b="1" dirty="0" err="1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cầu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: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F6C1445E-70E7-0E44-9BD8-35D8298A83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8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955" t="4288"/>
          <a:stretch/>
        </p:blipFill>
        <p:spPr>
          <a:xfrm>
            <a:off x="674704" y="480541"/>
            <a:ext cx="5015882" cy="24134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9F3FC9CB-4E87-B846-88A1-228EF63BDFAE}"/>
              </a:ext>
            </a:extLst>
          </p:cNvPr>
          <p:cNvSpPr txBox="1"/>
          <p:nvPr/>
        </p:nvSpPr>
        <p:spPr>
          <a:xfrm>
            <a:off x="339579" y="3009530"/>
            <a:ext cx="5901423" cy="78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a. Tìm từ ngữ chỉ sự vật:</a:t>
            </a: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M: lá dong</a:t>
            </a:r>
            <a:endParaRPr lang="x-none" sz="1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C7829C1-5A8C-3C40-B84E-E3EDABBA614A}"/>
              </a:ext>
            </a:extLst>
          </p:cNvPr>
          <p:cNvSpPr/>
          <p:nvPr/>
        </p:nvSpPr>
        <p:spPr>
          <a:xfrm>
            <a:off x="1415123" y="3369984"/>
            <a:ext cx="747320" cy="415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, mẹt,</a:t>
            </a:r>
            <a:endParaRPr lang="x-none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CDBE3FFA-0E9A-0247-A55C-FEA7A2026515}"/>
              </a:ext>
            </a:extLst>
          </p:cNvPr>
          <p:cNvSpPr/>
          <p:nvPr/>
        </p:nvSpPr>
        <p:spPr>
          <a:xfrm>
            <a:off x="2073552" y="3361106"/>
            <a:ext cx="542136" cy="415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nồi,</a:t>
            </a:r>
            <a:endParaRPr lang="x-none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4D38AD6A-D026-1142-AFDA-338E5EF43B5D}"/>
              </a:ext>
            </a:extLst>
          </p:cNvPr>
          <p:cNvSpPr/>
          <p:nvPr/>
        </p:nvSpPr>
        <p:spPr>
          <a:xfrm>
            <a:off x="2496536" y="3361106"/>
            <a:ext cx="652743" cy="415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bếp,</a:t>
            </a:r>
            <a:endParaRPr lang="x-none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EDBEBCC-E02A-5B44-9B4E-7F2569459188}"/>
              </a:ext>
            </a:extLst>
          </p:cNvPr>
          <p:cNvSpPr/>
          <p:nvPr/>
        </p:nvSpPr>
        <p:spPr>
          <a:xfrm>
            <a:off x="3038672" y="3343350"/>
            <a:ext cx="636713" cy="415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ghế,</a:t>
            </a:r>
            <a:endParaRPr lang="x-none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8FD8A442-921C-D446-9717-D1BAFED36C8A}"/>
              </a:ext>
            </a:extLst>
          </p:cNvPr>
          <p:cNvSpPr/>
          <p:nvPr/>
        </p:nvSpPr>
        <p:spPr>
          <a:xfrm>
            <a:off x="3563385" y="3343349"/>
            <a:ext cx="540533" cy="415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củi,</a:t>
            </a:r>
            <a:endParaRPr lang="x-none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CEB06EAC-93A8-7548-B126-78D0BDF2909A}"/>
              </a:ext>
            </a:extLst>
          </p:cNvPr>
          <p:cNvSpPr/>
          <p:nvPr/>
        </p:nvSpPr>
        <p:spPr>
          <a:xfrm>
            <a:off x="3979926" y="3343348"/>
            <a:ext cx="546945" cy="415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lửa,</a:t>
            </a:r>
            <a:endParaRPr lang="x-none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1847800D-81FB-BD4D-B48F-27BB15F16951}"/>
              </a:ext>
            </a:extLst>
          </p:cNvPr>
          <p:cNvSpPr/>
          <p:nvPr/>
        </p:nvSpPr>
        <p:spPr>
          <a:xfrm>
            <a:off x="4396129" y="3343348"/>
            <a:ext cx="652743" cy="415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gạo,</a:t>
            </a:r>
            <a:endParaRPr lang="x-none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BFC3B3BB-9D84-2E4E-8F4E-976B2662B671}"/>
              </a:ext>
            </a:extLst>
          </p:cNvPr>
          <p:cNvSpPr/>
          <p:nvPr/>
        </p:nvSpPr>
        <p:spPr>
          <a:xfrm>
            <a:off x="4901450" y="3343347"/>
            <a:ext cx="763351" cy="415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chậu,</a:t>
            </a:r>
            <a:endParaRPr lang="x-none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FF510C8A-C657-2042-80E9-8F5EEFA072E3}"/>
              </a:ext>
            </a:extLst>
          </p:cNvPr>
          <p:cNvSpPr/>
          <p:nvPr/>
        </p:nvSpPr>
        <p:spPr>
          <a:xfrm>
            <a:off x="5537667" y="3343347"/>
            <a:ext cx="805029" cy="415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người,</a:t>
            </a:r>
            <a:endParaRPr lang="x-none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260D4033-8CBA-824C-A497-210F3AFB7BC9}"/>
              </a:ext>
            </a:extLst>
          </p:cNvPr>
          <p:cNvSpPr/>
          <p:nvPr/>
        </p:nvSpPr>
        <p:spPr>
          <a:xfrm>
            <a:off x="6238295" y="3343346"/>
            <a:ext cx="795411" cy="415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đũa…</a:t>
            </a:r>
            <a:endParaRPr lang="x-none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1FB3AE35-BFD6-1949-9FAF-A45E545D65A3}"/>
              </a:ext>
            </a:extLst>
          </p:cNvPr>
          <p:cNvSpPr txBox="1"/>
          <p:nvPr/>
        </p:nvSpPr>
        <p:spPr>
          <a:xfrm>
            <a:off x="339579" y="3812501"/>
            <a:ext cx="5901423" cy="785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600" dirty="0">
                <a:latin typeface="UTM Avo" panose="02040603050506020204" pitchFamily="18" charset="0"/>
                <a:ea typeface="Calibri" panose="020F0502020204030204" pitchFamily="34" charset="0"/>
              </a:rPr>
              <a:t>b. Tìm từ ngữ chỉ hoạt động:</a:t>
            </a:r>
            <a:endParaRPr lang="x-none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600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M: lau lá dong</a:t>
            </a:r>
            <a:endParaRPr lang="x-none" sz="1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="" xmlns:a16="http://schemas.microsoft.com/office/drawing/2014/main" id="{2F11A129-469E-EE49-B924-39A9D478ABC6}"/>
              </a:ext>
            </a:extLst>
          </p:cNvPr>
          <p:cNvSpPr/>
          <p:nvPr/>
        </p:nvSpPr>
        <p:spPr>
          <a:xfrm>
            <a:off x="1790011" y="4199589"/>
            <a:ext cx="1252266" cy="415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, gói bánh,</a:t>
            </a:r>
            <a:endParaRPr lang="x-none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9A154AE7-98E1-424F-9836-47CFDB060AC6}"/>
              </a:ext>
            </a:extLst>
          </p:cNvPr>
          <p:cNvSpPr/>
          <p:nvPr/>
        </p:nvSpPr>
        <p:spPr>
          <a:xfrm>
            <a:off x="2911577" y="4199588"/>
            <a:ext cx="1316386" cy="415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luộc bánh, </a:t>
            </a:r>
            <a:endParaRPr lang="x-none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C0D51C8D-D639-D24A-B3D3-33863C25E36F}"/>
              </a:ext>
            </a:extLst>
          </p:cNvPr>
          <p:cNvSpPr/>
          <p:nvPr/>
        </p:nvSpPr>
        <p:spPr>
          <a:xfrm>
            <a:off x="4033143" y="4199588"/>
            <a:ext cx="1099981" cy="415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đun bếp,</a:t>
            </a:r>
            <a:endParaRPr lang="x-none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69D19DD2-6F90-D442-8056-17B478CDF424}"/>
              </a:ext>
            </a:extLst>
          </p:cNvPr>
          <p:cNvSpPr/>
          <p:nvPr/>
        </p:nvSpPr>
        <p:spPr>
          <a:xfrm>
            <a:off x="5024009" y="4199588"/>
            <a:ext cx="1348446" cy="4158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vớt bánh,…</a:t>
            </a:r>
            <a:endParaRPr lang="x-none" sz="1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7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331196" y="-10773"/>
            <a:ext cx="6424711" cy="87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c. Sắp xếp các hoạt động theo trình tự của việc làm bánh chưng.</a:t>
            </a:r>
            <a:endParaRPr lang="x-none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A143B5D-E056-4945-9B2D-1082B71F9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598" y="821038"/>
            <a:ext cx="1858818" cy="13681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186A156-FB11-5F48-8DEA-1646841EFB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343" b="1221"/>
          <a:stretch/>
        </p:blipFill>
        <p:spPr>
          <a:xfrm>
            <a:off x="2653915" y="809398"/>
            <a:ext cx="1791675" cy="1557542"/>
          </a:xfrm>
          <a:prstGeom prst="roundRect">
            <a:avLst>
              <a:gd name="adj" fmla="val 19583"/>
            </a:avLst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CADDE6F-2624-A040-AEA2-D58E12963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2760" y="918255"/>
            <a:ext cx="2034044" cy="136813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4E991CAA-DC67-A04B-84EB-E430FF9B7566}"/>
              </a:ext>
            </a:extLst>
          </p:cNvPr>
          <p:cNvGrpSpPr/>
          <p:nvPr/>
        </p:nvGrpSpPr>
        <p:grpSpPr>
          <a:xfrm>
            <a:off x="1724942" y="2726199"/>
            <a:ext cx="2041864" cy="1151131"/>
            <a:chOff x="800100" y="1098550"/>
            <a:chExt cx="5257800" cy="2946400"/>
          </a:xfrm>
        </p:grpSpPr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4BCAB6BF-CA92-F144-ADDB-10ADA4D71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3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100" y="1098550"/>
              <a:ext cx="5257800" cy="294640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85C51E72-F0CB-E346-9B6D-EF4A45952A40}"/>
                </a:ext>
              </a:extLst>
            </p:cNvPr>
            <p:cNvSpPr/>
            <p:nvPr/>
          </p:nvSpPr>
          <p:spPr>
            <a:xfrm>
              <a:off x="2968471" y="1098550"/>
              <a:ext cx="3089429" cy="6840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1FBB4245-D4D2-A44B-89DE-27FEC4BAD2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6806" y="2612045"/>
            <a:ext cx="1581782" cy="1239775"/>
          </a:xfrm>
          <a:prstGeom prst="rect">
            <a:avLst/>
          </a:prstGeom>
        </p:spPr>
      </p:pic>
      <p:sp>
        <p:nvSpPr>
          <p:cNvPr id="37" name="Rectangle: Rounded Corners 5">
            <a:extLst>
              <a:ext uri="{FF2B5EF4-FFF2-40B4-BE49-F238E27FC236}">
                <a16:creationId xmlns="" xmlns:a16="http://schemas.microsoft.com/office/drawing/2014/main" id="{2D0BB735-1A20-E147-94DE-A7ED55422422}"/>
              </a:ext>
            </a:extLst>
          </p:cNvPr>
          <p:cNvSpPr/>
          <p:nvPr/>
        </p:nvSpPr>
        <p:spPr>
          <a:xfrm>
            <a:off x="813340" y="2287145"/>
            <a:ext cx="1046161" cy="309108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Gói bánh</a:t>
            </a:r>
          </a:p>
        </p:txBody>
      </p:sp>
      <p:sp>
        <p:nvSpPr>
          <p:cNvPr id="39" name="Rectangle: Rounded Corners 5">
            <a:extLst>
              <a:ext uri="{FF2B5EF4-FFF2-40B4-BE49-F238E27FC236}">
                <a16:creationId xmlns="" xmlns:a16="http://schemas.microsoft.com/office/drawing/2014/main" id="{5C530CB9-A3D9-8045-B4DE-E9DC8248BD18}"/>
              </a:ext>
            </a:extLst>
          </p:cNvPr>
          <p:cNvSpPr/>
          <p:nvPr/>
        </p:nvSpPr>
        <p:spPr>
          <a:xfrm>
            <a:off x="2845517" y="2315423"/>
            <a:ext cx="1046161" cy="309108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3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Vớt</a:t>
            </a:r>
            <a:r>
              <a:rPr kumimoji="0" lang="vi-VN" sz="1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bánh</a:t>
            </a:r>
          </a:p>
        </p:txBody>
      </p:sp>
      <p:sp>
        <p:nvSpPr>
          <p:cNvPr id="40" name="Rectangle: Rounded Corners 5">
            <a:extLst>
              <a:ext uri="{FF2B5EF4-FFF2-40B4-BE49-F238E27FC236}">
                <a16:creationId xmlns="" xmlns:a16="http://schemas.microsoft.com/office/drawing/2014/main" id="{71E9200C-1450-4B4E-AF66-F4CB39C6E54E}"/>
              </a:ext>
            </a:extLst>
          </p:cNvPr>
          <p:cNvSpPr/>
          <p:nvPr/>
        </p:nvSpPr>
        <p:spPr>
          <a:xfrm>
            <a:off x="4956362" y="2321243"/>
            <a:ext cx="1265855" cy="309108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3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Rửa lá dong</a:t>
            </a:r>
            <a:endParaRPr kumimoji="0" lang="vi-VN" sz="13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Rectangle: Rounded Corners 5">
            <a:extLst>
              <a:ext uri="{FF2B5EF4-FFF2-40B4-BE49-F238E27FC236}">
                <a16:creationId xmlns="" xmlns:a16="http://schemas.microsoft.com/office/drawing/2014/main" id="{F97D9089-3136-8046-A5D3-5CE85ACAE2EA}"/>
              </a:ext>
            </a:extLst>
          </p:cNvPr>
          <p:cNvSpPr/>
          <p:nvPr/>
        </p:nvSpPr>
        <p:spPr>
          <a:xfrm>
            <a:off x="2170486" y="3853641"/>
            <a:ext cx="1150777" cy="309108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Lau lá dong</a:t>
            </a:r>
          </a:p>
        </p:txBody>
      </p:sp>
      <p:sp>
        <p:nvSpPr>
          <p:cNvPr id="42" name="Rectangle: Rounded Corners 5">
            <a:extLst>
              <a:ext uri="{FF2B5EF4-FFF2-40B4-BE49-F238E27FC236}">
                <a16:creationId xmlns="" xmlns:a16="http://schemas.microsoft.com/office/drawing/2014/main" id="{C38F210C-7B38-7D4A-B085-242C9094DD01}"/>
              </a:ext>
            </a:extLst>
          </p:cNvPr>
          <p:cNvSpPr/>
          <p:nvPr/>
        </p:nvSpPr>
        <p:spPr>
          <a:xfrm>
            <a:off x="4202663" y="3855285"/>
            <a:ext cx="1150777" cy="309108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Luộc bánh</a:t>
            </a:r>
          </a:p>
        </p:txBody>
      </p:sp>
    </p:spTree>
    <p:extLst>
      <p:ext uri="{BB962C8B-B14F-4D97-AF65-F5344CB8AC3E}">
        <p14:creationId xmlns:p14="http://schemas.microsoft.com/office/powerpoint/2010/main" val="1072779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-2.83951E-6 L -0.67385 0.4024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04" y="20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2.34568E-6 L -0.05972 0.10463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-1.35802E-6 L 0.32824 0.4092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2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00648 0.1043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" y="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08642E-6 L 0.39051 0.403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14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50C902B-43A1-4FFF-8147-8E8C5CEBAFB1}"/>
              </a:ext>
            </a:extLst>
          </p:cNvPr>
          <p:cNvSpPr txBox="1"/>
          <p:nvPr/>
        </p:nvSpPr>
        <p:spPr>
          <a:xfrm>
            <a:off x="331196" y="-10773"/>
            <a:ext cx="6424711" cy="87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c. Sắp xếp các hoạt động theo trình tự của việc làm bánh chưng.</a:t>
            </a:r>
            <a:endParaRPr lang="x-none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AA143B5D-E056-4945-9B2D-1082B71F9B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3598" y="821038"/>
            <a:ext cx="1858818" cy="136813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7186A156-FB11-5F48-8DEA-1646841EFBD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8343" b="1221"/>
          <a:stretch/>
        </p:blipFill>
        <p:spPr>
          <a:xfrm>
            <a:off x="2653915" y="809398"/>
            <a:ext cx="1791675" cy="1557542"/>
          </a:xfrm>
          <a:prstGeom prst="roundRect">
            <a:avLst>
              <a:gd name="adj" fmla="val 19583"/>
            </a:avLst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7CADDE6F-2624-A040-AEA2-D58E129635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42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92760" y="918255"/>
            <a:ext cx="2034044" cy="1368136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4E991CAA-DC67-A04B-84EB-E430FF9B7566}"/>
              </a:ext>
            </a:extLst>
          </p:cNvPr>
          <p:cNvGrpSpPr/>
          <p:nvPr/>
        </p:nvGrpSpPr>
        <p:grpSpPr>
          <a:xfrm>
            <a:off x="1724942" y="2726199"/>
            <a:ext cx="2041864" cy="1151131"/>
            <a:chOff x="800100" y="1098550"/>
            <a:chExt cx="5257800" cy="2946400"/>
          </a:xfrm>
        </p:grpSpPr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4BCAB6BF-CA92-F144-ADDB-10ADA4D713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3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0100" y="1098550"/>
              <a:ext cx="5257800" cy="2946400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85C51E72-F0CB-E346-9B6D-EF4A45952A40}"/>
                </a:ext>
              </a:extLst>
            </p:cNvPr>
            <p:cNvSpPr/>
            <p:nvPr/>
          </p:nvSpPr>
          <p:spPr>
            <a:xfrm>
              <a:off x="2968471" y="1098550"/>
              <a:ext cx="3089429" cy="68406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="" xmlns:a16="http://schemas.microsoft.com/office/drawing/2014/main" id="{1FBB4245-D4D2-A44B-89DE-27FEC4BAD26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6806" y="2612045"/>
            <a:ext cx="1581782" cy="1239775"/>
          </a:xfrm>
          <a:prstGeom prst="rect">
            <a:avLst/>
          </a:prstGeom>
        </p:spPr>
      </p:pic>
      <p:sp>
        <p:nvSpPr>
          <p:cNvPr id="37" name="Rectangle: Rounded Corners 5">
            <a:extLst>
              <a:ext uri="{FF2B5EF4-FFF2-40B4-BE49-F238E27FC236}">
                <a16:creationId xmlns="" xmlns:a16="http://schemas.microsoft.com/office/drawing/2014/main" id="{2D0BB735-1A20-E147-94DE-A7ED55422422}"/>
              </a:ext>
            </a:extLst>
          </p:cNvPr>
          <p:cNvSpPr/>
          <p:nvPr/>
        </p:nvSpPr>
        <p:spPr>
          <a:xfrm>
            <a:off x="813340" y="2287145"/>
            <a:ext cx="1046161" cy="309108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Gói bánh</a:t>
            </a:r>
          </a:p>
        </p:txBody>
      </p:sp>
      <p:sp>
        <p:nvSpPr>
          <p:cNvPr id="39" name="Rectangle: Rounded Corners 5">
            <a:extLst>
              <a:ext uri="{FF2B5EF4-FFF2-40B4-BE49-F238E27FC236}">
                <a16:creationId xmlns="" xmlns:a16="http://schemas.microsoft.com/office/drawing/2014/main" id="{5C530CB9-A3D9-8045-B4DE-E9DC8248BD18}"/>
              </a:ext>
            </a:extLst>
          </p:cNvPr>
          <p:cNvSpPr/>
          <p:nvPr/>
        </p:nvSpPr>
        <p:spPr>
          <a:xfrm>
            <a:off x="2845517" y="2315423"/>
            <a:ext cx="1046161" cy="309108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3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Vớt</a:t>
            </a:r>
            <a:r>
              <a:rPr kumimoji="0" lang="vi-VN" sz="1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bánh</a:t>
            </a:r>
          </a:p>
        </p:txBody>
      </p:sp>
      <p:sp>
        <p:nvSpPr>
          <p:cNvPr id="40" name="Rectangle: Rounded Corners 5">
            <a:extLst>
              <a:ext uri="{FF2B5EF4-FFF2-40B4-BE49-F238E27FC236}">
                <a16:creationId xmlns="" xmlns:a16="http://schemas.microsoft.com/office/drawing/2014/main" id="{71E9200C-1450-4B4E-AF66-F4CB39C6E54E}"/>
              </a:ext>
            </a:extLst>
          </p:cNvPr>
          <p:cNvSpPr/>
          <p:nvPr/>
        </p:nvSpPr>
        <p:spPr>
          <a:xfrm>
            <a:off x="4956362" y="2321243"/>
            <a:ext cx="1265855" cy="309108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1300" b="1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+mn-cs"/>
              </a:rPr>
              <a:t>Rửa lá dong</a:t>
            </a:r>
            <a:endParaRPr kumimoji="0" lang="vi-VN" sz="13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Rectangle: Rounded Corners 5">
            <a:extLst>
              <a:ext uri="{FF2B5EF4-FFF2-40B4-BE49-F238E27FC236}">
                <a16:creationId xmlns="" xmlns:a16="http://schemas.microsoft.com/office/drawing/2014/main" id="{F97D9089-3136-8046-A5D3-5CE85ACAE2EA}"/>
              </a:ext>
            </a:extLst>
          </p:cNvPr>
          <p:cNvSpPr/>
          <p:nvPr/>
        </p:nvSpPr>
        <p:spPr>
          <a:xfrm>
            <a:off x="2170486" y="3853641"/>
            <a:ext cx="1150777" cy="309108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Lau lá dong</a:t>
            </a:r>
          </a:p>
        </p:txBody>
      </p:sp>
      <p:sp>
        <p:nvSpPr>
          <p:cNvPr id="42" name="Rectangle: Rounded Corners 5">
            <a:extLst>
              <a:ext uri="{FF2B5EF4-FFF2-40B4-BE49-F238E27FC236}">
                <a16:creationId xmlns="" xmlns:a16="http://schemas.microsoft.com/office/drawing/2014/main" id="{C38F210C-7B38-7D4A-B085-242C9094DD01}"/>
              </a:ext>
            </a:extLst>
          </p:cNvPr>
          <p:cNvSpPr/>
          <p:nvPr/>
        </p:nvSpPr>
        <p:spPr>
          <a:xfrm>
            <a:off x="4202663" y="3855285"/>
            <a:ext cx="1150777" cy="309108"/>
          </a:xfrm>
          <a:prstGeom prst="roundRect">
            <a:avLst/>
          </a:prstGeom>
          <a:solidFill>
            <a:srgbClr val="FFFF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3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Luộc bánh</a:t>
            </a: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6A389273-9D23-D14F-B024-33A72B81B887}"/>
              </a:ext>
            </a:extLst>
          </p:cNvPr>
          <p:cNvSpPr/>
          <p:nvPr/>
        </p:nvSpPr>
        <p:spPr>
          <a:xfrm>
            <a:off x="789350" y="4749282"/>
            <a:ext cx="278804" cy="2788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600" b="1" dirty="0">
                <a:solidFill>
                  <a:schemeClr val="accent2"/>
                </a:solidFill>
              </a:rPr>
              <a:t>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F546E8C3-A6E8-9D46-8C6C-320D4E84B806}"/>
              </a:ext>
            </a:extLst>
          </p:cNvPr>
          <p:cNvSpPr/>
          <p:nvPr/>
        </p:nvSpPr>
        <p:spPr>
          <a:xfrm>
            <a:off x="2170486" y="4749282"/>
            <a:ext cx="278804" cy="2788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600" b="1" dirty="0">
                <a:solidFill>
                  <a:schemeClr val="accent2"/>
                </a:solidFill>
              </a:rPr>
              <a:t>4</a:t>
            </a: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2A95DDB6-9803-4D4F-B406-DC2DEAB36046}"/>
              </a:ext>
            </a:extLst>
          </p:cNvPr>
          <p:cNvSpPr/>
          <p:nvPr/>
        </p:nvSpPr>
        <p:spPr>
          <a:xfrm>
            <a:off x="3429794" y="4749282"/>
            <a:ext cx="278804" cy="2788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600" b="1" dirty="0">
                <a:solidFill>
                  <a:schemeClr val="accent2"/>
                </a:solidFill>
              </a:rPr>
              <a:t>1</a:t>
            </a: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C0DB1C6C-79B5-D541-8CD7-4033B7DF0782}"/>
              </a:ext>
            </a:extLst>
          </p:cNvPr>
          <p:cNvSpPr/>
          <p:nvPr/>
        </p:nvSpPr>
        <p:spPr>
          <a:xfrm>
            <a:off x="4677558" y="4749282"/>
            <a:ext cx="278804" cy="2788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600" b="1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143C9A1F-4CA2-6D44-9046-8C1BA3F4A49F}"/>
              </a:ext>
            </a:extLst>
          </p:cNvPr>
          <p:cNvSpPr/>
          <p:nvPr/>
        </p:nvSpPr>
        <p:spPr>
          <a:xfrm>
            <a:off x="5925322" y="4749282"/>
            <a:ext cx="278804" cy="27880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1600" b="1" dirty="0">
                <a:solidFill>
                  <a:schemeClr val="accent2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0249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-2.83951E-6 L -0.67385 0.4024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04" y="20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148E-6 -2.34568E-6 L -0.05972 0.1046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6" y="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7407E-6 -1.35802E-6 L 0.32824 0.4092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2" y="2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0.00648 0.10432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" y="5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3.08642E-6 L 0.39051 0.4037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14" y="2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36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5742" y="745406"/>
            <a:ext cx="5876569" cy="821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2. </a:t>
            </a:r>
            <a:r>
              <a:rPr lang="vi-VN" sz="1800" b="1" dirty="0">
                <a:solidFill>
                  <a:schemeClr val="accent4">
                    <a:lumMod val="50000"/>
                  </a:schemeClr>
                </a:solidFill>
                <a:latin typeface="UTM Avo" panose="02040603050506020204" pitchFamily="18" charset="0"/>
              </a:rPr>
              <a:t>Hỏi - đáp về việc thường làm trong dịp Tết. Viết vào vở một câu hỏi và một câu trả lời. 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B215958-7015-5345-ADC2-6A24F2772628}"/>
              </a:ext>
            </a:extLst>
          </p:cNvPr>
          <p:cNvSpPr txBox="1"/>
          <p:nvPr/>
        </p:nvSpPr>
        <p:spPr>
          <a:xfrm>
            <a:off x="525742" y="1812606"/>
            <a:ext cx="5484194" cy="871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1800" dirty="0">
                <a:solidFill>
                  <a:srgbClr val="FF0000"/>
                </a:solidFill>
                <a:latin typeface="UTM Avo" panose="02040603050506020204" pitchFamily="18" charset="0"/>
                <a:ea typeface="Calibri" panose="020F0502020204030204" pitchFamily="34" charset="0"/>
              </a:rPr>
              <a:t>M: </a:t>
            </a: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- Bạn thường làm gì vào dịp Tết?</a:t>
            </a:r>
            <a:endParaRPr lang="x-none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800" dirty="0">
                <a:latin typeface="UTM Avo" panose="02040603050506020204" pitchFamily="18" charset="0"/>
                <a:ea typeface="Calibri" panose="020F0502020204030204" pitchFamily="34" charset="0"/>
              </a:rPr>
              <a:t>     - Vào dịp Tết, mình thường đi thăm họ hàng.</a:t>
            </a:r>
            <a:endParaRPr lang="x-none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18434" name="Picture 2" descr="25,258 Child Speech Illustrations &amp;amp; Clip Art - iStock">
            <a:extLst>
              <a:ext uri="{FF2B5EF4-FFF2-40B4-BE49-F238E27FC236}">
                <a16:creationId xmlns="" xmlns:a16="http://schemas.microsoft.com/office/drawing/2014/main" id="{DB6BA53B-82F0-B44C-823E-22E6044CB8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190" y="2441823"/>
            <a:ext cx="2467746" cy="237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52E4E8-B5E7-4677-A96C-56C7E9EF7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DDB786E-AACD-47A3-BA91-9A4A8DC7A014}"/>
              </a:ext>
            </a:extLst>
          </p:cNvPr>
          <p:cNvSpPr/>
          <p:nvPr/>
        </p:nvSpPr>
        <p:spPr>
          <a:xfrm>
            <a:off x="690118" y="1328483"/>
            <a:ext cx="5712381" cy="1534281"/>
          </a:xfrm>
          <a:prstGeom prst="rect">
            <a:avLst/>
          </a:prstGeom>
          <a:noFill/>
        </p:spPr>
        <p:txBody>
          <a:bodyPr wrap="none" lIns="51435" tIns="25718" rIns="51435" bIns="25718" numCol="1">
            <a:prstTxWarp prst="textTriangle">
              <a:avLst>
                <a:gd name="adj" fmla="val 30003"/>
              </a:avLst>
            </a:prstTxWarp>
            <a:spAutoFit/>
          </a:bodyPr>
          <a:lstStyle/>
          <a:p>
            <a:pPr algn="ctr" defTabSz="514350">
              <a:buClrTx/>
            </a:pPr>
            <a:r>
              <a:rPr lang="vi-VN" sz="3713" kern="12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n-ea"/>
                <a:cs typeface="+mn-cs"/>
              </a:rPr>
              <a:t>CHÚC CÁC CON </a:t>
            </a:r>
          </a:p>
          <a:p>
            <a:pPr algn="ctr" defTabSz="514350">
              <a:buClrTx/>
            </a:pPr>
            <a:r>
              <a:rPr lang="vi-VN" sz="3713" kern="12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n-ea"/>
                <a:cs typeface="+mn-cs"/>
              </a:rPr>
              <a:t>CHĂM NGOAN HỌC GIỎI</a:t>
            </a:r>
            <a:endParaRPr lang="en-US" sz="3713" kern="120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62123"/>
      </p:ext>
    </p:extLst>
  </p:cSld>
  <p:clrMapOvr>
    <a:masterClrMapping/>
  </p:clrMapOvr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2144</TotalTime>
  <Words>273</Words>
  <Application>Microsoft Office PowerPoint</Application>
  <PresentationFormat>Custom</PresentationFormat>
  <Paragraphs>62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Arial</vt:lpstr>
      <vt:lpstr>SVN-Gretoon</vt:lpstr>
      <vt:lpstr>Montserrat</vt:lpstr>
      <vt:lpstr>UTM Cookies</vt:lpstr>
      <vt:lpstr>方正粗圆_GBK</vt:lpstr>
      <vt:lpstr>Arial-Rounded</vt:lpstr>
      <vt:lpstr>Times New Roman</vt:lpstr>
      <vt:lpstr>Calibri</vt:lpstr>
      <vt:lpstr>HP001 4 hàng</vt:lpstr>
      <vt:lpstr>Kalam</vt:lpstr>
      <vt:lpstr>UTM Avo</vt:lpstr>
      <vt:lpstr>Doodle Sketchbook by Slidesgo</vt:lpstr>
      <vt:lpstr>1_Doodle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Admin</cp:lastModifiedBy>
  <cp:revision>170</cp:revision>
  <dcterms:modified xsi:type="dcterms:W3CDTF">2021-12-09T16:47:56Z</dcterms:modified>
</cp:coreProperties>
</file>