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79" r:id="rId3"/>
    <p:sldId id="258" r:id="rId5"/>
    <p:sldId id="259" r:id="rId6"/>
    <p:sldId id="260" r:id="rId7"/>
    <p:sldId id="261" r:id="rId8"/>
    <p:sldId id="263" r:id="rId9"/>
    <p:sldId id="262" r:id="rId10"/>
    <p:sldId id="274" r:id="rId11"/>
    <p:sldId id="267" r:id="rId12"/>
    <p:sldId id="269" r:id="rId13"/>
    <p:sldId id="270" r:id="rId14"/>
    <p:sldId id="273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A8FF"/>
    <a:srgbClr val="97D5FF"/>
    <a:srgbClr val="79C9FF"/>
    <a:srgbClr val="AFDFFF"/>
    <a:srgbClr val="9BD7FF"/>
    <a:srgbClr val="71C6FF"/>
    <a:srgbClr val="4BD0FF"/>
    <a:srgbClr val="1DC4FF"/>
    <a:srgbClr val="33CCFF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575" autoAdjust="0"/>
    <p:restoredTop sz="94660"/>
  </p:normalViewPr>
  <p:slideViewPr>
    <p:cSldViewPr snapToGrid="0">
      <p:cViewPr varScale="1">
        <p:scale>
          <a:sx n="67" d="100"/>
          <a:sy n="67" d="100"/>
        </p:scale>
        <p:origin x="852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5EE2EB-8EE5-4B11-B816-93391C6F804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128B17-70BE-4D48-9B47-1AA93213D21E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.xml"/><Relationship Id="rId8" Type="http://schemas.openxmlformats.org/officeDocument/2006/relationships/image" Target="../media/image7.png"/><Relationship Id="rId7" Type="http://schemas.microsoft.com/office/2007/relationships/media" Target="../media/media1.mp3"/><Relationship Id="rId6" Type="http://schemas.openxmlformats.org/officeDocument/2006/relationships/audio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6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.jpeg"/><Relationship Id="rId6" Type="http://schemas.openxmlformats.org/officeDocument/2006/relationships/image" Target="../media/image13.jpeg"/><Relationship Id="rId5" Type="http://schemas.openxmlformats.org/officeDocument/2006/relationships/image" Target="../media/image28.png"/><Relationship Id="rId4" Type="http://schemas.microsoft.com/office/2007/relationships/media" Target="../media/media4.mp3"/><Relationship Id="rId3" Type="http://schemas.openxmlformats.org/officeDocument/2006/relationships/audio" Target="NULL" TargetMode="External"/><Relationship Id="rId2" Type="http://schemas.openxmlformats.org/officeDocument/2006/relationships/image" Target="../media/image27.jpeg"/><Relationship Id="rId1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microsoft.com/office/2007/relationships/hdphoto" Target="../media/image11.wdp"/><Relationship Id="rId2" Type="http://schemas.openxmlformats.org/officeDocument/2006/relationships/image" Target="../media/image10.png"/><Relationship Id="rId1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jpeg"/><Relationship Id="rId1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4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5.jpeg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4.png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矢量智能"/>
          <p:cNvPicPr/>
          <p:nvPr/>
        </p:nvPicPr>
        <p:blipFill>
          <a:blip r:embed="rId1" cstate="screen"/>
          <a:stretch>
            <a:fillRect/>
          </a:stretch>
        </p:blipFill>
        <p:spPr>
          <a:xfrm>
            <a:off x="1588" y="4156608"/>
            <a:ext cx="12188826" cy="2700501"/>
          </a:xfrm>
          <a:prstGeom prst="rect">
            <a:avLst/>
          </a:prstGeom>
        </p:spPr>
      </p:pic>
      <p:pic>
        <p:nvPicPr>
          <p:cNvPr id="3" name="图片 2" descr="9ee5199484871c902f5b226d6e69cbee"/>
          <p:cNvPicPr/>
          <p:nvPr/>
        </p:nvPicPr>
        <p:blipFill>
          <a:blip r:embed="rId2" cstate="screen"/>
          <a:stretch>
            <a:fillRect/>
          </a:stretch>
        </p:blipFill>
        <p:spPr>
          <a:xfrm>
            <a:off x="1897839" y="4406055"/>
            <a:ext cx="2778671" cy="2393962"/>
          </a:xfrm>
          <a:prstGeom prst="rect">
            <a:avLst/>
          </a:prstGeom>
        </p:spPr>
      </p:pic>
      <p:pic>
        <p:nvPicPr>
          <p:cNvPr id="4" name="图片 3" descr="e0f01d50e93b5be62aa78ca12bd19666"/>
          <p:cNvPicPr/>
          <p:nvPr/>
        </p:nvPicPr>
        <p:blipFill>
          <a:blip r:embed="rId3" cstate="screen"/>
          <a:stretch>
            <a:fillRect/>
          </a:stretch>
        </p:blipFill>
        <p:spPr>
          <a:xfrm>
            <a:off x="5233895" y="5226497"/>
            <a:ext cx="2169865" cy="1573519"/>
          </a:xfrm>
          <a:prstGeom prst="rect">
            <a:avLst/>
          </a:prstGeom>
        </p:spPr>
      </p:pic>
      <p:pic>
        <p:nvPicPr>
          <p:cNvPr id="10" name="图片 9" descr="e6a655ed09bc757151afabca7ab85c5c"/>
          <p:cNvPicPr/>
          <p:nvPr/>
        </p:nvPicPr>
        <p:blipFill>
          <a:blip r:embed="rId4" cstate="screen"/>
          <a:stretch>
            <a:fillRect/>
          </a:stretch>
        </p:blipFill>
        <p:spPr>
          <a:xfrm rot="1426081">
            <a:off x="10360367" y="521455"/>
            <a:ext cx="1145414" cy="1495043"/>
          </a:xfrm>
          <a:prstGeom prst="rect">
            <a:avLst/>
          </a:prstGeom>
        </p:spPr>
      </p:pic>
      <p:pic>
        <p:nvPicPr>
          <p:cNvPr id="11" name="图片 10" descr="d1ca708a87c9b39e9bdf39142e09b55e"/>
          <p:cNvPicPr/>
          <p:nvPr/>
        </p:nvPicPr>
        <p:blipFill>
          <a:blip r:embed="rId5"/>
          <a:stretch>
            <a:fillRect/>
          </a:stretch>
        </p:blipFill>
        <p:spPr>
          <a:xfrm>
            <a:off x="192038" y="-179790"/>
            <a:ext cx="2428243" cy="2428243"/>
          </a:xfrm>
          <a:prstGeom prst="rect">
            <a:avLst/>
          </a:prstGeom>
        </p:spPr>
      </p:pic>
      <p:pic>
        <p:nvPicPr>
          <p:cNvPr id="13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40063" y="-586084"/>
            <a:ext cx="812588" cy="812588"/>
          </a:xfrm>
          <a:prstGeom prst="rect">
            <a:avLst/>
          </a:prstGeom>
        </p:spPr>
      </p:pic>
      <p:sp>
        <p:nvSpPr>
          <p:cNvPr id="13315" name="TextBox 3"/>
          <p:cNvSpPr txBox="1">
            <a:spLocks noChangeArrowheads="1"/>
          </p:cNvSpPr>
          <p:nvPr/>
        </p:nvSpPr>
        <p:spPr bwMode="auto">
          <a:xfrm>
            <a:off x="1408777" y="226345"/>
            <a:ext cx="9374127" cy="953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 VÀ  ĐÀO TẠO QUẬN LONG BIÊN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PHÚC LỢI</a:t>
            </a:r>
            <a:endParaRPr lang="en-US" alt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文本框 9"/>
          <p:cNvSpPr txBox="1"/>
          <p:nvPr/>
        </p:nvSpPr>
        <p:spPr>
          <a:xfrm>
            <a:off x="2713514" y="2439439"/>
            <a:ext cx="6765520" cy="707702"/>
          </a:xfrm>
          <a:prstGeom prst="rect">
            <a:avLst/>
          </a:prstGeom>
          <a:noFill/>
        </p:spPr>
        <p:txBody>
          <a:bodyPr wrap="none" rtlCol="0">
            <a:prstTxWarp prst="textArchUp">
              <a:avLst/>
            </a:prstTxWarp>
            <a:spAutoFit/>
          </a:bodyPr>
          <a:lstStyle/>
          <a:p>
            <a:pPr algn="ctr"/>
            <a:r>
              <a:rPr lang="vi-VN" sz="7200" b="1" dirty="0">
                <a:solidFill>
                  <a:srgbClr val="559AA9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TIẾNG VIỆT</a:t>
            </a:r>
            <a:endParaRPr lang="vi-VN" sz="7200" b="1" dirty="0">
              <a:solidFill>
                <a:srgbClr val="559AA9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5" name="18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897611" y="3429680"/>
            <a:ext cx="8354652" cy="615315"/>
          </a:xfrm>
          <a:prstGeom prst="rect">
            <a:avLst/>
          </a:prstGeom>
          <a:noFill/>
          <a:ln w="1270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altLang="en-US" sz="4000" b="1" spc="600" dirty="0" smtClean="0">
                <a:solidFill>
                  <a:srgbClr val="FF0000"/>
                </a:solidFill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CHỮ HOA Đ</a:t>
            </a:r>
            <a:endParaRPr lang="vi-VN" altLang="en-US" sz="4000" b="1" spc="600" dirty="0" smtClean="0">
              <a:solidFill>
                <a:srgbClr val="FF0000"/>
              </a:solidFill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4000">
        <p:random/>
      </p:transition>
    </mc:Choice>
    <mc:Fallback>
      <p:transition spd="slow" advTm="4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725"/>
          <p:cNvSpPr txBox="1">
            <a:spLocks noChangeArrowheads="1"/>
          </p:cNvSpPr>
          <p:nvPr/>
        </p:nvSpPr>
        <p:spPr bwMode="auto">
          <a:xfrm>
            <a:off x="432763" y="2716415"/>
            <a:ext cx="11429923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 Box 1727"/>
          <p:cNvSpPr txBox="1">
            <a:spLocks noChangeArrowheads="1"/>
          </p:cNvSpPr>
          <p:nvPr/>
        </p:nvSpPr>
        <p:spPr bwMode="auto">
          <a:xfrm>
            <a:off x="2873472" y="5842789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còn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736"/>
          <p:cNvSpPr txBox="1">
            <a:spLocks noChangeArrowheads="1"/>
          </p:cNvSpPr>
          <p:nvPr/>
        </p:nvSpPr>
        <p:spPr bwMode="auto">
          <a:xfrm>
            <a:off x="2300190" y="2695419"/>
            <a:ext cx="7591617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như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 Box 1737"/>
          <p:cNvSpPr txBox="1">
            <a:spLocks noChangeArrowheads="1"/>
          </p:cNvSpPr>
          <p:nvPr/>
        </p:nvSpPr>
        <p:spPr bwMode="auto">
          <a:xfrm>
            <a:off x="231841" y="3589678"/>
            <a:ext cx="11907964" cy="170688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thanh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nặng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o;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huyền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trên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400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(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ngày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altLang="en-US" sz="3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sàng</a:t>
            </a:r>
            <a:r>
              <a:rPr lang="en-US" altLang="en-US" sz="34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sz="34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727"/>
          <p:cNvSpPr txBox="1">
            <a:spLocks noChangeArrowheads="1"/>
          </p:cNvSpPr>
          <p:nvPr/>
        </p:nvSpPr>
        <p:spPr bwMode="auto">
          <a:xfrm>
            <a:off x="-31410" y="3471403"/>
            <a:ext cx="1243446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Đ, g, y, h, k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.(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g, y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1,5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).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 Box 1727"/>
          <p:cNvSpPr txBox="1">
            <a:spLocks noChangeArrowheads="1"/>
          </p:cNvSpPr>
          <p:nvPr/>
        </p:nvSpPr>
        <p:spPr bwMode="auto">
          <a:xfrm>
            <a:off x="762077" y="4453050"/>
            <a:ext cx="7086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hơn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li.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 li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1737"/>
          <p:cNvSpPr txBox="1">
            <a:spLocks noChangeArrowheads="1"/>
          </p:cNvSpPr>
          <p:nvPr/>
        </p:nvSpPr>
        <p:spPr bwMode="auto">
          <a:xfrm>
            <a:off x="1015098" y="3053119"/>
            <a:ext cx="10562496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50000"/>
              </a:spcBef>
              <a:buNone/>
            </a:pP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 viết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 dụng, các con chú ý khoảng cách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giữa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ghi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khoảng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 1 con chữ o.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 Box 1727"/>
          <p:cNvSpPr txBox="1">
            <a:spLocks noChangeArrowheads="1"/>
          </p:cNvSpPr>
          <p:nvPr/>
        </p:nvSpPr>
        <p:spPr bwMode="auto">
          <a:xfrm>
            <a:off x="1679958" y="5196503"/>
            <a:ext cx="893553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 </a:t>
            </a:r>
            <a:r>
              <a:rPr lang="en-US" altLang="en-US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cao</a:t>
            </a:r>
            <a:r>
              <a:rPr lang="en-US" altLang="en-US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 li. 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Text Box 1737"/>
          <p:cNvSpPr txBox="1">
            <a:spLocks noChangeArrowheads="1"/>
          </p:cNvSpPr>
          <p:nvPr/>
        </p:nvSpPr>
        <p:spPr bwMode="auto">
          <a:xfrm>
            <a:off x="2237954" y="2878468"/>
            <a:ext cx="7264400" cy="280076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phẩy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đàng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trí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chấm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cuối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“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tiếng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</a:t>
            </a:r>
            <a:r>
              <a:rPr lang="vi-VN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4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Group 150"/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Rectangle 115"/>
          <p:cNvSpPr>
            <a:spLocks noChangeArrowheads="1"/>
          </p:cNvSpPr>
          <p:nvPr/>
        </p:nvSpPr>
        <p:spPr bwMode="auto">
          <a:xfrm>
            <a:off x="935409" y="50128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4" r="4912"/>
          <a:stretch>
            <a:fillRect/>
          </a:stretch>
        </p:blipFill>
        <p:spPr>
          <a:xfrm>
            <a:off x="6477063" y="4140199"/>
            <a:ext cx="2833162" cy="2561589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2924207" y="4140199"/>
            <a:ext cx="2744325" cy="2561589"/>
            <a:chOff x="179882" y="202717"/>
            <a:chExt cx="3326130" cy="3007304"/>
          </a:xfrm>
        </p:grpSpPr>
        <p:grpSp>
          <p:nvGrpSpPr>
            <p:cNvPr id="12" name="Group 11"/>
            <p:cNvGrpSpPr/>
            <p:nvPr/>
          </p:nvGrpSpPr>
          <p:grpSpPr>
            <a:xfrm>
              <a:off x="179882" y="202717"/>
              <a:ext cx="3326130" cy="3007304"/>
              <a:chOff x="179882" y="202717"/>
              <a:chExt cx="3326130" cy="3007304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9882" y="202717"/>
                <a:ext cx="3326130" cy="300730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7" name="Rectangle 16"/>
              <p:cNvSpPr/>
              <p:nvPr/>
            </p:nvSpPr>
            <p:spPr>
              <a:xfrm>
                <a:off x="434715" y="501587"/>
                <a:ext cx="479686" cy="5627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3" name="Rectangle 12"/>
            <p:cNvSpPr/>
            <p:nvPr/>
          </p:nvSpPr>
          <p:spPr>
            <a:xfrm rot="4043041" flipV="1">
              <a:off x="2439650" y="1145408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5400000" flipV="1">
              <a:off x="2469630" y="1483925"/>
              <a:ext cx="532151" cy="1101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/>
          </p:nvSpPr>
          <p:spPr>
            <a:xfrm rot="4043041" flipV="1">
              <a:off x="2672773" y="1824508"/>
              <a:ext cx="184324" cy="11645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0" name="Cartoon Music (2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22469.33398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33200" y="6299200"/>
            <a:ext cx="558800" cy="558800"/>
          </a:xfrm>
          <a:prstGeom prst="rect">
            <a:avLst/>
          </a:prstGeom>
        </p:spPr>
      </p:pic>
      <p:graphicFrame>
        <p:nvGraphicFramePr>
          <p:cNvPr id="18" name="Group 150"/>
          <p:cNvGraphicFramePr>
            <a:graphicFrameLocks noGrp="1"/>
          </p:cNvGraphicFramePr>
          <p:nvPr/>
        </p:nvGraphicFramePr>
        <p:xfrm>
          <a:off x="1281798" y="2627163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9" name="Rectangle 115"/>
          <p:cNvSpPr>
            <a:spLocks noChangeArrowheads="1"/>
          </p:cNvSpPr>
          <p:nvPr/>
        </p:nvSpPr>
        <p:spPr bwMode="auto">
          <a:xfrm>
            <a:off x="1202109" y="2494846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21" name="Picture 4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>
            <a:fillRect/>
          </a:stretch>
        </p:blipFill>
        <p:spPr bwMode="auto">
          <a:xfrm>
            <a:off x="6891764" y="1040248"/>
            <a:ext cx="1459128" cy="1454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>
            <a:fillRect/>
          </a:stretch>
        </p:blipFill>
        <p:spPr bwMode="auto">
          <a:xfrm>
            <a:off x="3530245" y="82868"/>
            <a:ext cx="2065316" cy="25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9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  <p:sp>
        <p:nvSpPr>
          <p:cNvPr id="15" name="文本框 22"/>
          <p:cNvSpPr txBox="1"/>
          <p:nvPr/>
        </p:nvSpPr>
        <p:spPr>
          <a:xfrm>
            <a:off x="1135171" y="3844651"/>
            <a:ext cx="5113535" cy="2414315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CHÀO TẠM BIỆT </a:t>
            </a:r>
            <a:endParaRPr lang="en-US" altLang="zh-CN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altLang="zh-CN" sz="5400" dirty="0">
                <a:solidFill>
                  <a:srgbClr val="FF0000"/>
                </a:solidFill>
                <a:latin typeface="Arial" panose="020B0604020202020204" pitchFamily="34" charset="0"/>
                <a:ea typeface="思源黑体 CN Bold" panose="020B0800000000000000" pitchFamily="34" charset="-122"/>
                <a:cs typeface="Arial" panose="020B0604020202020204" pitchFamily="34" charset="0"/>
              </a:rPr>
              <a:t>CÁC CON!</a:t>
            </a:r>
            <a:endParaRPr lang="zh-CN" altLang="en-US" sz="5400" dirty="0">
              <a:solidFill>
                <a:srgbClr val="FF0000"/>
              </a:solidFill>
              <a:latin typeface="Arial" panose="020B0604020202020204" pitchFamily="34" charset="0"/>
              <a:ea typeface="思源黑体 CN Bold" panose="020B0800000000000000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6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28"/>
          <p:cNvSpPr/>
          <p:nvPr/>
        </p:nvSpPr>
        <p:spPr>
          <a:xfrm>
            <a:off x="2476091" y="1510216"/>
            <a:ext cx="10176654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矩形 29"/>
          <p:cNvSpPr/>
          <p:nvPr/>
        </p:nvSpPr>
        <p:spPr>
          <a:xfrm>
            <a:off x="2476091" y="2866950"/>
            <a:ext cx="8815686" cy="15684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Tx/>
              <a:buChar char="-"/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ứng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dụng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altLang="en-US" sz="3200" b="1" i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3200" b="1" i="1" dirty="0">
                <a:solidFill>
                  <a:srgbClr val="FF0000"/>
                </a:solidFill>
                <a:latin typeface="HP001 5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 </a:t>
            </a:r>
            <a:endParaRPr lang="en-US" altLang="en-US" sz="3200" b="1" dirty="0">
              <a:solidFill>
                <a:srgbClr val="FF0000"/>
              </a:solidFill>
              <a:latin typeface="HP001 5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" name="矩形 31"/>
          <p:cNvSpPr/>
          <p:nvPr/>
        </p:nvSpPr>
        <p:spPr>
          <a:xfrm>
            <a:off x="2561149" y="4801198"/>
            <a:ext cx="9528069" cy="8299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Rèn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tính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kiên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trì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cẩn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thận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 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组合 26"/>
          <p:cNvGrpSpPr/>
          <p:nvPr/>
        </p:nvGrpSpPr>
        <p:grpSpPr>
          <a:xfrm>
            <a:off x="397335" y="951420"/>
            <a:ext cx="1869788" cy="1746984"/>
            <a:chOff x="1809422" y="1855882"/>
            <a:chExt cx="1869788" cy="1746984"/>
          </a:xfrm>
        </p:grpSpPr>
        <p:pic>
          <p:nvPicPr>
            <p:cNvPr id="7" name="图片 27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9422" y="1855882"/>
              <a:ext cx="1869788" cy="1746984"/>
            </a:xfrm>
            <a:prstGeom prst="rect">
              <a:avLst/>
            </a:prstGeom>
          </p:spPr>
        </p:pic>
        <p:sp>
          <p:nvSpPr>
            <p:cNvPr id="8" name="文本框 28"/>
            <p:cNvSpPr txBox="1"/>
            <p:nvPr/>
          </p:nvSpPr>
          <p:spPr>
            <a:xfrm>
              <a:off x="2300528" y="2482685"/>
              <a:ext cx="887577" cy="7571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01</a:t>
              </a:r>
              <a:endPara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9" name="组合 29"/>
          <p:cNvGrpSpPr/>
          <p:nvPr/>
        </p:nvGrpSpPr>
        <p:grpSpPr>
          <a:xfrm>
            <a:off x="397335" y="2555508"/>
            <a:ext cx="1869788" cy="1746984"/>
            <a:chOff x="5110494" y="3656621"/>
            <a:chExt cx="1869788" cy="1746984"/>
          </a:xfrm>
        </p:grpSpPr>
        <p:pic>
          <p:nvPicPr>
            <p:cNvPr id="10" name="图片 30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0494" y="3656621"/>
              <a:ext cx="1869788" cy="1746984"/>
            </a:xfrm>
            <a:prstGeom prst="rect">
              <a:avLst/>
            </a:prstGeom>
          </p:spPr>
        </p:pic>
        <p:sp>
          <p:nvSpPr>
            <p:cNvPr id="11" name="文本框 31"/>
            <p:cNvSpPr txBox="1"/>
            <p:nvPr/>
          </p:nvSpPr>
          <p:spPr>
            <a:xfrm>
              <a:off x="5601599" y="4133667"/>
              <a:ext cx="887577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02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grpSp>
        <p:nvGrpSpPr>
          <p:cNvPr id="12" name="组合 32"/>
          <p:cNvGrpSpPr/>
          <p:nvPr/>
        </p:nvGrpSpPr>
        <p:grpSpPr>
          <a:xfrm>
            <a:off x="397335" y="4302492"/>
            <a:ext cx="1869788" cy="1746984"/>
            <a:chOff x="8324958" y="1824912"/>
            <a:chExt cx="1869788" cy="1746984"/>
          </a:xfrm>
        </p:grpSpPr>
        <p:pic>
          <p:nvPicPr>
            <p:cNvPr id="13" name="图片 33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4958" y="1824912"/>
              <a:ext cx="1869788" cy="1746984"/>
            </a:xfrm>
            <a:prstGeom prst="rect">
              <a:avLst/>
            </a:prstGeom>
          </p:spPr>
        </p:pic>
        <p:sp>
          <p:nvSpPr>
            <p:cNvPr id="14" name="文本框 34"/>
            <p:cNvSpPr txBox="1"/>
            <p:nvPr/>
          </p:nvSpPr>
          <p:spPr>
            <a:xfrm>
              <a:off x="8742895" y="2369258"/>
              <a:ext cx="970071" cy="7511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Arial" panose="020B0604020202020204"/>
                </a:rPr>
                <a:t>03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Arial" panose="020B0604020202020204"/>
              </a:endParaRPr>
            </a:p>
          </p:txBody>
        </p:sp>
      </p:grpSp>
      <p:sp>
        <p:nvSpPr>
          <p:cNvPr id="15" name="矩形 28"/>
          <p:cNvSpPr/>
          <p:nvPr/>
        </p:nvSpPr>
        <p:spPr>
          <a:xfrm>
            <a:off x="5016295" y="322198"/>
            <a:ext cx="2718005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530522" y="1100667"/>
            <a:ext cx="167775" cy="5187231"/>
            <a:chOff x="1042416" y="804672"/>
            <a:chExt cx="210312" cy="4361688"/>
          </a:xfrm>
        </p:grpSpPr>
        <p:cxnSp>
          <p:nvCxnSpPr>
            <p:cNvPr id="6" name="Straight Connector 5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985378" y="570435"/>
            <a:ext cx="4202771" cy="140650"/>
            <a:chOff x="5440680" y="1322832"/>
            <a:chExt cx="3017520" cy="195072"/>
          </a:xfrm>
        </p:grpSpPr>
        <p:cxnSp>
          <p:nvCxnSpPr>
            <p:cNvPr id="10" name="Straight Connector 9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8"/>
          <p:cNvSpPr txBox="1">
            <a:spLocks noChangeArrowheads="1"/>
          </p:cNvSpPr>
          <p:nvPr/>
        </p:nvSpPr>
        <p:spPr bwMode="auto">
          <a:xfrm>
            <a:off x="208907" y="3061278"/>
            <a:ext cx="140185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18"/>
          <p:cNvSpPr txBox="1">
            <a:spLocks noChangeArrowheads="1"/>
          </p:cNvSpPr>
          <p:nvPr/>
        </p:nvSpPr>
        <p:spPr bwMode="auto">
          <a:xfrm>
            <a:off x="2991926" y="36616"/>
            <a:ext cx="1908411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</a:t>
            </a:r>
            <a:r>
              <a:rPr lang="en-US" altLang="en-US" b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ô li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矩形 31"/>
          <p:cNvSpPr/>
          <p:nvPr/>
        </p:nvSpPr>
        <p:spPr>
          <a:xfrm>
            <a:off x="7097761" y="2684424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thứ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nhất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D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>
            <a:fillRect/>
          </a:stretch>
        </p:blipFill>
        <p:spPr bwMode="auto">
          <a:xfrm>
            <a:off x="1698298" y="836860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矩形 31"/>
          <p:cNvSpPr/>
          <p:nvPr/>
        </p:nvSpPr>
        <p:spPr>
          <a:xfrm>
            <a:off x="7097760" y="781373"/>
            <a:ext cx="4451792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giống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矩形 31"/>
          <p:cNvSpPr/>
          <p:nvPr/>
        </p:nvSpPr>
        <p:spPr>
          <a:xfrm>
            <a:off x="7097760" y="4464117"/>
            <a:ext cx="4885333" cy="1468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thêm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nét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đường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kẻ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ngang</a:t>
            </a:r>
            <a:r>
              <a:rPr lang="en-US" alt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3</a:t>
            </a:r>
            <a:endParaRPr lang="en-US" altLang="en-US" sz="3200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 rot="19543642">
            <a:off x="4572004" y="797574"/>
            <a:ext cx="729008" cy="88243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667" b="57667" l="10000" r="7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907" r="29449" b="42330"/>
          <a:stretch>
            <a:fillRect/>
          </a:stretch>
        </p:blipFill>
        <p:spPr>
          <a:xfrm>
            <a:off x="3148198" y="4116032"/>
            <a:ext cx="729008" cy="8824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0" presetClass="path" presetSubtype="0" accel="4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9 0.00115 L -0.02826 0.0831 L -0.04141 0.19027 C -0.04115 0.24745 -0.04076 0.30486 -0.0405 0.36226 L -0.0405 0.54976 L -0.05794 0.64282 L -0.09453 0.70324 L -0.13815 0.73726 L -0.17826 0.74375 L -0.20443 0.73425 L -0.21224 0.71574 L -0.19753 0.69236 L -0.16263 0.68634 L -0.10586 0.725 L -0.04922 0.74375 L -0.00039 0.74189 L 0.02747 0.72037 L 0.0763 0.65995 L 0.1095 0.56226 L 0.12161 0.4537 L 0.12083 0.35138 L 0.10156 0.20717 L 0.06146 0.09722 L 0.02135 0.04143 L -0.0431 0.01041 L -0.11029 0.01805 L -0.16081 0.05532 L -0.19831 0.13125 L -0.20886 0.21342 L -0.20013 0.2831 L -0.16524 0.33287 L -0.13464 0.34513 L -0.10248 0.32361 L -0.07448 0.26458 L -0.06758 0.21805 L -0.06927 0.15138 " pathEditMode="relative" rAng="0" ptsTypes="AAAAAAAAAAAAAAAAAAAAAAAAAAAAAAAAAAAA">
                                      <p:cBhvr>
                                        <p:cTn id="4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92" y="371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0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0013 -0.00023 L 0.12617 -0.00764 " pathEditMode="relative" rAng="0" ptsTypes="AA">
                                      <p:cBhvr>
                                        <p:cTn id="56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18" grpId="0"/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8"/>
          <p:cNvSpPr/>
          <p:nvPr/>
        </p:nvSpPr>
        <p:spPr>
          <a:xfrm>
            <a:off x="3442394" y="155575"/>
            <a:ext cx="5626187" cy="739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hoa</a:t>
            </a:r>
            <a:r>
              <a:rPr lang="en-US" alt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videoplayback (1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892595" y="1038932"/>
            <a:ext cx="7963786" cy="5342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8"/>
          <p:cNvSpPr txBox="1">
            <a:spLocks noChangeArrowheads="1"/>
          </p:cNvSpPr>
          <p:nvPr/>
        </p:nvSpPr>
        <p:spPr bwMode="auto">
          <a:xfrm>
            <a:off x="6096000" y="874914"/>
            <a:ext cx="5933357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Con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nhận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xét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chữ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Đ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vừa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cỡ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nhỏ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526866" y="3662680"/>
            <a:ext cx="154094" cy="2594187"/>
            <a:chOff x="1042416" y="804672"/>
            <a:chExt cx="210312" cy="4361688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>
            <a:off x="1134019" y="1063616"/>
            <a:ext cx="76633" cy="5193251"/>
            <a:chOff x="1042416" y="804672"/>
            <a:chExt cx="210312" cy="4361688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1143000" y="804672"/>
              <a:ext cx="0" cy="4361688"/>
            </a:xfrm>
            <a:prstGeom prst="line">
              <a:avLst/>
            </a:prstGeom>
            <a:ln w="28575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1042416" y="804672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1042416" y="5166360"/>
              <a:ext cx="210312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8"/>
          <p:cNvSpPr txBox="1">
            <a:spLocks noChangeArrowheads="1"/>
          </p:cNvSpPr>
          <p:nvPr/>
        </p:nvSpPr>
        <p:spPr bwMode="auto">
          <a:xfrm>
            <a:off x="2605618" y="161903"/>
            <a:ext cx="2014729" cy="58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18"/>
          <p:cNvSpPr txBox="1">
            <a:spLocks noChangeArrowheads="1"/>
          </p:cNvSpPr>
          <p:nvPr/>
        </p:nvSpPr>
        <p:spPr bwMode="auto">
          <a:xfrm>
            <a:off x="6541586" y="4421164"/>
            <a:ext cx="1130562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rưỡi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18"/>
          <p:cNvSpPr txBox="1">
            <a:spLocks noChangeArrowheads="1"/>
          </p:cNvSpPr>
          <p:nvPr/>
        </p:nvSpPr>
        <p:spPr bwMode="auto">
          <a:xfrm>
            <a:off x="0" y="2931375"/>
            <a:ext cx="125339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7847310" y="2869983"/>
            <a:ext cx="2076336" cy="180751"/>
            <a:chOff x="5440680" y="1322832"/>
            <a:chExt cx="3017520" cy="195072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Box 18"/>
          <p:cNvSpPr txBox="1">
            <a:spLocks noChangeArrowheads="1"/>
          </p:cNvSpPr>
          <p:nvPr/>
        </p:nvSpPr>
        <p:spPr bwMode="auto">
          <a:xfrm>
            <a:off x="8278754" y="2393377"/>
            <a:ext cx="121344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 ô li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581150" y="647700"/>
            <a:ext cx="4196355" cy="157685"/>
            <a:chOff x="5440680" y="1322832"/>
            <a:chExt cx="3017520" cy="195072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440680" y="1426464"/>
              <a:ext cx="3017520" cy="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>
              <a:off x="5440680" y="1335024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>
              <a:off x="8458200" y="1322832"/>
              <a:ext cx="0" cy="182880"/>
            </a:xfrm>
            <a:prstGeom prst="line">
              <a:avLst/>
            </a:prstGeom>
            <a:ln w="19050">
              <a:solidFill>
                <a:srgbClr val="00206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6" name="Picture 49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45" t="23379" r="13509" b="24124"/>
          <a:stretch>
            <a:fillRect/>
          </a:stretch>
        </p:blipFill>
        <p:spPr bwMode="auto">
          <a:xfrm>
            <a:off x="7743732" y="3050735"/>
            <a:ext cx="3263686" cy="3253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3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8" t="16163" r="7170" b="1741"/>
          <a:stretch>
            <a:fillRect/>
          </a:stretch>
        </p:blipFill>
        <p:spPr bwMode="auto">
          <a:xfrm>
            <a:off x="1303200" y="835761"/>
            <a:ext cx="4619566" cy="561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0" grpId="0"/>
      <p:bldP spid="21" grpId="0"/>
      <p:bldP spid="22" grpId="0"/>
      <p:bldP spid="2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u D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3"/>
          <a:srcRect b="12624"/>
          <a:stretch>
            <a:fillRect/>
          </a:stretch>
        </p:blipFill>
        <p:spPr>
          <a:xfrm>
            <a:off x="2667000" y="291830"/>
            <a:ext cx="6858000" cy="59922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5412" y="1081990"/>
            <a:ext cx="7814320" cy="4892324"/>
          </a:xfrm>
          <a:prstGeom prst="rect">
            <a:avLst/>
          </a:prstGeom>
        </p:spPr>
      </p:pic>
      <p:pic>
        <p:nvPicPr>
          <p:cNvPr id="6" name="图片 5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058" y="4294982"/>
            <a:ext cx="5274942" cy="2107595"/>
          </a:xfrm>
          <a:prstGeom prst="rect">
            <a:avLst/>
          </a:prstGeom>
        </p:spPr>
      </p:pic>
      <p:sp>
        <p:nvSpPr>
          <p:cNvPr id="7" name="矩形 28"/>
          <p:cNvSpPr/>
          <p:nvPr/>
        </p:nvSpPr>
        <p:spPr>
          <a:xfrm>
            <a:off x="1323320" y="2657317"/>
            <a:ext cx="4871159" cy="1198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alt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altLang="en-US" sz="4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图片 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810" y="2657317"/>
            <a:ext cx="5703846" cy="4892323"/>
          </a:xfrm>
          <a:prstGeom prst="rect">
            <a:avLst/>
          </a:prstGeom>
        </p:spPr>
      </p:pic>
      <p:pic>
        <p:nvPicPr>
          <p:cNvPr id="8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2153" y="1577911"/>
            <a:ext cx="1871113" cy="1434021"/>
          </a:xfrm>
          <a:prstGeom prst="rect">
            <a:avLst/>
          </a:prstGeom>
        </p:spPr>
      </p:pic>
      <p:pic>
        <p:nvPicPr>
          <p:cNvPr id="9" name="图片 4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9813" y="124952"/>
            <a:ext cx="1714426" cy="1914076"/>
          </a:xfrm>
          <a:prstGeom prst="rect">
            <a:avLst/>
          </a:prstGeom>
        </p:spPr>
      </p:pic>
      <p:pic>
        <p:nvPicPr>
          <p:cNvPr id="10" name="图片 3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3921"/>
            <a:ext cx="1563776" cy="1323195"/>
          </a:xfrm>
          <a:prstGeom prst="rect">
            <a:avLst/>
          </a:prstGeom>
        </p:spPr>
      </p:pic>
      <p:pic>
        <p:nvPicPr>
          <p:cNvPr id="11" name="图片 4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72258"/>
            <a:ext cx="852012" cy="1374838"/>
          </a:xfrm>
          <a:prstGeom prst="rect">
            <a:avLst/>
          </a:prstGeom>
        </p:spPr>
      </p:pic>
      <p:pic>
        <p:nvPicPr>
          <p:cNvPr id="12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010" y="653798"/>
            <a:ext cx="1871113" cy="1434021"/>
          </a:xfrm>
          <a:prstGeom prst="rect">
            <a:avLst/>
          </a:prstGeom>
        </p:spPr>
      </p:pic>
      <p:pic>
        <p:nvPicPr>
          <p:cNvPr id="13" name="图片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0567" y="843921"/>
            <a:ext cx="2828825" cy="21680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15"/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2229599" y="3019270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433517" y="2418493"/>
            <a:ext cx="4755823" cy="2076597"/>
            <a:chOff x="4007917" y="1792511"/>
            <a:chExt cx="5133238" cy="1956323"/>
          </a:xfrm>
        </p:grpSpPr>
        <p:sp>
          <p:nvSpPr>
            <p:cNvPr id="11" name="Text Box 1736"/>
            <p:cNvSpPr txBox="1">
              <a:spLocks noChangeArrowheads="1"/>
            </p:cNvSpPr>
            <p:nvPr/>
          </p:nvSpPr>
          <p:spPr bwMode="auto">
            <a:xfrm>
              <a:off x="4135582" y="2406790"/>
              <a:ext cx="4780689" cy="5497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Từ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“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nghĩa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là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5" y="2418493"/>
            <a:ext cx="2798307" cy="2780017"/>
          </a:xfrm>
          <a:prstGeom prst="rect">
            <a:avLst/>
          </a:prstGeom>
        </p:spPr>
      </p:pic>
      <p:sp>
        <p:nvSpPr>
          <p:cNvPr id="17" name="Text Box 1736"/>
          <p:cNvSpPr txBox="1">
            <a:spLocks noChangeArrowheads="1"/>
          </p:cNvSpPr>
          <p:nvPr/>
        </p:nvSpPr>
        <p:spPr bwMode="auto">
          <a:xfrm>
            <a:off x="1569714" y="3019115"/>
            <a:ext cx="4618895" cy="2553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sàng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lang="vi-VN" b="1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 đan bằng tre, hình tròn, lòng nông có lỗ nhỏ và thưa, thường dùng để làm cho gạo sạch thóc, trấu và tấm.</a:t>
            </a:r>
            <a:endParaRPr lang="vi-VN" b="1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78" r="9424" b="9496"/>
          <a:stretch>
            <a:fillRect/>
          </a:stretch>
        </p:blipFill>
        <p:spPr>
          <a:xfrm>
            <a:off x="7182739" y="2343504"/>
            <a:ext cx="4013201" cy="40086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Group 150"/>
          <p:cNvGraphicFramePr>
            <a:graphicFrameLocks noGrp="1"/>
          </p:cNvGraphicFramePr>
          <p:nvPr/>
        </p:nvGraphicFramePr>
        <p:xfrm>
          <a:off x="1015098" y="639956"/>
          <a:ext cx="10161804" cy="1315116"/>
        </p:xfrm>
        <a:graphic>
          <a:graphicData uri="http://schemas.openxmlformats.org/drawingml/2006/table">
            <a:tbl>
              <a:tblPr/>
              <a:tblGrid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  <a:gridCol w="846817"/>
              </a:tblGrid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918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</a:pPr>
                      <a:endParaRPr kumimoji="0" lang="en-US" sz="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T="45711" marB="4571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Rectangle 115"/>
          <p:cNvSpPr>
            <a:spLocks noChangeArrowheads="1"/>
          </p:cNvSpPr>
          <p:nvPr/>
        </p:nvSpPr>
        <p:spPr bwMode="auto">
          <a:xfrm>
            <a:off x="935409" y="507639"/>
            <a:ext cx="9869490" cy="127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2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wgày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hǌ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jŎ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en-US" sz="4400" b="1" dirty="0" err="1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sàng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l-GR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δ</a:t>
            </a:r>
            <a:r>
              <a:rPr lang="en-US" altLang="en-US" sz="4400" b="1" dirty="0">
                <a:solidFill>
                  <a:srgbClr val="7030A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Ū.</a:t>
            </a:r>
            <a:endParaRPr lang="en-US" altLang="en-US" sz="4400" b="1" dirty="0">
              <a:solidFill>
                <a:srgbClr val="7030A0"/>
              </a:solidFill>
              <a:latin typeface="HP001 4 hàng" panose="020B06030503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>
            <a:fillRect/>
          </a:stretch>
        </p:blipFill>
        <p:spPr>
          <a:xfrm>
            <a:off x="794499" y="3623015"/>
            <a:ext cx="1649531" cy="2079355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537277" y="2254103"/>
            <a:ext cx="7545690" cy="2780016"/>
            <a:chOff x="4007917" y="1792511"/>
            <a:chExt cx="5133238" cy="1956323"/>
          </a:xfrm>
        </p:grpSpPr>
        <p:sp>
          <p:nvSpPr>
            <p:cNvPr id="11" name="Text Box 1736"/>
            <p:cNvSpPr txBox="1">
              <a:spLocks noChangeArrowheads="1"/>
            </p:cNvSpPr>
            <p:nvPr/>
          </p:nvSpPr>
          <p:spPr bwMode="auto">
            <a:xfrm>
              <a:off x="4184191" y="2164234"/>
              <a:ext cx="4780689" cy="121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Câu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tục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ngữ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endPara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“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ngày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đàng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,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học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sàng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khôn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” </a:t>
              </a:r>
              <a:endPara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  <a:p>
              <a:pPr algn="ctr" eaLnBrk="1" hangingPunct="1">
                <a:spcBef>
                  <a:spcPts val="600"/>
                </a:spcBef>
                <a:buFontTx/>
                <a:buNone/>
              </a:pP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muốn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altLang="en-US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gì</a:t>
              </a:r>
              <a:r>
                <a:rPr lang="en-US" altLang="en-US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?</a:t>
              </a:r>
              <a:endParaRPr lang="en-US" alt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Cloud Callout 11"/>
            <p:cNvSpPr/>
            <p:nvPr/>
          </p:nvSpPr>
          <p:spPr>
            <a:xfrm>
              <a:off x="4007917" y="1792511"/>
              <a:ext cx="5133238" cy="1956323"/>
            </a:xfrm>
            <a:prstGeom prst="cloudCallout">
              <a:avLst>
                <a:gd name="adj1" fmla="val -60774"/>
                <a:gd name="adj2" fmla="val 31887"/>
              </a:avLst>
            </a:prstGeom>
            <a:noFill/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852" y="2520803"/>
            <a:ext cx="2798307" cy="2780017"/>
          </a:xfrm>
          <a:prstGeom prst="rect">
            <a:avLst/>
          </a:prstGeom>
        </p:spPr>
      </p:pic>
      <p:sp>
        <p:nvSpPr>
          <p:cNvPr id="17" name="Text Box 1736"/>
          <p:cNvSpPr txBox="1">
            <a:spLocks noChangeArrowheads="1"/>
          </p:cNvSpPr>
          <p:nvPr/>
        </p:nvSpPr>
        <p:spPr bwMode="auto">
          <a:xfrm>
            <a:off x="2662702" y="3885768"/>
            <a:ext cx="873479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tục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khuyên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ta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sẽ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điều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206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7" grpId="0"/>
    </p:bldLst>
  </p:timing>
</p:sld>
</file>

<file path=ppt/tags/tag1.xml><?xml version="1.0" encoding="utf-8"?>
<p:tagLst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1525</Words>
  <Application>WPS Presentation</Application>
  <PresentationFormat>Widescreen</PresentationFormat>
  <Paragraphs>88</Paragraphs>
  <Slides>12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9" baseType="lpstr">
      <vt:lpstr>Arial</vt:lpstr>
      <vt:lpstr>SimSun</vt:lpstr>
      <vt:lpstr>Wingdings</vt:lpstr>
      <vt:lpstr>Arial-Rounded</vt:lpstr>
      <vt:lpstr>Yellowtail</vt:lpstr>
      <vt:lpstr>iCiel Cadena</vt:lpstr>
      <vt:lpstr>思源黑体 CN Bold</vt:lpstr>
      <vt:lpstr>HP001 5 hàng</vt:lpstr>
      <vt:lpstr>Arial</vt:lpstr>
      <vt:lpstr>iCiel Crocante</vt:lpstr>
      <vt:lpstr>HP001 4 hàng</vt:lpstr>
      <vt:lpstr>Calibri</vt:lpstr>
      <vt:lpstr>Microsoft YaHei</vt:lpstr>
      <vt:lpstr>Arial Unicode MS</vt:lpstr>
      <vt:lpstr>Calibri Light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140</cp:revision>
  <dcterms:created xsi:type="dcterms:W3CDTF">2021-05-29T04:52:00Z</dcterms:created>
  <dcterms:modified xsi:type="dcterms:W3CDTF">2022-10-08T13:14:01Z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C61EF45A5A2346E0B01338615AD0179F</vt:lpwstr>
  </property>
  <property fmtid="{D5CDD505-2E9C-101B-9397-08002B2CF9AE}" pid="3" name="KSOProductBuildVer">
    <vt:lpwstr>1033-11.2.0.11341</vt:lpwstr>
  </property>
</Properties>
</file>