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99" r:id="rId3"/>
    <p:sldId id="258" r:id="rId5"/>
    <p:sldId id="259" r:id="rId6"/>
    <p:sldId id="260" r:id="rId7"/>
    <p:sldId id="261" r:id="rId8"/>
    <p:sldId id="267" r:id="rId9"/>
    <p:sldId id="392" r:id="rId10"/>
    <p:sldId id="393" r:id="rId11"/>
    <p:sldId id="283" r:id="rId12"/>
    <p:sldId id="284" r:id="rId13"/>
    <p:sldId id="285" r:id="rId14"/>
    <p:sldId id="286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487C8-384B-4F4C-BD0A-F6DD1C2A658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A9712-A0EB-4727-B10B-CF6B16574DA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8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GIF"/><Relationship Id="rId2" Type="http://schemas.openxmlformats.org/officeDocument/2006/relationships/image" Target="../media/image17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8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GIF"/><Relationship Id="rId2" Type="http://schemas.openxmlformats.org/officeDocument/2006/relationships/image" Target="../media/image17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Phép cộng (có nhớ) số có hai chữ số</a:t>
            </a:r>
            <a:endParaRPr lang="vi-VN" sz="2700" b="1" dirty="0" err="1" smtClean="0">
              <a:solidFill>
                <a:srgbClr val="FF0000"/>
              </a:solidFill>
              <a:cs typeface="Times New Roman" panose="02020603050405020304" pitchFamily="18" charset="0"/>
              <a:sym typeface="+mn-ea"/>
            </a:endParaRPr>
          </a:p>
          <a:p>
            <a:pPr algn="ctr" eaLnBrk="1" hangingPunct="1"/>
            <a:r>
              <a:rPr kumimoji="0" lang="vi-VN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 số có một chữ số (Tiết 2).</a:t>
            </a:r>
            <a:endParaRPr kumimoji="0" lang="vi-VN" sz="27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3059595" y="6451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96917" y="645105"/>
            <a:ext cx="447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rồi tìm lá của mỗi loại quả.</a:t>
            </a:r>
            <a:endParaRPr lang="vi-VN" sz="2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762250" y="1192305"/>
            <a:ext cx="6667500" cy="4810930"/>
            <a:chOff x="1308528" y="1192306"/>
            <a:chExt cx="6667500" cy="48109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4379" b="1402"/>
            <a:stretch>
              <a:fillRect/>
            </a:stretch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26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70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57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92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49 + 8</a:t>
                </a:r>
                <a:endParaRPr lang="vi-VN" sz="2400" dirty="0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1733927" y="3350093"/>
              <a:ext cx="1083022" cy="465810"/>
              <a:chOff x="1733927" y="1943017"/>
              <a:chExt cx="1083022" cy="46581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19 + 7</a:t>
                </a:r>
                <a:endParaRPr lang="vi-VN" sz="2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742714" y="1943017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19 + 7</a:t>
                </a:r>
                <a:endParaRPr lang="vi-VN" sz="2400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89 + 3</a:t>
                </a:r>
                <a:endParaRPr lang="vi-VN" sz="2400" dirty="0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69 + 1</a:t>
                </a:r>
                <a:endParaRPr lang="vi-VN" sz="2400" dirty="0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278947" y="3294507"/>
            <a:ext cx="780648" cy="662828"/>
            <a:chOff x="1750172" y="2926500"/>
            <a:chExt cx="780648" cy="662828"/>
          </a:xfrm>
        </p:grpSpPr>
        <p:sp>
          <p:nvSpPr>
            <p:cNvPr id="84" name="Oval 83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Freeform: Shape 32"/>
          <p:cNvSpPr/>
          <p:nvPr/>
        </p:nvSpPr>
        <p:spPr>
          <a:xfrm>
            <a:off x="4330700" y="1841500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6" name="Group 85"/>
          <p:cNvGrpSpPr/>
          <p:nvPr/>
        </p:nvGrpSpPr>
        <p:grpSpPr>
          <a:xfrm>
            <a:off x="2278947" y="4345249"/>
            <a:ext cx="780648" cy="662828"/>
            <a:chOff x="1750172" y="2926500"/>
            <a:chExt cx="780648" cy="662828"/>
          </a:xfrm>
        </p:grpSpPr>
        <p:sp>
          <p:nvSpPr>
            <p:cNvPr id="87" name="Oval 86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Freeform: Shape 36"/>
          <p:cNvSpPr/>
          <p:nvPr/>
        </p:nvSpPr>
        <p:spPr>
          <a:xfrm>
            <a:off x="4344848" y="4650762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-1" fmla="*/ 0 w 2847174"/>
              <a:gd name="connsiteY0-2" fmla="*/ 0 h 1149167"/>
              <a:gd name="connsiteX1-3" fmla="*/ 1003300 w 2847174"/>
              <a:gd name="connsiteY1-4" fmla="*/ 406400 h 1149167"/>
              <a:gd name="connsiteX2-5" fmla="*/ 1460500 w 2847174"/>
              <a:gd name="connsiteY2-6" fmla="*/ 1117600 h 1149167"/>
              <a:gd name="connsiteX3-7" fmla="*/ 2667000 w 2847174"/>
              <a:gd name="connsiteY3-8" fmla="*/ 1016000 h 1149167"/>
              <a:gd name="connsiteX4-9" fmla="*/ 2819400 w 2847174"/>
              <a:gd name="connsiteY4-10" fmla="*/ 939800 h 1149167"/>
              <a:gd name="connsiteX0-11" fmla="*/ 0 w 2847174"/>
              <a:gd name="connsiteY0-12" fmla="*/ 0 h 1092350"/>
              <a:gd name="connsiteX1-13" fmla="*/ 1003300 w 2847174"/>
              <a:gd name="connsiteY1-14" fmla="*/ 406400 h 1092350"/>
              <a:gd name="connsiteX2-15" fmla="*/ 1513840 w 2847174"/>
              <a:gd name="connsiteY2-16" fmla="*/ 1049020 h 1092350"/>
              <a:gd name="connsiteX3-17" fmla="*/ 2667000 w 2847174"/>
              <a:gd name="connsiteY3-18" fmla="*/ 1016000 h 1092350"/>
              <a:gd name="connsiteX4-19" fmla="*/ 2819400 w 2847174"/>
              <a:gd name="connsiteY4-20" fmla="*/ 939800 h 1092350"/>
              <a:gd name="connsiteX0-21" fmla="*/ 0 w 2847174"/>
              <a:gd name="connsiteY0-22" fmla="*/ 0 h 1092350"/>
              <a:gd name="connsiteX1-23" fmla="*/ 1003300 w 2847174"/>
              <a:gd name="connsiteY1-24" fmla="*/ 406400 h 1092350"/>
              <a:gd name="connsiteX2-25" fmla="*/ 1513840 w 2847174"/>
              <a:gd name="connsiteY2-26" fmla="*/ 1049020 h 1092350"/>
              <a:gd name="connsiteX3-27" fmla="*/ 2667000 w 2847174"/>
              <a:gd name="connsiteY3-28" fmla="*/ 1016000 h 1092350"/>
              <a:gd name="connsiteX4-29" fmla="*/ 2819400 w 2847174"/>
              <a:gd name="connsiteY4-30" fmla="*/ 939800 h 10923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2259407" y="5374335"/>
            <a:ext cx="780648" cy="662828"/>
            <a:chOff x="1750172" y="2926500"/>
            <a:chExt cx="780648" cy="662828"/>
          </a:xfrm>
        </p:grpSpPr>
        <p:sp>
          <p:nvSpPr>
            <p:cNvPr id="91" name="Oval 90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Freeform: Shape 37"/>
          <p:cNvSpPr/>
          <p:nvPr/>
        </p:nvSpPr>
        <p:spPr>
          <a:xfrm>
            <a:off x="4343400" y="2832100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3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2967936" y="66699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05259" y="666991"/>
            <a:ext cx="746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Trên bàn có 18 vỏ ốc màu trắng và 5 vỏ ốc màu xanh. Hỏi trên bàn có tất cả bao nhiêu vỏ ốc?</a:t>
            </a:r>
            <a:endParaRPr lang="vi-VN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3" y="1894651"/>
            <a:ext cx="5532832" cy="353369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853059" y="220033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  <a:endParaRPr lang="vi-VN" sz="28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6096000" y="285860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Trên bàn có tất cả số vỏ ốc là: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96000" y="351389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18 + 5 = 23 (vỏ ốc)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96000" y="4138870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23 vỏ ốc.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4" grpId="0"/>
      <p:bldP spid="45" grpId="0"/>
      <p:bldP spid="46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51204" y="1452825"/>
            <a:ext cx="1116312" cy="461666"/>
            <a:chOff x="1870518" y="1440653"/>
            <a:chExt cx="1116312" cy="461666"/>
          </a:xfrm>
        </p:grpSpPr>
        <p:grpSp>
          <p:nvGrpSpPr>
            <p:cNvPr id="4" name="Group 3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  <a:endParaRPr lang="vi-VN" sz="24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  <a:endParaRPr lang="vi-VN" sz="24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959" y="328812"/>
            <a:ext cx="7667625" cy="344805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846286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/>
          <p:cNvSpPr/>
          <p:nvPr/>
        </p:nvSpPr>
        <p:spPr>
          <a:xfrm>
            <a:off x="1354509" y="2187182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 + 5 = 9</a:t>
            </a:r>
            <a:endParaRPr lang="vi-VN" sz="2800" dirty="0"/>
          </a:p>
        </p:txBody>
      </p:sp>
      <p:sp>
        <p:nvSpPr>
          <p:cNvPr id="67" name="Oval 66"/>
          <p:cNvSpPr/>
          <p:nvPr/>
        </p:nvSpPr>
        <p:spPr>
          <a:xfrm>
            <a:off x="4830327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/>
          <p:cNvSpPr/>
          <p:nvPr/>
        </p:nvSpPr>
        <p:spPr>
          <a:xfrm>
            <a:off x="1254239" y="2909398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/>
              <a:t>5 + 7 = 12</a:t>
            </a:r>
            <a:endParaRPr lang="vi-VN" sz="28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3395" r="45121"/>
          <a:stretch>
            <a:fillRect/>
          </a:stretch>
        </p:blipFill>
        <p:spPr>
          <a:xfrm>
            <a:off x="5085673" y="4112142"/>
            <a:ext cx="5257284" cy="2007717"/>
          </a:xfrm>
          <a:prstGeom prst="ellipse">
            <a:avLst/>
          </a:prstGeom>
        </p:spPr>
      </p:pic>
      <p:sp>
        <p:nvSpPr>
          <p:cNvPr id="70" name="Arrow: Right 69"/>
          <p:cNvSpPr/>
          <p:nvPr/>
        </p:nvSpPr>
        <p:spPr>
          <a:xfrm rot="5400000">
            <a:off x="1722825" y="3903082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/>
          <p:cNvSpPr txBox="1"/>
          <p:nvPr/>
        </p:nvSpPr>
        <p:spPr>
          <a:xfrm>
            <a:off x="730151" y="4644331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72" name="Rectangle: Rounded Corners 71"/>
          <p:cNvSpPr/>
          <p:nvPr/>
        </p:nvSpPr>
        <p:spPr>
          <a:xfrm>
            <a:off x="8339622" y="4856266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3" name="Rectangle: Rounded Corners 72"/>
          <p:cNvSpPr/>
          <p:nvPr/>
        </p:nvSpPr>
        <p:spPr>
          <a:xfrm>
            <a:off x="6439272" y="4344841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4" name="Rectangle: Rounded Corners 73"/>
          <p:cNvSpPr/>
          <p:nvPr/>
        </p:nvSpPr>
        <p:spPr>
          <a:xfrm>
            <a:off x="7687811" y="4356189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66" grpId="0" animBg="1"/>
      <p:bldP spid="67" grpId="0" animBg="1"/>
      <p:bldP spid="68" grpId="0" animBg="1"/>
      <p:bldP spid="70" grpId="0" animBg="1"/>
      <p:bldP spid="71" grpId="0"/>
      <p:bldP spid="72" grpId="0" animBg="1"/>
      <p:bldP spid="73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000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  <a:endParaRPr 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41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42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+ 8 =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  <a:endParaRPr 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57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56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+ 9=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0160" y="1630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19: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cộng, phép trừ (có nhớ) trong phạm vi 100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>
            <a:fillRect/>
          </a:stretch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704" y="1035622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tư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10 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 11  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1138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5354" y="2234744"/>
            <a:ext cx="911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 –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(Trang 73)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3125" y="122503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64</a:t>
            </a:r>
            <a:r>
              <a:rPr lang="vi-VN" sz="5400">
                <a:solidFill>
                  <a:srgbClr val="FF0000"/>
                </a:solidFill>
              </a:rPr>
              <a:t> + </a:t>
            </a:r>
            <a:r>
              <a:rPr lang="en-US" sz="5400">
                <a:solidFill>
                  <a:srgbClr val="FF0000"/>
                </a:solidFill>
              </a:rPr>
              <a:t>9</a:t>
            </a:r>
            <a:r>
              <a:rPr lang="vi-VN" sz="5400">
                <a:solidFill>
                  <a:srgbClr val="FF0000"/>
                </a:solidFill>
              </a:rPr>
              <a:t> =</a:t>
            </a:r>
            <a:r>
              <a:rPr lang="en-US" sz="5400">
                <a:solidFill>
                  <a:srgbClr val="FF0000"/>
                </a:solidFill>
              </a:rPr>
              <a:t>  73</a:t>
            </a:r>
            <a:endParaRPr lang="en-US" sz="5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1" y="2199354"/>
            <a:ext cx="10524773" cy="15642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11738" y="1440653"/>
            <a:ext cx="1575092" cy="486009"/>
            <a:chOff x="1411738" y="1440653"/>
            <a:chExt cx="1575092" cy="486009"/>
          </a:xfrm>
        </p:grpSpPr>
        <p:sp>
          <p:nvSpPr>
            <p:cNvPr id="8" name="TextBox 7"/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  <a:endParaRPr lang="vi-VN" sz="2400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  <a:endParaRPr lang="vi-VN" sz="24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  <a:endParaRPr lang="vi-VN" sz="2400" dirty="0"/>
            </a:p>
          </p:txBody>
        </p:sp>
      </p:grpSp>
      <p:sp>
        <p:nvSpPr>
          <p:cNvPr id="12" name="Rectangle: Rounded Corners 11"/>
          <p:cNvSpPr/>
          <p:nvPr/>
        </p:nvSpPr>
        <p:spPr>
          <a:xfrm>
            <a:off x="3942247" y="27012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20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6074742" y="27139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40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8207237" y="27266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70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0339732" y="27393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90</a:t>
            </a:r>
            <a:endParaRPr lang="vi-VN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stCxn id="12" idx="0"/>
            <a:endCxn id="23" idx="2"/>
          </p:cNvCxnSpPr>
          <p:nvPr/>
        </p:nvCxnSpPr>
        <p:spPr>
          <a:xfrm flipV="1">
            <a:off x="4233795" y="1465060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0"/>
            <a:endCxn id="23" idx="2"/>
          </p:cNvCxnSpPr>
          <p:nvPr/>
        </p:nvCxnSpPr>
        <p:spPr>
          <a:xfrm flipH="1" flipV="1">
            <a:off x="5155067" y="1465060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/>
          <p:cNvSpPr/>
          <p:nvPr/>
        </p:nvSpPr>
        <p:spPr>
          <a:xfrm>
            <a:off x="2937693" y="919550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số này có gì đặc biệt?</a:t>
            </a:r>
            <a:endParaRPr lang="vi-VN" sz="2400" b="1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/>
          <p:cNvCxnSpPr>
            <a:stCxn id="17" idx="0"/>
            <a:endCxn id="23" idx="2"/>
          </p:cNvCxnSpPr>
          <p:nvPr/>
        </p:nvCxnSpPr>
        <p:spPr>
          <a:xfrm flipH="1" flipV="1">
            <a:off x="5155067" y="1465060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0"/>
            <a:endCxn id="23" idx="2"/>
          </p:cNvCxnSpPr>
          <p:nvPr/>
        </p:nvCxnSpPr>
        <p:spPr>
          <a:xfrm flipH="1" flipV="1">
            <a:off x="5155067" y="1465060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/>
          <p:cNvSpPr/>
          <p:nvPr/>
        </p:nvSpPr>
        <p:spPr>
          <a:xfrm>
            <a:off x="7574253" y="328812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</a:rPr>
              <a:t>Đều là các số tròn chục có hai chữ số.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4252" y="3961031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Đặt tính rồi tính.</a:t>
            </a:r>
            <a:endParaRPr lang="vi-VN" sz="24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3497536" y="3875621"/>
            <a:ext cx="7425291" cy="658838"/>
            <a:chOff x="1824226" y="3918823"/>
            <a:chExt cx="7425291" cy="658838"/>
          </a:xfrm>
        </p:grpSpPr>
        <p:sp>
          <p:nvSpPr>
            <p:cNvPr id="41" name="Rectangle 40"/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+ 5</a:t>
              </a:r>
              <a:endParaRPr lang="vi-VN" sz="28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 +  4</a:t>
              </a:r>
              <a:endParaRPr lang="vi-VN" sz="28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 + 3</a:t>
              </a:r>
              <a:endParaRPr lang="vi-VN" sz="28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 + 6</a:t>
              </a:r>
              <a:endParaRPr lang="vi-VN" sz="28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97083" y="4378264"/>
            <a:ext cx="837249" cy="1312215"/>
            <a:chOff x="1933616" y="4498692"/>
            <a:chExt cx="837249" cy="1312215"/>
          </a:xfrm>
        </p:grpSpPr>
        <p:sp>
          <p:nvSpPr>
            <p:cNvPr id="46" name="TextBox 45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  <a:endParaRPr lang="vi-VN" sz="28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679924" y="4371214"/>
            <a:ext cx="837249" cy="1312215"/>
            <a:chOff x="1933616" y="4498692"/>
            <a:chExt cx="837249" cy="1312215"/>
          </a:xfrm>
        </p:grpSpPr>
        <p:sp>
          <p:nvSpPr>
            <p:cNvPr id="50" name="TextBox 49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  <a:endParaRPr lang="vi-VN" sz="28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7762765" y="4378264"/>
            <a:ext cx="837249" cy="1312215"/>
            <a:chOff x="1933616" y="4498692"/>
            <a:chExt cx="837249" cy="1312215"/>
          </a:xfrm>
        </p:grpSpPr>
        <p:sp>
          <p:nvSpPr>
            <p:cNvPr id="54" name="TextBox 53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3</a:t>
              </a:r>
              <a:endParaRPr lang="vi-VN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9845606" y="4371214"/>
            <a:ext cx="837249" cy="1312215"/>
            <a:chOff x="1933616" y="4498692"/>
            <a:chExt cx="837249" cy="1312215"/>
          </a:xfrm>
        </p:grpSpPr>
        <p:sp>
          <p:nvSpPr>
            <p:cNvPr id="58" name="TextBox 57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  <a:endParaRPr lang="vi-VN" sz="28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794413" y="57193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877254" y="568847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86599" y="57193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22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042936" y="571935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35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  <p:bldP spid="17" grpId="0" animBg="1"/>
      <p:bldP spid="18" grpId="0" animBg="1"/>
      <p:bldP spid="23" grpId="0" animBg="1"/>
      <p:bldP spid="32" grpId="0" animBg="1"/>
      <p:bldP spid="39" grpId="0"/>
      <p:bldP spid="61" grpId="0"/>
      <p:bldP spid="62" grpId="0"/>
      <p:bldP spid="63" grpId="0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945</Words>
  <Application>WPS Presentation</Application>
  <PresentationFormat>Widescreen</PresentationFormat>
  <Paragraphs>175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字魂17号-萌趣果冻体</vt:lpstr>
      <vt:lpstr>#9Slide03 NettoOTLight</vt:lpstr>
      <vt:lpstr>Times New Roman</vt:lpstr>
      <vt:lpstr>等线</vt:lpstr>
      <vt:lpstr>等线</vt:lpstr>
      <vt:lpstr>Verdana</vt:lpstr>
      <vt:lpstr>Microsoft YaHei</vt:lpstr>
      <vt:lpstr>HP001 4 hàng</vt:lpstr>
      <vt:lpstr>Arial</vt:lpstr>
      <vt:lpstr>Calibri Light</vt:lpstr>
      <vt:lpstr>Calibri</vt:lpstr>
      <vt:lpstr>Arial Unicode MS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</cp:revision>
  <dcterms:created xsi:type="dcterms:W3CDTF">2021-08-22T14:46:00Z</dcterms:created>
  <dcterms:modified xsi:type="dcterms:W3CDTF">2022-11-04T12:33:56Z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C760B0950CF44A30971A2F275F36F16C</vt:lpwstr>
  </property>
  <property fmtid="{D5CDD505-2E9C-101B-9397-08002B2CF9AE}" pid="3" name="KSOProductBuildVer">
    <vt:lpwstr>1033-11.2.0.11380</vt:lpwstr>
  </property>
</Properties>
</file>