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mp4" ContentType="video/mp4"/>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68" r:id="rId4"/>
    <p:sldMasterId id="2147483680" r:id="rId5"/>
    <p:sldMasterId id="2147483692" r:id="rId6"/>
    <p:sldMasterId id="2147483704" r:id="rId7"/>
  </p:sldMasterIdLst>
  <p:notesMasterIdLst>
    <p:notesMasterId r:id="rId9"/>
  </p:notesMasterIdLst>
  <p:sldIdLst>
    <p:sldId id="11088465" r:id="rId8"/>
    <p:sldId id="265" r:id="rId10"/>
    <p:sldId id="11088449" r:id="rId11"/>
    <p:sldId id="11088450" r:id="rId12"/>
    <p:sldId id="11088451" r:id="rId13"/>
    <p:sldId id="11088402" r:id="rId14"/>
    <p:sldId id="328" r:id="rId15"/>
    <p:sldId id="11088452" r:id="rId16"/>
    <p:sldId id="11088409" r:id="rId17"/>
    <p:sldId id="11088453" r:id="rId18"/>
    <p:sldId id="11088466" r:id="rId19"/>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0262" autoAdjust="0"/>
  </p:normalViewPr>
  <p:slideViewPr>
    <p:cSldViewPr snapToGrid="0">
      <p:cViewPr varScale="1">
        <p:scale>
          <a:sx n="62" d="100"/>
          <a:sy n="62" d="100"/>
        </p:scale>
        <p:origin x="-828"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4" Type="http://schemas.openxmlformats.org/officeDocument/2006/relationships/tags" Target="tags/tag1.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2B754-537F-45EE-9ECC-19C0AA0BC67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AEEAC-A112-4021-AAFA-E7E2F8708D8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bởi</a:t>
            </a:r>
            <a:r>
              <a:rPr lang="en-US" dirty="0"/>
              <a:t>: </a:t>
            </a:r>
            <a:r>
              <a:rPr lang="en-US" dirty="0" err="1"/>
              <a:t>Hương</a:t>
            </a:r>
            <a:r>
              <a:rPr lang="en-US" dirty="0"/>
              <a:t> </a:t>
            </a:r>
            <a:r>
              <a:rPr lang="en-US" dirty="0" err="1"/>
              <a:t>Thảo</a:t>
            </a:r>
            <a:r>
              <a:rPr lang="en-US" dirty="0"/>
              <a:t>: tranthao121004@gmail.com</a:t>
            </a:r>
            <a:endParaRPr lang="en-US" dirty="0"/>
          </a:p>
        </p:txBody>
      </p:sp>
      <p:sp>
        <p:nvSpPr>
          <p:cNvPr id="4" name="Slide Number Placeholder 3"/>
          <p:cNvSpPr>
            <a:spLocks noGrp="1"/>
          </p:cNvSpPr>
          <p:nvPr>
            <p:ph type="sldNum" sz="quarter" idx="5"/>
          </p:nvPr>
        </p:nvSpPr>
        <p:spPr/>
        <p:txBody>
          <a:bodyPr/>
          <a:lstStyle/>
          <a:p>
            <a:fld id="{43EAEEAC-A112-4021-AAFA-E7E2F8708D8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AEEAC-A112-4021-AAFA-E7E2F8708D81}"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C39D9B-1707-4BC2-A8DF-A9A95A2D1DD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5983328-5D9C-4CDA-A4B0-8F0932BA2C1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fld>
            <a:endParaRPr lang="zh-CN" altLang="en-US"/>
          </a:p>
        </p:txBody>
      </p:sp>
    </p:spTree>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5983328-5D9C-4CDA-A4B0-8F0932BA2C1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7FE081F-4352-4F18-BEDA-C66D1965C30F}"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D3BC5BA0-D55A-4234-B2CB-BADBEAB97F57}"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p:spPr>
        <p:txBody>
          <a:bodyPr/>
          <a:lstStyle/>
          <a:p>
            <a:fld id="{5B7FB242-887E-4FBD-BBF2-BE5F9D1D0288}"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p:spPr>
        <p:txBody>
          <a:bodyPr/>
          <a:lstStyle/>
          <a:p>
            <a:fld id="{A2FDD889-5730-4C0B-93DE-013744909241}" type="slidenum">
              <a:rPr lang="zh-CN" altLang="en-US" smtClean="0"/>
            </a:fld>
            <a:endParaRPr lang="zh-CN" altLang="en-US"/>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5983328-5D9C-4CDA-A4B0-8F0932BA2C1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5983328-5D9C-4CDA-A4B0-8F0932BA2C1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2" Type="http://schemas.openxmlformats.org/officeDocument/2006/relationships/theme" Target="../theme/theme3.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8.xml"/><Relationship Id="rId8" Type="http://schemas.openxmlformats.org/officeDocument/2006/relationships/slideLayout" Target="../slideLayouts/slideLayout37.xml"/><Relationship Id="rId7" Type="http://schemas.openxmlformats.org/officeDocument/2006/relationships/slideLayout" Target="../slideLayouts/slideLayout36.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3" Type="http://schemas.openxmlformats.org/officeDocument/2006/relationships/theme" Target="../theme/theme4.xml"/><Relationship Id="rId12" Type="http://schemas.openxmlformats.org/officeDocument/2006/relationships/image" Target="../media/image3.jpeg"/><Relationship Id="rId11" Type="http://schemas.openxmlformats.org/officeDocument/2006/relationships/slideLayout" Target="../slideLayouts/slideLayout40.xml"/><Relationship Id="rId10" Type="http://schemas.openxmlformats.org/officeDocument/2006/relationships/slideLayout" Target="../slideLayouts/slideLayout39.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2" Type="http://schemas.openxmlformats.org/officeDocument/2006/relationships/theme" Target="../theme/theme5.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charset="-122"/>
                <a:ea typeface="Microsoft YaHei" panose="020B0503020204020204" charset="-122"/>
                <a:sym typeface="+mn-ea"/>
              </a:rPr>
              <a:t>感谢您下载包图网平台上提供的</a:t>
            </a:r>
            <a:r>
              <a:rPr lang="en-US" altLang="zh-CN" sz="300" dirty="0">
                <a:solidFill>
                  <a:schemeClr val="bg1">
                    <a:alpha val="0"/>
                  </a:schemeClr>
                </a:solidFill>
                <a:latin typeface="Microsoft YaHei" panose="020B0503020204020204" charset="-122"/>
                <a:ea typeface="Microsoft YaHei" panose="020B0503020204020204" charset="-122"/>
                <a:sym typeface="+mn-ea"/>
              </a:rPr>
              <a:t>PPT</a:t>
            </a:r>
            <a:r>
              <a:rPr lang="zh-CN" altLang="en-US" sz="300" dirty="0">
                <a:solidFill>
                  <a:schemeClr val="bg1">
                    <a:alpha val="0"/>
                  </a:schemeClr>
                </a:solidFill>
                <a:latin typeface="Microsoft YaHei" panose="020B0503020204020204" charset="-122"/>
                <a:ea typeface="Microsoft YaHei" panose="020B050302020402020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alpha val="0"/>
                </a:schemeClr>
              </a:solidFill>
              <a:latin typeface="Microsoft YaHei" panose="020B0503020204020204" charset="-122"/>
              <a:ea typeface="Microsoft YaHei" panose="020B0503020204020204" charset="-122"/>
              <a:sym typeface="+mn-ea"/>
            </a:endParaRPr>
          </a:p>
          <a:p>
            <a:r>
              <a:rPr lang="en-US" altLang="zh-CN" sz="600" dirty="0">
                <a:solidFill>
                  <a:schemeClr val="bg1">
                    <a:alpha val="0"/>
                  </a:schemeClr>
                </a:solidFill>
                <a:latin typeface="Microsoft YaHei" panose="020B0503020204020204" charset="-122"/>
                <a:ea typeface="Microsoft YaHei" panose="020B0503020204020204" charset="-122"/>
                <a:sym typeface="+mn-ea"/>
              </a:rPr>
              <a:t>ibaotu.com</a:t>
            </a:r>
            <a:endParaRPr lang="en-US" altLang="zh-CN" sz="600" dirty="0">
              <a:solidFill>
                <a:schemeClr val="bg1">
                  <a:alpha val="0"/>
                </a:schemeClr>
              </a:solidFill>
              <a:latin typeface="Microsoft YaHei" panose="020B0503020204020204" charset="-122"/>
              <a:ea typeface="Microsoft YaHei" panose="020B0503020204020204" charset="-122"/>
              <a:sym typeface="+mn-ea"/>
            </a:endParaRP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par>
    </p:tnLst>
  </p:timing>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fld>
            <a:endParaRPr lang="zh-CN" altLang="en-US"/>
          </a:p>
        </p:txBody>
      </p:sp>
      <p:sp>
        <p:nvSpPr>
          <p:cNvPr id="7" name="灯片编号占位符 3"/>
          <p:cNvSpPr txBox="1"/>
          <p:nvPr userDrawn="1"/>
        </p:nvSpPr>
        <p:spPr>
          <a:xfrm>
            <a:off x="10158046" y="-4603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latin typeface="Arial" panose="020B0604020202020204" pitchFamily="34" charset="0"/>
                <a:cs typeface="Arial" panose="020B0604020202020204" pitchFamily="34" charset="0"/>
              </a:rPr>
              <a:t>Design by: </a:t>
            </a:r>
            <a:r>
              <a:rPr lang="en-US" altLang="zh-CN" sz="1200" dirty="0" err="1">
                <a:latin typeface="Arial" panose="020B0604020202020204" pitchFamily="34" charset="0"/>
                <a:cs typeface="Arial" panose="020B0604020202020204" pitchFamily="34" charset="0"/>
              </a:rPr>
              <a:t>Hương</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Thảo</a:t>
            </a:r>
            <a:endParaRPr lang="zh-CN" altLang="en-US" sz="1200" dirty="0">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advClick="0" advTm="1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userDrawn="1"/>
        </p:nvSpPr>
        <p:spPr>
          <a:xfrm>
            <a:off x="9265920" y="94734"/>
            <a:ext cx="6096000" cy="261610"/>
          </a:xfrm>
          <a:prstGeom prst="rect">
            <a:avLst/>
          </a:prstGeom>
          <a:noFill/>
        </p:spPr>
        <p:txBody>
          <a:bodyPr wrap="square">
            <a:spAutoFit/>
          </a:bodyPr>
          <a:lstStyle/>
          <a:p>
            <a:r>
              <a:rPr lang="en-US" sz="1100" i="1" dirty="0" err="1">
                <a:solidFill>
                  <a:prstClr val="black"/>
                </a:solidFill>
                <a:sym typeface="+mn-ea"/>
              </a:rPr>
              <a:t>Hương</a:t>
            </a:r>
            <a:r>
              <a:rPr lang="en-US" sz="1100" i="1" dirty="0">
                <a:solidFill>
                  <a:prstClr val="black"/>
                </a:solidFill>
                <a:sym typeface="+mn-ea"/>
              </a:rPr>
              <a:t> </a:t>
            </a:r>
            <a:r>
              <a:rPr lang="en-US" sz="1100" i="1" dirty="0" err="1">
                <a:solidFill>
                  <a:prstClr val="black"/>
                </a:solidFill>
                <a:sym typeface="+mn-ea"/>
              </a:rPr>
              <a:t>Thảo</a:t>
            </a:r>
            <a:r>
              <a:rPr lang="en-US" sz="1100" i="1" dirty="0">
                <a:solidFill>
                  <a:prstClr val="black"/>
                </a:solidFill>
                <a:sym typeface="+mn-ea"/>
              </a:rPr>
              <a:t> - tranthao121004@gmail.com</a:t>
            </a:r>
            <a:endParaRPr lang="zh-CN" altLang="en-US" sz="1100" i="1"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NULL" TargetMode="Externa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3" Type="http://schemas.openxmlformats.org/officeDocument/2006/relationships/notesSlide" Target="../notesSlides/notesSlide1.xml"/><Relationship Id="rId12" Type="http://schemas.openxmlformats.org/officeDocument/2006/relationships/slideLayout" Target="../slideLayouts/slideLayout57.xml"/><Relationship Id="rId11" Type="http://schemas.openxmlformats.org/officeDocument/2006/relationships/image" Target="../media/image12.png"/><Relationship Id="rId10" Type="http://schemas.microsoft.com/office/2007/relationships/media" Target="../media/media1.mp3"/><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5.xml"/><Relationship Id="rId4" Type="http://schemas.openxmlformats.org/officeDocument/2006/relationships/image" Target="../media/image23.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42.xml"/><Relationship Id="rId2" Type="http://schemas.openxmlformats.org/officeDocument/2006/relationships/image" Target="../media/image14.png"/><Relationship Id="rId1" Type="http://schemas.openxmlformats.org/officeDocument/2006/relationships/image" Target="../media/image1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16.png"/><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image" Target="../media/image17.emf"/></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image" Target="../media/image17.emf"/></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5.xml"/><Relationship Id="rId2" Type="http://schemas.openxmlformats.org/officeDocument/2006/relationships/image" Target="../media/image20.pn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87229" y="4064191"/>
            <a:ext cx="2923192" cy="2342943"/>
          </a:xfrm>
          <a:prstGeom prst="rect">
            <a:avLst/>
          </a:prstGeom>
        </p:spPr>
      </p:pic>
      <p:pic>
        <p:nvPicPr>
          <p:cNvPr id="326" name="图片 3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0749"/>
            <a:ext cx="2601610" cy="3115700"/>
          </a:xfrm>
          <a:prstGeom prst="rect">
            <a:avLst/>
          </a:prstGeom>
        </p:spPr>
      </p:pic>
      <p:pic>
        <p:nvPicPr>
          <p:cNvPr id="334" name="图片 3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7049" y="5267135"/>
            <a:ext cx="4809553" cy="1653023"/>
          </a:xfrm>
          <a:prstGeom prst="rect">
            <a:avLst/>
          </a:prstGeom>
        </p:spPr>
      </p:pic>
      <p:sp>
        <p:nvSpPr>
          <p:cNvPr id="343" name="文本框 342"/>
          <p:cNvSpPr txBox="1"/>
          <p:nvPr/>
        </p:nvSpPr>
        <p:spPr>
          <a:xfrm>
            <a:off x="2936489" y="104683"/>
            <a:ext cx="6450740" cy="523220"/>
          </a:xfrm>
          <a:prstGeom prst="rect">
            <a:avLst/>
          </a:prstGeom>
          <a:noFill/>
        </p:spPr>
        <p:txBody>
          <a:bodyPr wrap="none" rtlCol="0">
            <a:spAutoFit/>
            <a:scene3d>
              <a:camera prst="orthographicFront"/>
              <a:lightRig rig="threePt" dir="t"/>
            </a:scene3d>
            <a:sp3d contourW="12700"/>
          </a:bodyPr>
          <a:lstStyle/>
          <a:p>
            <a:pPr algn="ctr"/>
            <a:r>
              <a:rPr lang="vi-VN" altLang="zh-CN"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2980460" y="506614"/>
            <a:ext cx="6275051" cy="584775"/>
          </a:xfrm>
          <a:prstGeom prst="rect">
            <a:avLst/>
          </a:prstGeom>
          <a:noFill/>
        </p:spPr>
        <p:txBody>
          <a:bodyPr wrap="none" rtlCol="0">
            <a:spAutoFit/>
            <a:scene3d>
              <a:camera prst="orthographicFront"/>
              <a:lightRig rig="threePt" dir="t"/>
            </a:scene3d>
            <a:sp3d contourW="12700"/>
          </a:bodyPr>
          <a:lstStyle/>
          <a:p>
            <a:pPr algn="ctr"/>
            <a:r>
              <a:rPr lang="vi-VN" altLang="zh-CN"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9"/>
            <p:extLst>
              <p:ext uri="{DAA4B4D4-6D71-4841-9C94-3DE7FCFB9230}">
                <p14:media xmlns:p14="http://schemas.microsoft.com/office/powerpoint/2010/main" r:embed="rId10">
                  <p14:trim end="42154.648438"/>
                </p14:media>
              </p:ext>
            </p:extLst>
          </p:nvPr>
        </p:nvPicPr>
        <p:blipFill>
          <a:blip r:embed="rId11"/>
          <a:stretch>
            <a:fillRect/>
          </a:stretch>
        </p:blipFill>
        <p:spPr>
          <a:xfrm>
            <a:off x="-1141948" y="-587130"/>
            <a:ext cx="812800" cy="812800"/>
          </a:xfrm>
          <a:prstGeom prst="rect">
            <a:avLst/>
          </a:prstGeom>
        </p:spPr>
      </p:pic>
      <p:sp>
        <p:nvSpPr>
          <p:cNvPr id="14348" name="WordArt 12"/>
          <p:cNvSpPr>
            <a:spLocks noChangeArrowheads="1" noChangeShapeType="1" noTextEdit="1"/>
          </p:cNvSpPr>
          <p:nvPr/>
        </p:nvSpPr>
        <p:spPr bwMode="auto">
          <a:xfrm>
            <a:off x="2803100" y="1929105"/>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TIẾNG VIỆT</a:t>
            </a:r>
            <a:endPar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endParaRPr>
          </a:p>
        </p:txBody>
      </p:sp>
      <p:sp>
        <p:nvSpPr>
          <p:cNvPr id="2055" name="TextBox 13"/>
          <p:cNvSpPr txBox="1">
            <a:spLocks noChangeArrowheads="1"/>
          </p:cNvSpPr>
          <p:nvPr/>
        </p:nvSpPr>
        <p:spPr bwMode="auto">
          <a:xfrm>
            <a:off x="1622734" y="28780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mn-cs"/>
              </a:rPr>
              <a:t>PHÂN MÔN : LUYỆN TẬP</a:t>
            </a: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TextBox 14"/>
          <p:cNvSpPr txBox="1">
            <a:spLocks noChangeArrowheads="1"/>
          </p:cNvSpPr>
          <p:nvPr/>
        </p:nvSpPr>
        <p:spPr bwMode="auto">
          <a:xfrm>
            <a:off x="1092729" y="3750993"/>
            <a:ext cx="95948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lang="en-US" sz="3600" b="1" dirty="0" err="1" smtClean="0">
                <a:solidFill>
                  <a:srgbClr val="7030A0"/>
                </a:solidFill>
                <a:cs typeface="Times New Roman" panose="02020603050405020304" pitchFamily="18" charset="0"/>
                <a:sym typeface="+mn-ea"/>
              </a:rPr>
              <a:t>Ôn</a:t>
            </a:r>
            <a:r>
              <a:rPr lang="en-US" sz="3600" b="1" dirty="0" smtClean="0">
                <a:solidFill>
                  <a:srgbClr val="7030A0"/>
                </a:solidFill>
                <a:cs typeface="Times New Roman" panose="02020603050405020304" pitchFamily="18" charset="0"/>
                <a:sym typeface="+mn-ea"/>
              </a:rPr>
              <a:t> </a:t>
            </a:r>
            <a:r>
              <a:rPr lang="en-US" sz="3600" b="1" dirty="0" err="1" smtClean="0">
                <a:solidFill>
                  <a:srgbClr val="7030A0"/>
                </a:solidFill>
                <a:cs typeface="Times New Roman" panose="02020603050405020304" pitchFamily="18" charset="0"/>
                <a:sym typeface="+mn-ea"/>
              </a:rPr>
              <a:t>tập</a:t>
            </a:r>
            <a:r>
              <a:rPr lang="en-US" sz="3600" b="1" dirty="0" smtClean="0">
                <a:solidFill>
                  <a:srgbClr val="7030A0"/>
                </a:solidFill>
                <a:cs typeface="Times New Roman" panose="02020603050405020304" pitchFamily="18" charset="0"/>
                <a:sym typeface="+mn-ea"/>
              </a:rPr>
              <a:t> </a:t>
            </a:r>
            <a:r>
              <a:rPr lang="en-US" sz="3600" b="1" dirty="0" err="1" smtClean="0">
                <a:solidFill>
                  <a:srgbClr val="7030A0"/>
                </a:solidFill>
                <a:cs typeface="Times New Roman" panose="02020603050405020304" pitchFamily="18" charset="0"/>
                <a:sym typeface="+mn-ea"/>
              </a:rPr>
              <a:t>giữa</a:t>
            </a:r>
            <a:r>
              <a:rPr lang="en-US" sz="3600" b="1" dirty="0" smtClean="0">
                <a:solidFill>
                  <a:srgbClr val="7030A0"/>
                </a:solidFill>
                <a:cs typeface="Times New Roman" panose="02020603050405020304" pitchFamily="18" charset="0"/>
                <a:sym typeface="+mn-ea"/>
              </a:rPr>
              <a:t> </a:t>
            </a:r>
            <a:r>
              <a:rPr lang="en-US" sz="3600" b="1" dirty="0" err="1" smtClean="0">
                <a:solidFill>
                  <a:srgbClr val="7030A0"/>
                </a:solidFill>
                <a:cs typeface="Times New Roman" panose="02020603050405020304" pitchFamily="18" charset="0"/>
                <a:sym typeface="+mn-ea"/>
              </a:rPr>
              <a:t>học</a:t>
            </a:r>
            <a:r>
              <a:rPr lang="en-US" sz="3600" b="1" dirty="0" smtClean="0">
                <a:solidFill>
                  <a:srgbClr val="7030A0"/>
                </a:solidFill>
                <a:cs typeface="Times New Roman" panose="02020603050405020304" pitchFamily="18" charset="0"/>
                <a:sym typeface="+mn-ea"/>
              </a:rPr>
              <a:t> </a:t>
            </a:r>
            <a:r>
              <a:rPr lang="en-US" sz="3600" b="1" dirty="0" err="1" smtClean="0">
                <a:solidFill>
                  <a:srgbClr val="7030A0"/>
                </a:solidFill>
                <a:cs typeface="Times New Roman" panose="02020603050405020304" pitchFamily="18" charset="0"/>
                <a:sym typeface="+mn-ea"/>
              </a:rPr>
              <a:t>kì</a:t>
            </a:r>
            <a:r>
              <a:rPr lang="en-US" sz="3600" b="1" dirty="0" smtClean="0">
                <a:solidFill>
                  <a:srgbClr val="7030A0"/>
                </a:solidFill>
                <a:cs typeface="Times New Roman" panose="02020603050405020304" pitchFamily="18" charset="0"/>
                <a:sym typeface="+mn-ea"/>
              </a:rPr>
              <a:t> 2 ( </a:t>
            </a:r>
            <a:r>
              <a:rPr lang="en-US" sz="3600" b="1" dirty="0" err="1" smtClean="0">
                <a:solidFill>
                  <a:srgbClr val="7030A0"/>
                </a:solidFill>
                <a:cs typeface="Times New Roman" panose="02020603050405020304" pitchFamily="18" charset="0"/>
                <a:sym typeface="+mn-ea"/>
              </a:rPr>
              <a:t>tiết</a:t>
            </a:r>
            <a:r>
              <a:rPr lang="en-US" sz="3600" b="1" dirty="0" smtClean="0">
                <a:solidFill>
                  <a:srgbClr val="7030A0"/>
                </a:solidFill>
                <a:cs typeface="Times New Roman" panose="02020603050405020304" pitchFamily="18" charset="0"/>
                <a:sym typeface="+mn-ea"/>
              </a:rPr>
              <a:t> </a:t>
            </a:r>
            <a:r>
              <a:rPr lang="vi-VN" altLang="en-US" sz="3600" b="1" dirty="0" smtClean="0">
                <a:solidFill>
                  <a:srgbClr val="7030A0"/>
                </a:solidFill>
                <a:cs typeface="Times New Roman" panose="02020603050405020304" pitchFamily="18" charset="0"/>
                <a:sym typeface="+mn-ea"/>
              </a:rPr>
              <a:t>7 </a:t>
            </a:r>
            <a:r>
              <a:rPr lang="en-US" sz="3600" b="1" dirty="0" smtClean="0">
                <a:solidFill>
                  <a:srgbClr val="7030A0"/>
                </a:solidFill>
                <a:cs typeface="Times New Roman" panose="02020603050405020304" pitchFamily="18" charset="0"/>
                <a:sym typeface="+mn-ea"/>
              </a:rPr>
              <a:t>-</a:t>
            </a:r>
            <a:r>
              <a:rPr lang="vi-VN" altLang="en-US" sz="3600" b="1" dirty="0" smtClean="0">
                <a:solidFill>
                  <a:srgbClr val="7030A0"/>
                </a:solidFill>
                <a:cs typeface="Times New Roman" panose="02020603050405020304" pitchFamily="18" charset="0"/>
                <a:sym typeface="+mn-ea"/>
              </a:rPr>
              <a:t> 8</a:t>
            </a:r>
            <a:r>
              <a:rPr lang="en-US" sz="3600" b="1" dirty="0" smtClean="0">
                <a:solidFill>
                  <a:srgbClr val="7030A0"/>
                </a:solidFill>
                <a:cs typeface="Times New Roman" panose="02020603050405020304" pitchFamily="18" charset="0"/>
                <a:sym typeface="+mn-ea"/>
              </a:rPr>
              <a:t>)</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16" fill="hold"/>
                                        <p:tgtEl>
                                          <p:spTgt spid="20"/>
                                        </p:tgtEl>
                                      </p:cBhvr>
                                    </p:cmd>
                                  </p:childTnLst>
                                </p:cTn>
                              </p:par>
                              <p:par>
                                <p:cTn id="7" presetID="2" presetClass="entr" presetSubtype="2"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anim calcmode="lin" valueType="num">
                                      <p:cBhvr additive="base">
                                        <p:cTn id="9" dur="500" fill="hold"/>
                                        <p:tgtEl>
                                          <p:spTgt spid="330"/>
                                        </p:tgtEl>
                                        <p:attrNameLst>
                                          <p:attrName>ppt_x</p:attrName>
                                        </p:attrNameLst>
                                      </p:cBhvr>
                                      <p:tavLst>
                                        <p:tav tm="0">
                                          <p:val>
                                            <p:strVal val="1+#ppt_w/2"/>
                                          </p:val>
                                        </p:tav>
                                        <p:tav tm="100000">
                                          <p:val>
                                            <p:strVal val="#ppt_x"/>
                                          </p:val>
                                        </p:tav>
                                      </p:tavLst>
                                    </p:anim>
                                    <p:anim calcmode="lin" valueType="num">
                                      <p:cBhvr additive="base">
                                        <p:cTn id="10" dur="500" fill="hold"/>
                                        <p:tgtEl>
                                          <p:spTgt spid="330"/>
                                        </p:tgtEl>
                                        <p:attrNameLst>
                                          <p:attrName>ppt_y</p:attrName>
                                        </p:attrNameLst>
                                      </p:cBhvr>
                                      <p:tavLst>
                                        <p:tav tm="0">
                                          <p:val>
                                            <p:strVal val="#ppt_y"/>
                                          </p:val>
                                        </p:tav>
                                        <p:tav tm="100000">
                                          <p:val>
                                            <p:strVal val="#ppt_y"/>
                                          </p:val>
                                        </p:tav>
                                      </p:tavLst>
                                    </p:anim>
                                  </p:childTnLst>
                                </p:cTn>
                              </p:par>
                              <p:par>
                                <p:cTn id="11" presetID="22" presetClass="entr" presetSubtype="4" fill="hold" nodeType="withEffect">
                                  <p:stCondLst>
                                    <p:cond delay="500"/>
                                  </p:stCondLst>
                                  <p:childTnLst>
                                    <p:set>
                                      <p:cBhvr>
                                        <p:cTn id="12" dur="1" fill="hold">
                                          <p:stCondLst>
                                            <p:cond delay="0"/>
                                          </p:stCondLst>
                                        </p:cTn>
                                        <p:tgtEl>
                                          <p:spTgt spid="336"/>
                                        </p:tgtEl>
                                        <p:attrNameLst>
                                          <p:attrName>style.visibility</p:attrName>
                                        </p:attrNameLst>
                                      </p:cBhvr>
                                      <p:to>
                                        <p:strVal val="visible"/>
                                      </p:to>
                                    </p:set>
                                    <p:animEffect transition="in" filter="wipe(down)">
                                      <p:cBhvr>
                                        <p:cTn id="13" dur="500"/>
                                        <p:tgtEl>
                                          <p:spTgt spid="336"/>
                                        </p:tgtEl>
                                      </p:cBhvr>
                                    </p:animEffect>
                                  </p:childTnLst>
                                </p:cTn>
                              </p:par>
                              <p:par>
                                <p:cTn id="14" presetID="42" presetClass="entr" presetSubtype="0" fill="hold" nodeType="withEffect">
                                  <p:stCondLst>
                                    <p:cond delay="150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2000"/>
                                  </p:stCondLst>
                                  <p:childTnLst>
                                    <p:set>
                                      <p:cBhvr>
                                        <p:cTn id="25" dur="1" fill="hold">
                                          <p:stCondLst>
                                            <p:cond delay="0"/>
                                          </p:stCondLst>
                                        </p:cTn>
                                        <p:tgtEl>
                                          <p:spTgt spid="342"/>
                                        </p:tgtEl>
                                        <p:attrNameLst>
                                          <p:attrName>style.visibility</p:attrName>
                                        </p:attrNameLst>
                                      </p:cBhvr>
                                      <p:to>
                                        <p:strVal val="visible"/>
                                      </p:to>
                                    </p:set>
                                    <p:anim calcmode="lin" valueType="num">
                                      <p:cBhvr>
                                        <p:cTn id="26" dur="500" fill="hold"/>
                                        <p:tgtEl>
                                          <p:spTgt spid="342"/>
                                        </p:tgtEl>
                                        <p:attrNameLst>
                                          <p:attrName>ppt_w</p:attrName>
                                        </p:attrNameLst>
                                      </p:cBhvr>
                                      <p:tavLst>
                                        <p:tav tm="0">
                                          <p:val>
                                            <p:fltVal val="0"/>
                                          </p:val>
                                        </p:tav>
                                        <p:tav tm="100000">
                                          <p:val>
                                            <p:strVal val="#ppt_w"/>
                                          </p:val>
                                        </p:tav>
                                      </p:tavLst>
                                    </p:anim>
                                    <p:anim calcmode="lin" valueType="num">
                                      <p:cBhvr>
                                        <p:cTn id="27" dur="500" fill="hold"/>
                                        <p:tgtEl>
                                          <p:spTgt spid="342"/>
                                        </p:tgtEl>
                                        <p:attrNameLst>
                                          <p:attrName>ppt_h</p:attrName>
                                        </p:attrNameLst>
                                      </p:cBhvr>
                                      <p:tavLst>
                                        <p:tav tm="0">
                                          <p:val>
                                            <p:fltVal val="0"/>
                                          </p:val>
                                        </p:tav>
                                        <p:tav tm="100000">
                                          <p:val>
                                            <p:strVal val="#ppt_h"/>
                                          </p:val>
                                        </p:tav>
                                      </p:tavLst>
                                    </p:anim>
                                    <p:animEffect transition="in" filter="fade">
                                      <p:cBhvr>
                                        <p:cTn id="28" dur="500"/>
                                        <p:tgtEl>
                                          <p:spTgt spid="342"/>
                                        </p:tgtEl>
                                      </p:cBhvr>
                                    </p:animEffect>
                                  </p:childTnLst>
                                </p:cTn>
                              </p:par>
                              <p:par>
                                <p:cTn id="29" presetID="47" presetClass="entr" presetSubtype="0" fill="hold" nodeType="withEffect">
                                  <p:stCondLst>
                                    <p:cond delay="2250"/>
                                  </p:stCondLst>
                                  <p:childTnLst>
                                    <p:set>
                                      <p:cBhvr>
                                        <p:cTn id="30" dur="1" fill="hold">
                                          <p:stCondLst>
                                            <p:cond delay="0"/>
                                          </p:stCondLst>
                                        </p:cTn>
                                        <p:tgtEl>
                                          <p:spTgt spid="338"/>
                                        </p:tgtEl>
                                        <p:attrNameLst>
                                          <p:attrName>style.visibility</p:attrName>
                                        </p:attrNameLst>
                                      </p:cBhvr>
                                      <p:to>
                                        <p:strVal val="visible"/>
                                      </p:to>
                                    </p:set>
                                    <p:animEffect transition="in" filter="fade">
                                      <p:cBhvr>
                                        <p:cTn id="31" dur="1000"/>
                                        <p:tgtEl>
                                          <p:spTgt spid="338"/>
                                        </p:tgtEl>
                                      </p:cBhvr>
                                    </p:animEffect>
                                    <p:anim calcmode="lin" valueType="num">
                                      <p:cBhvr>
                                        <p:cTn id="32" dur="1000" fill="hold"/>
                                        <p:tgtEl>
                                          <p:spTgt spid="338"/>
                                        </p:tgtEl>
                                        <p:attrNameLst>
                                          <p:attrName>ppt_x</p:attrName>
                                        </p:attrNameLst>
                                      </p:cBhvr>
                                      <p:tavLst>
                                        <p:tav tm="0">
                                          <p:val>
                                            <p:strVal val="#ppt_x"/>
                                          </p:val>
                                        </p:tav>
                                        <p:tav tm="100000">
                                          <p:val>
                                            <p:strVal val="#ppt_x"/>
                                          </p:val>
                                        </p:tav>
                                      </p:tavLst>
                                    </p:anim>
                                    <p:anim calcmode="lin" valueType="num">
                                      <p:cBhvr>
                                        <p:cTn id="33"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1000" showWhenStopped="0">
                <p:cTn id="34"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p:cNvSpPr/>
          <p:nvPr/>
        </p:nvSpPr>
        <p:spPr>
          <a:xfrm>
            <a:off x="3922485" y="589549"/>
            <a:ext cx="7512652"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hought Bubble: Cloud 6"/>
          <p:cNvSpPr/>
          <p:nvPr/>
        </p:nvSpPr>
        <p:spPr>
          <a:xfrm>
            <a:off x="4521190" y="2850584"/>
            <a:ext cx="7813771" cy="2261035"/>
          </a:xfrm>
          <a:prstGeom prst="cloudCallout">
            <a:avLst>
              <a:gd name="adj1" fmla="val -60612"/>
              <a:gd name="adj2" fmla="val 87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rèn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6" name="文本框 5"/>
          <p:cNvSpPr txBox="1"/>
          <p:nvPr/>
        </p:nvSpPr>
        <p:spPr>
          <a:xfrm>
            <a:off x="3456940" y="2586355"/>
            <a:ext cx="5092065" cy="1340485"/>
          </a:xfrm>
          <a:prstGeom prst="rect">
            <a:avLst/>
          </a:prstGeom>
          <a:noFill/>
        </p:spPr>
        <p:txBody>
          <a:bodyPr wrap="square" rtlCol="0">
            <a:prstTxWarp prst="textArchUp">
              <a:avLst/>
            </a:prstTxWarp>
            <a:spAutoFit/>
          </a:bodyPr>
          <a:lstStyle/>
          <a:p>
            <a:pPr algn="ctr"/>
            <a:r>
              <a:rPr lang="vi-VN" altLang="en-US" sz="6000" b="1" dirty="0">
                <a:solidFill>
                  <a:srgbClr val="401010"/>
                </a:solidFill>
                <a:latin typeface="Times New Roman" panose="02020603050405020304" pitchFamily="18" charset="0"/>
                <a:cs typeface="Times New Roman" panose="02020603050405020304" pitchFamily="18" charset="0"/>
              </a:rPr>
              <a:t>TIẾT HỌC KẾT THÚC</a:t>
            </a:r>
            <a:endParaRPr lang="vi-VN" altLang="en-US" sz="6000" b="1" dirty="0">
              <a:solidFill>
                <a:srgbClr val="401010"/>
              </a:solidFill>
              <a:latin typeface="Times New Roman" panose="02020603050405020304" pitchFamily="18" charset="0"/>
              <a:cs typeface="Times New Roman" panose="02020603050405020304" pitchFamily="18" charset="0"/>
            </a:endParaRPr>
          </a:p>
        </p:txBody>
      </p:sp>
      <p:pic>
        <p:nvPicPr>
          <p:cNvPr id="15" name="欢快卡通背景音乐伴奏">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04800" y="-987425"/>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advTm="1000">
        <p15:prstTrans prst="origami"/>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5"/>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4800" b="1" i="0" u="none" strike="noStrike" kern="1200" cap="none" spc="0" normalizeH="0" baseline="0" noProof="0" dirty="0">
                <a:ln>
                  <a:noFill/>
                </a:ln>
                <a:solidFill>
                  <a:srgbClr val="0086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125"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12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29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27</a:t>
            </a:r>
            <a:endParaRPr kumimoji="0" lang="en-US" sz="4295"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572116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30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8000" b="1" i="0" u="none" strike="noStrike" kern="1200" cap="none" spc="30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7 + 8</a:t>
              </a:r>
              <a:endParaRPr kumimoji="0" lang="zh-CN" altLang="en-US" sz="8000" b="1" i="0" u="none" strike="noStrike" kern="1200" cap="none" spc="30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1"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2"/>
            <a:stretch>
              <a:fillRect/>
            </a:stretch>
          </p:blipFill>
          <p:spPr>
            <a:xfrm>
              <a:off x="5936016" y="2190760"/>
              <a:ext cx="3208926" cy="2720031"/>
            </a:xfrm>
            <a:prstGeom prst="rect">
              <a:avLst/>
            </a:prstGeom>
          </p:spPr>
        </p:pic>
        <p:pic>
          <p:nvPicPr>
            <p:cNvPr id="17" name="16"/>
            <p:cNvPicPr>
              <a:picLocks noChangeAspect="1"/>
            </p:cNvPicPr>
            <p:nvPr/>
          </p:nvPicPr>
          <p:blipFill>
            <a:blip r:embed="rId1"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p:cNvGrpSpPr/>
          <p:nvPr/>
        </p:nvGrpSpPr>
        <p:grpSpPr>
          <a:xfrm>
            <a:off x="3148348" y="876844"/>
            <a:ext cx="6559178" cy="3854644"/>
            <a:chOff x="6433809" y="1950733"/>
            <a:chExt cx="4502909" cy="3385457"/>
          </a:xfrm>
        </p:grpSpPr>
        <p:pic>
          <p:nvPicPr>
            <p:cNvPr id="2" name="图片 1"/>
            <p:cNvPicPr>
              <a:picLocks noChangeAspect="1"/>
            </p:cNvPicPr>
            <p:nvPr/>
          </p:nvPicPr>
          <p:blipFill>
            <a:blip r:embed="rId1"/>
            <a:stretch>
              <a:fillRect/>
            </a:stretch>
          </p:blipFill>
          <p:spPr>
            <a:xfrm>
              <a:off x="6433809" y="1950733"/>
              <a:ext cx="4502909" cy="3385457"/>
            </a:xfrm>
            <a:prstGeom prst="rect">
              <a:avLst/>
            </a:prstGeom>
          </p:spPr>
        </p:pic>
        <p:sp>
          <p:nvSpPr>
            <p:cNvPr id="145" name="文本框 144"/>
            <p:cNvSpPr txBox="1"/>
            <p:nvPr/>
          </p:nvSpPr>
          <p:spPr>
            <a:xfrm>
              <a:off x="6860871"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ắng Sớ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p:cNvGrpSpPr/>
          <p:nvPr/>
        </p:nvGrpSpPr>
        <p:grpSpPr>
          <a:xfrm>
            <a:off x="3148348" y="876844"/>
            <a:ext cx="6559178" cy="3854644"/>
            <a:chOff x="6433809" y="1950733"/>
            <a:chExt cx="4502909" cy="3385457"/>
          </a:xfrm>
        </p:grpSpPr>
        <p:pic>
          <p:nvPicPr>
            <p:cNvPr id="2" name="图片 1"/>
            <p:cNvPicPr>
              <a:picLocks noChangeAspect="1"/>
            </p:cNvPicPr>
            <p:nvPr/>
          </p:nvPicPr>
          <p:blipFill>
            <a:blip r:embed="rId1"/>
            <a:stretch>
              <a:fillRect/>
            </a:stretch>
          </p:blipFill>
          <p:spPr>
            <a:xfrm>
              <a:off x="6433809" y="1950733"/>
              <a:ext cx="4502909" cy="3385457"/>
            </a:xfrm>
            <a:prstGeom prst="rect">
              <a:avLst/>
            </a:prstGeom>
          </p:spPr>
        </p:pic>
        <p:sp>
          <p:nvSpPr>
            <p:cNvPr id="145" name="文本框 144"/>
            <p:cNvSpPr txBox="1"/>
            <p:nvPr/>
          </p:nvSpPr>
          <p:spPr>
            <a:xfrm>
              <a:off x="6875997" y="3046872"/>
              <a:ext cx="2345385" cy="89203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Nghe </a:t>
              </a:r>
              <a:r>
                <a:rPr kumimoji="0" lang="en-US" altLang="zh-CN" sz="60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viết</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5000" b="-15000"/>
          </a:stretch>
        </a:blipFill>
        <a:effectLst/>
      </p:bgPr>
    </p:bg>
    <p:spTree>
      <p:nvGrpSpPr>
        <p:cNvPr id="1" name=""/>
        <p:cNvGrpSpPr/>
        <p:nvPr/>
      </p:nvGrpSpPr>
      <p:grpSpPr>
        <a:xfrm>
          <a:off x="0" y="0"/>
          <a:ext cx="0" cy="0"/>
          <a:chOff x="0" y="0"/>
          <a:chExt cx="0" cy="0"/>
        </a:xfrm>
      </p:grpSpPr>
      <p:sp>
        <p:nvSpPr>
          <p:cNvPr id="12" name="TextBox 11"/>
          <p:cNvSpPr txBox="1"/>
          <p:nvPr/>
        </p:nvSpPr>
        <p:spPr>
          <a:xfrm>
            <a:off x="3276600" y="597205"/>
            <a:ext cx="73269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Tư</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ngồi</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5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75145" y="1855713"/>
            <a:ext cx="9144000" cy="44862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68507" y="287079"/>
            <a:ext cx="105973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10.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1468507" y="1201479"/>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                         - k</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g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1468507" y="353286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c: con cá                              - k: kinh nghiệm</a:t>
            </a:r>
            <a:endPar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g: gà gô                               - gh: ghế gỗ</a:t>
            </a:r>
            <a:endPar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rPr>
              <a:t>- ng: ngây ngô                       - ngh: nghỉ ngơi</a:t>
            </a:r>
            <a:endParaRPr kumimoji="0" lang="vi-VN" sz="4400" b="0" i="0" u="none" strike="noStrike" kern="1200" cap="none" spc="0" normalizeH="0" baseline="0" noProof="0" dirty="0">
              <a:ln>
                <a:noFill/>
              </a:ln>
              <a:solidFill>
                <a:srgbClr val="0070C0"/>
              </a:solidFill>
              <a:effectLst/>
              <a:uLnTx/>
              <a:uFillTx/>
              <a:latin typeface="+mj-lt"/>
              <a:ea typeface="Arial-Rounded" panose="020B0500000000000000" pitchFamily="34" charset="0"/>
              <a:cs typeface="Arial-Rounded" panose="020B0500000000000000" pitchFamily="34" charset="0"/>
            </a:endParaRPr>
          </a:p>
        </p:txBody>
      </p:sp>
      <p:sp useBgFill="1">
        <p:nvSpPr>
          <p:cNvPr id="2" name="Rectangle 1"/>
          <p:cNvSpPr/>
          <p:nvPr/>
        </p:nvSpPr>
        <p:spPr>
          <a:xfrm>
            <a:off x="10191964" y="0"/>
            <a:ext cx="1873919" cy="410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862" y="187569"/>
            <a:ext cx="115355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Viết 4-5 câu kể về việc em đã giúp đỡ người khác hoặc em được người khác giúp đỡ.</a:t>
            </a:r>
            <a:endParaRPr kumimoji="0" lang="en-US" sz="36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669851" y="1935126"/>
            <a:ext cx="11089758" cy="298774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đã giúp đỡ ai việc gì (hoặc ai đã giúp đỡ em việc gì?)</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(hoặc người đó) đã làm như thế nào?</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có suy nghĩ gì sau khi giúp đỡ (hoặc được giúp đỡ?)</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p:cNvSpPr/>
          <p:nvPr/>
        </p:nvSpPr>
        <p:spPr>
          <a:xfrm>
            <a:off x="669866" y="1934845"/>
            <a:ext cx="11089758" cy="495122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 về nhà em bắt gặp hình ảnh của một bà cụ đang ngồi ăn xin ở bên vệ đường.. Trông cụ thật đáng thương, em đoán chắc cụ đã ngoài tám mươi tuổi, gương mặt cụ nhăn nheo và có những vết nám trên khuôn mặt. Em chợt nhớ ra trong cặp mình cho đôi tất chân và một chiếc áo khoác. Em liền đưa cho cụ và nói: “ Cháu còn nhỏ nên cũng không có tiền để giúp cụ, cháu chỉ có đôi tất và chiếc áo khoác đã cụ của cháu, cụ cầm ấy và mặc tạm cho đỡ lạnh nhé cụ”. Em không hiểu ấm tình người là gì nhưng em cảm thấy rất vui.</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P spid="6" grpId="1" bldLvl="0" animBg="1"/>
      <p:bldP spid="5" grpId="0" bldLvl="0" animBg="1"/>
      <p:bldP spid="5" grpId="1" bldLvl="0" animBg="1"/>
    </p:bldLst>
  </p:timing>
</p:sld>
</file>

<file path=ppt/tags/tag1.xml><?xml version="1.0" encoding="utf-8"?>
<p:tagLst xmlns:p="http://schemas.openxmlformats.org/presentationml/2006/main">
  <p:tag name="ISPRING_RESOURCE_PATHS_HASH_PRESENTER" val="e5780b5834bf47cf6c2caf4c943587f544fa74d"/>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1367</Words>
  <Application>WPS Presentation</Application>
  <PresentationFormat>Custom</PresentationFormat>
  <Paragraphs>49</Paragraphs>
  <Slides>11</Slides>
  <Notes>7</Notes>
  <HiddenSlides>0</HiddenSlides>
  <MMClips>1</MMClips>
  <ScaleCrop>false</ScaleCrop>
  <HeadingPairs>
    <vt:vector size="6" baseType="variant">
      <vt:variant>
        <vt:lpstr>已用的字体</vt:lpstr>
      </vt:variant>
      <vt:variant>
        <vt:i4>16</vt:i4>
      </vt:variant>
      <vt:variant>
        <vt:lpstr>主题</vt:lpstr>
      </vt:variant>
      <vt:variant>
        <vt:i4>6</vt:i4>
      </vt:variant>
      <vt:variant>
        <vt:lpstr>幻灯片标题</vt:lpstr>
      </vt:variant>
      <vt:variant>
        <vt:i4>11</vt:i4>
      </vt:variant>
    </vt:vector>
  </HeadingPairs>
  <TitlesOfParts>
    <vt:vector size="33" baseType="lpstr">
      <vt:lpstr>Arial</vt:lpstr>
      <vt:lpstr>SimSun</vt:lpstr>
      <vt:lpstr>Wingdings</vt:lpstr>
      <vt:lpstr>Microsoft YaHei</vt:lpstr>
      <vt:lpstr>Arial</vt:lpstr>
      <vt:lpstr>Times New Roman</vt:lpstr>
      <vt:lpstr>字魂36号-正文宋楷</vt:lpstr>
      <vt:lpstr>Calibri</vt:lpstr>
      <vt:lpstr>Arial-Rounded</vt:lpstr>
      <vt:lpstr>Yellowtail</vt:lpstr>
      <vt:lpstr>汉仪趣黑W</vt:lpstr>
      <vt:lpstr>等线</vt:lpstr>
      <vt:lpstr>等线</vt:lpstr>
      <vt:lpstr>Arial Unicode MS</vt:lpstr>
      <vt:lpstr>思源黑体 CN Bold</vt:lpstr>
      <vt:lpstr>Arial Black</vt:lpstr>
      <vt:lpstr>2_Office Theme</vt:lpstr>
      <vt:lpstr>包图主题2</vt:lpstr>
      <vt:lpstr>1_Default Design</vt:lpstr>
      <vt:lpstr>千图网拥有20W+精美PPT模板 更多PPT模板下载至：www.58pic.com/office/ppt​​</vt:lpstr>
      <vt:lpstr>1_Office Theme</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8</cp:revision>
  <dcterms:created xsi:type="dcterms:W3CDTF">2021-07-04T15:08:00Z</dcterms:created>
  <dcterms:modified xsi:type="dcterms:W3CDTF">2022-03-19T13:44:08Z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C20C678883BD46119AFF074A4AB131C8</vt:lpwstr>
  </property>
  <property fmtid="{D5CDD505-2E9C-101B-9397-08002B2CF9AE}" pid="3" name="KSOProductBuildVer">
    <vt:lpwstr>1033-11.2.0.10463</vt:lpwstr>
  </property>
</Properties>
</file>