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1" r:id="rId3"/>
    <p:sldMasterId id="2147483733" r:id="rId4"/>
    <p:sldMasterId id="2147483758" r:id="rId5"/>
  </p:sldMasterIdLst>
  <p:notesMasterIdLst>
    <p:notesMasterId r:id="rId21"/>
  </p:notesMasterIdLst>
  <p:sldIdLst>
    <p:sldId id="463" r:id="rId6"/>
    <p:sldId id="462" r:id="rId7"/>
    <p:sldId id="333" r:id="rId8"/>
    <p:sldId id="457" r:id="rId9"/>
    <p:sldId id="334" r:id="rId10"/>
    <p:sldId id="455" r:id="rId11"/>
    <p:sldId id="450" r:id="rId12"/>
    <p:sldId id="417" r:id="rId13"/>
    <p:sldId id="458" r:id="rId14"/>
    <p:sldId id="456" r:id="rId15"/>
    <p:sldId id="459" r:id="rId16"/>
    <p:sldId id="460" r:id="rId17"/>
    <p:sldId id="379" r:id="rId18"/>
    <p:sldId id="461" r:id="rId19"/>
    <p:sldId id="464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50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63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5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66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8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33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27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3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97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672464" y="1202847"/>
            <a:ext cx="7400615" cy="357897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2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21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96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169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41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9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20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62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7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63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672464" y="1175143"/>
            <a:ext cx="7400615" cy="3606683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6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54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11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03170" y="119772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6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9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298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732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6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384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60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61460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559059" y="1119050"/>
            <a:ext cx="7400615" cy="3580913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6293946" y="3036659"/>
            <a:ext cx="1726040" cy="1195694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143226" y="4221406"/>
            <a:ext cx="6990179" cy="923681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10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63296"/>
            <a:ext cx="7793037" cy="857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752"/>
            <a:ext cx="3810000" cy="3087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752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4446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4914"/>
            <a:ext cx="28956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050" smtClean="0">
                <a:solidFill>
                  <a:prstClr val="black"/>
                </a:solidFill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74546"/>
      </p:ext>
    </p:extLst>
  </p:cSld>
  <p:clrMapOvr>
    <a:masterClrMapping/>
  </p:clrMapOvr>
  <p:transition spd="med" advClick="0" advTm="1000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09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99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737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5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9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676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47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9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0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33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525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11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691"/>
            <a:ext cx="5668636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998602"/>
            <a:ext cx="4130749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90651"/>
            <a:ext cx="2611755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713"/>
            <a:ext cx="1222772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978"/>
            <a:ext cx="3589496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92"/>
            <a:ext cx="8979195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5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522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7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7321972" y="4871160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729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243921" y="4910585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326570" y="413786"/>
            <a:ext cx="8479972" cy="4333171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6640732" y="42345"/>
            <a:ext cx="2503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38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4.jp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5" Type="http://schemas.openxmlformats.org/officeDocument/2006/relationships/image" Target="../media/image28.tm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8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10" y="46686"/>
            <a:ext cx="1324476" cy="1324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467409" y="498054"/>
            <a:ext cx="493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62346" y="1983922"/>
            <a:ext cx="898534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405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BÀI 59: PHÉP CỘNG (CÓ NHỚ) </a:t>
            </a:r>
          </a:p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PHẠM VI 1000(TIẾT 1)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4462456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885909"/>
            <a:ext cx="1147790" cy="1384995"/>
            <a:chOff x="1566470" y="2095726"/>
            <a:chExt cx="1147790" cy="13849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885909"/>
            <a:ext cx="1147790" cy="1384995"/>
            <a:chOff x="1566470" y="2095726"/>
            <a:chExt cx="1147790" cy="13849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885909"/>
            <a:ext cx="1147790" cy="1384995"/>
            <a:chOff x="1566470" y="2095726"/>
            <a:chExt cx="1147790" cy="13849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885909"/>
            <a:ext cx="1147790" cy="1384995"/>
            <a:chOff x="1566470" y="2095726"/>
            <a:chExt cx="1147790" cy="13849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71472" y="2491547"/>
            <a:ext cx="910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77277" y="2477195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94455" y="2466628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94441" y="2491547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4615" y="3230211"/>
            <a:ext cx="882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? Con có nhận xét gì về các phép tính bài 1?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427" y="3282121"/>
            <a:ext cx="783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Các phép tính bài 1 đều là phép cộng có nhớ trong phạm vi 1000, phép tính 1,2,4 là phép cộng có nhớ số có 3 chữ số với số có 1 chữ số, phép tính 3 là phép cộng số có 3 chữ số với số có 2 chữ số, lưu ý viết số hạng thứ 2 sao cho thẳng cột.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04" name="TextBox1" r:id="rId2" imgW="704880" imgH="488880"/>
        </mc:Choice>
        <mc:Fallback>
          <p:control name="TextBox1" r:id="rId2" imgW="704880" imgH="48888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5" name="TextBox2" r:id="rId3" imgW="704880" imgH="488880"/>
        </mc:Choice>
        <mc:Fallback>
          <p:control name="TextBox2" r:id="rId3" imgW="704880" imgH="48888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8751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6" name="TextBox3" r:id="rId4" imgW="704880" imgH="488880"/>
        </mc:Choice>
        <mc:Fallback>
          <p:control name="TextBox3" r:id="rId4" imgW="704880" imgH="48888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2878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7" name="TextBox4" r:id="rId5" imgW="704880" imgH="488880"/>
        </mc:Choice>
        <mc:Fallback>
          <p:control name="TextBox4" r:id="rId5" imgW="704880" imgH="48888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02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  <p:bldP spid="37" grpId="0"/>
      <p:bldP spid="37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  <p:pic>
        <p:nvPicPr>
          <p:cNvPr id="114" name="btnInknoeActivity">
            <a:extLst>
              <a:ext uri="{FF2B5EF4-FFF2-40B4-BE49-F238E27FC236}">
                <a16:creationId xmlns:a16="http://schemas.microsoft.com/office/drawing/2014/main" id="{BCE332A5-9C31-41E3-8881-125407AE90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7" y="46147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2103" y="3737440"/>
            <a:ext cx="813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? Khi thực hiện đặt tính phép tính 3,4 con cần lưu ý gì?</a:t>
            </a:r>
          </a:p>
        </p:txBody>
      </p: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2" y="181649"/>
            <a:ext cx="789575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865223" y="55796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795605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18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lang="en-US" sz="1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14" name="btnInknoeActivity">
            <a:extLst>
              <a:ext uri="{FF2B5EF4-FFF2-40B4-BE49-F238E27FC236}">
                <a16:creationId xmlns:a16="http://schemas.microsoft.com/office/drawing/2014/main" id="{F867F6AF-9A77-4A86-8380-40448E9B61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6" y="4573588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157502" y="181649"/>
            <a:ext cx="7894691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8854" y="409503"/>
            <a:ext cx="59158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>
                <a:solidFill>
                  <a:prstClr val="black"/>
                </a:solidFill>
                <a:latin typeface="Arial-Rounded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3091" y="2023558"/>
            <a:ext cx="4038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cộng có nhớ trong phạm vi 1000, giải toán có lời văn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3091" y="3062304"/>
            <a:ext cx="43087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Phép cộng có nhớ trong phạm vi 1000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tiết 2)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2" y="155878"/>
            <a:ext cx="8708057" cy="48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644" y="860044"/>
            <a:ext cx="537671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hai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228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285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143" y="1341012"/>
            <a:ext cx="1594788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817" y="1821979"/>
            <a:ext cx="858712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285" b="1">
                <a:solidFill>
                  <a:srgbClr val="FFFF00"/>
                </a:solidFill>
                <a:latin typeface="HP001 4 hàng" panose="020B0603050302020204" pitchFamily="34" charset="0"/>
              </a:rPr>
              <a:t> 60: Phép cộng (có nhớ) trong phạm vi 1000 (tiết 1)</a:t>
            </a:r>
            <a:endParaRPr lang="en-US" sz="2285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26107" y="80337"/>
            <a:ext cx="540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811657" y="1532764"/>
            <a:ext cx="6940506" cy="83539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426107" y="2873522"/>
            <a:ext cx="611366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1696249" y="2750629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13885" y="1461097"/>
            <a:ext cx="6633909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96" y="2848950"/>
            <a:ext cx="63756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</a:t>
            </a:r>
            <a:r>
              <a:rPr lang="en-US" sz="2000" dirty="0">
                <a:solidFill>
                  <a:srgbClr val="117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3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4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2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3252"/>
            <a:ext cx="3474719" cy="1650119"/>
            <a:chOff x="5172891" y="363252"/>
            <a:chExt cx="3474719" cy="165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07873" y="36325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689932"/>
              <a:ext cx="3317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số </a:t>
              </a:r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cột, số đơn vị thẳng số đơn vị, số chục thẳng số chục, số trăm thẳng số trăm 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-Tính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-Nhớ 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4546" y="147546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675</Words>
  <Application>Microsoft Office PowerPoint</Application>
  <PresentationFormat>Custom</PresentationFormat>
  <Paragraphs>183</Paragraphs>
  <Slides>15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HP001 4 hàng</vt:lpstr>
      <vt:lpstr>Utm AVO</vt:lpstr>
      <vt:lpstr>UTM Cookies</vt:lpstr>
      <vt:lpstr>UTM Showcard</vt:lpstr>
      <vt:lpstr>Office 主题</vt:lpstr>
      <vt:lpstr>www.33ppt.com</vt:lpstr>
      <vt:lpstr>6_Office Theme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LENOVO</cp:lastModifiedBy>
  <cp:revision>165</cp:revision>
  <dcterms:created xsi:type="dcterms:W3CDTF">2017-03-24T01:19:00Z</dcterms:created>
  <dcterms:modified xsi:type="dcterms:W3CDTF">2022-04-04T04:01:19Z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