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74" r:id="rId3"/>
    <p:sldId id="275" r:id="rId4"/>
    <p:sldId id="277" r:id="rId5"/>
    <p:sldId id="278" r:id="rId6"/>
    <p:sldId id="259" r:id="rId7"/>
    <p:sldId id="260" r:id="rId8"/>
    <p:sldId id="261" r:id="rId9"/>
    <p:sldId id="262" r:id="rId10"/>
    <p:sldId id="263" r:id="rId11"/>
    <p:sldId id="264" r:id="rId12"/>
    <p:sldId id="265" r:id="rId13"/>
    <p:sldId id="266" r:id="rId14"/>
    <p:sldId id="279" r:id="rId15"/>
    <p:sldId id="268" r:id="rId16"/>
    <p:sldId id="269" r:id="rId17"/>
    <p:sldId id="270" r:id="rId18"/>
    <p:sldId id="271" r:id="rId19"/>
    <p:sldId id="272" r:id="rId20"/>
    <p:sldId id="273" r:id="rId21"/>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82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4FAC44-6F1A-4854-93AD-882FC18CC5CB}" type="datetimeFigureOut">
              <a:rPr lang="vi-VN" smtClean="0"/>
              <a:t>17/11/2022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E269EC-DED4-4D21-960F-507BEC40430D}" type="slidenum">
              <a:rPr lang="vi-VN" smtClean="0"/>
              <a:t>‹#›</a:t>
            </a:fld>
            <a:endParaRPr lang="vi-VN"/>
          </a:p>
        </p:txBody>
      </p:sp>
    </p:spTree>
    <p:extLst>
      <p:ext uri="{BB962C8B-B14F-4D97-AF65-F5344CB8AC3E}">
        <p14:creationId xmlns:p14="http://schemas.microsoft.com/office/powerpoint/2010/main" val="12777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BCF828B9-F770-4CD9-A306-428F88AE79BD}"/>
              </a:ext>
            </a:extLst>
          </p:cNvPr>
          <p:cNvSpPr>
            <a:spLocks noGrp="1" noRot="1" noChangeAspect="1" noChangeArrowheads="1" noTextEdit="1"/>
          </p:cNvSpPr>
          <p:nvPr>
            <p:ph type="sldImg" idx="4294967295"/>
          </p:nvPr>
        </p:nvSpPr>
        <p:spPr bwMode="auto">
          <a:xfrm>
            <a:off x="381000" y="685800"/>
            <a:ext cx="6096000" cy="3429000"/>
          </a:xfrm>
          <a:ln>
            <a:solidFill>
              <a:srgbClr val="000000"/>
            </a:solidFill>
            <a:miter lim="800000"/>
            <a:headEnd/>
            <a:tailEnd/>
          </a:ln>
        </p:spPr>
      </p:sp>
      <p:sp>
        <p:nvSpPr>
          <p:cNvPr id="4099" name="备注占位符 2">
            <a:extLst>
              <a:ext uri="{FF2B5EF4-FFF2-40B4-BE49-F238E27FC236}">
                <a16:creationId xmlns:a16="http://schemas.microsoft.com/office/drawing/2014/main" xmlns=""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xmlns=""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8171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A5C7EE7E-6B49-4967-B2ED-5A1BD74B88C7}" type="datetimeFigureOut">
              <a:rPr lang="vi-VN" smtClean="0"/>
              <a:t>17/11/2022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69460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5C7EE7E-6B49-4967-B2ED-5A1BD74B88C7}" type="datetimeFigureOut">
              <a:rPr lang="vi-VN" smtClean="0"/>
              <a:t>17/11/2022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288053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5C7EE7E-6B49-4967-B2ED-5A1BD74B88C7}" type="datetimeFigureOut">
              <a:rPr lang="vi-VN" smtClean="0"/>
              <a:t>17/11/2022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2287997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265338" y="237286"/>
            <a:ext cx="8613322" cy="4722587"/>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1" y="3892867"/>
            <a:ext cx="4307205" cy="1250633"/>
          </a:xfrm>
          <a:prstGeom prst="rect">
            <a:avLst/>
          </a:prstGeom>
        </p:spPr>
      </p:pic>
      <p:pic>
        <p:nvPicPr>
          <p:cNvPr id="5" name="图片 4" descr="美术1"/>
          <p:cNvPicPr>
            <a:picLocks noChangeAspect="1"/>
          </p:cNvPicPr>
          <p:nvPr userDrawn="1"/>
        </p:nvPicPr>
        <p:blipFill>
          <a:blip r:embed="rId3"/>
          <a:stretch>
            <a:fillRect/>
          </a:stretch>
        </p:blipFill>
        <p:spPr>
          <a:xfrm flipH="1">
            <a:off x="4737260" y="3970972"/>
            <a:ext cx="4406741" cy="1172528"/>
          </a:xfrm>
          <a:prstGeom prst="rect">
            <a:avLst/>
          </a:prstGeom>
        </p:spPr>
      </p:pic>
    </p:spTree>
    <p:extLst>
      <p:ext uri="{BB962C8B-B14F-4D97-AF65-F5344CB8AC3E}">
        <p14:creationId xmlns:p14="http://schemas.microsoft.com/office/powerpoint/2010/main" val="280742766"/>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5C7EE7E-6B49-4967-B2ED-5A1BD74B88C7}" type="datetimeFigureOut">
              <a:rPr lang="vi-VN" smtClean="0"/>
              <a:t>17/11/2022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96212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C7EE7E-6B49-4967-B2ED-5A1BD74B88C7}" type="datetimeFigureOut">
              <a:rPr lang="vi-VN" smtClean="0"/>
              <a:t>17/11/2022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276704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A5C7EE7E-6B49-4967-B2ED-5A1BD74B88C7}" type="datetimeFigureOut">
              <a:rPr lang="vi-VN" smtClean="0"/>
              <a:t>17/11/2022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427507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A5C7EE7E-6B49-4967-B2ED-5A1BD74B88C7}" type="datetimeFigureOut">
              <a:rPr lang="vi-VN" smtClean="0"/>
              <a:t>17/11/2022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74008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A5C7EE7E-6B49-4967-B2ED-5A1BD74B88C7}" type="datetimeFigureOut">
              <a:rPr lang="vi-VN" smtClean="0"/>
              <a:t>17/11/2022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355982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7EE7E-6B49-4967-B2ED-5A1BD74B88C7}" type="datetimeFigureOut">
              <a:rPr lang="vi-VN" smtClean="0"/>
              <a:t>17/11/2022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13045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7EE7E-6B49-4967-B2ED-5A1BD74B88C7}" type="datetimeFigureOut">
              <a:rPr lang="vi-VN" smtClean="0"/>
              <a:t>17/11/2022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3626058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7EE7E-6B49-4967-B2ED-5A1BD74B88C7}" type="datetimeFigureOut">
              <a:rPr lang="vi-VN" smtClean="0"/>
              <a:t>17/11/2022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FDFF4EE-6220-4167-9E50-6823F30CB415}" type="slidenum">
              <a:rPr lang="vi-VN" smtClean="0"/>
              <a:t>‹#›</a:t>
            </a:fld>
            <a:endParaRPr lang="vi-VN"/>
          </a:p>
        </p:txBody>
      </p:sp>
    </p:spTree>
    <p:extLst>
      <p:ext uri="{BB962C8B-B14F-4D97-AF65-F5344CB8AC3E}">
        <p14:creationId xmlns:p14="http://schemas.microsoft.com/office/powerpoint/2010/main" val="142621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5C7EE7E-6B49-4967-B2ED-5A1BD74B88C7}" type="datetimeFigureOut">
              <a:rPr lang="vi-VN" smtClean="0"/>
              <a:t>17/11/2022</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FDFF4EE-6220-4167-9E50-6823F30CB415}" type="slidenum">
              <a:rPr lang="vi-VN" smtClean="0"/>
              <a:t>‹#›</a:t>
            </a:fld>
            <a:endParaRPr lang="vi-VN"/>
          </a:p>
        </p:txBody>
      </p:sp>
    </p:spTree>
    <p:extLst>
      <p:ext uri="{BB962C8B-B14F-4D97-AF65-F5344CB8AC3E}">
        <p14:creationId xmlns:p14="http://schemas.microsoft.com/office/powerpoint/2010/main" val="963154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audio"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39.png"/><Relationship Id="rId4" Type="http://schemas.openxmlformats.org/officeDocument/2006/relationships/image" Target="../media/image9.jpeg"/><Relationship Id="rId9" Type="http://schemas.openxmlformats.org/officeDocument/2006/relationships/image" Target="../media/image38.png"/><Relationship Id="rId14"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NULL"/><Relationship Id="rId4" Type="http://schemas.openxmlformats.org/officeDocument/2006/relationships/image" Target="../media/image10.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9" y="-43919"/>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xmlns="" id="{00F08109-1F74-4701-AFF2-8BE2B3E8616B}"/>
              </a:ext>
            </a:extLst>
          </p:cNvPr>
          <p:cNvGrpSpPr>
            <a:grpSpLocks/>
          </p:cNvGrpSpPr>
          <p:nvPr/>
        </p:nvGrpSpPr>
        <p:grpSpPr bwMode="auto">
          <a:xfrm>
            <a:off x="493639" y="458988"/>
            <a:ext cx="8316515" cy="2674298"/>
            <a:chOff x="623392" y="809101"/>
            <a:chExt cx="11089232" cy="5445748"/>
          </a:xfrm>
        </p:grpSpPr>
        <p:grpSp>
          <p:nvGrpSpPr>
            <p:cNvPr id="7" name="组合 6">
              <a:extLst>
                <a:ext uri="{FF2B5EF4-FFF2-40B4-BE49-F238E27FC236}">
                  <a16:creationId xmlns:a16="http://schemas.microsoft.com/office/drawing/2014/main" xmlns=""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xmlns=""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xmlns=""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xmlns=""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xmlns=""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xmlns=""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xmlns=""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xmlns=""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xmlns=""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xmlns=""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xmlns=""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xmlns=""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xmlns=""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xmlns=""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xmlns=""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xmlns=""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xmlns=""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xmlns=""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xmlns=""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xmlns=""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xmlns=""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xmlns=""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xmlns="" id="{0A7C8A5C-9D49-48CC-B18A-0FCAD999E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9020" y="3522800"/>
            <a:ext cx="1731169" cy="173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xmlns="" id="{C544657C-8320-469B-8C94-3B8E582E53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8293" y="2843321"/>
            <a:ext cx="2376092" cy="206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574" y="27386"/>
            <a:ext cx="4925615" cy="86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xmlns=""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9" y="13097"/>
            <a:ext cx="4925616"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xmlns=""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1" y="3133285"/>
            <a:ext cx="4119354" cy="198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xmlns="" id="{5160D146-9FA0-40CB-B676-58E2DD5ABFD8}"/>
              </a:ext>
            </a:extLst>
          </p:cNvPr>
          <p:cNvSpPr txBox="1"/>
          <p:nvPr/>
        </p:nvSpPr>
        <p:spPr>
          <a:xfrm>
            <a:off x="3316228" y="1012419"/>
            <a:ext cx="27442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9525">
                  <a:solidFill>
                    <a:prstClr val="white"/>
                  </a:solidFill>
                  <a:prstDash val="solid"/>
                </a:ln>
                <a:solidFill>
                  <a:srgbClr val="FF0000"/>
                </a:solidFill>
                <a:uLnTx/>
                <a:uFillTx/>
                <a:latin typeface="Aarian"/>
              </a:rPr>
              <a:t>Tiếng</a:t>
            </a:r>
            <a:r>
              <a:rPr kumimoji="0" lang="en-US" sz="3200" b="1" i="0" u="none" strike="noStrike" kern="1200" cap="none" spc="0" normalizeH="0" noProof="0" dirty="0" smtClean="0">
                <a:ln w="9525">
                  <a:solidFill>
                    <a:prstClr val="white"/>
                  </a:solidFill>
                  <a:prstDash val="solid"/>
                </a:ln>
                <a:solidFill>
                  <a:srgbClr val="FF0000"/>
                </a:solidFill>
                <a:uLnTx/>
                <a:uFillTx/>
                <a:latin typeface="Aarian"/>
              </a:rPr>
              <a:t> </a:t>
            </a:r>
            <a:r>
              <a:rPr kumimoji="0" lang="en-US" sz="3200" b="1" i="0" u="none" strike="noStrike" kern="1200" cap="none" spc="0" normalizeH="0" noProof="0" dirty="0" err="1" smtClean="0">
                <a:ln w="9525">
                  <a:solidFill>
                    <a:prstClr val="white"/>
                  </a:solidFill>
                  <a:prstDash val="solid"/>
                </a:ln>
                <a:solidFill>
                  <a:srgbClr val="FF0000"/>
                </a:solidFill>
                <a:uLnTx/>
                <a:uFillTx/>
                <a:latin typeface="Aarian"/>
              </a:rPr>
              <a:t>Việt</a:t>
            </a:r>
            <a:endParaRPr kumimoji="0" lang="en-US" sz="3200" b="1" i="0" u="none" strike="noStrike" kern="1200" cap="none" spc="0" normalizeH="0" baseline="0" noProof="0" dirty="0">
              <a:ln w="9525">
                <a:solidFill>
                  <a:prstClr val="white"/>
                </a:solidFill>
                <a:prstDash val="solid"/>
              </a:ln>
              <a:solidFill>
                <a:srgbClr val="FF0000"/>
              </a:solidFill>
              <a:uLnTx/>
              <a:uFillTx/>
              <a:latin typeface="Aarian"/>
            </a:endParaRPr>
          </a:p>
        </p:txBody>
      </p:sp>
      <p:sp>
        <p:nvSpPr>
          <p:cNvPr id="35" name="TextBox 34">
            <a:extLst>
              <a:ext uri="{FF2B5EF4-FFF2-40B4-BE49-F238E27FC236}">
                <a16:creationId xmlns:a16="http://schemas.microsoft.com/office/drawing/2014/main" xmlns="" id="{5160D146-9FA0-40CB-B676-58E2DD5ABFD8}"/>
              </a:ext>
            </a:extLst>
          </p:cNvPr>
          <p:cNvSpPr txBox="1"/>
          <p:nvPr/>
        </p:nvSpPr>
        <p:spPr>
          <a:xfrm>
            <a:off x="743963" y="1692561"/>
            <a:ext cx="78471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9525">
                  <a:solidFill>
                    <a:prstClr val="white"/>
                  </a:solidFill>
                  <a:prstDash val="solid"/>
                </a:ln>
                <a:solidFill>
                  <a:srgbClr val="009900"/>
                </a:solidFill>
                <a:uLnTx/>
                <a:uFillTx/>
                <a:latin typeface="Aarian"/>
              </a:rPr>
              <a:t>Luyện</a:t>
            </a:r>
            <a:r>
              <a:rPr kumimoji="0" lang="en-US" sz="3200" b="1" i="0" u="none" strike="noStrike" kern="1200" cap="none" spc="0" normalizeH="0" noProof="0" dirty="0" smtClean="0">
                <a:ln w="9525">
                  <a:solidFill>
                    <a:prstClr val="white"/>
                  </a:solidFill>
                  <a:prstDash val="solid"/>
                </a:ln>
                <a:solidFill>
                  <a:srgbClr val="009900"/>
                </a:solidFill>
                <a:uLnTx/>
                <a:uFillTx/>
                <a:latin typeface="Aarian"/>
              </a:rPr>
              <a:t> </a:t>
            </a:r>
            <a:r>
              <a:rPr kumimoji="0" lang="en-US" sz="3200" b="1" i="0" u="none" strike="noStrike" kern="1200" cap="none" spc="0" normalizeH="0" noProof="0" dirty="0" err="1" smtClean="0">
                <a:ln w="9525">
                  <a:solidFill>
                    <a:prstClr val="white"/>
                  </a:solidFill>
                  <a:prstDash val="solid"/>
                </a:ln>
                <a:solidFill>
                  <a:srgbClr val="009900"/>
                </a:solidFill>
                <a:uLnTx/>
                <a:uFillTx/>
                <a:latin typeface="Aarian"/>
              </a:rPr>
              <a:t>tập</a:t>
            </a:r>
            <a:r>
              <a:rPr kumimoji="0" lang="en-US" sz="3200" b="1" i="0" u="none" strike="noStrike" kern="1200" cap="none" spc="0" normalizeH="0" noProof="0" dirty="0" smtClean="0">
                <a:ln w="9525">
                  <a:solidFill>
                    <a:prstClr val="white"/>
                  </a:solidFill>
                  <a:prstDash val="solid"/>
                </a:ln>
                <a:solidFill>
                  <a:srgbClr val="009900"/>
                </a:solidFill>
                <a:uLnTx/>
                <a:uFillTx/>
                <a:latin typeface="Aarian"/>
              </a:rPr>
              <a:t>: </a:t>
            </a:r>
            <a:r>
              <a:rPr kumimoji="0" lang="en-US" sz="3200" b="1" i="0" u="none" strike="noStrike" kern="1200" cap="none" spc="0" normalizeH="0" noProof="0" dirty="0" err="1" smtClean="0">
                <a:ln w="9525">
                  <a:solidFill>
                    <a:prstClr val="white"/>
                  </a:solidFill>
                  <a:prstDash val="solid"/>
                </a:ln>
                <a:solidFill>
                  <a:srgbClr val="009900"/>
                </a:solidFill>
                <a:uLnTx/>
                <a:uFillTx/>
                <a:latin typeface="Aarian"/>
              </a:rPr>
              <a:t>Viết</a:t>
            </a:r>
            <a:r>
              <a:rPr kumimoji="0" lang="en-US" sz="3200" b="1" i="0" u="none" strike="noStrike" kern="1200" cap="none" spc="0" normalizeH="0" noProof="0" dirty="0" smtClean="0">
                <a:ln w="9525">
                  <a:solidFill>
                    <a:prstClr val="white"/>
                  </a:solidFill>
                  <a:prstDash val="solid"/>
                </a:ln>
                <a:solidFill>
                  <a:srgbClr val="009900"/>
                </a:solidFill>
                <a:uLnTx/>
                <a:uFillTx/>
                <a:latin typeface="Aarian"/>
              </a:rPr>
              <a:t> </a:t>
            </a:r>
            <a:r>
              <a:rPr kumimoji="0" lang="en-US" sz="3200" b="1" i="0" u="none" strike="noStrike" kern="1200" cap="none" spc="0" normalizeH="0" noProof="0" dirty="0" err="1" smtClean="0">
                <a:ln w="9525">
                  <a:solidFill>
                    <a:prstClr val="white"/>
                  </a:solidFill>
                  <a:prstDash val="solid"/>
                </a:ln>
                <a:solidFill>
                  <a:srgbClr val="009900"/>
                </a:solidFill>
                <a:uLnTx/>
                <a:uFillTx/>
                <a:latin typeface="Aarian"/>
              </a:rPr>
              <a:t>đoạn</a:t>
            </a:r>
            <a:r>
              <a:rPr kumimoji="0" lang="en-US" sz="3200" b="1" i="0" u="none" strike="noStrike" kern="1200" cap="none" spc="0" normalizeH="0" noProof="0" dirty="0" smtClean="0">
                <a:ln w="9525">
                  <a:solidFill>
                    <a:prstClr val="white"/>
                  </a:solidFill>
                  <a:prstDash val="solid"/>
                </a:ln>
                <a:solidFill>
                  <a:srgbClr val="009900"/>
                </a:solidFill>
                <a:uLnTx/>
                <a:uFillTx/>
                <a:latin typeface="Aarian"/>
              </a:rPr>
              <a:t> </a:t>
            </a:r>
            <a:r>
              <a:rPr kumimoji="0" lang="en-US" sz="3200" b="1" i="0" u="none" strike="noStrike" kern="1200" cap="none" spc="0" normalizeH="0" noProof="0" dirty="0" err="1" smtClean="0">
                <a:ln w="9525">
                  <a:solidFill>
                    <a:prstClr val="white"/>
                  </a:solidFill>
                  <a:prstDash val="solid"/>
                </a:ln>
                <a:solidFill>
                  <a:srgbClr val="009900"/>
                </a:solidFill>
                <a:uLnTx/>
                <a:uFillTx/>
                <a:latin typeface="Aarian"/>
              </a:rPr>
              <a:t>văn</a:t>
            </a:r>
            <a:r>
              <a:rPr kumimoji="0" lang="en-US" sz="3200" b="1" i="0" u="none" strike="noStrike" kern="1200" cap="none" spc="0" normalizeH="0" noProof="0" dirty="0" smtClean="0">
                <a:ln w="9525">
                  <a:solidFill>
                    <a:prstClr val="white"/>
                  </a:solidFill>
                  <a:prstDash val="solid"/>
                </a:ln>
                <a:solidFill>
                  <a:srgbClr val="009900"/>
                </a:solidFill>
                <a:uLnTx/>
                <a:uFillTx/>
                <a:latin typeface="Aarian"/>
              </a:rPr>
              <a:t> </a:t>
            </a:r>
            <a:r>
              <a:rPr kumimoji="0" lang="en-US" sz="3200" b="1" i="0" u="none" strike="noStrike" kern="1200" cap="none" spc="0" normalizeH="0" noProof="0" dirty="0" err="1" smtClean="0">
                <a:ln w="9525">
                  <a:solidFill>
                    <a:prstClr val="white"/>
                  </a:solidFill>
                  <a:prstDash val="solid"/>
                </a:ln>
                <a:solidFill>
                  <a:srgbClr val="009900"/>
                </a:solidFill>
                <a:uLnTx/>
                <a:uFillTx/>
                <a:latin typeface="Aarian"/>
              </a:rPr>
              <a:t>tả</a:t>
            </a:r>
            <a:r>
              <a:rPr kumimoji="0" lang="en-US" sz="3200" b="1" i="0" u="none" strike="noStrike" kern="1200" cap="none" spc="0" normalizeH="0" noProof="0" dirty="0" smtClean="0">
                <a:ln w="9525">
                  <a:solidFill>
                    <a:prstClr val="white"/>
                  </a:solidFill>
                  <a:prstDash val="solid"/>
                </a:ln>
                <a:solidFill>
                  <a:srgbClr val="009900"/>
                </a:solidFill>
                <a:uLnTx/>
                <a:uFillTx/>
                <a:latin typeface="Aarian"/>
              </a:rPr>
              <a:t> </a:t>
            </a:r>
            <a:r>
              <a:rPr kumimoji="0" lang="en-US" sz="3200" b="1" i="0" u="none" strike="noStrike" kern="1200" cap="none" spc="0" normalizeH="0" noProof="0" dirty="0" err="1" smtClean="0">
                <a:ln w="9525">
                  <a:solidFill>
                    <a:prstClr val="white"/>
                  </a:solidFill>
                  <a:prstDash val="solid"/>
                </a:ln>
                <a:solidFill>
                  <a:srgbClr val="009900"/>
                </a:solidFill>
                <a:uLnTx/>
                <a:uFillTx/>
                <a:latin typeface="Aarian"/>
              </a:rPr>
              <a:t>đồ</a:t>
            </a:r>
            <a:r>
              <a:rPr kumimoji="0" lang="en-US" sz="3200" b="1" i="0" u="none" strike="noStrike" kern="1200" cap="none" spc="0" normalizeH="0" noProof="0" dirty="0" smtClean="0">
                <a:ln w="9525">
                  <a:solidFill>
                    <a:prstClr val="white"/>
                  </a:solidFill>
                  <a:prstDash val="solid"/>
                </a:ln>
                <a:solidFill>
                  <a:srgbClr val="009900"/>
                </a:solidFill>
                <a:uLnTx/>
                <a:uFillTx/>
                <a:latin typeface="Aarian"/>
              </a:rPr>
              <a:t> </a:t>
            </a:r>
            <a:r>
              <a:rPr kumimoji="0" lang="en-US" sz="3200" b="1" i="0" u="none" strike="noStrike" kern="1200" cap="none" spc="0" normalizeH="0" noProof="0" dirty="0" err="1" smtClean="0">
                <a:ln w="9525">
                  <a:solidFill>
                    <a:prstClr val="white"/>
                  </a:solidFill>
                  <a:prstDash val="solid"/>
                </a:ln>
                <a:solidFill>
                  <a:srgbClr val="009900"/>
                </a:solidFill>
                <a:uLnTx/>
                <a:uFillTx/>
                <a:latin typeface="Aarian"/>
              </a:rPr>
              <a:t>vật</a:t>
            </a:r>
            <a:endParaRPr kumimoji="0" lang="en-US" sz="3200" b="1" i="0" u="none" strike="noStrike" kern="1200" cap="none" spc="0" normalizeH="0" baseline="0" noProof="0" dirty="0">
              <a:ln w="9525">
                <a:solidFill>
                  <a:prstClr val="white"/>
                </a:solidFill>
                <a:prstDash val="solid"/>
              </a:ln>
              <a:solidFill>
                <a:srgbClr val="009900"/>
              </a:solidFill>
              <a:uLnTx/>
              <a:uFillTx/>
              <a:latin typeface="Aarian"/>
            </a:endParaRPr>
          </a:p>
        </p:txBody>
      </p:sp>
      <p:sp>
        <p:nvSpPr>
          <p:cNvPr id="33" name="TextBox 32"/>
          <p:cNvSpPr txBox="1"/>
          <p:nvPr/>
        </p:nvSpPr>
        <p:spPr>
          <a:xfrm>
            <a:off x="1803449" y="548882"/>
            <a:ext cx="6210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smtClean="0">
                <a:ln>
                  <a:noFill/>
                </a:ln>
                <a:solidFill>
                  <a:srgbClr val="002060"/>
                </a:solidFill>
                <a:effectLst/>
                <a:uLnTx/>
                <a:uFillTx/>
                <a:latin typeface="Aarian"/>
                <a:ea typeface="White Xmas PERSONAL USE" pitchFamily="50" charset="0"/>
                <a:cs typeface="Baloo" panose="03080902040302020200" pitchFamily="66" charset="0"/>
              </a:rPr>
              <a:t>TRƯỜNG</a:t>
            </a:r>
            <a:r>
              <a:rPr kumimoji="0" lang="en-US" sz="2400" b="1" i="0" u="none" strike="noStrike" kern="1200" cap="none" spc="0" normalizeH="0" noProof="0" dirty="0" smtClean="0">
                <a:ln>
                  <a:noFill/>
                </a:ln>
                <a:solidFill>
                  <a:srgbClr val="002060"/>
                </a:solidFill>
                <a:effectLst/>
                <a:uLnTx/>
                <a:uFillTx/>
                <a:latin typeface="Aarian"/>
                <a:ea typeface="White Xmas PERSONAL USE" pitchFamily="50" charset="0"/>
                <a:cs typeface="Baloo" panose="03080902040302020200" pitchFamily="66" charset="0"/>
              </a:rPr>
              <a:t> </a:t>
            </a:r>
            <a:r>
              <a:rPr kumimoji="0" lang="en-US" sz="2400" b="1" i="0" u="none" strike="noStrike" kern="1200" cap="none" spc="0" normalizeH="0" noProof="0" dirty="0" smtClean="0">
                <a:ln>
                  <a:noFill/>
                </a:ln>
                <a:solidFill>
                  <a:srgbClr val="002060"/>
                </a:solidFill>
                <a:effectLst/>
                <a:uLnTx/>
                <a:uFillTx/>
                <a:latin typeface="Aarian"/>
                <a:ea typeface="White Xmas PERSONAL USE" pitchFamily="50" charset="0"/>
                <a:cs typeface="Baloo" panose="03080902040302020200" pitchFamily="66" charset="0"/>
              </a:rPr>
              <a:t>TIỂU </a:t>
            </a:r>
            <a:r>
              <a:rPr kumimoji="0" lang="en-US" sz="2400" b="1" i="0" u="none" strike="noStrike" kern="1200" cap="none" spc="0" normalizeH="0" noProof="0" dirty="0" smtClean="0">
                <a:ln>
                  <a:noFill/>
                </a:ln>
                <a:solidFill>
                  <a:srgbClr val="002060"/>
                </a:solidFill>
                <a:effectLst/>
                <a:uLnTx/>
                <a:uFillTx/>
                <a:latin typeface="Aarian"/>
                <a:ea typeface="White Xmas PERSONAL USE" pitchFamily="50" charset="0"/>
                <a:cs typeface="Baloo" panose="03080902040302020200" pitchFamily="66" charset="0"/>
              </a:rPr>
              <a:t>HỌC SÀI ĐỒNG</a:t>
            </a:r>
            <a:endParaRPr kumimoji="0" lang="en-US" sz="2400" b="1" i="0" u="none" strike="noStrike" kern="1200" cap="none" spc="0" normalizeH="0" baseline="0" noProof="0" dirty="0">
              <a:ln>
                <a:noFill/>
              </a:ln>
              <a:solidFill>
                <a:srgbClr val="002060"/>
              </a:solidFill>
              <a:effectLst/>
              <a:uLnTx/>
              <a:uFillTx/>
              <a:latin typeface="Aarian"/>
              <a:ea typeface="White Xmas PERSONAL USE" pitchFamily="50" charset="0"/>
              <a:cs typeface="Baloo" panose="03080902040302020200" pitchFamily="66" charset="0"/>
            </a:endParaRPr>
          </a:p>
        </p:txBody>
      </p:sp>
      <p:sp>
        <p:nvSpPr>
          <p:cNvPr id="34" name="TextBox 33"/>
          <p:cNvSpPr txBox="1"/>
          <p:nvPr/>
        </p:nvSpPr>
        <p:spPr>
          <a:xfrm>
            <a:off x="3640789" y="2485977"/>
            <a:ext cx="46110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i="1" u="none" strike="noStrike" kern="1200" cap="none" spc="0" normalizeH="0" baseline="0" noProof="0" dirty="0" err="1" smtClean="0">
                <a:ln>
                  <a:noFill/>
                </a:ln>
                <a:solidFill>
                  <a:srgbClr val="002060"/>
                </a:solidFill>
                <a:effectLst/>
                <a:uLnTx/>
                <a:uFillTx/>
                <a:latin typeface="Aarian"/>
                <a:ea typeface="White Xmas PERSONAL USE" pitchFamily="50" charset="0"/>
                <a:cs typeface="Baloo" panose="03080902040302020200" pitchFamily="66" charset="0"/>
              </a:rPr>
              <a:t>Giáo</a:t>
            </a:r>
            <a:r>
              <a:rPr kumimoji="0" lang="en-US" sz="2800" i="1" u="none" strike="noStrike" kern="1200" cap="none" spc="0" normalizeH="0" noProof="0" dirty="0" smtClean="0">
                <a:ln>
                  <a:noFill/>
                </a:ln>
                <a:solidFill>
                  <a:srgbClr val="002060"/>
                </a:solidFill>
                <a:effectLst/>
                <a:uLnTx/>
                <a:uFillTx/>
                <a:latin typeface="Aarian"/>
                <a:ea typeface="White Xmas PERSONAL USE" pitchFamily="50" charset="0"/>
                <a:cs typeface="Baloo" panose="03080902040302020200" pitchFamily="66" charset="0"/>
              </a:rPr>
              <a:t> </a:t>
            </a:r>
            <a:r>
              <a:rPr kumimoji="0" lang="en-US" sz="2800" i="1" u="none" strike="noStrike" kern="1200" cap="none" spc="0" normalizeH="0" noProof="0" dirty="0" err="1" smtClean="0">
                <a:ln>
                  <a:noFill/>
                </a:ln>
                <a:solidFill>
                  <a:srgbClr val="002060"/>
                </a:solidFill>
                <a:effectLst/>
                <a:uLnTx/>
                <a:uFillTx/>
                <a:latin typeface="Aarian"/>
                <a:ea typeface="White Xmas PERSONAL USE" pitchFamily="50" charset="0"/>
                <a:cs typeface="Baloo" panose="03080902040302020200" pitchFamily="66" charset="0"/>
              </a:rPr>
              <a:t>viên</a:t>
            </a:r>
            <a:r>
              <a:rPr kumimoji="0" lang="en-US" sz="2800" i="1" u="none" strike="noStrike" kern="1200" cap="none" spc="0" normalizeH="0" noProof="0" dirty="0" smtClean="0">
                <a:ln>
                  <a:noFill/>
                </a:ln>
                <a:solidFill>
                  <a:srgbClr val="002060"/>
                </a:solidFill>
                <a:effectLst/>
                <a:uLnTx/>
                <a:uFillTx/>
                <a:latin typeface="Aarian"/>
                <a:ea typeface="White Xmas PERSONAL USE" pitchFamily="50" charset="0"/>
                <a:cs typeface="Baloo" panose="03080902040302020200" pitchFamily="66" charset="0"/>
              </a:rPr>
              <a:t>: </a:t>
            </a:r>
            <a:r>
              <a:rPr kumimoji="0" lang="en-US" sz="2800" i="1" u="none" strike="noStrike" kern="1200" cap="none" spc="0" normalizeH="0" noProof="0" dirty="0" err="1" smtClean="0">
                <a:ln>
                  <a:noFill/>
                </a:ln>
                <a:solidFill>
                  <a:srgbClr val="002060"/>
                </a:solidFill>
                <a:effectLst/>
                <a:uLnTx/>
                <a:uFillTx/>
                <a:latin typeface="Aarian"/>
                <a:ea typeface="White Xmas PERSONAL USE" pitchFamily="50" charset="0"/>
                <a:cs typeface="Baloo" panose="03080902040302020200" pitchFamily="66" charset="0"/>
              </a:rPr>
              <a:t>Nguyễn</a:t>
            </a:r>
            <a:r>
              <a:rPr kumimoji="0" lang="en-US" sz="2800" i="1" u="none" strike="noStrike" kern="1200" cap="none" spc="0" normalizeH="0" noProof="0" dirty="0" smtClean="0">
                <a:ln>
                  <a:noFill/>
                </a:ln>
                <a:solidFill>
                  <a:srgbClr val="002060"/>
                </a:solidFill>
                <a:effectLst/>
                <a:uLnTx/>
                <a:uFillTx/>
                <a:latin typeface="Aarian"/>
                <a:ea typeface="White Xmas PERSONAL USE" pitchFamily="50" charset="0"/>
                <a:cs typeface="Baloo" panose="03080902040302020200" pitchFamily="66" charset="0"/>
              </a:rPr>
              <a:t> </a:t>
            </a:r>
            <a:r>
              <a:rPr kumimoji="0" lang="en-US" sz="2800" i="1" u="none" strike="noStrike" kern="1200" cap="none" spc="0" normalizeH="0" noProof="0" dirty="0" err="1" smtClean="0">
                <a:ln>
                  <a:noFill/>
                </a:ln>
                <a:solidFill>
                  <a:srgbClr val="002060"/>
                </a:solidFill>
                <a:effectLst/>
                <a:uLnTx/>
                <a:uFillTx/>
                <a:latin typeface="Aarian"/>
                <a:ea typeface="White Xmas PERSONAL USE" pitchFamily="50" charset="0"/>
                <a:cs typeface="Baloo" panose="03080902040302020200" pitchFamily="66" charset="0"/>
              </a:rPr>
              <a:t>Thị</a:t>
            </a:r>
            <a:r>
              <a:rPr kumimoji="0" lang="en-US" sz="2800" i="1" u="none" strike="noStrike" kern="1200" cap="none" spc="0" normalizeH="0" noProof="0" dirty="0" smtClean="0">
                <a:ln>
                  <a:noFill/>
                </a:ln>
                <a:solidFill>
                  <a:srgbClr val="002060"/>
                </a:solidFill>
                <a:effectLst/>
                <a:uLnTx/>
                <a:uFillTx/>
                <a:latin typeface="Aarian"/>
                <a:ea typeface="White Xmas PERSONAL USE" pitchFamily="50" charset="0"/>
                <a:cs typeface="Baloo" panose="03080902040302020200" pitchFamily="66" charset="0"/>
              </a:rPr>
              <a:t> </a:t>
            </a:r>
            <a:r>
              <a:rPr kumimoji="0" lang="en-US" sz="2800" i="1" u="none" strike="noStrike" kern="1200" cap="none" spc="0" normalizeH="0" noProof="0" dirty="0" err="1" smtClean="0">
                <a:ln>
                  <a:noFill/>
                </a:ln>
                <a:solidFill>
                  <a:srgbClr val="002060"/>
                </a:solidFill>
                <a:effectLst/>
                <a:uLnTx/>
                <a:uFillTx/>
                <a:latin typeface="Aarian"/>
                <a:ea typeface="White Xmas PERSONAL USE" pitchFamily="50" charset="0"/>
                <a:cs typeface="Baloo" panose="03080902040302020200" pitchFamily="66" charset="0"/>
              </a:rPr>
              <a:t>Thúy</a:t>
            </a:r>
            <a:endParaRPr kumimoji="0" lang="en-US" sz="2800" i="1" u="none" strike="noStrike" kern="1200" cap="none" spc="0" normalizeH="0" baseline="0" noProof="0" dirty="0">
              <a:ln>
                <a:noFill/>
              </a:ln>
              <a:solidFill>
                <a:srgbClr val="002060"/>
              </a:solidFill>
              <a:effectLst/>
              <a:uLnTx/>
              <a:uFillTx/>
              <a:latin typeface="Aarian"/>
              <a:ea typeface="White Xmas PERSONAL USE" pitchFamily="50" charset="0"/>
              <a:cs typeface="Baloo" panose="03080902040302020200" pitchFamily="66" charset="0"/>
            </a:endParaRPr>
          </a:p>
        </p:txBody>
      </p:sp>
    </p:spTree>
    <p:extLst>
      <p:ext uri="{BB962C8B-B14F-4D97-AF65-F5344CB8AC3E}">
        <p14:creationId xmlns:p14="http://schemas.microsoft.com/office/powerpoint/2010/main" val="964463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5" grpId="0"/>
      <p:bldP spid="33" grpId="0"/>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18374" y="564776"/>
            <a:ext cx="4972694" cy="1525026"/>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083934" y="1750130"/>
            <a:ext cx="5750784" cy="1608395"/>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779912" y="843558"/>
            <a:ext cx="3706025" cy="707886"/>
          </a:xfrm>
          <a:prstGeom prst="rect">
            <a:avLst/>
          </a:prstGeom>
          <a:noFill/>
        </p:spPr>
        <p:txBody>
          <a:bodyPr wrap="square">
            <a:spAutoFit/>
          </a:bodyPr>
          <a:lstStyle/>
          <a:p>
            <a:pPr marL="457200" lvl="0" indent="-457200">
              <a:buFont typeface="Arial" panose="020B0604020202020204" pitchFamily="34" charset="0"/>
              <a:buChar cha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000" dirty="0">
                <a:latin typeface="Arial" panose="020B0604020202020204" pitchFamily="34" charset="0"/>
                <a:cs typeface="Arial" panose="020B0604020202020204" pitchFamily="34" charset="0"/>
              </a:rPr>
              <a:t>Xanh lá cây, vàng, đỏ</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418374" y="2019441"/>
            <a:ext cx="5186074" cy="1015663"/>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chiếc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chiếc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3 </a:t>
            </a:r>
            <a:r>
              <a:rPr lang="en-US" sz="2000" dirty="0" err="1">
                <a:latin typeface="Arial" panose="020B0604020202020204" pitchFamily="34" charset="0"/>
                <a:cs typeface="Arial" panose="020B0604020202020204" pitchFamily="34" charset="0"/>
              </a:rPr>
              <a:t>chiếc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kim</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2618927" y="3018851"/>
            <a:ext cx="5496300" cy="1608395"/>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2915815" y="3315216"/>
            <a:ext cx="4570121" cy="707886"/>
          </a:xfrm>
          <a:prstGeom prst="rect">
            <a:avLst/>
          </a:prstGeom>
          <a:noFill/>
        </p:spPr>
        <p:txBody>
          <a:bodyPr wrap="square">
            <a:spAutoFit/>
          </a:bodyPr>
          <a:lstStyle/>
          <a:p>
            <a:pPr marL="457200" lvl="0" indent="-457200" algn="just">
              <a:buFont typeface="Arial" panose="020B0604020202020204" pitchFamily="34" charset="0"/>
              <a:buChar cha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giờ</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563C6B1-411B-4749-9F32-A28DE26F581D}"/>
              </a:ext>
            </a:extLst>
          </p:cNvPr>
          <p:cNvPicPr>
            <a:picLocks noChangeAspect="1"/>
          </p:cNvPicPr>
          <p:nvPr/>
        </p:nvPicPr>
        <p:blipFill>
          <a:blip r:embed="rId4"/>
          <a:stretch>
            <a:fillRect/>
          </a:stretch>
        </p:blipFill>
        <p:spPr>
          <a:xfrm>
            <a:off x="1076606" y="1406232"/>
            <a:ext cx="1209395" cy="13671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95688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18374" y="564776"/>
            <a:ext cx="4972694" cy="1525026"/>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083935" y="1750130"/>
            <a:ext cx="5031293" cy="1608395"/>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951929" y="1075205"/>
            <a:ext cx="3706025" cy="40011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422687" y="2003188"/>
            <a:ext cx="3964630" cy="1015663"/>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quai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đeo</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12" t="30833" r="15823" b="25833"/>
          <a:stretch>
            <a:fillRect/>
          </a:stretch>
        </p:blipFill>
        <p:spPr>
          <a:xfrm>
            <a:off x="2618927" y="3018851"/>
            <a:ext cx="5496300" cy="1608395"/>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2915816" y="3315216"/>
            <a:ext cx="4536504" cy="1015663"/>
          </a:xfrm>
          <a:prstGeom prst="rect">
            <a:avLst/>
          </a:prstGeom>
          <a:noFill/>
        </p:spPr>
        <p:txBody>
          <a:bodyPr wrap="square">
            <a:spAutoFit/>
          </a:bodyPr>
          <a:lstStyle/>
          <a:p>
            <a:pPr marL="457200" lvl="0" indent="-457200" algn="just">
              <a:buFont typeface="Arial" panose="020B0604020202020204" pitchFamily="34" charset="0"/>
              <a:buChar cha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khác</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8AC2C66A-8B8D-4D60-8575-B6A597615B0B}"/>
              </a:ext>
            </a:extLst>
          </p:cNvPr>
          <p:cNvPicPr>
            <a:picLocks noChangeAspect="1"/>
          </p:cNvPicPr>
          <p:nvPr/>
        </p:nvPicPr>
        <p:blipFill>
          <a:blip r:embed="rId5"/>
          <a:stretch>
            <a:fillRect/>
          </a:stretch>
        </p:blipFill>
        <p:spPr>
          <a:xfrm>
            <a:off x="784033" y="1296718"/>
            <a:ext cx="1834894" cy="1565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4667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18374" y="564776"/>
            <a:ext cx="4972694" cy="1525026"/>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083935" y="1750130"/>
            <a:ext cx="5496299" cy="1608395"/>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979073" y="1077429"/>
            <a:ext cx="3706025" cy="40011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000" dirty="0" err="1">
                <a:solidFill>
                  <a:prstClr val="black"/>
                </a:solidFill>
                <a:latin typeface="Arial" panose="020B0604020202020204" pitchFamily="34" charset="0"/>
                <a:cs typeface="Arial" panose="020B0604020202020204" pitchFamily="34" charset="0"/>
              </a:rPr>
              <a:t>Đỏ</a:t>
            </a:r>
            <a:r>
              <a:rPr lang="en-US" sz="2000" dirty="0">
                <a:solidFill>
                  <a:prstClr val="black"/>
                </a:solidFill>
                <a:latin typeface="Arial" panose="020B0604020202020204" pitchFamily="34" charset="0"/>
                <a:cs typeface="Arial" panose="020B0604020202020204" pitchFamily="34" charset="0"/>
              </a:rPr>
              <a:t> cam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523639" y="2022392"/>
            <a:ext cx="4394936" cy="1015663"/>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Gồm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to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gắn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nhau</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015041" y="3053700"/>
            <a:ext cx="5496300" cy="1608395"/>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418374" y="3437372"/>
            <a:ext cx="4394936" cy="70788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3984CE4-2589-430A-81FF-70FAA070EA2E}"/>
              </a:ext>
            </a:extLst>
          </p:cNvPr>
          <p:cNvPicPr>
            <a:picLocks noChangeAspect="1"/>
          </p:cNvPicPr>
          <p:nvPr/>
        </p:nvPicPr>
        <p:blipFill>
          <a:blip r:embed="rId4"/>
          <a:stretch>
            <a:fillRect/>
          </a:stretch>
        </p:blipFill>
        <p:spPr>
          <a:xfrm>
            <a:off x="1323527" y="1516010"/>
            <a:ext cx="1054436" cy="1400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51886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18374" y="564776"/>
            <a:ext cx="5402098" cy="1525026"/>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083934" y="1750130"/>
            <a:ext cx="5736538" cy="1608395"/>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979073" y="1077428"/>
            <a:ext cx="3706025" cy="40011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000" dirty="0" err="1">
                <a:solidFill>
                  <a:prstClr val="black"/>
                </a:solidFill>
                <a:latin typeface="Arial" panose="020B0604020202020204" pitchFamily="34" charset="0"/>
                <a:cs typeface="Arial" panose="020B0604020202020204" pitchFamily="34" charset="0"/>
              </a:rPr>
              <a:t>Đỏ</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trắng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418374" y="2008424"/>
            <a:ext cx="4682018" cy="1015663"/>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Gồm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đèn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đèn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chú</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ngộ</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nghĩnh</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2618926" y="3018851"/>
            <a:ext cx="6273553" cy="1608395"/>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2987824" y="3315216"/>
            <a:ext cx="5112568" cy="707886"/>
          </a:xfrm>
          <a:prstGeom prst="rect">
            <a:avLst/>
          </a:prstGeom>
          <a:noFill/>
        </p:spPr>
        <p:txBody>
          <a:bodyPr wrap="square">
            <a:spAutoFit/>
          </a:bodyPr>
          <a:lstStyle/>
          <a:p>
            <a:pPr marL="457200" lvl="0" indent="-457200" algn="just">
              <a:buFont typeface="Arial" panose="020B0604020202020204" pitchFamily="34" charset="0"/>
              <a:buChar cha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bài</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5C5403A-E553-41D4-817B-3B93CA8F874E}"/>
              </a:ext>
            </a:extLst>
          </p:cNvPr>
          <p:cNvPicPr>
            <a:picLocks noChangeAspect="1"/>
          </p:cNvPicPr>
          <p:nvPr/>
        </p:nvPicPr>
        <p:blipFill>
          <a:blip r:embed="rId4"/>
          <a:stretch>
            <a:fillRect/>
          </a:stretch>
        </p:blipFill>
        <p:spPr>
          <a:xfrm>
            <a:off x="1421263" y="1384603"/>
            <a:ext cx="1197665" cy="14740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28482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476"/>
            <a:ext cx="9144476" cy="514397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7024"/>
            <a:ext cx="9144000" cy="3136476"/>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8" y="635114"/>
            <a:ext cx="7091587" cy="3872796"/>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grpSp>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81362">
            <a:off x="-126883" y="-94278"/>
            <a:ext cx="1903639" cy="1903639"/>
          </a:xfrm>
          <a:prstGeom prst="rect">
            <a:avLst/>
          </a:prstGeom>
        </p:spPr>
      </p:pic>
      <p:grpSp>
        <p:nvGrpSpPr>
          <p:cNvPr id="18" name="Group 17">
            <a:extLst>
              <a:ext uri="{FF2B5EF4-FFF2-40B4-BE49-F238E27FC236}">
                <a16:creationId xmlns:a16="http://schemas.microsoft.com/office/drawing/2014/main" xmlns="" id="{7F2937CB-13A7-4762-B9FC-47DBC2488CDB}"/>
              </a:ext>
            </a:extLst>
          </p:cNvPr>
          <p:cNvGrpSpPr/>
          <p:nvPr/>
        </p:nvGrpSpPr>
        <p:grpSpPr>
          <a:xfrm>
            <a:off x="1541655" y="1928212"/>
            <a:ext cx="6963610" cy="1435475"/>
            <a:chOff x="76504" y="514663"/>
            <a:chExt cx="7485060" cy="5687287"/>
          </a:xfrm>
          <a:solidFill>
            <a:schemeClr val="bg1"/>
          </a:solidFill>
        </p:grpSpPr>
        <p:sp>
          <p:nvSpPr>
            <p:cNvPr id="21"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6" name="文本框 64"/>
          <p:cNvSpPr txBox="1"/>
          <p:nvPr/>
        </p:nvSpPr>
        <p:spPr>
          <a:xfrm>
            <a:off x="1403648" y="1131590"/>
            <a:ext cx="140953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srgbClr val="FF0000"/>
                </a:solidFill>
                <a:effectLst/>
                <a:uLnTx/>
                <a:uFillTx/>
                <a:latin typeface="Aarian"/>
                <a:ea typeface="幼圆" panose="02010509060101010101" pitchFamily="49" charset="-122"/>
              </a:rPr>
              <a:t>02</a:t>
            </a:r>
          </a:p>
        </p:txBody>
      </p:sp>
      <p:sp>
        <p:nvSpPr>
          <p:cNvPr id="27" name="TextBox 26">
            <a:extLst>
              <a:ext uri="{FF2B5EF4-FFF2-40B4-BE49-F238E27FC236}">
                <a16:creationId xmlns:a16="http://schemas.microsoft.com/office/drawing/2014/main" xmlns="" id="{9499968B-D7D1-4FEF-96AC-65718632D64B}"/>
              </a:ext>
            </a:extLst>
          </p:cNvPr>
          <p:cNvSpPr txBox="1"/>
          <p:nvPr/>
        </p:nvSpPr>
        <p:spPr>
          <a:xfrm>
            <a:off x="1626624" y="2235757"/>
            <a:ext cx="66971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arian"/>
              </a:rPr>
              <a:t>Viết</a:t>
            </a:r>
            <a:r>
              <a:rPr kumimoji="0" lang="en-US" sz="4000" b="0" i="0" u="none" strike="noStrike" kern="1200" cap="none" spc="0" normalizeH="0" noProof="0" dirty="0">
                <a:ln>
                  <a:noFill/>
                </a:ln>
                <a:solidFill>
                  <a:srgbClr val="FF0000"/>
                </a:solidFill>
                <a:effectLst/>
                <a:uLnTx/>
                <a:uFillTx/>
                <a:latin typeface="Aarian"/>
              </a:rPr>
              <a:t> 3 – 4 </a:t>
            </a:r>
            <a:r>
              <a:rPr kumimoji="0" lang="en-US" sz="4000" b="0" i="0" u="none" strike="noStrike" kern="1200" cap="none" spc="0" normalizeH="0" noProof="0" dirty="0" err="1">
                <a:ln>
                  <a:noFill/>
                </a:ln>
                <a:solidFill>
                  <a:srgbClr val="FF0000"/>
                </a:solidFill>
                <a:effectLst/>
                <a:uLnTx/>
                <a:uFillTx/>
                <a:latin typeface="Aarian"/>
              </a:rPr>
              <a:t>câu</a:t>
            </a:r>
            <a:r>
              <a:rPr kumimoji="0" lang="en-US" sz="4000" b="0" i="0" u="none" strike="noStrike" kern="1200" cap="none" spc="0" normalizeH="0" noProof="0" dirty="0">
                <a:ln>
                  <a:noFill/>
                </a:ln>
                <a:solidFill>
                  <a:srgbClr val="FF0000"/>
                </a:solidFill>
                <a:effectLst/>
                <a:uLnTx/>
                <a:uFillTx/>
                <a:latin typeface="Aarian"/>
              </a:rPr>
              <a:t> </a:t>
            </a:r>
            <a:r>
              <a:rPr kumimoji="0" lang="en-US" sz="4000" b="0" i="0" u="none" strike="noStrike" kern="1200" cap="none" spc="0" normalizeH="0" noProof="0" dirty="0" err="1">
                <a:ln>
                  <a:noFill/>
                </a:ln>
                <a:solidFill>
                  <a:srgbClr val="FF0000"/>
                </a:solidFill>
                <a:effectLst/>
                <a:uLnTx/>
                <a:uFillTx/>
                <a:latin typeface="Aarian"/>
              </a:rPr>
              <a:t>chỉ</a:t>
            </a:r>
            <a:r>
              <a:rPr kumimoji="0" lang="en-US" sz="4000" b="0" i="0" u="none" strike="noStrike" kern="1200" cap="none" spc="0" normalizeH="0" noProof="0" dirty="0">
                <a:ln>
                  <a:noFill/>
                </a:ln>
                <a:solidFill>
                  <a:srgbClr val="FF0000"/>
                </a:solidFill>
                <a:effectLst/>
                <a:uLnTx/>
                <a:uFillTx/>
                <a:latin typeface="Aarian"/>
              </a:rPr>
              <a:t> </a:t>
            </a:r>
            <a:r>
              <a:rPr kumimoji="0" lang="en-US" sz="4000" b="0" i="0" u="none" strike="noStrike" kern="1200" cap="none" spc="0" normalizeH="0" noProof="0" dirty="0" err="1">
                <a:ln>
                  <a:noFill/>
                </a:ln>
                <a:solidFill>
                  <a:srgbClr val="FF0000"/>
                </a:solidFill>
                <a:effectLst/>
                <a:uLnTx/>
                <a:uFillTx/>
                <a:latin typeface="Aarian"/>
              </a:rPr>
              <a:t>đồ</a:t>
            </a:r>
            <a:r>
              <a:rPr kumimoji="0" lang="en-US" sz="4000" b="0" i="0" u="none" strike="noStrike" kern="1200" cap="none" spc="0" normalizeH="0" noProof="0" dirty="0">
                <a:ln>
                  <a:noFill/>
                </a:ln>
                <a:solidFill>
                  <a:srgbClr val="FF0000"/>
                </a:solidFill>
                <a:effectLst/>
                <a:uLnTx/>
                <a:uFillTx/>
                <a:latin typeface="Aarian"/>
              </a:rPr>
              <a:t> </a:t>
            </a:r>
            <a:r>
              <a:rPr kumimoji="0" lang="en-US" sz="4000" b="0" i="0" u="none" strike="noStrike" kern="1200" cap="none" spc="0" normalizeH="0" noProof="0" dirty="0" err="1">
                <a:ln>
                  <a:noFill/>
                </a:ln>
                <a:solidFill>
                  <a:srgbClr val="FF0000"/>
                </a:solidFill>
                <a:effectLst/>
                <a:uLnTx/>
                <a:uFillTx/>
                <a:latin typeface="Aarian"/>
              </a:rPr>
              <a:t>vật</a:t>
            </a:r>
            <a:endParaRPr kumimoji="0" lang="en-US" sz="4000" b="0" i="0" u="none" strike="noStrike" kern="1200" cap="none" spc="0" normalizeH="0" baseline="0" noProof="0" dirty="0">
              <a:ln>
                <a:noFill/>
              </a:ln>
              <a:solidFill>
                <a:srgbClr val="FF0000"/>
              </a:solidFill>
              <a:effectLst/>
              <a:uLnTx/>
              <a:uFillTx/>
              <a:latin typeface="Aarian"/>
            </a:endParaRPr>
          </a:p>
        </p:txBody>
      </p:sp>
    </p:spTree>
    <p:extLst>
      <p:ext uri="{BB962C8B-B14F-4D97-AF65-F5344CB8AC3E}">
        <p14:creationId xmlns:p14="http://schemas.microsoft.com/office/powerpoint/2010/main" val="394744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750"/>
                                        <p:tgtEl>
                                          <p:spTgt spid="11"/>
                                        </p:tgtEl>
                                      </p:cBhvr>
                                    </p:animEffect>
                                  </p:childTnLst>
                                </p:cTn>
                              </p:par>
                              <p:par>
                                <p:cTn id="21" presetID="53" presetClass="entr" presetSubtype="16" fill="hold" grpId="0" nodeType="withEffect">
                                  <p:stCondLst>
                                    <p:cond delay="3250"/>
                                  </p:stCondLst>
                                  <p:childTnLst>
                                    <p:set>
                                      <p:cBhvr>
                                        <p:cTn id="22" dur="1" fill="hold">
                                          <p:stCondLst>
                                            <p:cond delay="0"/>
                                          </p:stCondLst>
                                        </p:cTn>
                                        <p:tgtEl>
                                          <p:spTgt spid="26"/>
                                        </p:tgtEl>
                                        <p:attrNameLst>
                                          <p:attrName>style.visibility</p:attrName>
                                        </p:attrNameLst>
                                      </p:cBhvr>
                                      <p:to>
                                        <p:strVal val="visible"/>
                                      </p:to>
                                    </p:set>
                                    <p:anim calcmode="lin" valueType="num">
                                      <p:cBhvr>
                                        <p:cTn id="23" dur="750" fill="hold"/>
                                        <p:tgtEl>
                                          <p:spTgt spid="26"/>
                                        </p:tgtEl>
                                        <p:attrNameLst>
                                          <p:attrName>ppt_w</p:attrName>
                                        </p:attrNameLst>
                                      </p:cBhvr>
                                      <p:tavLst>
                                        <p:tav tm="0">
                                          <p:val>
                                            <p:fltVal val="0"/>
                                          </p:val>
                                        </p:tav>
                                        <p:tav tm="100000">
                                          <p:val>
                                            <p:strVal val="#ppt_w"/>
                                          </p:val>
                                        </p:tav>
                                      </p:tavLst>
                                    </p:anim>
                                    <p:anim calcmode="lin" valueType="num">
                                      <p:cBhvr>
                                        <p:cTn id="24" dur="750" fill="hold"/>
                                        <p:tgtEl>
                                          <p:spTgt spid="26"/>
                                        </p:tgtEl>
                                        <p:attrNameLst>
                                          <p:attrName>ppt_h</p:attrName>
                                        </p:attrNameLst>
                                      </p:cBhvr>
                                      <p:tavLst>
                                        <p:tav tm="0">
                                          <p:val>
                                            <p:fltVal val="0"/>
                                          </p:val>
                                        </p:tav>
                                        <p:tav tm="100000">
                                          <p:val>
                                            <p:strVal val="#ppt_h"/>
                                          </p:val>
                                        </p:tav>
                                      </p:tavLst>
                                    </p:anim>
                                    <p:animEffect transition="in" filter="fade">
                                      <p:cBhvr>
                                        <p:cTn id="25" dur="75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1000" fill="hold"/>
                                        <p:tgtEl>
                                          <p:spTgt spid="27"/>
                                        </p:tgtEl>
                                        <p:attrNameLst>
                                          <p:attrName>ppt_w</p:attrName>
                                        </p:attrNameLst>
                                      </p:cBhvr>
                                      <p:tavLst>
                                        <p:tav tm="0">
                                          <p:val>
                                            <p:fltVal val="0"/>
                                          </p:val>
                                        </p:tav>
                                        <p:tav tm="100000">
                                          <p:val>
                                            <p:strVal val="#ppt_w"/>
                                          </p:val>
                                        </p:tav>
                                      </p:tavLst>
                                    </p:anim>
                                    <p:anim calcmode="lin" valueType="num">
                                      <p:cBhvr>
                                        <p:cTn id="31" dur="1000" fill="hold"/>
                                        <p:tgtEl>
                                          <p:spTgt spid="27"/>
                                        </p:tgtEl>
                                        <p:attrNameLst>
                                          <p:attrName>ppt_h</p:attrName>
                                        </p:attrNameLst>
                                      </p:cBhvr>
                                      <p:tavLst>
                                        <p:tav tm="0">
                                          <p:val>
                                            <p:fltVal val="0"/>
                                          </p:val>
                                        </p:tav>
                                        <p:tav tm="100000">
                                          <p:val>
                                            <p:strVal val="#ppt_h"/>
                                          </p:val>
                                        </p:tav>
                                      </p:tavLst>
                                    </p:anim>
                                    <p:anim calcmode="lin" valueType="num">
                                      <p:cBhvr>
                                        <p:cTn id="32" dur="1000" fill="hold"/>
                                        <p:tgtEl>
                                          <p:spTgt spid="27"/>
                                        </p:tgtEl>
                                        <p:attrNameLst>
                                          <p:attrName>style.rotation</p:attrName>
                                        </p:attrNameLst>
                                      </p:cBhvr>
                                      <p:tavLst>
                                        <p:tav tm="0">
                                          <p:val>
                                            <p:fltVal val="90"/>
                                          </p:val>
                                        </p:tav>
                                        <p:tav tm="100000">
                                          <p:val>
                                            <p:fltVal val="0"/>
                                          </p:val>
                                        </p:tav>
                                      </p:tavLst>
                                    </p:anim>
                                    <p:animEffect transition="in" filter="fade">
                                      <p:cBhvr>
                                        <p:cTn id="33" dur="1000"/>
                                        <p:tgtEl>
                                          <p:spTgt spid="27"/>
                                        </p:tgtEl>
                                      </p:cBhvr>
                                    </p:animEffect>
                                  </p:childTnLst>
                                </p:cTn>
                              </p:par>
                              <p:par>
                                <p:cTn id="34" presetID="3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style.rotation</p:attrName>
                                        </p:attrNameLst>
                                      </p:cBhvr>
                                      <p:tavLst>
                                        <p:tav tm="0">
                                          <p:val>
                                            <p:fltVal val="90"/>
                                          </p:val>
                                        </p:tav>
                                        <p:tav tm="100000">
                                          <p:val>
                                            <p:fltVal val="0"/>
                                          </p:val>
                                        </p:tav>
                                      </p:tavLst>
                                    </p:anim>
                                    <p:animEffect transition="in" filter="fade">
                                      <p:cBhvr>
                                        <p:cTn id="3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913A9C-EE3B-4171-BA50-D7EE79E40DF2}"/>
              </a:ext>
            </a:extLst>
          </p:cNvPr>
          <p:cNvSpPr txBox="1"/>
          <p:nvPr/>
        </p:nvSpPr>
        <p:spPr>
          <a:xfrm>
            <a:off x="755576" y="236683"/>
            <a:ext cx="7463117" cy="830997"/>
          </a:xfrm>
          <a:prstGeom prst="rect">
            <a:avLst/>
          </a:prstGeom>
          <a:noFill/>
        </p:spPr>
        <p:txBody>
          <a:bodyPr wrap="square" rtlCol="0">
            <a:spAutoFit/>
          </a:bodyPr>
          <a:lstStyle/>
          <a:p>
            <a:pPr algn="ctr"/>
            <a:r>
              <a:rPr lang="en-US" sz="2400" b="1" dirty="0">
                <a:solidFill>
                  <a:srgbClr val="0033CC"/>
                </a:solidFill>
                <a:latin typeface="Arial" panose="020B0604020202020204" pitchFamily="34" charset="0"/>
                <a:cs typeface="Arial" panose="020B0604020202020204" pitchFamily="34" charset="0"/>
              </a:rPr>
              <a:t>2. Quan </a:t>
            </a:r>
            <a:r>
              <a:rPr lang="en-US" sz="2400" b="1" dirty="0" err="1">
                <a:solidFill>
                  <a:srgbClr val="0033CC"/>
                </a:solidFill>
                <a:latin typeface="Arial" panose="020B0604020202020204" pitchFamily="34" charset="0"/>
                <a:cs typeface="Arial" panose="020B0604020202020204" pitchFamily="34" charset="0"/>
              </a:rPr>
              <a:t>sát</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một</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đồ</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vật</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có</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trong</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nhà</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hoặc</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trong</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lớp</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Viết</a:t>
            </a:r>
            <a:r>
              <a:rPr lang="en-US" sz="2400" b="1" dirty="0">
                <a:solidFill>
                  <a:srgbClr val="0033CC"/>
                </a:solidFill>
                <a:latin typeface="Arial" panose="020B0604020202020204" pitchFamily="34" charset="0"/>
                <a:cs typeface="Arial" panose="020B0604020202020204" pitchFamily="34" charset="0"/>
              </a:rPr>
              <a:t> 3 – 4 </a:t>
            </a:r>
            <a:r>
              <a:rPr lang="en-US" sz="2400" b="1" dirty="0" err="1">
                <a:solidFill>
                  <a:srgbClr val="0033CC"/>
                </a:solidFill>
                <a:latin typeface="Arial" panose="020B0604020202020204" pitchFamily="34" charset="0"/>
                <a:cs typeface="Arial" panose="020B0604020202020204" pitchFamily="34" charset="0"/>
              </a:rPr>
              <a:t>câu</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tả</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đồ</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vật</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đó</a:t>
            </a:r>
            <a:r>
              <a:rPr lang="en-US" sz="2400" b="1" dirty="0">
                <a:solidFill>
                  <a:srgbClr val="0033CC"/>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xmlns="" id="{EA9728C4-216C-4B9C-BF8F-3FDE65B382FC}"/>
              </a:ext>
            </a:extLst>
          </p:cNvPr>
          <p:cNvSpPr txBox="1"/>
          <p:nvPr/>
        </p:nvSpPr>
        <p:spPr>
          <a:xfrm>
            <a:off x="392031" y="1275606"/>
            <a:ext cx="8190206" cy="3416320"/>
          </a:xfrm>
          <a:prstGeom prst="rect">
            <a:avLst/>
          </a:prstGeom>
          <a:noFill/>
        </p:spPr>
        <p:txBody>
          <a:bodyPr wrap="square" rtlCol="0">
            <a:spAutoFit/>
          </a:bodyPr>
          <a:lstStyle/>
          <a:p>
            <a:pPr algn="just"/>
            <a:r>
              <a:rPr lang="vi-VN" sz="24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en-US" sz="24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ợi</a:t>
            </a:r>
            <a:r>
              <a:rPr lang="en-US" sz="24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r>
              <a:rPr lang="vi-VN" sz="24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 câu tả màu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Viết câu tả hình dáng, kích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thước:</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Viết câu tả hoạt động, công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dụng:</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extLst>
      <p:ext uri="{BB962C8B-B14F-4D97-AF65-F5344CB8AC3E}">
        <p14:creationId xmlns:p14="http://schemas.microsoft.com/office/powerpoint/2010/main" val="15931378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477" y="-476"/>
            <a:ext cx="9144476" cy="5143976"/>
          </a:xfrm>
          <a:prstGeom prst="rect">
            <a:avLst/>
          </a:prstGeom>
        </p:spPr>
      </p:pic>
      <p:sp>
        <p:nvSpPr>
          <p:cNvPr id="14" name="Cloud 13">
            <a:extLst>
              <a:ext uri="{FF2B5EF4-FFF2-40B4-BE49-F238E27FC236}">
                <a16:creationId xmlns:a16="http://schemas.microsoft.com/office/drawing/2014/main" xmlns="" id="{9316F753-A59E-4AFA-9843-AD0285D76CA7}"/>
              </a:ext>
            </a:extLst>
          </p:cNvPr>
          <p:cNvSpPr/>
          <p:nvPr/>
        </p:nvSpPr>
        <p:spPr>
          <a:xfrm>
            <a:off x="98133" y="349031"/>
            <a:ext cx="2136248" cy="10287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dirty="0" err="1">
                <a:solidFill>
                  <a:srgbClr val="002060"/>
                </a:solidFill>
              </a:rPr>
              <a:t>Đặc</a:t>
            </a:r>
            <a:r>
              <a:rPr lang="en-US" sz="2000" b="1" dirty="0">
                <a:solidFill>
                  <a:srgbClr val="002060"/>
                </a:solidFill>
              </a:rPr>
              <a:t> </a:t>
            </a:r>
            <a:r>
              <a:rPr lang="en-US" sz="2000" b="1" dirty="0" err="1">
                <a:solidFill>
                  <a:srgbClr val="002060"/>
                </a:solidFill>
              </a:rPr>
              <a:t>điểm</a:t>
            </a:r>
            <a:r>
              <a:rPr lang="en-US" sz="2000" b="1" dirty="0">
                <a:solidFill>
                  <a:srgbClr val="002060"/>
                </a:solidFill>
              </a:rPr>
              <a:t>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màu</a:t>
            </a:r>
            <a:r>
              <a:rPr lang="en-US" sz="2000" b="1" dirty="0">
                <a:solidFill>
                  <a:srgbClr val="002060"/>
                </a:solidFill>
              </a:rPr>
              <a:t> </a:t>
            </a:r>
            <a:r>
              <a:rPr lang="en-US" sz="2000" b="1" dirty="0" err="1">
                <a:solidFill>
                  <a:srgbClr val="002060"/>
                </a:solidFill>
              </a:rPr>
              <a:t>sắc</a:t>
            </a:r>
            <a:endParaRPr lang="en-US" sz="2000" b="1" dirty="0">
              <a:solidFill>
                <a:srgbClr val="002060"/>
              </a:solidFill>
            </a:endParaRPr>
          </a:p>
        </p:txBody>
      </p:sp>
      <p:grpSp>
        <p:nvGrpSpPr>
          <p:cNvPr id="7172" name="Group 7171">
            <a:extLst>
              <a:ext uri="{FF2B5EF4-FFF2-40B4-BE49-F238E27FC236}">
                <a16:creationId xmlns:a16="http://schemas.microsoft.com/office/drawing/2014/main" xmlns="" id="{5EBB6F0E-7174-4AD5-AE10-E710A55E95CA}"/>
              </a:ext>
            </a:extLst>
          </p:cNvPr>
          <p:cNvGrpSpPr/>
          <p:nvPr/>
        </p:nvGrpSpPr>
        <p:grpSpPr>
          <a:xfrm>
            <a:off x="3577065" y="1134623"/>
            <a:ext cx="2933804" cy="281178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xmlns=""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xmlns="" id="{CC1351A0-4F1E-4615-B0D0-E64167AE145B}"/>
                </a:ext>
              </a:extLst>
            </p:cNvPr>
            <p:cNvSpPr txBox="1"/>
            <p:nvPr/>
          </p:nvSpPr>
          <p:spPr>
            <a:xfrm>
              <a:off x="4670045" y="2325586"/>
              <a:ext cx="1939102" cy="1436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a:rPr>
                <a:t>Tả</a:t>
              </a:r>
              <a:r>
                <a:rPr lang="en-US" sz="3200" b="1" dirty="0">
                  <a:solidFill>
                    <a:prstClr val="white"/>
                  </a:solidFill>
                  <a:latin typeface="Calibri"/>
                </a:rPr>
                <a:t> </a:t>
              </a:r>
              <a:r>
                <a:rPr lang="en-US" sz="3200" b="1" dirty="0" err="1">
                  <a:solidFill>
                    <a:prstClr val="white"/>
                  </a:solidFill>
                  <a:latin typeface="Calibri"/>
                </a:rPr>
                <a:t>đồ</a:t>
              </a:r>
              <a:r>
                <a:rPr lang="en-US" sz="3200" b="1" dirty="0">
                  <a:solidFill>
                    <a:prstClr val="white"/>
                  </a:solidFill>
                  <a:latin typeface="Calibri"/>
                </a:rPr>
                <a:t> </a:t>
              </a:r>
              <a:r>
                <a:rPr lang="en-US" sz="3200" b="1" dirty="0" err="1">
                  <a:solidFill>
                    <a:prstClr val="white"/>
                  </a:solidFill>
                  <a:latin typeface="Calibri"/>
                </a:rPr>
                <a:t>vật</a:t>
              </a:r>
              <a:endParaRPr kumimoji="0" lang="en-US" sz="3200" b="1" i="0" u="none" strike="noStrike" kern="1200" cap="none" spc="0" normalizeH="0" baseline="0" noProof="0" dirty="0">
                <a:ln>
                  <a:noFill/>
                </a:ln>
                <a:solidFill>
                  <a:prstClr val="white"/>
                </a:solidFill>
                <a:uLnTx/>
                <a:uFillTx/>
                <a:latin typeface="Calibri"/>
              </a:endParaRPr>
            </a:p>
          </p:txBody>
        </p:sp>
      </p:grpSp>
      <p:cxnSp>
        <p:nvCxnSpPr>
          <p:cNvPr id="30" name="Connector: Curved 29">
            <a:extLst>
              <a:ext uri="{FF2B5EF4-FFF2-40B4-BE49-F238E27FC236}">
                <a16:creationId xmlns:a16="http://schemas.microsoft.com/office/drawing/2014/main" xmlns="" id="{24ED1BD1-D356-4E7B-90CE-EAECFC7E699F}"/>
              </a:ext>
            </a:extLst>
          </p:cNvPr>
          <p:cNvCxnSpPr>
            <a:cxnSpLocks/>
          </p:cNvCxnSpPr>
          <p:nvPr/>
        </p:nvCxnSpPr>
        <p:spPr>
          <a:xfrm flipV="1">
            <a:off x="5733607" y="863380"/>
            <a:ext cx="803616" cy="715556"/>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xmlns="" id="{53CE9A6E-A0EE-4EA2-91F0-3A2CA326F450}"/>
              </a:ext>
            </a:extLst>
          </p:cNvPr>
          <p:cNvSpPr/>
          <p:nvPr/>
        </p:nvSpPr>
        <p:spPr>
          <a:xfrm>
            <a:off x="6537224" y="1"/>
            <a:ext cx="2586983" cy="1479513"/>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0D4C8E"/>
                </a:solidFill>
                <a:latin typeface="Calibri"/>
              </a:rPr>
              <a:t>Đặc</a:t>
            </a:r>
            <a:r>
              <a:rPr lang="en-US" sz="2000" b="1" dirty="0">
                <a:solidFill>
                  <a:srgbClr val="0D4C8E"/>
                </a:solidFill>
                <a:latin typeface="Calibri"/>
              </a:rPr>
              <a:t> </a:t>
            </a:r>
            <a:r>
              <a:rPr lang="en-US" sz="2000" b="1" dirty="0" err="1">
                <a:solidFill>
                  <a:srgbClr val="0D4C8E"/>
                </a:solidFill>
                <a:latin typeface="Calibri"/>
              </a:rPr>
              <a:t>điểm</a:t>
            </a:r>
            <a:r>
              <a:rPr lang="en-US" sz="2000" b="1" dirty="0">
                <a:solidFill>
                  <a:srgbClr val="0D4C8E"/>
                </a:solidFill>
                <a:latin typeface="Calibri"/>
              </a:rPr>
              <a:t> </a:t>
            </a:r>
            <a:r>
              <a:rPr lang="en-US" sz="2000" b="1" dirty="0" err="1">
                <a:solidFill>
                  <a:srgbClr val="0D4C8E"/>
                </a:solidFill>
                <a:latin typeface="Calibri"/>
              </a:rPr>
              <a:t>về</a:t>
            </a:r>
            <a:r>
              <a:rPr lang="en-US" sz="2000" b="1" dirty="0">
                <a:solidFill>
                  <a:srgbClr val="0D4C8E"/>
                </a:solidFill>
                <a:latin typeface="Calibri"/>
              </a:rPr>
              <a:t> </a:t>
            </a:r>
            <a:r>
              <a:rPr lang="en-US" sz="2000" b="1" dirty="0" err="1">
                <a:solidFill>
                  <a:srgbClr val="0D4C8E"/>
                </a:solidFill>
                <a:latin typeface="Calibri"/>
              </a:rPr>
              <a:t>hình</a:t>
            </a:r>
            <a:r>
              <a:rPr lang="en-US" sz="2000" b="1" dirty="0">
                <a:solidFill>
                  <a:srgbClr val="0D4C8E"/>
                </a:solidFill>
                <a:latin typeface="Calibri"/>
              </a:rPr>
              <a:t> </a:t>
            </a:r>
            <a:r>
              <a:rPr lang="en-US" sz="2000" b="1" dirty="0" err="1">
                <a:solidFill>
                  <a:srgbClr val="0D4C8E"/>
                </a:solidFill>
                <a:latin typeface="Calibri"/>
              </a:rPr>
              <a:t>dáng</a:t>
            </a:r>
            <a:r>
              <a:rPr lang="en-US" sz="2000" b="1" dirty="0">
                <a:solidFill>
                  <a:srgbClr val="0D4C8E"/>
                </a:solidFill>
                <a:latin typeface="Calibri"/>
              </a:rPr>
              <a:t>, </a:t>
            </a:r>
            <a:r>
              <a:rPr lang="en-US" sz="2000" b="1" dirty="0" err="1">
                <a:solidFill>
                  <a:srgbClr val="0D4C8E"/>
                </a:solidFill>
                <a:latin typeface="Calibri"/>
              </a:rPr>
              <a:t>kích</a:t>
            </a:r>
            <a:r>
              <a:rPr lang="en-US" sz="2000" b="1" dirty="0">
                <a:solidFill>
                  <a:srgbClr val="0D4C8E"/>
                </a:solidFill>
                <a:latin typeface="Calibri"/>
              </a:rPr>
              <a:t> </a:t>
            </a:r>
            <a:r>
              <a:rPr lang="en-US" sz="2000" b="1" dirty="0" err="1">
                <a:solidFill>
                  <a:srgbClr val="0D4C8E"/>
                </a:solidFill>
                <a:latin typeface="Calibri"/>
              </a:rPr>
              <a:t>thước</a:t>
            </a:r>
            <a:endParaRPr kumimoji="0" lang="en-US" sz="2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xmlns="" id="{CC35B5BC-F415-466F-A022-237073CB7167}"/>
              </a:ext>
            </a:extLst>
          </p:cNvPr>
          <p:cNvCxnSpPr>
            <a:cxnSpLocks/>
            <a:stCxn id="32" idx="1"/>
            <a:endCxn id="40" idx="3"/>
          </p:cNvCxnSpPr>
          <p:nvPr/>
        </p:nvCxnSpPr>
        <p:spPr>
          <a:xfrm rot="5400000">
            <a:off x="7175394" y="1349967"/>
            <a:ext cx="527349" cy="783293"/>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xmlns="" id="{02D9EE1C-19EB-4F71-9B05-EA19E6317538}"/>
              </a:ext>
            </a:extLst>
          </p:cNvPr>
          <p:cNvSpPr/>
          <p:nvPr/>
        </p:nvSpPr>
        <p:spPr>
          <a:xfrm>
            <a:off x="6360459" y="1957641"/>
            <a:ext cx="1373926" cy="833335"/>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xmlns="" id="{71CE4057-D209-4ABE-A8CB-A651C589174F}"/>
              </a:ext>
            </a:extLst>
          </p:cNvPr>
          <p:cNvCxnSpPr>
            <a:cxnSpLocks/>
          </p:cNvCxnSpPr>
          <p:nvPr/>
        </p:nvCxnSpPr>
        <p:spPr>
          <a:xfrm rot="16200000" flipH="1">
            <a:off x="7100343" y="2220527"/>
            <a:ext cx="1485186" cy="9"/>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xmlns="" id="{350FDF8D-3BBB-490C-8F24-BA2E2C468382}"/>
              </a:ext>
            </a:extLst>
          </p:cNvPr>
          <p:cNvSpPr/>
          <p:nvPr/>
        </p:nvSpPr>
        <p:spPr>
          <a:xfrm>
            <a:off x="6939184" y="2896465"/>
            <a:ext cx="1425038" cy="904482"/>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24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xmlns="" id="{17877EC3-D919-4EF8-A9FF-861D1128AECD}"/>
              </a:ext>
            </a:extLst>
          </p:cNvPr>
          <p:cNvCxnSpPr>
            <a:cxnSpLocks/>
          </p:cNvCxnSpPr>
          <p:nvPr/>
        </p:nvCxnSpPr>
        <p:spPr>
          <a:xfrm rot="10800000" flipV="1">
            <a:off x="3055170" y="3287063"/>
            <a:ext cx="1563323" cy="375004"/>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xmlns="" id="{CCFF4598-4366-41F8-A902-169F91E14724}"/>
              </a:ext>
            </a:extLst>
          </p:cNvPr>
          <p:cNvSpPr/>
          <p:nvPr/>
        </p:nvSpPr>
        <p:spPr>
          <a:xfrm>
            <a:off x="1078890" y="3675622"/>
            <a:ext cx="3221078" cy="140583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0D4C8E"/>
                </a:solidFill>
                <a:latin typeface="Calibri"/>
              </a:rPr>
              <a:t>Đặc</a:t>
            </a:r>
            <a:r>
              <a:rPr lang="en-US" sz="2000" b="1" dirty="0">
                <a:solidFill>
                  <a:srgbClr val="0D4C8E"/>
                </a:solidFill>
                <a:latin typeface="Calibri"/>
              </a:rPr>
              <a:t> </a:t>
            </a:r>
            <a:r>
              <a:rPr lang="en-US" sz="2000" b="1" dirty="0" err="1">
                <a:solidFill>
                  <a:srgbClr val="0D4C8E"/>
                </a:solidFill>
                <a:latin typeface="Calibri"/>
              </a:rPr>
              <a:t>điểm</a:t>
            </a:r>
            <a:r>
              <a:rPr lang="en-US" sz="2000" b="1" dirty="0">
                <a:solidFill>
                  <a:srgbClr val="0D4C8E"/>
                </a:solidFill>
                <a:latin typeface="Calibri"/>
              </a:rPr>
              <a:t> </a:t>
            </a:r>
            <a:r>
              <a:rPr lang="en-US" sz="2000" b="1" dirty="0" err="1">
                <a:solidFill>
                  <a:srgbClr val="0D4C8E"/>
                </a:solidFill>
                <a:latin typeface="Calibri"/>
              </a:rPr>
              <a:t>về</a:t>
            </a:r>
            <a:r>
              <a:rPr lang="en-US" sz="2000" b="1" dirty="0">
                <a:solidFill>
                  <a:srgbClr val="0D4C8E"/>
                </a:solidFill>
                <a:latin typeface="Calibri"/>
              </a:rPr>
              <a:t> </a:t>
            </a:r>
            <a:r>
              <a:rPr lang="en-US" sz="2000" b="1" dirty="0" err="1">
                <a:solidFill>
                  <a:srgbClr val="0D4C8E"/>
                </a:solidFill>
                <a:latin typeface="Calibri"/>
              </a:rPr>
              <a:t>hoạt</a:t>
            </a:r>
            <a:r>
              <a:rPr lang="en-US" sz="2000" b="1" dirty="0">
                <a:solidFill>
                  <a:srgbClr val="0D4C8E"/>
                </a:solidFill>
                <a:latin typeface="Calibri"/>
              </a:rPr>
              <a:t> </a:t>
            </a:r>
            <a:r>
              <a:rPr lang="en-US" sz="2000" b="1" dirty="0" err="1">
                <a:solidFill>
                  <a:srgbClr val="0D4C8E"/>
                </a:solidFill>
                <a:latin typeface="Calibri"/>
              </a:rPr>
              <a:t>động</a:t>
            </a:r>
            <a:r>
              <a:rPr lang="en-US" sz="2000" b="1" dirty="0">
                <a:solidFill>
                  <a:srgbClr val="0D4C8E"/>
                </a:solidFill>
                <a:latin typeface="Calibri"/>
              </a:rPr>
              <a:t>, </a:t>
            </a:r>
            <a:r>
              <a:rPr lang="en-US" sz="2000" b="1" dirty="0" err="1">
                <a:solidFill>
                  <a:srgbClr val="0D4C8E"/>
                </a:solidFill>
                <a:latin typeface="Calibri"/>
              </a:rPr>
              <a:t>công</a:t>
            </a:r>
            <a:r>
              <a:rPr lang="en-US" sz="2000" b="1" dirty="0">
                <a:solidFill>
                  <a:srgbClr val="0D4C8E"/>
                </a:solidFill>
                <a:latin typeface="Calibri"/>
              </a:rPr>
              <a:t> </a:t>
            </a:r>
            <a:r>
              <a:rPr lang="en-US" sz="2000" b="1" dirty="0" err="1">
                <a:solidFill>
                  <a:srgbClr val="0D4C8E"/>
                </a:solidFill>
                <a:latin typeface="Calibri"/>
              </a:rPr>
              <a:t>dụng</a:t>
            </a:r>
            <a:endParaRPr kumimoji="0" lang="en-US" sz="2000" b="1" i="0" u="none" strike="noStrike" kern="1200" cap="none" spc="0" normalizeH="0" baseline="0" noProof="0" dirty="0">
              <a:ln>
                <a:noFill/>
              </a:ln>
              <a:solidFill>
                <a:srgbClr val="0D4C8E"/>
              </a:solidFill>
              <a:effectLst/>
              <a:uLnTx/>
              <a:uFillTx/>
              <a:latin typeface="Calibri"/>
            </a:endParaRPr>
          </a:p>
        </p:txBody>
      </p:sp>
      <p:sp>
        <p:nvSpPr>
          <p:cNvPr id="70" name="TextBox 69">
            <a:extLst>
              <a:ext uri="{FF2B5EF4-FFF2-40B4-BE49-F238E27FC236}">
                <a16:creationId xmlns:a16="http://schemas.microsoft.com/office/drawing/2014/main" xmlns="" id="{77CE72E3-4A70-4D53-B270-699EAAC521C5}"/>
              </a:ext>
            </a:extLst>
          </p:cNvPr>
          <p:cNvSpPr txBox="1"/>
          <p:nvPr/>
        </p:nvSpPr>
        <p:spPr>
          <a:xfrm>
            <a:off x="3325001" y="597912"/>
            <a:ext cx="2586983" cy="62324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a16="http://schemas.microsoft.com/office/drawing/2014/main" xmlns="" id="{F5C92FBC-B0F8-4400-80EE-51A147FA2296}"/>
              </a:ext>
            </a:extLst>
          </p:cNvPr>
          <p:cNvCxnSpPr>
            <a:cxnSpLocks/>
          </p:cNvCxnSpPr>
          <p:nvPr/>
        </p:nvCxnSpPr>
        <p:spPr>
          <a:xfrm rot="10800000">
            <a:off x="2234383" y="863384"/>
            <a:ext cx="1368737" cy="715553"/>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xmlns="" id="{D6BCC120-2A08-432F-86CA-4961332E103F}"/>
              </a:ext>
            </a:extLst>
          </p:cNvPr>
          <p:cNvCxnSpPr>
            <a:cxnSpLocks/>
            <a:stCxn id="32" idx="1"/>
            <a:endCxn id="31" idx="3"/>
          </p:cNvCxnSpPr>
          <p:nvPr/>
        </p:nvCxnSpPr>
        <p:spPr>
          <a:xfrm rot="16200000" flipH="1">
            <a:off x="8104831" y="1203821"/>
            <a:ext cx="226322" cy="774556"/>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xmlns="" id="{CF966BA5-B590-4453-ADC2-FC2A2812A70C}"/>
              </a:ext>
            </a:extLst>
          </p:cNvPr>
          <p:cNvSpPr/>
          <p:nvPr/>
        </p:nvSpPr>
        <p:spPr>
          <a:xfrm>
            <a:off x="8012879" y="1637600"/>
            <a:ext cx="1184782" cy="116586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xmlns="" id="{F2CC15EF-1D66-4AC0-A1F8-A95DDBE3711D}"/>
              </a:ext>
            </a:extLst>
          </p:cNvPr>
          <p:cNvCxnSpPr>
            <a:cxnSpLocks/>
          </p:cNvCxnSpPr>
          <p:nvPr/>
        </p:nvCxnSpPr>
        <p:spPr>
          <a:xfrm rot="10800000" flipV="1">
            <a:off x="520373" y="1377730"/>
            <a:ext cx="803879" cy="67833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xmlns="" id="{12B6F3E8-35C5-4F7A-AFBB-226CAEF12345}"/>
              </a:ext>
            </a:extLst>
          </p:cNvPr>
          <p:cNvSpPr/>
          <p:nvPr/>
        </p:nvSpPr>
        <p:spPr>
          <a:xfrm>
            <a:off x="-52232" y="2056068"/>
            <a:ext cx="1301060" cy="833335"/>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24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xmlns="" id="{556CCA45-A530-476B-95E8-DEA0825894D3}"/>
              </a:ext>
            </a:extLst>
          </p:cNvPr>
          <p:cNvCxnSpPr>
            <a:cxnSpLocks/>
          </p:cNvCxnSpPr>
          <p:nvPr/>
        </p:nvCxnSpPr>
        <p:spPr>
          <a:xfrm rot="16200000" flipH="1">
            <a:off x="1302764" y="1420329"/>
            <a:ext cx="611776" cy="526579"/>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xmlns="" id="{AA4575FC-126C-4A7D-8214-1D5375F7E50B}"/>
              </a:ext>
            </a:extLst>
          </p:cNvPr>
          <p:cNvSpPr/>
          <p:nvPr/>
        </p:nvSpPr>
        <p:spPr>
          <a:xfrm>
            <a:off x="1306310" y="1970127"/>
            <a:ext cx="1131122" cy="833335"/>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207B0"/>
                </a:solidFill>
                <a:latin typeface="Calibri"/>
              </a:rPr>
              <a:t>Đỏ</a:t>
            </a:r>
            <a:endParaRPr kumimoji="0" lang="en-US" sz="24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xmlns="" id="{AE02C8B7-0ACC-4025-A064-F85D9FED4E86}"/>
              </a:ext>
            </a:extLst>
          </p:cNvPr>
          <p:cNvCxnSpPr>
            <a:cxnSpLocks/>
          </p:cNvCxnSpPr>
          <p:nvPr/>
        </p:nvCxnSpPr>
        <p:spPr>
          <a:xfrm>
            <a:off x="1345361" y="1377729"/>
            <a:ext cx="1697042" cy="51905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xmlns="" id="{98D0BF81-7A26-4309-A9CB-62FB477FDBA2}"/>
              </a:ext>
            </a:extLst>
          </p:cNvPr>
          <p:cNvSpPr/>
          <p:nvPr/>
        </p:nvSpPr>
        <p:spPr>
          <a:xfrm>
            <a:off x="2580891" y="1877406"/>
            <a:ext cx="1022228" cy="1127849"/>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xmlns="" id="{887C3530-0599-4DC7-AAF5-7375B01CB604}"/>
              </a:ext>
            </a:extLst>
          </p:cNvPr>
          <p:cNvCxnSpPr>
            <a:cxnSpLocks/>
          </p:cNvCxnSpPr>
          <p:nvPr/>
        </p:nvCxnSpPr>
        <p:spPr>
          <a:xfrm flipV="1">
            <a:off x="4249841" y="4202273"/>
            <a:ext cx="2332758" cy="83118"/>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xmlns="" id="{26A461FE-1C31-46DC-902D-65B7AFB361E6}"/>
              </a:ext>
            </a:extLst>
          </p:cNvPr>
          <p:cNvSpPr/>
          <p:nvPr/>
        </p:nvSpPr>
        <p:spPr>
          <a:xfrm>
            <a:off x="5468929" y="4149358"/>
            <a:ext cx="2433013" cy="833335"/>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207B0"/>
                </a:solidFill>
                <a:latin typeface="Calibri"/>
              </a:rPr>
              <a:t>Đựng</a:t>
            </a:r>
            <a:r>
              <a:rPr lang="en-US" sz="2400" b="1" dirty="0">
                <a:solidFill>
                  <a:srgbClr val="B207B0"/>
                </a:solidFill>
                <a:latin typeface="Calibri"/>
              </a:rPr>
              <a:t> </a:t>
            </a:r>
            <a:r>
              <a:rPr lang="en-US" sz="2400" b="1" dirty="0" err="1">
                <a:solidFill>
                  <a:srgbClr val="B207B0"/>
                </a:solidFill>
                <a:latin typeface="Calibri"/>
              </a:rPr>
              <a:t>sách</a:t>
            </a:r>
            <a:r>
              <a:rPr lang="en-US" sz="2400" b="1" dirty="0">
                <a:solidFill>
                  <a:srgbClr val="B207B0"/>
                </a:solidFill>
                <a:latin typeface="Calibri"/>
              </a:rPr>
              <a:t> </a:t>
            </a:r>
            <a:r>
              <a:rPr lang="en-US" sz="2400" b="1" dirty="0" err="1">
                <a:solidFill>
                  <a:srgbClr val="B207B0"/>
                </a:solidFill>
                <a:latin typeface="Calibri"/>
              </a:rPr>
              <a:t>vở</a:t>
            </a:r>
            <a:endParaRPr kumimoji="0" lang="en-US" sz="24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357234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3C41D223-ED72-4CE9-8B02-00150D6C32BE}"/>
              </a:ext>
            </a:extLst>
          </p:cNvPr>
          <p:cNvSpPr txBox="1"/>
          <p:nvPr/>
        </p:nvSpPr>
        <p:spPr>
          <a:xfrm>
            <a:off x="1533798" y="497931"/>
            <a:ext cx="49127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66"/>
                </a:solidFill>
                <a:uLnTx/>
                <a:uFillTx/>
                <a:latin typeface="Aarian"/>
                <a:ea typeface="White Xmas PERSONAL USE" pitchFamily="50" charset="0"/>
                <a:cs typeface="Baloo" panose="03080902040302020200" pitchFamily="66" charset="0"/>
              </a:rPr>
              <a:t>Bài</a:t>
            </a:r>
            <a:r>
              <a:rPr kumimoji="0" lang="en-US" sz="2400" b="1" i="0" u="none" strike="noStrike" kern="1200" cap="none" spc="0" normalizeH="0" baseline="0" noProof="0" dirty="0">
                <a:ln>
                  <a:noFill/>
                </a:ln>
                <a:solidFill>
                  <a:srgbClr val="FF0066"/>
                </a:solidFill>
                <a:uLnTx/>
                <a:uFillTx/>
                <a:latin typeface="Aarian"/>
                <a:ea typeface="White Xmas PERSONAL USE" pitchFamily="50" charset="0"/>
                <a:cs typeface="Baloo" panose="03080902040302020200" pitchFamily="66" charset="0"/>
              </a:rPr>
              <a:t> </a:t>
            </a:r>
            <a:r>
              <a:rPr kumimoji="0" lang="en-US" sz="2400" b="1" i="0" u="none" strike="noStrike" kern="1200" cap="none" spc="0" normalizeH="0" baseline="0" noProof="0" dirty="0" err="1">
                <a:ln>
                  <a:noFill/>
                </a:ln>
                <a:solidFill>
                  <a:srgbClr val="FF0066"/>
                </a:solidFill>
                <a:uLnTx/>
                <a:uFillTx/>
                <a:latin typeface="Aarian"/>
                <a:ea typeface="White Xmas PERSONAL USE" pitchFamily="50" charset="0"/>
                <a:cs typeface="Baloo" panose="03080902040302020200" pitchFamily="66" charset="0"/>
              </a:rPr>
              <a:t>làm</a:t>
            </a:r>
            <a:r>
              <a:rPr kumimoji="0" lang="en-US" sz="2400" b="1" i="0" u="none" strike="noStrike" kern="1200" cap="none" spc="0" normalizeH="0" baseline="0" noProof="0" dirty="0">
                <a:ln>
                  <a:noFill/>
                </a:ln>
                <a:solidFill>
                  <a:srgbClr val="FF0066"/>
                </a:solidFill>
                <a:uLnTx/>
                <a:uFillTx/>
                <a:latin typeface="Aarian"/>
                <a:ea typeface="White Xmas PERSONAL USE" pitchFamily="50" charset="0"/>
                <a:cs typeface="Baloo" panose="03080902040302020200" pitchFamily="66" charset="0"/>
              </a:rPr>
              <a:t> </a:t>
            </a:r>
            <a:r>
              <a:rPr kumimoji="0" lang="en-US" sz="2400" b="1" i="0" u="none" strike="noStrike" kern="1200" cap="none" spc="0" normalizeH="0" baseline="0" noProof="0" dirty="0" err="1">
                <a:ln>
                  <a:noFill/>
                </a:ln>
                <a:solidFill>
                  <a:srgbClr val="FF0066"/>
                </a:solidFill>
                <a:uLnTx/>
                <a:uFillTx/>
                <a:latin typeface="Aarian"/>
                <a:ea typeface="White Xmas PERSONAL USE" pitchFamily="50" charset="0"/>
                <a:cs typeface="Baloo" panose="03080902040302020200" pitchFamily="66" charset="0"/>
              </a:rPr>
              <a:t>mẫu</a:t>
            </a:r>
            <a:endParaRPr kumimoji="0" lang="en-US" sz="2400" b="1" i="0" u="none" strike="noStrike" kern="1200" cap="none" spc="0" normalizeH="0" baseline="0" noProof="0" dirty="0">
              <a:ln>
                <a:noFill/>
              </a:ln>
              <a:solidFill>
                <a:srgbClr val="FF0066"/>
              </a:solidFill>
              <a:uLnTx/>
              <a:uFillTx/>
              <a:latin typeface="Aarian"/>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xmlns="" id="{997BC32E-BC0F-466C-BBDA-E86AB244AD8F}"/>
              </a:ext>
            </a:extLst>
          </p:cNvPr>
          <p:cNvSpPr txBox="1"/>
          <p:nvPr/>
        </p:nvSpPr>
        <p:spPr>
          <a:xfrm>
            <a:off x="528187" y="1343699"/>
            <a:ext cx="6658426" cy="3046988"/>
          </a:xfrm>
          <a:prstGeom prst="rect">
            <a:avLst/>
          </a:prstGeom>
          <a:noFill/>
        </p:spPr>
        <p:txBody>
          <a:bodyPr wrap="square">
            <a:spAutoFit/>
          </a:bodyPr>
          <a:lstStyle/>
          <a:p>
            <a:pPr lvl="0" algn="just">
              <a:defRPr/>
            </a:pPr>
            <a:r>
              <a:rPr lang="en-US" sz="2400" dirty="0" smtClean="0">
                <a:solidFill>
                  <a:srgbClr val="000000"/>
                </a:solidFill>
                <a:latin typeface="Aarian"/>
                <a:ea typeface="Arial-Rounded" panose="020B0500000000000000" pitchFamily="34" charset="0"/>
                <a:cs typeface="Arial-Rounded" panose="020B0500000000000000" pitchFamily="34" charset="0"/>
              </a:rPr>
              <a:t>	C</a:t>
            </a:r>
            <a:r>
              <a:rPr lang="vi-VN" sz="2400" dirty="0">
                <a:solidFill>
                  <a:srgbClr val="000000"/>
                </a:solidFill>
                <a:latin typeface="Aarian"/>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xmlns=""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017" y="-49231"/>
            <a:ext cx="2785857" cy="2785857"/>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057021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477" y="-476"/>
            <a:ext cx="9144476" cy="514397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 y="2007024"/>
            <a:ext cx="9144000" cy="3136476"/>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74880" y="2207747"/>
            <a:ext cx="1469120" cy="2935754"/>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1646549" y="2604474"/>
            <a:ext cx="1441253" cy="253746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3864314" y="2604474"/>
            <a:ext cx="1408367" cy="253746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6056201" y="2606040"/>
            <a:ext cx="1385104" cy="253746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xmlns="" id="{AD3C220C-10B9-4D97-AF91-C40882BC29CC}"/>
              </a:ext>
            </a:extLst>
          </p:cNvPr>
          <p:cNvGrpSpPr/>
          <p:nvPr/>
        </p:nvGrpSpPr>
        <p:grpSpPr>
          <a:xfrm>
            <a:off x="6352590" y="850761"/>
            <a:ext cx="2778380" cy="1851660"/>
            <a:chOff x="9026330" y="1381655"/>
            <a:chExt cx="3704506" cy="2468880"/>
          </a:xfrm>
        </p:grpSpPr>
        <p:pic>
          <p:nvPicPr>
            <p:cNvPr id="27" name="Picture 26">
              <a:extLst>
                <a:ext uri="{FF2B5EF4-FFF2-40B4-BE49-F238E27FC236}">
                  <a16:creationId xmlns:a16="http://schemas.microsoft.com/office/drawing/2014/main" xmlns="" id="{5E76E97B-5E54-4448-96BE-6D6A2136C71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xmlns="" id="{01703497-05D0-4BE2-88E5-43FBD9EEDE6A}"/>
                </a:ext>
              </a:extLst>
            </p:cNvPr>
            <p:cNvSpPr txBox="1"/>
            <p:nvPr/>
          </p:nvSpPr>
          <p:spPr>
            <a:xfrm rot="79912">
              <a:off x="9553494" y="2030428"/>
              <a:ext cx="2182516" cy="1354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66"/>
                  </a:solidFill>
                  <a:effectLst/>
                  <a:uLnTx/>
                  <a:uFillTx/>
                  <a:latin typeface="Aarian"/>
                  <a:cs typeface="Calibri" panose="020F0502020204030204" pitchFamily="34" charset="0"/>
                </a:rPr>
                <a:t>Bài</a:t>
              </a:r>
              <a:r>
                <a:rPr kumimoji="0" lang="en-US" sz="20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FF0066"/>
                  </a:solidFill>
                  <a:effectLst/>
                  <a:uLnTx/>
                  <a:uFillTx/>
                  <a:latin typeface="Aarian"/>
                  <a:cs typeface="Calibri" panose="020F0502020204030204" pitchFamily="34" charset="0"/>
                </a:rPr>
                <a:t>viết</a:t>
              </a:r>
              <a:r>
                <a:rPr kumimoji="0" lang="en-US" sz="20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FF0066"/>
                  </a:solidFill>
                  <a:effectLst/>
                  <a:uLnTx/>
                  <a:uFillTx/>
                  <a:latin typeface="Aarian"/>
                  <a:cs typeface="Calibri" panose="020F0502020204030204" pitchFamily="34" charset="0"/>
                </a:rPr>
                <a:t>có</a:t>
              </a:r>
              <a:r>
                <a:rPr kumimoji="0" lang="en-US" sz="20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FF0066"/>
                  </a:solidFill>
                  <a:effectLst/>
                  <a:uLnTx/>
                  <a:uFillTx/>
                  <a:latin typeface="Aarian"/>
                  <a:cs typeface="Calibri" panose="020F0502020204030204" pitchFamily="34" charset="0"/>
                </a:rPr>
                <a:t>sáng</a:t>
              </a:r>
              <a:r>
                <a:rPr kumimoji="0" lang="en-US" sz="20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FF0066"/>
                  </a:solidFill>
                  <a:effectLst/>
                  <a:uLnTx/>
                  <a:uFillTx/>
                  <a:latin typeface="Aarian"/>
                  <a:cs typeface="Calibri" panose="020F0502020204030204" pitchFamily="34" charset="0"/>
                </a:rPr>
                <a:t>tạo</a:t>
              </a:r>
              <a:endParaRPr kumimoji="0" lang="en-US" sz="2000" b="1" i="0" u="none" strike="noStrike" kern="1200" cap="none" spc="0" normalizeH="0" baseline="0" noProof="0" dirty="0">
                <a:ln>
                  <a:noFill/>
                </a:ln>
                <a:solidFill>
                  <a:srgbClr val="FF0066"/>
                </a:solidFill>
                <a:effectLst/>
                <a:uLnTx/>
                <a:uFillTx/>
                <a:latin typeface="Aarian"/>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arian"/>
                  <a:cs typeface="Calibri" panose="020F0502020204030204" pitchFamily="34" charset="0"/>
                </a:rPr>
                <a:t>(</a:t>
              </a:r>
              <a:r>
                <a:rPr kumimoji="0" lang="en-US" sz="2000" b="0" i="0" u="none" strike="noStrike" kern="1200" cap="none" spc="0" normalizeH="0" baseline="0" noProof="0" dirty="0" err="1">
                  <a:ln>
                    <a:noFill/>
                  </a:ln>
                  <a:solidFill>
                    <a:prstClr val="black"/>
                  </a:solidFill>
                  <a:effectLst/>
                  <a:uLnTx/>
                  <a:uFillTx/>
                  <a:latin typeface="Aarian"/>
                  <a:cs typeface="Calibri" panose="020F0502020204030204" pitchFamily="34" charset="0"/>
                </a:rPr>
                <a:t>thêm</a:t>
              </a:r>
              <a:r>
                <a:rPr kumimoji="0" lang="en-US" sz="2000" b="0" i="0" u="none" strike="noStrike" kern="1200" cap="none" spc="0" normalizeH="0" baseline="0" noProof="0" dirty="0">
                  <a:ln>
                    <a:noFill/>
                  </a:ln>
                  <a:solidFill>
                    <a:prstClr val="black"/>
                  </a:solidFill>
                  <a:effectLst/>
                  <a:uLnTx/>
                  <a:uFillTx/>
                  <a:latin typeface="Aarian"/>
                  <a:cs typeface="Calibri" panose="020F0502020204030204" pitchFamily="34" charset="0"/>
                </a:rPr>
                <a:t> ý </a:t>
              </a:r>
              <a:r>
                <a:rPr kumimoji="0" lang="en-US" sz="2000" b="0" i="0" u="none" strike="noStrike" kern="1200" cap="none" spc="0" normalizeH="0" baseline="0" noProof="0" dirty="0" err="1">
                  <a:ln>
                    <a:noFill/>
                  </a:ln>
                  <a:solidFill>
                    <a:prstClr val="black"/>
                  </a:solidFill>
                  <a:effectLst/>
                  <a:uLnTx/>
                  <a:uFillTx/>
                  <a:latin typeface="Aarian"/>
                  <a:cs typeface="Calibri" panose="020F0502020204030204" pitchFamily="34" charset="0"/>
                </a:rPr>
                <a:t>mới</a:t>
              </a:r>
              <a:r>
                <a:rPr kumimoji="0" lang="en-US" sz="2000" b="0" i="0" u="none" strike="noStrike" kern="1200" cap="none" spc="0" normalizeH="0" baseline="0" noProof="0" dirty="0">
                  <a:ln>
                    <a:noFill/>
                  </a:ln>
                  <a:solidFill>
                    <a:prstClr val="black"/>
                  </a:solidFill>
                  <a:effectLst/>
                  <a:uLnTx/>
                  <a:uFillTx/>
                  <a:latin typeface="Aarian"/>
                  <a:cs typeface="Calibri" panose="020F0502020204030204" pitchFamily="34" charset="0"/>
                </a:rPr>
                <a:t>)</a:t>
              </a:r>
            </a:p>
          </p:txBody>
        </p:sp>
      </p:grpSp>
      <p:grpSp>
        <p:nvGrpSpPr>
          <p:cNvPr id="29" name="Group 28">
            <a:extLst>
              <a:ext uri="{FF2B5EF4-FFF2-40B4-BE49-F238E27FC236}">
                <a16:creationId xmlns:a16="http://schemas.microsoft.com/office/drawing/2014/main" xmlns="" id="{5F09E5DA-2239-4F0D-B69D-32988696B88D}"/>
              </a:ext>
            </a:extLst>
          </p:cNvPr>
          <p:cNvGrpSpPr/>
          <p:nvPr/>
        </p:nvGrpSpPr>
        <p:grpSpPr>
          <a:xfrm>
            <a:off x="3191124" y="747891"/>
            <a:ext cx="2754744" cy="20574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4881446" y="1614791"/>
              <a:ext cx="3168352" cy="1354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arian"/>
                  <a:cs typeface="Calibri" panose="020F0502020204030204" pitchFamily="34" charset="0"/>
                </a:rPr>
                <a:t>Bài</a:t>
              </a:r>
              <a:r>
                <a:rPr kumimoji="0" lang="en-US" sz="2000" b="1" i="0" u="none" strike="noStrike" kern="1200" cap="none" spc="0" normalizeH="0" baseline="0" noProof="0" dirty="0">
                  <a:ln>
                    <a:noFill/>
                  </a:ln>
                  <a:solidFill>
                    <a:srgbClr val="00206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2060"/>
                  </a:solidFill>
                  <a:effectLst/>
                  <a:uLnTx/>
                  <a:uFillTx/>
                  <a:latin typeface="Aarian"/>
                  <a:cs typeface="Calibri" panose="020F0502020204030204" pitchFamily="34" charset="0"/>
                </a:rPr>
                <a:t>viết</a:t>
              </a:r>
              <a:r>
                <a:rPr kumimoji="0" lang="en-US" sz="2000" b="1" i="0" u="none" strike="noStrike" kern="1200" cap="none" spc="0" normalizeH="0" baseline="0" noProof="0" dirty="0">
                  <a:ln>
                    <a:noFill/>
                  </a:ln>
                  <a:solidFill>
                    <a:srgbClr val="00206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2060"/>
                  </a:solidFill>
                  <a:effectLst/>
                  <a:uLnTx/>
                  <a:uFillTx/>
                  <a:latin typeface="Aarian"/>
                  <a:cs typeface="Calibri" panose="020F0502020204030204" pitchFamily="34" charset="0"/>
                </a:rPr>
                <a:t>có</a:t>
              </a:r>
              <a:r>
                <a:rPr kumimoji="0" lang="en-US" sz="2000" b="1" i="0" u="none" strike="noStrike" kern="1200" cap="none" spc="0" normalizeH="0" baseline="0" noProof="0" dirty="0">
                  <a:ln>
                    <a:noFill/>
                  </a:ln>
                  <a:solidFill>
                    <a:srgbClr val="00206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2060"/>
                  </a:solidFill>
                  <a:effectLst/>
                  <a:uLnTx/>
                  <a:uFillTx/>
                  <a:latin typeface="Aarian"/>
                  <a:cs typeface="Calibri" panose="020F0502020204030204" pitchFamily="34" charset="0"/>
                </a:rPr>
                <a:t>nhiều</a:t>
              </a:r>
              <a:r>
                <a:rPr kumimoji="0" lang="en-US" sz="2000" b="1" i="0" u="none" strike="noStrike" kern="1200" cap="none" spc="0" normalizeH="0" baseline="0" noProof="0" dirty="0">
                  <a:ln>
                    <a:noFill/>
                  </a:ln>
                  <a:solidFill>
                    <a:srgbClr val="00206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2060"/>
                  </a:solidFill>
                  <a:effectLst/>
                  <a:uLnTx/>
                  <a:uFillTx/>
                  <a:latin typeface="Aarian"/>
                  <a:cs typeface="Calibri" panose="020F0502020204030204" pitchFamily="34" charset="0"/>
                </a:rPr>
                <a:t>câu</a:t>
              </a:r>
              <a:r>
                <a:rPr kumimoji="0" lang="en-US" sz="2000" b="1" i="0" u="none" strike="noStrike" kern="1200" cap="none" spc="0" normalizeH="0" baseline="0" noProof="0" dirty="0">
                  <a:ln>
                    <a:noFill/>
                  </a:ln>
                  <a:solidFill>
                    <a:srgbClr val="00206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2060"/>
                  </a:solidFill>
                  <a:effectLst/>
                  <a:uLnTx/>
                  <a:uFillTx/>
                  <a:latin typeface="Aarian"/>
                  <a:cs typeface="Calibri" panose="020F0502020204030204" pitchFamily="34" charset="0"/>
                </a:rPr>
                <a:t>văn</a:t>
              </a:r>
              <a:r>
                <a:rPr kumimoji="0" lang="en-US" sz="2000" b="1" i="0" u="none" strike="noStrike" kern="1200" cap="none" spc="0" normalizeH="0" baseline="0" noProof="0" dirty="0">
                  <a:ln>
                    <a:noFill/>
                  </a:ln>
                  <a:solidFill>
                    <a:srgbClr val="002060"/>
                  </a:solidFill>
                  <a:effectLst/>
                  <a:uLnTx/>
                  <a:uFillTx/>
                  <a:latin typeface="Aarian"/>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arian"/>
                  <a:cs typeface="Calibri" panose="020F0502020204030204" pitchFamily="34" charset="0"/>
                </a:rPr>
                <a:t>(</a:t>
              </a:r>
              <a:r>
                <a:rPr kumimoji="0" lang="en-US" sz="2000" b="0" i="0" u="none" strike="noStrike" kern="1200" cap="none" spc="0" normalizeH="0" baseline="0" noProof="0" dirty="0" err="1">
                  <a:ln>
                    <a:noFill/>
                  </a:ln>
                  <a:solidFill>
                    <a:srgbClr val="002060"/>
                  </a:solidFill>
                  <a:effectLst/>
                  <a:uLnTx/>
                  <a:uFillTx/>
                  <a:latin typeface="Aarian"/>
                  <a:cs typeface="Calibri" panose="020F0502020204030204" pitchFamily="34" charset="0"/>
                </a:rPr>
                <a:t>dùng</a:t>
              </a:r>
              <a:r>
                <a:rPr kumimoji="0" lang="en-US" sz="2000" b="0" i="0" u="none" strike="noStrike" kern="1200" cap="none" spc="0" normalizeH="0" baseline="0" noProof="0" dirty="0">
                  <a:ln>
                    <a:noFill/>
                  </a:ln>
                  <a:solidFill>
                    <a:srgbClr val="002060"/>
                  </a:solidFill>
                  <a:effectLst/>
                  <a:uLnTx/>
                  <a:uFillTx/>
                  <a:latin typeface="Aarian"/>
                  <a:cs typeface="Calibri" panose="020F0502020204030204" pitchFamily="34" charset="0"/>
                </a:rPr>
                <a:t> </a:t>
              </a:r>
              <a:r>
                <a:rPr kumimoji="0" lang="en-US" sz="2000" b="0" i="0" u="none" strike="noStrike" kern="1200" cap="none" spc="0" normalizeH="0" baseline="0" noProof="0" dirty="0" err="1">
                  <a:ln>
                    <a:noFill/>
                  </a:ln>
                  <a:solidFill>
                    <a:srgbClr val="002060"/>
                  </a:solidFill>
                  <a:effectLst/>
                  <a:uLnTx/>
                  <a:uFillTx/>
                  <a:latin typeface="Aarian"/>
                  <a:cs typeface="Calibri" panose="020F0502020204030204" pitchFamily="34" charset="0"/>
                </a:rPr>
                <a:t>từ</a:t>
              </a:r>
              <a:r>
                <a:rPr kumimoji="0" lang="en-US" sz="2000" b="0" i="0" u="none" strike="noStrike" kern="1200" cap="none" spc="0" normalizeH="0" baseline="0" noProof="0" dirty="0">
                  <a:ln>
                    <a:noFill/>
                  </a:ln>
                  <a:solidFill>
                    <a:srgbClr val="002060"/>
                  </a:solidFill>
                  <a:effectLst/>
                  <a:uLnTx/>
                  <a:uFillTx/>
                  <a:latin typeface="Aarian"/>
                  <a:cs typeface="Calibri" panose="020F0502020204030204" pitchFamily="34" charset="0"/>
                </a:rPr>
                <a:t> hay)</a:t>
              </a:r>
            </a:p>
          </p:txBody>
        </p:sp>
      </p:grpSp>
      <p:grpSp>
        <p:nvGrpSpPr>
          <p:cNvPr id="34" name="Group 33">
            <a:extLst>
              <a:ext uri="{FF2B5EF4-FFF2-40B4-BE49-F238E27FC236}">
                <a16:creationId xmlns:a16="http://schemas.microsoft.com/office/drawing/2014/main" xmlns="" id="{AB89C010-3E5E-4280-8E07-02D7BB819AAD}"/>
              </a:ext>
            </a:extLst>
          </p:cNvPr>
          <p:cNvGrpSpPr/>
          <p:nvPr/>
        </p:nvGrpSpPr>
        <p:grpSpPr>
          <a:xfrm rot="10374921" flipV="1">
            <a:off x="314611" y="904515"/>
            <a:ext cx="2662920" cy="1988820"/>
            <a:chOff x="1758356" y="1446550"/>
            <a:chExt cx="3550560" cy="2651760"/>
          </a:xfrm>
        </p:grpSpPr>
        <p:pic>
          <p:nvPicPr>
            <p:cNvPr id="35" name="Picture 34">
              <a:extLst>
                <a:ext uri="{FF2B5EF4-FFF2-40B4-BE49-F238E27FC236}">
                  <a16:creationId xmlns:a16="http://schemas.microsoft.com/office/drawing/2014/main" xmlns="" id="{F4282E6F-EB55-4BC7-8073-3556C89FAF5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xmlns="" id="{555C7DA2-D660-443F-A5F6-FBA788F95743}"/>
                </a:ext>
              </a:extLst>
            </p:cNvPr>
            <p:cNvSpPr txBox="1"/>
            <p:nvPr/>
          </p:nvSpPr>
          <p:spPr>
            <a:xfrm>
              <a:off x="2143482" y="2148853"/>
              <a:ext cx="2655803" cy="9438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Aarian"/>
                  <a:cs typeface="Calibri" panose="020F0502020204030204" pitchFamily="34" charset="0"/>
                </a:rPr>
                <a:t>Bài</a:t>
              </a:r>
              <a:r>
                <a:rPr kumimoji="0" lang="en-US" sz="2000" b="1" i="0" u="none" strike="noStrike" kern="1200" cap="none" spc="0" normalizeH="0" baseline="0" noProof="0" dirty="0">
                  <a:ln>
                    <a:noFill/>
                  </a:ln>
                  <a:solidFill>
                    <a:srgbClr val="00800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8000"/>
                  </a:solidFill>
                  <a:effectLst/>
                  <a:uLnTx/>
                  <a:uFillTx/>
                  <a:latin typeface="Aarian"/>
                  <a:cs typeface="Calibri" panose="020F0502020204030204" pitchFamily="34" charset="0"/>
                </a:rPr>
                <a:t>viết</a:t>
              </a:r>
              <a:r>
                <a:rPr kumimoji="0" lang="en-US" sz="2000" b="1" i="0" u="none" strike="noStrike" kern="1200" cap="none" spc="0" normalizeH="0" baseline="0" noProof="0" dirty="0">
                  <a:ln>
                    <a:noFill/>
                  </a:ln>
                  <a:solidFill>
                    <a:srgbClr val="00800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8000"/>
                  </a:solidFill>
                  <a:effectLst/>
                  <a:uLnTx/>
                  <a:uFillTx/>
                  <a:latin typeface="Aarian"/>
                  <a:cs typeface="Calibri" panose="020F0502020204030204" pitchFamily="34" charset="0"/>
                </a:rPr>
                <a:t>đã</a:t>
              </a:r>
              <a:r>
                <a:rPr kumimoji="0" lang="en-US" sz="2000" b="1" i="0" u="none" strike="noStrike" kern="1200" cap="none" spc="0" normalizeH="0" baseline="0" noProof="0" dirty="0">
                  <a:ln>
                    <a:noFill/>
                  </a:ln>
                  <a:solidFill>
                    <a:srgbClr val="00800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8000"/>
                  </a:solidFill>
                  <a:effectLst/>
                  <a:uLnTx/>
                  <a:uFillTx/>
                  <a:latin typeface="Aarian"/>
                  <a:cs typeface="Calibri" panose="020F0502020204030204" pitchFamily="34" charset="0"/>
                </a:rPr>
                <a:t>đúng</a:t>
              </a:r>
              <a:r>
                <a:rPr kumimoji="0" lang="en-US" sz="2000" b="1" i="0" u="none" strike="noStrike" kern="1200" cap="none" spc="0" normalizeH="0" baseline="0" noProof="0" dirty="0">
                  <a:ln>
                    <a:noFill/>
                  </a:ln>
                  <a:solidFill>
                    <a:srgbClr val="00800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8000"/>
                  </a:solidFill>
                  <a:effectLst/>
                  <a:uLnTx/>
                  <a:uFillTx/>
                  <a:latin typeface="Aarian"/>
                  <a:cs typeface="Calibri" panose="020F0502020204030204" pitchFamily="34" charset="0"/>
                </a:rPr>
                <a:t>yêu</a:t>
              </a:r>
              <a:r>
                <a:rPr kumimoji="0" lang="en-US" sz="2000" b="1" i="0" u="none" strike="noStrike" kern="1200" cap="none" spc="0" normalizeH="0" baseline="0" noProof="0" dirty="0">
                  <a:ln>
                    <a:noFill/>
                  </a:ln>
                  <a:solidFill>
                    <a:srgbClr val="008000"/>
                  </a:solidFill>
                  <a:effectLst/>
                  <a:uLnTx/>
                  <a:uFillTx/>
                  <a:latin typeface="Aarian"/>
                  <a:cs typeface="Calibri" panose="020F0502020204030204" pitchFamily="34" charset="0"/>
                </a:rPr>
                <a:t> </a:t>
              </a:r>
              <a:r>
                <a:rPr kumimoji="0" lang="en-US" sz="2000" b="1" i="0" u="none" strike="noStrike" kern="1200" cap="none" spc="0" normalizeH="0" baseline="0" noProof="0" dirty="0" err="1">
                  <a:ln>
                    <a:noFill/>
                  </a:ln>
                  <a:solidFill>
                    <a:srgbClr val="008000"/>
                  </a:solidFill>
                  <a:effectLst/>
                  <a:uLnTx/>
                  <a:uFillTx/>
                  <a:latin typeface="Aarian"/>
                  <a:cs typeface="Calibri" panose="020F0502020204030204" pitchFamily="34" charset="0"/>
                </a:rPr>
                <a:t>cầu</a:t>
              </a:r>
              <a:endParaRPr kumimoji="0" lang="en-US" sz="2000" b="1" i="0" u="none" strike="noStrike" kern="1200" cap="none" spc="0" normalizeH="0" baseline="0" noProof="0" dirty="0">
                <a:ln>
                  <a:noFill/>
                </a:ln>
                <a:solidFill>
                  <a:srgbClr val="008000"/>
                </a:solidFill>
                <a:effectLst/>
                <a:uLnTx/>
                <a:uFillTx/>
                <a:latin typeface="Aarian"/>
                <a:cs typeface="Calibri" panose="020F0502020204030204" pitchFamily="34" charset="0"/>
              </a:endParaRPr>
            </a:p>
          </p:txBody>
        </p:sp>
      </p:grpSp>
      <p:sp>
        <p:nvSpPr>
          <p:cNvPr id="37" name="TextBox 36">
            <a:extLst>
              <a:ext uri="{FF2B5EF4-FFF2-40B4-BE49-F238E27FC236}">
                <a16:creationId xmlns:a16="http://schemas.microsoft.com/office/drawing/2014/main" xmlns="" id="{104F372C-04C4-4004-B0B4-B0EC37F02EA7}"/>
              </a:ext>
            </a:extLst>
          </p:cNvPr>
          <p:cNvSpPr txBox="1"/>
          <p:nvPr/>
        </p:nvSpPr>
        <p:spPr>
          <a:xfrm>
            <a:off x="2900051" y="484049"/>
            <a:ext cx="3348434" cy="57708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arian"/>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arian"/>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arian"/>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arian"/>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arian"/>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arian"/>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arian"/>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arian"/>
            </a:endParaRPr>
          </a:p>
        </p:txBody>
      </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5858"/>
            <a:ext cx="179882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345178" y="-476"/>
            <a:ext cx="1798823"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99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3"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3"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4"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4"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476"/>
            <a:ext cx="9144476" cy="514397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07024"/>
            <a:ext cx="9144000" cy="3136476"/>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8" y="635114"/>
            <a:ext cx="7091587" cy="3872796"/>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grpSp>
      <p:pic>
        <p:nvPicPr>
          <p:cNvPr id="3" name="图片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78873" y="3575262"/>
            <a:ext cx="3786257" cy="157734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xmlns="" id="{5996480F-EC8F-4F35-92D9-0659063B3CE3}"/>
              </a:ext>
            </a:extLst>
          </p:cNvPr>
          <p:cNvSpPr txBox="1"/>
          <p:nvPr/>
        </p:nvSpPr>
        <p:spPr>
          <a:xfrm>
            <a:off x="3760509" y="833313"/>
            <a:ext cx="17763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2543"/>
                </a:solidFill>
                <a:uLnTx/>
                <a:uFillTx/>
                <a:latin typeface="Aarian"/>
              </a:rPr>
              <a:t>Về</a:t>
            </a:r>
            <a:r>
              <a:rPr kumimoji="0" lang="en-US" sz="3200" b="1" i="0" u="none" strike="noStrike" kern="1200" cap="none" spc="0" normalizeH="0" baseline="0" noProof="0" dirty="0">
                <a:ln>
                  <a:noFill/>
                </a:ln>
                <a:solidFill>
                  <a:srgbClr val="FF2543"/>
                </a:solidFill>
                <a:uLnTx/>
                <a:uFillTx/>
                <a:latin typeface="Aarian"/>
              </a:rPr>
              <a:t> </a:t>
            </a:r>
            <a:r>
              <a:rPr kumimoji="0" lang="en-US" sz="3200" b="1" i="0" u="none" strike="noStrike" kern="1200" cap="none" spc="0" normalizeH="0" baseline="0" noProof="0" dirty="0" err="1">
                <a:ln>
                  <a:noFill/>
                </a:ln>
                <a:solidFill>
                  <a:srgbClr val="FF2543"/>
                </a:solidFill>
                <a:uLnTx/>
                <a:uFillTx/>
                <a:latin typeface="Aarian"/>
              </a:rPr>
              <a:t>nhà</a:t>
            </a:r>
            <a:r>
              <a:rPr kumimoji="0" lang="en-US" sz="3200" b="1" i="0" u="none" strike="noStrike" kern="1200" cap="none" spc="0" normalizeH="0" baseline="0" noProof="0" dirty="0">
                <a:ln>
                  <a:noFill/>
                </a:ln>
                <a:solidFill>
                  <a:srgbClr val="FF2543"/>
                </a:solidFill>
                <a:uLnTx/>
                <a:uFillTx/>
                <a:latin typeface="Aarian"/>
              </a:rPr>
              <a:t> </a:t>
            </a:r>
          </a:p>
        </p:txBody>
      </p:sp>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6035706" y="2075221"/>
            <a:ext cx="3107818" cy="306827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13744" y="-124962"/>
            <a:ext cx="3086100" cy="3086100"/>
          </a:xfrm>
          <a:prstGeom prst="rect">
            <a:avLst/>
          </a:prstGeom>
        </p:spPr>
      </p:pic>
      <p:sp>
        <p:nvSpPr>
          <p:cNvPr id="2" name="TextBox 1">
            <a:extLst>
              <a:ext uri="{FF2B5EF4-FFF2-40B4-BE49-F238E27FC236}">
                <a16:creationId xmlns:a16="http://schemas.microsoft.com/office/drawing/2014/main" xmlns="" id="{E257C2F6-A055-4072-AAA0-54FCD470B233}"/>
              </a:ext>
            </a:extLst>
          </p:cNvPr>
          <p:cNvSpPr txBox="1"/>
          <p:nvPr/>
        </p:nvSpPr>
        <p:spPr>
          <a:xfrm>
            <a:off x="1429306" y="1563638"/>
            <a:ext cx="5881838" cy="1569660"/>
          </a:xfrm>
          <a:prstGeom prst="rect">
            <a:avLst/>
          </a:prstGeom>
          <a:noFill/>
        </p:spPr>
        <p:txBody>
          <a:bodyPr wrap="square" rtlCol="0">
            <a:spAutoFit/>
          </a:bodyPr>
          <a:lstStyle/>
          <a:p>
            <a:pPr algn="ctr"/>
            <a:r>
              <a:rPr lang="vi-VN" sz="3200" b="1" dirty="0">
                <a:solidFill>
                  <a:srgbClr val="0070C0"/>
                </a:solidFill>
                <a:latin typeface="Aarian"/>
                <a:cs typeface="Calibri" panose="020F0502020204030204" pitchFamily="34" charset="0"/>
              </a:rPr>
              <a:t>Tìm đọc câu chuyện, bài văn, bài thơ, … về người thân</a:t>
            </a:r>
            <a:r>
              <a:rPr lang="en-US" sz="3200" b="1" dirty="0">
                <a:solidFill>
                  <a:srgbClr val="0070C0"/>
                </a:solidFill>
                <a:latin typeface="Aarian"/>
                <a:cs typeface="Calibri" panose="020F0502020204030204" pitchFamily="34" charset="0"/>
              </a:rPr>
              <a:t> </a:t>
            </a:r>
            <a:r>
              <a:rPr lang="en-US" sz="3200" b="1" dirty="0" err="1">
                <a:solidFill>
                  <a:srgbClr val="0070C0"/>
                </a:solidFill>
                <a:latin typeface="Aarian"/>
                <a:cs typeface="Calibri" panose="020F0502020204030204" pitchFamily="34" charset="0"/>
              </a:rPr>
              <a:t>trong</a:t>
            </a:r>
            <a:r>
              <a:rPr lang="en-US" sz="3200" b="1" dirty="0">
                <a:solidFill>
                  <a:srgbClr val="0070C0"/>
                </a:solidFill>
                <a:latin typeface="Aarian"/>
                <a:cs typeface="Calibri" panose="020F0502020204030204" pitchFamily="34" charset="0"/>
              </a:rPr>
              <a:t> </a:t>
            </a:r>
            <a:r>
              <a:rPr lang="en-US" sz="3200" b="1" dirty="0" err="1">
                <a:solidFill>
                  <a:srgbClr val="0070C0"/>
                </a:solidFill>
                <a:latin typeface="Aarian"/>
                <a:cs typeface="Calibri" panose="020F0502020204030204" pitchFamily="34" charset="0"/>
              </a:rPr>
              <a:t>gia</a:t>
            </a:r>
            <a:r>
              <a:rPr lang="en-US" sz="3200" b="1" dirty="0">
                <a:solidFill>
                  <a:srgbClr val="0070C0"/>
                </a:solidFill>
                <a:latin typeface="Aarian"/>
                <a:cs typeface="Calibri" panose="020F0502020204030204" pitchFamily="34" charset="0"/>
              </a:rPr>
              <a:t> </a:t>
            </a:r>
            <a:r>
              <a:rPr lang="en-US" sz="3200" b="1" dirty="0" err="1">
                <a:solidFill>
                  <a:srgbClr val="0070C0"/>
                </a:solidFill>
                <a:latin typeface="Aarian"/>
                <a:cs typeface="Calibri" panose="020F0502020204030204" pitchFamily="34" charset="0"/>
              </a:rPr>
              <a:t>đình</a:t>
            </a:r>
            <a:endParaRPr lang="vi-VN" sz="3200" b="1" dirty="0">
              <a:solidFill>
                <a:srgbClr val="0070C0"/>
              </a:solidFill>
              <a:latin typeface="Aarian"/>
              <a:cs typeface="Calibri" panose="020F0502020204030204" pitchFamily="34" charset="0"/>
            </a:endParaRPr>
          </a:p>
        </p:txBody>
      </p:sp>
    </p:spTree>
    <p:extLst>
      <p:ext uri="{BB962C8B-B14F-4D97-AF65-F5344CB8AC3E}">
        <p14:creationId xmlns:p14="http://schemas.microsoft.com/office/powerpoint/2010/main" val="168509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476"/>
            <a:ext cx="9144476" cy="514397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07024"/>
            <a:ext cx="9144000" cy="3136476"/>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8" y="635114"/>
            <a:ext cx="7091587" cy="3872796"/>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grpSp>
      <p:pic>
        <p:nvPicPr>
          <p:cNvPr id="3" name="图片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78873" y="3575262"/>
            <a:ext cx="3786257" cy="157734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xmlns="" id="{5996480F-EC8F-4F35-92D9-0659063B3CE3}"/>
              </a:ext>
            </a:extLst>
          </p:cNvPr>
          <p:cNvSpPr txBox="1"/>
          <p:nvPr/>
        </p:nvSpPr>
        <p:spPr>
          <a:xfrm>
            <a:off x="2379503" y="2075221"/>
            <a:ext cx="44577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2543"/>
                </a:solidFill>
                <a:uLnTx/>
                <a:uFillTx/>
                <a:latin typeface="Aarian"/>
              </a:rPr>
              <a:t>Khởi</a:t>
            </a:r>
            <a:r>
              <a:rPr kumimoji="0" lang="en-US" sz="6600" b="1" i="0" u="none" strike="noStrike" kern="1200" cap="none" spc="0" normalizeH="0" noProof="0" dirty="0" smtClean="0">
                <a:ln>
                  <a:noFill/>
                </a:ln>
                <a:solidFill>
                  <a:srgbClr val="FF2543"/>
                </a:solidFill>
                <a:uLnTx/>
                <a:uFillTx/>
                <a:latin typeface="Aarian"/>
              </a:rPr>
              <a:t> </a:t>
            </a:r>
            <a:r>
              <a:rPr kumimoji="0" lang="en-US" sz="6600" b="1" i="0" u="none" strike="noStrike" kern="1200" cap="none" spc="0" normalizeH="0" noProof="0" dirty="0" err="1" smtClean="0">
                <a:ln>
                  <a:noFill/>
                </a:ln>
                <a:solidFill>
                  <a:srgbClr val="FF2543"/>
                </a:solidFill>
                <a:uLnTx/>
                <a:uFillTx/>
                <a:latin typeface="Aarian"/>
              </a:rPr>
              <a:t>động</a:t>
            </a:r>
            <a:endParaRPr kumimoji="0" lang="en-US" sz="6600" b="1" i="0" u="none" strike="noStrike" kern="1200" cap="none" spc="0" normalizeH="0" baseline="0" noProof="0" dirty="0">
              <a:ln>
                <a:noFill/>
              </a:ln>
              <a:solidFill>
                <a:srgbClr val="FF2543"/>
              </a:solidFill>
              <a:uLnTx/>
              <a:uFillTx/>
              <a:latin typeface="Aarian"/>
            </a:endParaRPr>
          </a:p>
        </p:txBody>
      </p:sp>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6035706" y="2075221"/>
            <a:ext cx="3107818" cy="306827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5240" y="-276285"/>
            <a:ext cx="4232013" cy="4232013"/>
          </a:xfrm>
          <a:prstGeom prst="rect">
            <a:avLst/>
          </a:prstGeom>
        </p:spPr>
      </p:pic>
    </p:spTree>
    <p:extLst>
      <p:ext uri="{BB962C8B-B14F-4D97-AF65-F5344CB8AC3E}">
        <p14:creationId xmlns:p14="http://schemas.microsoft.com/office/powerpoint/2010/main" val="2556329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B59C9E-5413-4FF4-BCAA-7DD361C4381F}"/>
              </a:ext>
            </a:extLst>
          </p:cNvPr>
          <p:cNvPicPr>
            <a:picLocks noChangeAspect="1"/>
          </p:cNvPicPr>
          <p:nvPr/>
        </p:nvPicPr>
        <p:blipFill>
          <a:blip r:embed="rId2"/>
          <a:stretch>
            <a:fillRect/>
          </a:stretch>
        </p:blipFill>
        <p:spPr>
          <a:xfrm>
            <a:off x="3909439" y="980556"/>
            <a:ext cx="4439797" cy="1591194"/>
          </a:xfrm>
          <a:prstGeom prst="rect">
            <a:avLst/>
          </a:prstGeom>
        </p:spPr>
      </p:pic>
    </p:spTree>
    <p:extLst>
      <p:ext uri="{BB962C8B-B14F-4D97-AF65-F5344CB8AC3E}">
        <p14:creationId xmlns:p14="http://schemas.microsoft.com/office/powerpoint/2010/main" val="26250511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476"/>
            <a:ext cx="9144476" cy="514397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07024"/>
            <a:ext cx="9144000" cy="3136476"/>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8" y="635114"/>
            <a:ext cx="7091587" cy="3872796"/>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grpSp>
      <p:pic>
        <p:nvPicPr>
          <p:cNvPr id="3" name="图片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78873" y="3575262"/>
            <a:ext cx="3786257" cy="157734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xmlns="" id="{5996480F-EC8F-4F35-92D9-0659063B3CE3}"/>
              </a:ext>
            </a:extLst>
          </p:cNvPr>
          <p:cNvSpPr txBox="1"/>
          <p:nvPr/>
        </p:nvSpPr>
        <p:spPr>
          <a:xfrm>
            <a:off x="2555776" y="2017514"/>
            <a:ext cx="44577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2543"/>
                </a:solidFill>
                <a:uLnTx/>
                <a:uFillTx/>
                <a:latin typeface="Aarian"/>
              </a:rPr>
              <a:t>Khám</a:t>
            </a:r>
            <a:r>
              <a:rPr kumimoji="0" lang="en-US" sz="6600" b="1" i="0" u="none" strike="noStrike" kern="1200" cap="none" spc="0" normalizeH="0" noProof="0" dirty="0" smtClean="0">
                <a:ln>
                  <a:noFill/>
                </a:ln>
                <a:solidFill>
                  <a:srgbClr val="FF2543"/>
                </a:solidFill>
                <a:uLnTx/>
                <a:uFillTx/>
                <a:latin typeface="Aarian"/>
              </a:rPr>
              <a:t> </a:t>
            </a:r>
            <a:r>
              <a:rPr kumimoji="0" lang="en-US" sz="6600" b="1" i="0" u="none" strike="noStrike" kern="1200" cap="none" spc="0" normalizeH="0" noProof="0" dirty="0" err="1" smtClean="0">
                <a:ln>
                  <a:noFill/>
                </a:ln>
                <a:solidFill>
                  <a:srgbClr val="FF2543"/>
                </a:solidFill>
                <a:uLnTx/>
                <a:uFillTx/>
                <a:latin typeface="Aarian"/>
              </a:rPr>
              <a:t>phá</a:t>
            </a:r>
            <a:endParaRPr kumimoji="0" lang="en-US" sz="6600" b="1" i="0" u="none" strike="noStrike" kern="1200" cap="none" spc="0" normalizeH="0" baseline="0" noProof="0" dirty="0">
              <a:ln>
                <a:noFill/>
              </a:ln>
              <a:solidFill>
                <a:srgbClr val="FF2543"/>
              </a:solidFill>
              <a:uLnTx/>
              <a:uFillTx/>
              <a:latin typeface="Aarian"/>
            </a:endParaRPr>
          </a:p>
        </p:txBody>
      </p:sp>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6035706" y="2075221"/>
            <a:ext cx="3107818" cy="306827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5240" y="-276285"/>
            <a:ext cx="4232013" cy="4232013"/>
          </a:xfrm>
          <a:prstGeom prst="rect">
            <a:avLst/>
          </a:prstGeom>
        </p:spPr>
      </p:pic>
    </p:spTree>
    <p:extLst>
      <p:ext uri="{BB962C8B-B14F-4D97-AF65-F5344CB8AC3E}">
        <p14:creationId xmlns:p14="http://schemas.microsoft.com/office/powerpoint/2010/main" val="272604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3C41D223-ED72-4CE9-8B02-00150D6C32BE}"/>
              </a:ext>
            </a:extLst>
          </p:cNvPr>
          <p:cNvSpPr txBox="1"/>
          <p:nvPr/>
        </p:nvSpPr>
        <p:spPr>
          <a:xfrm>
            <a:off x="1533798" y="497931"/>
            <a:ext cx="49127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latin typeface="Aarian"/>
                <a:ea typeface="White Xmas PERSONAL USE" pitchFamily="50" charset="0"/>
                <a:cs typeface="Baloo" panose="03080902040302020200" pitchFamily="66" charset="0"/>
              </a:rPr>
              <a:t>Y</a:t>
            </a:r>
            <a:r>
              <a:rPr kumimoji="0" lang="en-US" sz="3200" b="1" i="0" u="none" strike="noStrike" kern="1200" cap="none" spc="0" normalizeH="0" baseline="0" noProof="0" dirty="0" err="1" smtClean="0">
                <a:ln>
                  <a:noFill/>
                </a:ln>
                <a:solidFill>
                  <a:srgbClr val="FF0066"/>
                </a:solidFill>
                <a:uLnTx/>
                <a:uFillTx/>
                <a:latin typeface="Aarian"/>
                <a:ea typeface="White Xmas PERSONAL USE" pitchFamily="50" charset="0"/>
                <a:cs typeface="Baloo" panose="03080902040302020200" pitchFamily="66" charset="0"/>
              </a:rPr>
              <a:t>êu</a:t>
            </a:r>
            <a:r>
              <a:rPr kumimoji="0" lang="en-US" sz="3200" b="1" i="0" u="none" strike="noStrike" kern="1200" cap="none" spc="0" normalizeH="0" noProof="0" dirty="0" smtClean="0">
                <a:ln>
                  <a:noFill/>
                </a:ln>
                <a:solidFill>
                  <a:srgbClr val="FF0066"/>
                </a:solidFill>
                <a:uLnTx/>
                <a:uFillTx/>
                <a:latin typeface="Aarian"/>
                <a:ea typeface="White Xmas PERSONAL USE" pitchFamily="50" charset="0"/>
                <a:cs typeface="Baloo" panose="03080902040302020200" pitchFamily="66" charset="0"/>
              </a:rPr>
              <a:t> </a:t>
            </a:r>
            <a:r>
              <a:rPr kumimoji="0" lang="en-US" sz="3200" b="1" i="0" u="none" strike="noStrike" kern="1200" cap="none" spc="0" normalizeH="0" noProof="0" dirty="0" err="1" smtClean="0">
                <a:ln>
                  <a:noFill/>
                </a:ln>
                <a:solidFill>
                  <a:srgbClr val="FF0066"/>
                </a:solidFill>
                <a:uLnTx/>
                <a:uFillTx/>
                <a:latin typeface="Aarian"/>
                <a:ea typeface="White Xmas PERSONAL USE" pitchFamily="50" charset="0"/>
                <a:cs typeface="Baloo" panose="03080902040302020200" pitchFamily="66" charset="0"/>
              </a:rPr>
              <a:t>cầu</a:t>
            </a:r>
            <a:r>
              <a:rPr kumimoji="0" lang="en-US" sz="3200" b="1" i="0" u="none" strike="noStrike" kern="1200" cap="none" spc="0" normalizeH="0" noProof="0" dirty="0" smtClean="0">
                <a:ln>
                  <a:noFill/>
                </a:ln>
                <a:solidFill>
                  <a:srgbClr val="FF0066"/>
                </a:solidFill>
                <a:uLnTx/>
                <a:uFillTx/>
                <a:latin typeface="Aarian"/>
                <a:ea typeface="White Xmas PERSONAL USE" pitchFamily="50" charset="0"/>
                <a:cs typeface="Baloo" panose="03080902040302020200" pitchFamily="66" charset="0"/>
              </a:rPr>
              <a:t> </a:t>
            </a:r>
            <a:r>
              <a:rPr kumimoji="0" lang="en-US" sz="3200" b="1" i="0" u="none" strike="noStrike" kern="1200" cap="none" spc="0" normalizeH="0" noProof="0" dirty="0" err="1" smtClean="0">
                <a:ln>
                  <a:noFill/>
                </a:ln>
                <a:solidFill>
                  <a:srgbClr val="FF0066"/>
                </a:solidFill>
                <a:uLnTx/>
                <a:uFillTx/>
                <a:latin typeface="Aarian"/>
                <a:ea typeface="White Xmas PERSONAL USE" pitchFamily="50" charset="0"/>
                <a:cs typeface="Baloo" panose="03080902040302020200" pitchFamily="66" charset="0"/>
              </a:rPr>
              <a:t>cần</a:t>
            </a:r>
            <a:r>
              <a:rPr kumimoji="0" lang="en-US" sz="3200" b="1" i="0" u="none" strike="noStrike" kern="1200" cap="none" spc="0" normalizeH="0" noProof="0" dirty="0" smtClean="0">
                <a:ln>
                  <a:noFill/>
                </a:ln>
                <a:solidFill>
                  <a:srgbClr val="FF0066"/>
                </a:solidFill>
                <a:uLnTx/>
                <a:uFillTx/>
                <a:latin typeface="Aarian"/>
                <a:ea typeface="White Xmas PERSONAL USE" pitchFamily="50" charset="0"/>
                <a:cs typeface="Baloo" panose="03080902040302020200" pitchFamily="66" charset="0"/>
              </a:rPr>
              <a:t> </a:t>
            </a:r>
            <a:r>
              <a:rPr kumimoji="0" lang="en-US" sz="3200" b="1" i="0" u="none" strike="noStrike" kern="1200" cap="none" spc="0" normalizeH="0" noProof="0" dirty="0" err="1" smtClean="0">
                <a:ln>
                  <a:noFill/>
                </a:ln>
                <a:solidFill>
                  <a:srgbClr val="FF0066"/>
                </a:solidFill>
                <a:uLnTx/>
                <a:uFillTx/>
                <a:latin typeface="Aarian"/>
                <a:ea typeface="White Xmas PERSONAL USE" pitchFamily="50" charset="0"/>
                <a:cs typeface="Baloo" panose="03080902040302020200" pitchFamily="66" charset="0"/>
              </a:rPr>
              <a:t>đạt</a:t>
            </a:r>
            <a:endParaRPr kumimoji="0" lang="en-US" sz="3200" b="1" i="0" u="none" strike="noStrike" kern="1200" cap="none" spc="0" normalizeH="0" baseline="0" noProof="0" dirty="0">
              <a:ln>
                <a:noFill/>
              </a:ln>
              <a:solidFill>
                <a:srgbClr val="FF0066"/>
              </a:solidFill>
              <a:uLnTx/>
              <a:uFillTx/>
              <a:latin typeface="Aarian"/>
              <a:ea typeface="White Xmas PERSONAL USE" pitchFamily="50" charset="0"/>
              <a:cs typeface="Baloo" panose="03080902040302020200" pitchFamily="66" charset="0"/>
            </a:endParaRPr>
          </a:p>
        </p:txBody>
      </p:sp>
      <p:sp>
        <p:nvSpPr>
          <p:cNvPr id="5" name="Content Placeholder 2"/>
          <p:cNvSpPr txBox="1">
            <a:spLocks/>
          </p:cNvSpPr>
          <p:nvPr/>
        </p:nvSpPr>
        <p:spPr>
          <a:xfrm>
            <a:off x="457200" y="1200151"/>
            <a:ext cx="8229600" cy="2883767"/>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dirty="0" smtClean="0">
                <a:solidFill>
                  <a:srgbClr val="002060"/>
                </a:solidFill>
                <a:latin typeface="Aarian"/>
              </a:rPr>
              <a:t>- Biết cách quan sát đồ vật và viết đoạn văn khoảng 3-4 câu tả đồ vật theo gợi ý.</a:t>
            </a:r>
            <a:endParaRPr lang="vi-VN" dirty="0" smtClean="0">
              <a:solidFill>
                <a:srgbClr val="002060"/>
              </a:solidFill>
              <a:latin typeface="Aarian"/>
            </a:endParaRPr>
          </a:p>
          <a:p>
            <a:pPr marL="0" indent="0">
              <a:buNone/>
            </a:pPr>
            <a:r>
              <a:rPr lang="pl-PL" dirty="0" smtClean="0">
                <a:solidFill>
                  <a:srgbClr val="002060"/>
                </a:solidFill>
                <a:latin typeface="Aarian"/>
              </a:rPr>
              <a:t>- Kĩ năng quan sát, chọn lọc những chi tiết nổi bật để tả.</a:t>
            </a:r>
            <a:endParaRPr lang="vi-VN" dirty="0" smtClean="0">
              <a:solidFill>
                <a:srgbClr val="002060"/>
              </a:solidFill>
              <a:latin typeface="Aarian"/>
            </a:endParaRPr>
          </a:p>
          <a:p>
            <a:pPr marL="0" indent="0">
              <a:buNone/>
            </a:pPr>
            <a:r>
              <a:rPr lang="vi-VN" dirty="0" smtClean="0">
                <a:solidFill>
                  <a:srgbClr val="002060"/>
                </a:solidFill>
                <a:latin typeface="Aarian"/>
              </a:rPr>
              <a:t>-</a:t>
            </a:r>
            <a:r>
              <a:rPr lang="pl-PL" dirty="0" smtClean="0">
                <a:solidFill>
                  <a:srgbClr val="002060"/>
                </a:solidFill>
                <a:latin typeface="Aarian"/>
              </a:rPr>
              <a:t> Có tinh thần hợp tác trong khi làm việc nhóm.</a:t>
            </a:r>
            <a:endParaRPr lang="vi-VN" dirty="0" smtClean="0">
              <a:solidFill>
                <a:srgbClr val="002060"/>
              </a:solidFill>
              <a:latin typeface="Aarian"/>
            </a:endParaRPr>
          </a:p>
        </p:txBody>
      </p:sp>
    </p:spTree>
    <p:extLst>
      <p:ext uri="{BB962C8B-B14F-4D97-AF65-F5344CB8AC3E}">
        <p14:creationId xmlns:p14="http://schemas.microsoft.com/office/powerpoint/2010/main" val="39943434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476"/>
            <a:ext cx="9144476" cy="514397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7024"/>
            <a:ext cx="9144000" cy="3136476"/>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8" y="635114"/>
            <a:ext cx="7091587" cy="3872796"/>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arian"/>
                <a:ea typeface="微软雅黑" panose="020B0503020204020204" pitchFamily="34" charset="-122"/>
              </a:endParaRPr>
            </a:p>
          </p:txBody>
        </p:sp>
      </p:grpSp>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81362">
            <a:off x="-126883" y="-94278"/>
            <a:ext cx="1903639" cy="1903639"/>
          </a:xfrm>
          <a:prstGeom prst="rect">
            <a:avLst/>
          </a:prstGeom>
        </p:spPr>
      </p:pic>
      <p:grpSp>
        <p:nvGrpSpPr>
          <p:cNvPr id="13" name="Group 12">
            <a:extLst>
              <a:ext uri="{FF2B5EF4-FFF2-40B4-BE49-F238E27FC236}">
                <a16:creationId xmlns:a16="http://schemas.microsoft.com/office/drawing/2014/main" xmlns="" id="{7F2937CB-13A7-4762-B9FC-47DBC2488CDB}"/>
              </a:ext>
            </a:extLst>
          </p:cNvPr>
          <p:cNvGrpSpPr/>
          <p:nvPr/>
        </p:nvGrpSpPr>
        <p:grpSpPr>
          <a:xfrm>
            <a:off x="874061" y="1928212"/>
            <a:ext cx="7698441" cy="1435475"/>
            <a:chOff x="76504" y="514663"/>
            <a:chExt cx="7485060" cy="5687287"/>
          </a:xfrm>
          <a:solidFill>
            <a:schemeClr val="bg1"/>
          </a:solidFill>
        </p:grpSpPr>
        <p:sp>
          <p:nvSpPr>
            <p:cNvPr id="14"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文本框 64"/>
          <p:cNvSpPr txBox="1"/>
          <p:nvPr/>
        </p:nvSpPr>
        <p:spPr>
          <a:xfrm>
            <a:off x="702278" y="1131590"/>
            <a:ext cx="1544038"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5500" b="1" dirty="0">
                <a:solidFill>
                  <a:srgbClr val="FF0000"/>
                </a:solidFill>
                <a:latin typeface="Aarian"/>
                <a:ea typeface="幼圆" panose="02010509060101010101" pitchFamily="49" charset="-122"/>
              </a:rPr>
              <a:t>0</a:t>
            </a:r>
            <a:r>
              <a:rPr kumimoji="0" lang="en-US" altLang="zh-CN" sz="5500" b="1" i="0" u="none" strike="noStrike" kern="1200" cap="none" spc="0" normalizeH="0" baseline="0" noProof="0" dirty="0" smtClean="0">
                <a:ln>
                  <a:noFill/>
                </a:ln>
                <a:solidFill>
                  <a:srgbClr val="FF0000"/>
                </a:solidFill>
                <a:effectLst/>
                <a:uLnTx/>
                <a:uFillTx/>
                <a:latin typeface="Aarian"/>
                <a:ea typeface="幼圆" panose="02010509060101010101" pitchFamily="49" charset="-122"/>
              </a:rPr>
              <a:t>1</a:t>
            </a:r>
            <a:endParaRPr kumimoji="0" lang="en-US" altLang="zh-CN" sz="5500" b="1" i="0" u="none" strike="noStrike" kern="1200" cap="none" spc="0" normalizeH="0" baseline="0" noProof="0" dirty="0">
              <a:ln>
                <a:noFill/>
              </a:ln>
              <a:solidFill>
                <a:srgbClr val="FF0000"/>
              </a:solidFill>
              <a:effectLst/>
              <a:uLnTx/>
              <a:uFillTx/>
              <a:latin typeface="Aarian"/>
              <a:ea typeface="幼圆" panose="02010509060101010101" pitchFamily="49" charset="-122"/>
            </a:endParaRPr>
          </a:p>
        </p:txBody>
      </p:sp>
      <p:pic>
        <p:nvPicPr>
          <p:cNvPr id="20" name="Picture 19">
            <a:extLst>
              <a:ext uri="{FF2B5EF4-FFF2-40B4-BE49-F238E27FC236}">
                <a16:creationId xmlns:a16="http://schemas.microsoft.com/office/drawing/2014/main" xmlns="" id="{D9A348DD-EF2C-47E1-9BC2-42C6DD505CF1}"/>
              </a:ext>
            </a:extLst>
          </p:cNvPr>
          <p:cNvPicPr>
            <a:picLocks noChangeAspect="1"/>
          </p:cNvPicPr>
          <p:nvPr/>
        </p:nvPicPr>
        <p:blipFill>
          <a:blip r:embed="rId5"/>
          <a:stretch>
            <a:fillRect/>
          </a:stretch>
        </p:blipFill>
        <p:spPr>
          <a:xfrm>
            <a:off x="882835" y="2274963"/>
            <a:ext cx="7503302" cy="887045"/>
          </a:xfrm>
          <a:prstGeom prst="rect">
            <a:avLst/>
          </a:prstGeom>
        </p:spPr>
      </p:pic>
    </p:spTree>
    <p:extLst>
      <p:ext uri="{BB962C8B-B14F-4D97-AF65-F5344CB8AC3E}">
        <p14:creationId xmlns:p14="http://schemas.microsoft.com/office/powerpoint/2010/main" val="233062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750"/>
                                        <p:tgtEl>
                                          <p:spTgt spid="11"/>
                                        </p:tgtEl>
                                      </p:cBhvr>
                                    </p:animEffect>
                                  </p:childTnLst>
                                </p:cTn>
                              </p:par>
                              <p:par>
                                <p:cTn id="21" presetID="53" presetClass="entr" presetSubtype="16" fill="hold" grpId="0" nodeType="withEffect">
                                  <p:stCondLst>
                                    <p:cond delay="32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750" fill="hold"/>
                                        <p:tgtEl>
                                          <p:spTgt spid="19"/>
                                        </p:tgtEl>
                                        <p:attrNameLst>
                                          <p:attrName>ppt_w</p:attrName>
                                        </p:attrNameLst>
                                      </p:cBhvr>
                                      <p:tavLst>
                                        <p:tav tm="0">
                                          <p:val>
                                            <p:fltVal val="0"/>
                                          </p:val>
                                        </p:tav>
                                        <p:tav tm="100000">
                                          <p:val>
                                            <p:strVal val="#ppt_w"/>
                                          </p:val>
                                        </p:tav>
                                      </p:tavLst>
                                    </p:anim>
                                    <p:anim calcmode="lin" valueType="num">
                                      <p:cBhvr>
                                        <p:cTn id="24" dur="750" fill="hold"/>
                                        <p:tgtEl>
                                          <p:spTgt spid="19"/>
                                        </p:tgtEl>
                                        <p:attrNameLst>
                                          <p:attrName>ppt_h</p:attrName>
                                        </p:attrNameLst>
                                      </p:cBhvr>
                                      <p:tavLst>
                                        <p:tav tm="0">
                                          <p:val>
                                            <p:fltVal val="0"/>
                                          </p:val>
                                        </p:tav>
                                        <p:tav tm="100000">
                                          <p:val>
                                            <p:strVal val="#ppt_h"/>
                                          </p:val>
                                        </p:tav>
                                      </p:tavLst>
                                    </p:anim>
                                    <p:animEffect transition="in" filter="fade">
                                      <p:cBhvr>
                                        <p:cTn id="25" dur="75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6E3A90-137F-4DF5-920D-130760A79989}"/>
              </a:ext>
            </a:extLst>
          </p:cNvPr>
          <p:cNvSpPr txBox="1"/>
          <p:nvPr/>
        </p:nvSpPr>
        <p:spPr>
          <a:xfrm>
            <a:off x="536589" y="339502"/>
            <a:ext cx="8147062" cy="830997"/>
          </a:xfrm>
          <a:prstGeom prst="rect">
            <a:avLst/>
          </a:prstGeom>
          <a:noFill/>
        </p:spPr>
        <p:txBody>
          <a:bodyPr wrap="square" rtlCol="0">
            <a:spAutoFit/>
          </a:bodyPr>
          <a:lstStyle/>
          <a:p>
            <a:pPr algn="ctr"/>
            <a:r>
              <a:rPr lang="en-US" sz="2400" b="1" dirty="0">
                <a:solidFill>
                  <a:srgbClr val="0033CC"/>
                </a:solidFill>
              </a:rPr>
              <a:t>1. </a:t>
            </a:r>
            <a:r>
              <a:rPr lang="vi-VN" sz="2400" b="1" dirty="0">
                <a:solidFill>
                  <a:srgbClr val="0033CC"/>
                </a:solidFill>
              </a:rPr>
              <a:t>Quan sát một đồ vật trong tranh, ghi lại những điều đã quan sát được về </a:t>
            </a:r>
            <a:r>
              <a:rPr lang="vi-VN" sz="2400" b="1" dirty="0" smtClean="0">
                <a:solidFill>
                  <a:srgbClr val="0033CC"/>
                </a:solidFill>
              </a:rPr>
              <a:t>đặc điểm </a:t>
            </a:r>
            <a:r>
              <a:rPr lang="vi-VN" sz="2400" b="1" dirty="0">
                <a:solidFill>
                  <a:srgbClr val="0033CC"/>
                </a:solidFill>
              </a:rPr>
              <a:t>của đồ vật.</a:t>
            </a:r>
          </a:p>
        </p:txBody>
      </p:sp>
      <p:pic>
        <p:nvPicPr>
          <p:cNvPr id="11" name="Picture 10">
            <a:extLst>
              <a:ext uri="{FF2B5EF4-FFF2-40B4-BE49-F238E27FC236}">
                <a16:creationId xmlns:a16="http://schemas.microsoft.com/office/drawing/2014/main" xmlns="" id="{CF9A73CB-75FC-4BE9-AAA9-ECD68CC405CA}"/>
              </a:ext>
            </a:extLst>
          </p:cNvPr>
          <p:cNvPicPr>
            <a:picLocks noChangeAspect="1"/>
          </p:cNvPicPr>
          <p:nvPr/>
        </p:nvPicPr>
        <p:blipFill>
          <a:blip r:embed="rId2"/>
          <a:stretch>
            <a:fillRect/>
          </a:stretch>
        </p:blipFill>
        <p:spPr>
          <a:xfrm>
            <a:off x="1722602" y="1347614"/>
            <a:ext cx="6299056" cy="1300373"/>
          </a:xfrm>
          <a:prstGeom prst="rect">
            <a:avLst/>
          </a:prstGeom>
        </p:spPr>
      </p:pic>
      <p:sp>
        <p:nvSpPr>
          <p:cNvPr id="12" name="Wave 11">
            <a:extLst>
              <a:ext uri="{FF2B5EF4-FFF2-40B4-BE49-F238E27FC236}">
                <a16:creationId xmlns:a16="http://schemas.microsoft.com/office/drawing/2014/main" xmlns="" id="{5187948F-2074-4F86-96BB-10AE4F8414C8}"/>
              </a:ext>
            </a:extLst>
          </p:cNvPr>
          <p:cNvSpPr/>
          <p:nvPr/>
        </p:nvSpPr>
        <p:spPr>
          <a:xfrm>
            <a:off x="430307" y="2743200"/>
            <a:ext cx="3207124" cy="1197265"/>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b="1" dirty="0"/>
              <a:t>a. </a:t>
            </a:r>
            <a:r>
              <a:rPr lang="en-US" sz="2400" b="1" dirty="0" err="1"/>
              <a:t>Đặc</a:t>
            </a:r>
            <a:r>
              <a:rPr lang="en-US" sz="2400" b="1" dirty="0"/>
              <a:t> </a:t>
            </a:r>
            <a:r>
              <a:rPr lang="en-US" sz="2400" b="1" dirty="0" err="1"/>
              <a:t>điểm</a:t>
            </a:r>
            <a:r>
              <a:rPr lang="en-US" sz="2400" b="1" dirty="0"/>
              <a:t> </a:t>
            </a:r>
            <a:r>
              <a:rPr lang="en-US" sz="2400" b="1" dirty="0" err="1"/>
              <a:t>về</a:t>
            </a:r>
            <a:r>
              <a:rPr lang="en-US" sz="2400" b="1" dirty="0"/>
              <a:t> </a:t>
            </a:r>
            <a:r>
              <a:rPr lang="en-US" sz="2400" b="1" dirty="0" err="1"/>
              <a:t>màu</a:t>
            </a:r>
            <a:r>
              <a:rPr lang="en-US" sz="2400" b="1" dirty="0"/>
              <a:t> </a:t>
            </a:r>
            <a:r>
              <a:rPr lang="en-US" sz="2400" b="1" dirty="0" err="1"/>
              <a:t>sắc</a:t>
            </a:r>
            <a:endParaRPr lang="en-US" sz="2400" b="1" dirty="0"/>
          </a:p>
        </p:txBody>
      </p:sp>
      <p:sp>
        <p:nvSpPr>
          <p:cNvPr id="15" name="Wave 14">
            <a:extLst>
              <a:ext uri="{FF2B5EF4-FFF2-40B4-BE49-F238E27FC236}">
                <a16:creationId xmlns:a16="http://schemas.microsoft.com/office/drawing/2014/main" xmlns="" id="{D3E1D50B-2948-4D5E-9912-3CD3A05F93B0}"/>
              </a:ext>
            </a:extLst>
          </p:cNvPr>
          <p:cNvSpPr/>
          <p:nvPr/>
        </p:nvSpPr>
        <p:spPr>
          <a:xfrm>
            <a:off x="5868144" y="3227924"/>
            <a:ext cx="2924735" cy="1011891"/>
          </a:xfrm>
          <a:prstGeom prst="wave">
            <a:avLst>
              <a:gd name="adj1" fmla="val 12500"/>
              <a:gd name="adj2" fmla="val 11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rgbClr val="002060"/>
                </a:solidFill>
              </a:rPr>
              <a:t>b. </a:t>
            </a:r>
            <a:r>
              <a:rPr lang="en-US" sz="2400" b="1" dirty="0" err="1">
                <a:solidFill>
                  <a:srgbClr val="002060"/>
                </a:solidFill>
              </a:rPr>
              <a:t>Đặc</a:t>
            </a:r>
            <a:r>
              <a:rPr lang="en-US" sz="2400" b="1" dirty="0">
                <a:solidFill>
                  <a:srgbClr val="002060"/>
                </a:solidFill>
              </a:rPr>
              <a:t> </a:t>
            </a:r>
            <a:r>
              <a:rPr lang="en-US" sz="2400" b="1" dirty="0" err="1">
                <a:solidFill>
                  <a:srgbClr val="002060"/>
                </a:solidFill>
              </a:rPr>
              <a:t>điểm</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hình</a:t>
            </a:r>
            <a:r>
              <a:rPr lang="en-US" sz="2400" b="1" dirty="0">
                <a:solidFill>
                  <a:srgbClr val="002060"/>
                </a:solidFill>
              </a:rPr>
              <a:t> </a:t>
            </a:r>
            <a:r>
              <a:rPr lang="en-US" sz="2400" b="1" dirty="0" err="1">
                <a:solidFill>
                  <a:srgbClr val="002060"/>
                </a:solidFill>
              </a:rPr>
              <a:t>dáng</a:t>
            </a:r>
            <a:r>
              <a:rPr lang="en-US" sz="2400" b="1" dirty="0">
                <a:solidFill>
                  <a:srgbClr val="002060"/>
                </a:solidFill>
              </a:rPr>
              <a:t>, </a:t>
            </a:r>
            <a:r>
              <a:rPr lang="en-US" sz="2400" b="1" dirty="0" err="1">
                <a:solidFill>
                  <a:srgbClr val="002060"/>
                </a:solidFill>
              </a:rPr>
              <a:t>kích</a:t>
            </a:r>
            <a:r>
              <a:rPr lang="en-US" sz="2400" b="1" dirty="0">
                <a:solidFill>
                  <a:srgbClr val="002060"/>
                </a:solidFill>
              </a:rPr>
              <a:t> </a:t>
            </a:r>
            <a:r>
              <a:rPr lang="en-US" sz="2400" b="1" dirty="0" err="1">
                <a:solidFill>
                  <a:srgbClr val="002060"/>
                </a:solidFill>
              </a:rPr>
              <a:t>thước</a:t>
            </a:r>
            <a:endParaRPr lang="en-US" sz="2400" b="1" dirty="0">
              <a:solidFill>
                <a:srgbClr val="002060"/>
              </a:solidFill>
            </a:endParaRPr>
          </a:p>
        </p:txBody>
      </p:sp>
      <p:sp>
        <p:nvSpPr>
          <p:cNvPr id="16" name="Wave 15">
            <a:extLst>
              <a:ext uri="{FF2B5EF4-FFF2-40B4-BE49-F238E27FC236}">
                <a16:creationId xmlns:a16="http://schemas.microsoft.com/office/drawing/2014/main" xmlns="" id="{06D41601-8CB9-45D3-930F-E5EB6B4E503C}"/>
              </a:ext>
            </a:extLst>
          </p:cNvPr>
          <p:cNvSpPr/>
          <p:nvPr/>
        </p:nvSpPr>
        <p:spPr>
          <a:xfrm>
            <a:off x="2555776" y="4239815"/>
            <a:ext cx="4889586" cy="903685"/>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rPr>
              <a:t>c. </a:t>
            </a:r>
            <a:r>
              <a:rPr lang="en-US" sz="2400" b="1" dirty="0" err="1">
                <a:solidFill>
                  <a:schemeClr val="bg1"/>
                </a:solidFill>
              </a:rPr>
              <a:t>Đặc</a:t>
            </a:r>
            <a:r>
              <a:rPr lang="en-US" sz="2400" b="1" dirty="0">
                <a:solidFill>
                  <a:schemeClr val="bg1"/>
                </a:solidFill>
              </a:rPr>
              <a:t> </a:t>
            </a:r>
            <a:r>
              <a:rPr lang="en-US" sz="2400" b="1" dirty="0" err="1">
                <a:solidFill>
                  <a:schemeClr val="bg1"/>
                </a:solidFill>
              </a:rPr>
              <a:t>điểm</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hoạt</a:t>
            </a:r>
            <a:r>
              <a:rPr lang="en-US" sz="2400" b="1" dirty="0">
                <a:solidFill>
                  <a:schemeClr val="bg1"/>
                </a:solidFill>
              </a:rPr>
              <a:t> </a:t>
            </a:r>
            <a:r>
              <a:rPr lang="en-US" sz="2400" b="1" dirty="0" err="1">
                <a:solidFill>
                  <a:schemeClr val="bg1"/>
                </a:solidFill>
              </a:rPr>
              <a:t>động</a:t>
            </a:r>
            <a:r>
              <a:rPr lang="en-US" sz="2400" b="1" dirty="0">
                <a:solidFill>
                  <a:schemeClr val="bg1"/>
                </a:solidFill>
              </a:rPr>
              <a:t>, </a:t>
            </a:r>
            <a:r>
              <a:rPr lang="en-US" sz="2400" b="1" dirty="0" err="1">
                <a:solidFill>
                  <a:schemeClr val="bg1"/>
                </a:solidFill>
              </a:rPr>
              <a:t>công</a:t>
            </a:r>
            <a:r>
              <a:rPr lang="en-US" sz="2400" b="1" dirty="0">
                <a:solidFill>
                  <a:schemeClr val="bg1"/>
                </a:solidFill>
              </a:rPr>
              <a:t> </a:t>
            </a:r>
            <a:r>
              <a:rPr lang="en-US" sz="2400" b="1" dirty="0" err="1">
                <a:solidFill>
                  <a:schemeClr val="bg1"/>
                </a:solidFill>
              </a:rPr>
              <a:t>dụng</a:t>
            </a:r>
            <a:endParaRPr lang="en-US" sz="2400" b="1" dirty="0">
              <a:solidFill>
                <a:schemeClr val="bg1"/>
              </a:solidFill>
            </a:endParaRPr>
          </a:p>
        </p:txBody>
      </p:sp>
      <p:sp>
        <p:nvSpPr>
          <p:cNvPr id="13" name="Oval 12">
            <a:extLst>
              <a:ext uri="{FF2B5EF4-FFF2-40B4-BE49-F238E27FC236}">
                <a16:creationId xmlns:a16="http://schemas.microsoft.com/office/drawing/2014/main" xmlns="" id="{AFFF5AE7-D8EC-41DB-A808-28448231A2EF}"/>
              </a:ext>
            </a:extLst>
          </p:cNvPr>
          <p:cNvSpPr/>
          <p:nvPr/>
        </p:nvSpPr>
        <p:spPr>
          <a:xfrm>
            <a:off x="3698130" y="3072274"/>
            <a:ext cx="1976717" cy="840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rPr>
              <a:t>Tên</a:t>
            </a:r>
            <a:r>
              <a:rPr lang="en-US" sz="2800" b="1" dirty="0">
                <a:solidFill>
                  <a:srgbClr val="FFFF00"/>
                </a:solidFill>
              </a:rPr>
              <a:t> </a:t>
            </a:r>
            <a:r>
              <a:rPr lang="en-US" sz="2800" b="1" dirty="0" err="1">
                <a:solidFill>
                  <a:srgbClr val="FFFF00"/>
                </a:solidFill>
              </a:rPr>
              <a:t>đồ</a:t>
            </a:r>
            <a:r>
              <a:rPr lang="en-US" sz="2800" b="1" dirty="0">
                <a:solidFill>
                  <a:srgbClr val="FFFF00"/>
                </a:solidFill>
              </a:rPr>
              <a:t> </a:t>
            </a:r>
            <a:r>
              <a:rPr lang="en-US" sz="2800" b="1" dirty="0" err="1">
                <a:solidFill>
                  <a:srgbClr val="FFFF00"/>
                </a:solidFill>
              </a:rPr>
              <a:t>vật</a:t>
            </a:r>
            <a:endParaRPr lang="en-US" sz="2800" b="1" dirty="0">
              <a:solidFill>
                <a:srgbClr val="FFFF00"/>
              </a:solidFill>
            </a:endParaRPr>
          </a:p>
        </p:txBody>
      </p:sp>
    </p:spTree>
    <p:extLst>
      <p:ext uri="{BB962C8B-B14F-4D97-AF65-F5344CB8AC3E}">
        <p14:creationId xmlns:p14="http://schemas.microsoft.com/office/powerpoint/2010/main" val="23653944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238457"/>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69448" y="3489550"/>
            <a:ext cx="9540941" cy="1796450"/>
          </a:xfrm>
          <a:prstGeom prst="rect">
            <a:avLst/>
          </a:prstGeom>
        </p:spPr>
      </p:pic>
      <p:pic>
        <p:nvPicPr>
          <p:cNvPr id="6" name="Picture 5">
            <a:extLst>
              <a:ext uri="{FF2B5EF4-FFF2-40B4-BE49-F238E27FC236}">
                <a16:creationId xmlns:a16="http://schemas.microsoft.com/office/drawing/2014/main" xmlns="" id="{256E9308-FCBF-447D-9031-C2E66ADB2B39}"/>
              </a:ext>
            </a:extLst>
          </p:cNvPr>
          <p:cNvPicPr>
            <a:picLocks noChangeAspect="1"/>
          </p:cNvPicPr>
          <p:nvPr/>
        </p:nvPicPr>
        <p:blipFill>
          <a:blip r:embed="rId5"/>
          <a:stretch>
            <a:fillRect/>
          </a:stretch>
        </p:blipFill>
        <p:spPr>
          <a:xfrm>
            <a:off x="5740600" y="2135002"/>
            <a:ext cx="1681589" cy="2148483"/>
          </a:xfrm>
          <a:prstGeom prst="rect">
            <a:avLst/>
          </a:prstGeom>
        </p:spPr>
      </p:pic>
      <p:pic>
        <p:nvPicPr>
          <p:cNvPr id="10" name="Picture 9"/>
          <p:cNvPicPr>
            <a:picLocks noChangeAspect="1"/>
          </p:cNvPicPr>
          <p:nvPr/>
        </p:nvPicPr>
        <p:blipFill>
          <a:blip r:embed="rId6"/>
          <a:stretch>
            <a:fillRect/>
          </a:stretch>
        </p:blipFill>
        <p:spPr>
          <a:xfrm>
            <a:off x="1057040" y="1842150"/>
            <a:ext cx="1714649" cy="2478239"/>
          </a:xfrm>
          <a:prstGeom prst="rect">
            <a:avLst/>
          </a:prstGeom>
        </p:spPr>
      </p:pic>
      <p:pic>
        <p:nvPicPr>
          <p:cNvPr id="7" name="Picture 6">
            <a:extLst>
              <a:ext uri="{FF2B5EF4-FFF2-40B4-BE49-F238E27FC236}">
                <a16:creationId xmlns:a16="http://schemas.microsoft.com/office/drawing/2014/main" xmlns="" id="{629D647E-4F63-4C31-B54C-18013B80C378}"/>
              </a:ext>
            </a:extLst>
          </p:cNvPr>
          <p:cNvPicPr>
            <a:picLocks noChangeAspect="1"/>
          </p:cNvPicPr>
          <p:nvPr/>
        </p:nvPicPr>
        <p:blipFill>
          <a:blip r:embed="rId7"/>
          <a:stretch>
            <a:fillRect/>
          </a:stretch>
        </p:blipFill>
        <p:spPr>
          <a:xfrm>
            <a:off x="2600088" y="698102"/>
            <a:ext cx="3772227" cy="1595766"/>
          </a:xfrm>
          <a:prstGeom prst="rect">
            <a:avLst/>
          </a:prstGeom>
        </p:spPr>
      </p:pic>
    </p:spTree>
    <p:extLst>
      <p:ext uri="{BB962C8B-B14F-4D97-AF65-F5344CB8AC3E}">
        <p14:creationId xmlns:p14="http://schemas.microsoft.com/office/powerpoint/2010/main" val="1860288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xmlns=""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278025" y="207638"/>
            <a:ext cx="4623674" cy="271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988874" y="368050"/>
            <a:ext cx="4972694" cy="1791056"/>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647700" y="1766818"/>
            <a:ext cx="5496300" cy="1608395"/>
          </a:xfrm>
          <a:prstGeom prst="rect">
            <a:avLst/>
          </a:prstGeom>
        </p:spPr>
      </p:pic>
      <p:sp>
        <p:nvSpPr>
          <p:cNvPr id="2" name="TextBox 1">
            <a:extLst>
              <a:ext uri="{FF2B5EF4-FFF2-40B4-BE49-F238E27FC236}">
                <a16:creationId xmlns:a16="http://schemas.microsoft.com/office/drawing/2014/main" xmlns="" id="{0EF53BCA-1A1F-437E-BF67-69320D635951}"/>
              </a:ext>
            </a:extLst>
          </p:cNvPr>
          <p:cNvSpPr txBox="1"/>
          <p:nvPr/>
        </p:nvSpPr>
        <p:spPr>
          <a:xfrm>
            <a:off x="479434" y="1720525"/>
            <a:ext cx="29722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33CC"/>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noFill/>
                </a:ln>
                <a:solidFill>
                  <a:srgbClr val="0033CC"/>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33CC"/>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noFill/>
                </a:ln>
                <a:solidFill>
                  <a:srgbClr val="0033CC"/>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xmlns="" id="{CE0EE19C-5C42-40D2-827C-E1951FE72607}"/>
              </a:ext>
            </a:extLst>
          </p:cNvPr>
          <p:cNvSpPr txBox="1"/>
          <p:nvPr/>
        </p:nvSpPr>
        <p:spPr>
          <a:xfrm>
            <a:off x="4405496" y="876764"/>
            <a:ext cx="3985573"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nl-NL" sz="24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Cả </a:t>
            </a: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nhóm chọn</a:t>
            </a:r>
            <a:r>
              <a:rPr kumimoji="0" lang="nl-NL"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đồ vật và cùng nhau quan sát</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067736" y="2136315"/>
            <a:ext cx="4244073"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nl-NL" sz="24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Cá </a:t>
            </a: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nhân quan sát, ghi chép đặc điểm của đồ vật đó.</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2618927" y="3018851"/>
            <a:ext cx="5496300" cy="1608395"/>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244048" y="3422417"/>
            <a:ext cx="3959912"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nl-NL" sz="24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Cá </a:t>
            </a: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nhân nêu từng đặc điểm của đồ vật</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6234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18375" y="564776"/>
            <a:ext cx="5435611" cy="1525026"/>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083935" y="1750130"/>
            <a:ext cx="5770051" cy="1608395"/>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979073" y="865624"/>
            <a:ext cx="3706025" cy="461665"/>
          </a:xfrm>
          <a:prstGeom prst="rect">
            <a:avLst/>
          </a:prstGeom>
          <a:noFill/>
        </p:spPr>
        <p:txBody>
          <a:bodyPr wrap="square">
            <a:spAutoFit/>
          </a:bodyPr>
          <a:lstStyle/>
          <a:p>
            <a:pPr marL="457200" indent="-457200">
              <a:buFont typeface="Arial" panose="020B0604020202020204" pitchFamily="34" charset="0"/>
              <a:buChar char="•"/>
            </a:pPr>
            <a:r>
              <a:rPr lang="nl-NL" sz="2400" dirty="0">
                <a:solidFill>
                  <a:srgbClr val="002060"/>
                </a:solidFill>
                <a:latin typeface="Aarian"/>
                <a:cs typeface="Arial" panose="020B0604020202020204" pitchFamily="34" charset="0"/>
              </a:rPr>
              <a:t>Màu sắc: </a:t>
            </a:r>
            <a:r>
              <a:rPr lang="en-US" sz="2400" dirty="0" err="1">
                <a:solidFill>
                  <a:srgbClr val="002060"/>
                </a:solidFill>
                <a:latin typeface="Aarian"/>
                <a:cs typeface="Arial" panose="020B0604020202020204" pitchFamily="34" charset="0"/>
              </a:rPr>
              <a:t>Xanh</a:t>
            </a:r>
            <a:r>
              <a:rPr lang="en-US" sz="2400" dirty="0">
                <a:solidFill>
                  <a:srgbClr val="002060"/>
                </a:solidFill>
                <a:latin typeface="Aarian"/>
                <a:cs typeface="Arial" panose="020B0604020202020204" pitchFamily="34" charset="0"/>
              </a:rPr>
              <a:t> da </a:t>
            </a:r>
            <a:r>
              <a:rPr lang="en-US" sz="2400" dirty="0" err="1">
                <a:solidFill>
                  <a:srgbClr val="002060"/>
                </a:solidFill>
                <a:latin typeface="Aarian"/>
                <a:cs typeface="Arial" panose="020B0604020202020204" pitchFamily="34" charset="0"/>
              </a:rPr>
              <a:t>trời</a:t>
            </a:r>
            <a:endParaRPr lang="en-US" sz="2400" dirty="0">
              <a:solidFill>
                <a:srgbClr val="002060"/>
              </a:solidFill>
              <a:latin typeface="Aarian"/>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565722" y="1995686"/>
            <a:ext cx="4750693" cy="1015663"/>
          </a:xfrm>
          <a:prstGeom prst="rect">
            <a:avLst/>
          </a:prstGeom>
          <a:noFill/>
        </p:spPr>
        <p:txBody>
          <a:bodyPr wrap="square">
            <a:spAutoFit/>
          </a:bodyPr>
          <a:lstStyle/>
          <a:p>
            <a:pPr marL="342900" indent="-342900" fontAlgn="t">
              <a:buFont typeface="Arial" panose="020B0604020202020204" pitchFamily="34" charset="0"/>
              <a:buChar char="•"/>
            </a:pPr>
            <a:r>
              <a:rPr lang="vi-VN" sz="2000" dirty="0">
                <a:solidFill>
                  <a:srgbClr val="002060"/>
                </a:solidFill>
                <a:latin typeface="Aarian"/>
                <a:cs typeface="Arial" panose="020B0604020202020204" pitchFamily="34" charset="0"/>
              </a:rPr>
              <a:t>Đặc điểm hình dạng, kích thước</a:t>
            </a:r>
            <a:r>
              <a:rPr lang="en-US" sz="2000" dirty="0">
                <a:solidFill>
                  <a:srgbClr val="002060"/>
                </a:solidFill>
                <a:latin typeface="Aarian"/>
                <a:cs typeface="Arial" panose="020B0604020202020204" pitchFamily="34" charset="0"/>
              </a:rPr>
              <a:t>: </a:t>
            </a:r>
            <a:r>
              <a:rPr lang="vi-VN" sz="2000" dirty="0">
                <a:solidFill>
                  <a:srgbClr val="002060"/>
                </a:solidFill>
                <a:latin typeface="Aarian"/>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2618926" y="3018851"/>
            <a:ext cx="6306710" cy="1608395"/>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083935" y="3315216"/>
            <a:ext cx="5160473" cy="707886"/>
          </a:xfrm>
          <a:prstGeom prst="rect">
            <a:avLst/>
          </a:prstGeom>
          <a:noFill/>
        </p:spPr>
        <p:txBody>
          <a:bodyPr wrap="square">
            <a:spAutoFit/>
          </a:bodyPr>
          <a:lstStyle/>
          <a:p>
            <a:pPr marL="457200" indent="-457200">
              <a:buFont typeface="Arial" panose="020B0604020202020204" pitchFamily="34" charset="0"/>
              <a:buChar char="•"/>
            </a:pPr>
            <a:r>
              <a:rPr lang="en-US" sz="2000" b="1" dirty="0" err="1">
                <a:solidFill>
                  <a:srgbClr val="002060"/>
                </a:solidFill>
                <a:latin typeface="Aarian"/>
                <a:cs typeface="Arial" panose="020B0604020202020204" pitchFamily="34" charset="0"/>
              </a:rPr>
              <a:t>Đặc</a:t>
            </a:r>
            <a:r>
              <a:rPr lang="en-US" sz="2000" b="1" dirty="0">
                <a:solidFill>
                  <a:srgbClr val="002060"/>
                </a:solidFill>
                <a:latin typeface="Aarian"/>
                <a:cs typeface="Arial" panose="020B0604020202020204" pitchFamily="34" charset="0"/>
              </a:rPr>
              <a:t> </a:t>
            </a:r>
            <a:r>
              <a:rPr lang="en-US" sz="2000" b="1" dirty="0" err="1">
                <a:solidFill>
                  <a:srgbClr val="002060"/>
                </a:solidFill>
                <a:latin typeface="Aarian"/>
                <a:cs typeface="Arial" panose="020B0604020202020204" pitchFamily="34" charset="0"/>
              </a:rPr>
              <a:t>điểm</a:t>
            </a:r>
            <a:r>
              <a:rPr lang="en-US" sz="2000" b="1" dirty="0">
                <a:solidFill>
                  <a:srgbClr val="002060"/>
                </a:solidFill>
                <a:latin typeface="Aarian"/>
                <a:cs typeface="Arial" panose="020B0604020202020204" pitchFamily="34" charset="0"/>
              </a:rPr>
              <a:t> </a:t>
            </a:r>
            <a:r>
              <a:rPr lang="en-US" sz="2000" b="1" dirty="0" err="1">
                <a:solidFill>
                  <a:srgbClr val="002060"/>
                </a:solidFill>
                <a:latin typeface="Aarian"/>
                <a:cs typeface="Arial" panose="020B0604020202020204" pitchFamily="34" charset="0"/>
              </a:rPr>
              <a:t>về</a:t>
            </a:r>
            <a:r>
              <a:rPr lang="en-US" sz="2000" b="1" dirty="0">
                <a:solidFill>
                  <a:srgbClr val="002060"/>
                </a:solidFill>
                <a:latin typeface="Aarian"/>
                <a:cs typeface="Arial" panose="020B0604020202020204" pitchFamily="34" charset="0"/>
              </a:rPr>
              <a:t> </a:t>
            </a:r>
            <a:r>
              <a:rPr lang="en-US" sz="2000" b="1" dirty="0" err="1">
                <a:solidFill>
                  <a:srgbClr val="002060"/>
                </a:solidFill>
                <a:latin typeface="Aarian"/>
                <a:cs typeface="Arial" panose="020B0604020202020204" pitchFamily="34" charset="0"/>
              </a:rPr>
              <a:t>hoạt</a:t>
            </a:r>
            <a:r>
              <a:rPr lang="en-US" sz="2000" b="1" dirty="0">
                <a:solidFill>
                  <a:srgbClr val="002060"/>
                </a:solidFill>
                <a:latin typeface="Aarian"/>
                <a:cs typeface="Arial" panose="020B0604020202020204" pitchFamily="34" charset="0"/>
              </a:rPr>
              <a:t> </a:t>
            </a:r>
            <a:r>
              <a:rPr lang="en-US" sz="2000" b="1" dirty="0" err="1">
                <a:solidFill>
                  <a:srgbClr val="002060"/>
                </a:solidFill>
                <a:latin typeface="Aarian"/>
                <a:cs typeface="Arial" panose="020B0604020202020204" pitchFamily="34" charset="0"/>
              </a:rPr>
              <a:t>động</a:t>
            </a:r>
            <a:r>
              <a:rPr lang="en-US" sz="2000" b="1" dirty="0">
                <a:solidFill>
                  <a:srgbClr val="002060"/>
                </a:solidFill>
                <a:latin typeface="Aarian"/>
                <a:cs typeface="Arial" panose="020B0604020202020204" pitchFamily="34" charset="0"/>
              </a:rPr>
              <a:t>, </a:t>
            </a:r>
            <a:r>
              <a:rPr lang="en-US" sz="2000" b="1" dirty="0" err="1">
                <a:solidFill>
                  <a:srgbClr val="002060"/>
                </a:solidFill>
                <a:latin typeface="Aarian"/>
                <a:cs typeface="Arial" panose="020B0604020202020204" pitchFamily="34" charset="0"/>
              </a:rPr>
              <a:t>công</a:t>
            </a:r>
            <a:r>
              <a:rPr lang="en-US" sz="2000" b="1" dirty="0">
                <a:solidFill>
                  <a:srgbClr val="002060"/>
                </a:solidFill>
                <a:latin typeface="Aarian"/>
                <a:cs typeface="Arial" panose="020B0604020202020204" pitchFamily="34" charset="0"/>
              </a:rPr>
              <a:t> </a:t>
            </a:r>
            <a:r>
              <a:rPr lang="en-US" sz="2000" b="1" dirty="0" err="1">
                <a:solidFill>
                  <a:srgbClr val="002060"/>
                </a:solidFill>
                <a:latin typeface="Aarian"/>
                <a:cs typeface="Arial" panose="020B0604020202020204" pitchFamily="34" charset="0"/>
              </a:rPr>
              <a:t>dụng</a:t>
            </a:r>
            <a:r>
              <a:rPr lang="en-US" sz="2000" b="1" dirty="0">
                <a:solidFill>
                  <a:srgbClr val="002060"/>
                </a:solidFill>
                <a:latin typeface="Aarian"/>
                <a:cs typeface="Arial" panose="020B0604020202020204" pitchFamily="34" charset="0"/>
              </a:rPr>
              <a:t>: </a:t>
            </a:r>
            <a:r>
              <a:rPr lang="vi-VN" sz="2000" dirty="0">
                <a:solidFill>
                  <a:srgbClr val="002060"/>
                </a:solidFill>
                <a:latin typeface="Aarian"/>
                <a:cs typeface="Arial" panose="020B0604020202020204" pitchFamily="34" charset="0"/>
              </a:rPr>
              <a:t>Giúp em di chuyển nhanh chóng hơn</a:t>
            </a:r>
            <a:endParaRPr lang="en-US" sz="2000" dirty="0">
              <a:solidFill>
                <a:srgbClr val="002060"/>
              </a:solidFill>
              <a:latin typeface="Aarian"/>
              <a:cs typeface="Arial" panose="020B0604020202020204" pitchFamily="34" charset="0"/>
            </a:endParaRPr>
          </a:p>
        </p:txBody>
      </p:sp>
      <p:pic>
        <p:nvPicPr>
          <p:cNvPr id="5" name="Picture 4">
            <a:extLst>
              <a:ext uri="{FF2B5EF4-FFF2-40B4-BE49-F238E27FC236}">
                <a16:creationId xmlns:a16="http://schemas.microsoft.com/office/drawing/2014/main" xmlns="" id="{8BBA5042-6F7D-4663-86C3-C276F63F0BAA}"/>
              </a:ext>
            </a:extLst>
          </p:cNvPr>
          <p:cNvPicPr>
            <a:picLocks noChangeAspect="1"/>
          </p:cNvPicPr>
          <p:nvPr/>
        </p:nvPicPr>
        <p:blipFill>
          <a:blip r:embed="rId4"/>
          <a:stretch>
            <a:fillRect/>
          </a:stretch>
        </p:blipFill>
        <p:spPr>
          <a:xfrm>
            <a:off x="253452" y="1253382"/>
            <a:ext cx="3006842" cy="187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94581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613</Words>
  <Application>Microsoft Office PowerPoint</Application>
  <PresentationFormat>On-screen Show (16:9)</PresentationFormat>
  <Paragraphs>70</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9</cp:revision>
  <dcterms:created xsi:type="dcterms:W3CDTF">2022-11-10T13:49:41Z</dcterms:created>
  <dcterms:modified xsi:type="dcterms:W3CDTF">2022-11-17T05:49:13Z</dcterms:modified>
</cp:coreProperties>
</file>