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Lst>
  <p:notesMasterIdLst>
    <p:notesMasterId r:id="rId16"/>
  </p:notesMasterIdLst>
  <p:sldIdLst>
    <p:sldId id="2662" r:id="rId4"/>
    <p:sldId id="326" r:id="rId5"/>
    <p:sldId id="292" r:id="rId6"/>
    <p:sldId id="327" r:id="rId7"/>
    <p:sldId id="328" r:id="rId8"/>
    <p:sldId id="329" r:id="rId9"/>
    <p:sldId id="330" r:id="rId10"/>
    <p:sldId id="331" r:id="rId11"/>
    <p:sldId id="332" r:id="rId12"/>
    <p:sldId id="319" r:id="rId13"/>
    <p:sldId id="333"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99"/>
    <a:srgbClr val="FFCCFF"/>
    <a:srgbClr val="99CCFF"/>
    <a:srgbClr val="CC99FF"/>
    <a:srgbClr val="FF99CC"/>
    <a:srgbClr val="FFFFFF"/>
    <a:srgbClr val="EAEAEA"/>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2" autoAdjust="0"/>
    <p:restoredTop sz="94660"/>
  </p:normalViewPr>
  <p:slideViewPr>
    <p:cSldViewPr snapToGrid="0">
      <p:cViewPr varScale="1">
        <p:scale>
          <a:sx n="70" d="100"/>
          <a:sy n="70" d="100"/>
        </p:scale>
        <p:origin x="-62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55DD6-E0E4-42E5-B278-176468CF9649}"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05FDE-D05C-41EC-BE32-F67485C86EE8}" type="slidenum">
              <a:rPr lang="en-US" smtClean="0"/>
              <a:t>‹#›</a:t>
            </a:fld>
            <a:endParaRPr lang="en-US"/>
          </a:p>
        </p:txBody>
      </p:sp>
    </p:spTree>
    <p:extLst>
      <p:ext uri="{BB962C8B-B14F-4D97-AF65-F5344CB8AC3E}">
        <p14:creationId xmlns:p14="http://schemas.microsoft.com/office/powerpoint/2010/main" val="6961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8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68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6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2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8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8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72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59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286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5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0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6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455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29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336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25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22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112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000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23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95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862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40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348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79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16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52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16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5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41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59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6A78E-A6A1-4FC7-80C7-614CA0CBECE6}"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ED7F7-A522-4CE5-B136-F2C656BED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7158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372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solidFill>
                  <a:prstClr val="black">
                    <a:tint val="75000"/>
                  </a:prstClr>
                </a:solidFill>
              </a:rPr>
              <a:pPr/>
              <a:t>18/11/2022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983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4.xml"/><Relationship Id="rId6" Type="http://schemas.microsoft.com/office/2007/relationships/hdphoto" Target="../media/hdphoto6.wdp"/><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Google Shape;118;p5"/>
          <p:cNvPicPr preferRelativeResize="0"/>
          <p:nvPr/>
        </p:nvPicPr>
        <p:blipFill rotWithShape="1">
          <a:blip r:embed="rId3"/>
          <a:srcRect/>
          <a:stretch>
            <a:fillRect/>
          </a:stretch>
        </p:blipFill>
        <p:spPr>
          <a:xfrm>
            <a:off x="-1164" y="6331351"/>
            <a:ext cx="12193057" cy="615891"/>
          </a:xfrm>
          <a:prstGeom prst="rect">
            <a:avLst/>
          </a:prstGeom>
          <a:noFill/>
          <a:ln>
            <a:noFill/>
          </a:ln>
        </p:spPr>
      </p:pic>
      <p:pic>
        <p:nvPicPr>
          <p:cNvPr id="124" name="Google Shape;124;p5"/>
          <p:cNvPicPr preferRelativeResize="0"/>
          <p:nvPr/>
        </p:nvPicPr>
        <p:blipFill rotWithShape="1">
          <a:blip r:embed="rId4"/>
          <a:srcRect/>
          <a:stretch>
            <a:fillRect/>
          </a:stretch>
        </p:blipFill>
        <p:spPr>
          <a:xfrm>
            <a:off x="69321" y="5839691"/>
            <a:ext cx="12193057" cy="1107385"/>
          </a:xfrm>
          <a:prstGeom prst="rect">
            <a:avLst/>
          </a:prstGeom>
          <a:noFill/>
          <a:ln>
            <a:noFill/>
          </a:ln>
        </p:spPr>
      </p:pic>
      <p:sp>
        <p:nvSpPr>
          <p:cNvPr id="4" name="Title 3">
            <a:extLst>
              <a:ext uri="{FF2B5EF4-FFF2-40B4-BE49-F238E27FC236}">
                <a16:creationId xmlns:a16="http://schemas.microsoft.com/office/drawing/2014/main" xmlns="" id="{2175FD62-6526-E8B9-7110-B7CEB0A2861A}"/>
              </a:ext>
            </a:extLst>
          </p:cNvPr>
          <p:cNvSpPr txBox="1">
            <a:spLocks/>
          </p:cNvSpPr>
          <p:nvPr/>
        </p:nvSpPr>
        <p:spPr>
          <a:xfrm>
            <a:off x="-219087" y="2874445"/>
            <a:ext cx="12088389" cy="2965246"/>
          </a:xfrm>
          <a:prstGeom prst="rect">
            <a:avLst/>
          </a:prstGeom>
        </p:spPr>
        <p:txBody>
          <a:bodyPr vert="horz" wrap="square"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4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AFC9DACD-B2FE-09A8-9D4B-CEED9237724B}"/>
              </a:ext>
            </a:extLst>
          </p:cNvPr>
          <p:cNvSpPr txBox="1"/>
          <p:nvPr/>
        </p:nvSpPr>
        <p:spPr>
          <a:xfrm>
            <a:off x="334363" y="3006339"/>
            <a:ext cx="11522001" cy="769441"/>
          </a:xfrm>
          <a:prstGeom prst="rect">
            <a:avLst/>
          </a:prstGeom>
          <a:noFill/>
        </p:spPr>
        <p:txBody>
          <a:bodyPr wrap="none" rtlCol="0">
            <a:spAutoFit/>
          </a:bodyPr>
          <a:lstStyle/>
          <a:p>
            <a:pPr algn="ctr"/>
            <a:r>
              <a:rPr lang="vi-VN" sz="4400" b="1" dirty="0">
                <a:solidFill>
                  <a:srgbClr val="FF0000"/>
                </a:solidFill>
                <a:latin typeface="+mj-lt"/>
              </a:rPr>
              <a:t>Luyện tập: Viết đoạn văn tả ngôi nhà của mình</a:t>
            </a:r>
            <a:endParaRPr lang="en-US" sz="4400" b="1" dirty="0">
              <a:solidFill>
                <a:srgbClr val="FF0000"/>
              </a:solidFill>
              <a:latin typeface="+mj-lt"/>
            </a:endParaRPr>
          </a:p>
        </p:txBody>
      </p:sp>
      <p:sp>
        <p:nvSpPr>
          <p:cNvPr id="3" name="Rectangle 2"/>
          <p:cNvSpPr/>
          <p:nvPr/>
        </p:nvSpPr>
        <p:spPr>
          <a:xfrm>
            <a:off x="1546822" y="378305"/>
            <a:ext cx="8556573" cy="2800767"/>
          </a:xfrm>
          <a:prstGeom prst="rect">
            <a:avLst/>
          </a:prstGeom>
        </p:spPr>
        <p:txBody>
          <a:bodyPr wrap="none">
            <a:spAutoFit/>
          </a:bodyPr>
          <a:lstStyle/>
          <a:p>
            <a:r>
              <a:rPr lang="en-US" sz="4400" b="1" dirty="0">
                <a:solidFill>
                  <a:srgbClr val="002060"/>
                </a:solidFill>
                <a:latin typeface="Times New Roman" pitchFamily="18" charset="0"/>
                <a:cs typeface="Times New Roman" pitchFamily="18" charset="0"/>
              </a:rPr>
              <a:t>TRƯỜNG TIỂU HỌC SÀI </a:t>
            </a:r>
            <a:r>
              <a:rPr lang="en-US" sz="4400" b="1" dirty="0" smtClean="0">
                <a:solidFill>
                  <a:srgbClr val="002060"/>
                </a:solidFill>
                <a:latin typeface="Times New Roman" pitchFamily="18" charset="0"/>
                <a:cs typeface="Times New Roman" pitchFamily="18" charset="0"/>
              </a:rPr>
              <a:t>ĐỒNG</a:t>
            </a:r>
          </a:p>
          <a:p>
            <a:endParaRPr lang="en-US" sz="4400" b="1" dirty="0" smtClean="0">
              <a:solidFill>
                <a:srgbClr val="002060"/>
              </a:solidFill>
              <a:latin typeface="Times New Roman" pitchFamily="18" charset="0"/>
              <a:cs typeface="Times New Roman" pitchFamily="18" charset="0"/>
            </a:endParaRPr>
          </a:p>
          <a:p>
            <a:pPr algn="ctr"/>
            <a:r>
              <a:rPr lang="en-US" altLang="en-US" sz="4400" b="1" dirty="0" err="1">
                <a:latin typeface="Times New Roman" panose="02020603050405020304" pitchFamily="18" charset="0"/>
                <a:cs typeface="Times New Roman" panose="02020603050405020304" pitchFamily="18" charset="0"/>
              </a:rPr>
              <a:t>Tiếng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Việt</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lớp</a:t>
            </a:r>
            <a:r>
              <a:rPr lang="en-US" altLang="en-US" sz="4400" b="1" dirty="0">
                <a:latin typeface="Times New Roman" panose="02020603050405020304" pitchFamily="18" charset="0"/>
                <a:cs typeface="Times New Roman" panose="02020603050405020304" pitchFamily="18" charset="0"/>
              </a:rPr>
              <a:t> 3</a:t>
            </a:r>
          </a:p>
          <a:p>
            <a:endParaRPr lang="en-US" sz="4400" dirty="0"/>
          </a:p>
        </p:txBody>
      </p:sp>
    </p:spTree>
    <p:extLst>
      <p:ext uri="{BB962C8B-B14F-4D97-AF65-F5344CB8AC3E}">
        <p14:creationId xmlns:p14="http://schemas.microsoft.com/office/powerpoint/2010/main" val="363363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3594"/>
                    </a14:imgEffect>
                  </a14:imgLayer>
                </a14:imgProps>
              </a:ext>
            </a:extLst>
          </a:blip>
          <a:stretch>
            <a:fillRect/>
          </a:stretch>
        </p:blipFill>
        <p:spPr>
          <a:xfrm>
            <a:off x="3387969" y="-153909"/>
            <a:ext cx="8288215" cy="644331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469" b="100000" l="0" r="83125">
                        <a14:foregroundMark x1="74219" y1="14063" x2="75469" y2="14063"/>
                        <a14:foregroundMark x1="72656" y1="27500" x2="72656" y2="27500"/>
                        <a14:foregroundMark x1="69531" y1="34063" x2="70000" y2="34219"/>
                        <a14:foregroundMark x1="73281" y1="14063" x2="73281" y2="14063"/>
                        <a14:foregroundMark x1="75781" y1="9688" x2="75781" y2="9688"/>
                        <a14:foregroundMark x1="71875" y1="12500" x2="71875" y2="12500"/>
                        <a14:foregroundMark x1="71875" y1="12500" x2="71875" y2="12500"/>
                        <a14:foregroundMark x1="73594" y1="25469" x2="73594" y2="25469"/>
                        <a14:foregroundMark x1="72188" y1="30938" x2="72188" y2="30938"/>
                        <a14:foregroundMark x1="72656" y1="12031" x2="72656" y2="12031"/>
                        <a14:foregroundMark x1="72813" y1="12031" x2="72813" y2="12031"/>
                        <a14:foregroundMark x1="56719" y1="58125" x2="56719" y2="58125"/>
                        <a14:foregroundMark x1="53906" y1="62500" x2="53906" y2="62500"/>
                        <a14:foregroundMark x1="52969" y1="63906" x2="53438" y2="63906"/>
                        <a14:foregroundMark x1="52812" y1="68281" x2="52812" y2="68281"/>
                        <a14:foregroundMark x1="58750" y1="10781" x2="58750" y2="10781"/>
                        <a14:foregroundMark x1="57188" y1="10000" x2="57188" y2="10000"/>
                        <a14:foregroundMark x1="57188" y1="10000" x2="57188" y2="10000"/>
                        <a14:foregroundMark x1="32031" y1="22188" x2="32031" y2="22188"/>
                        <a14:foregroundMark x1="29219" y1="18125" x2="29219" y2="18125"/>
                        <a14:foregroundMark x1="29219" y1="18125" x2="29219" y2="18125"/>
                        <a14:foregroundMark x1="27031" y1="10781" x2="27031" y2="10781"/>
                        <a14:foregroundMark x1="27031" y1="10781" x2="27031" y2="10781"/>
                        <a14:foregroundMark x1="27031" y1="10781" x2="27031" y2="10781"/>
                        <a14:foregroundMark x1="74844" y1="6250" x2="74844" y2="6250"/>
                        <a14:foregroundMark x1="72813" y1="6406" x2="69219" y2="13125"/>
                        <a14:foregroundMark x1="77031" y1="6094" x2="80469" y2="8750"/>
                        <a14:foregroundMark x1="72188" y1="7500" x2="69844" y2="11250"/>
                        <a14:foregroundMark x1="69844" y1="14688" x2="72656" y2="18125"/>
                        <a14:foregroundMark x1="70313" y1="16875" x2="71563" y2="19375"/>
                        <a14:foregroundMark x1="77188" y1="6406" x2="79375" y2="7187"/>
                        <a14:foregroundMark x1="71719" y1="7656" x2="69531" y2="11094"/>
                        <a14:foregroundMark x1="69844" y1="15000" x2="70469" y2="16875"/>
                        <a14:foregroundMark x1="79375" y1="8281" x2="81250" y2="10313"/>
                        <a14:foregroundMark x1="79844" y1="6719" x2="80156" y2="8906"/>
                        <a14:foregroundMark x1="77188" y1="5938" x2="77188" y2="5938"/>
                      </a14:backgroundRemoval>
                    </a14:imgEffect>
                  </a14:imgLayer>
                </a14:imgProps>
              </a:ext>
            </a:extLst>
          </a:blip>
          <a:stretch>
            <a:fillRect/>
          </a:stretch>
        </p:blipFill>
        <p:spPr>
          <a:xfrm>
            <a:off x="-885826" y="209551"/>
            <a:ext cx="6581775" cy="6457950"/>
          </a:xfrm>
          <a:prstGeom prst="rect">
            <a:avLst/>
          </a:prstGeom>
        </p:spPr>
      </p:pic>
      <p:sp>
        <p:nvSpPr>
          <p:cNvPr id="8" name="TextBox 7"/>
          <p:cNvSpPr txBox="1"/>
          <p:nvPr/>
        </p:nvSpPr>
        <p:spPr>
          <a:xfrm>
            <a:off x="6168684" y="1704821"/>
            <a:ext cx="3441968" cy="2800767"/>
          </a:xfrm>
          <a:prstGeom prst="rect">
            <a:avLst/>
          </a:prstGeom>
          <a:noFill/>
        </p:spPr>
        <p:txBody>
          <a:bodyPr wrap="none" rtlCol="0">
            <a:spAutoFit/>
          </a:bodyPr>
          <a:lstStyle/>
          <a:p>
            <a:pPr algn="ctr"/>
            <a:r>
              <a:rPr lang="en-US" sz="8800" dirty="0">
                <a:solidFill>
                  <a:srgbClr val="92D050"/>
                </a:solidFill>
                <a:latin typeface="Times New Roman" pitchFamily="18" charset="0"/>
                <a:cs typeface="Times New Roman" pitchFamily="18" charset="0"/>
              </a:rPr>
              <a:t>VẬN </a:t>
            </a:r>
          </a:p>
          <a:p>
            <a:pPr algn="ctr"/>
            <a:r>
              <a:rPr lang="en-US" sz="8800" dirty="0">
                <a:solidFill>
                  <a:srgbClr val="92D050"/>
                </a:solidFill>
                <a:latin typeface="Times New Roman" pitchFamily="18" charset="0"/>
                <a:cs typeface="Times New Roman" pitchFamily="18" charset="0"/>
              </a:rPr>
              <a:t>DỤNG</a:t>
            </a:r>
          </a:p>
        </p:txBody>
      </p:sp>
      <p:pic>
        <p:nvPicPr>
          <p:cNvPr id="11" name="Picture 10"/>
          <p:cNvPicPr>
            <a:picLocks noChangeAspect="1"/>
          </p:cNvPicPr>
          <p:nvPr/>
        </p:nvPicPr>
        <p:blipFill>
          <a:blip r:embed="rId7"/>
          <a:stretch>
            <a:fillRect/>
          </a:stretch>
        </p:blipFill>
        <p:spPr>
          <a:xfrm>
            <a:off x="9480014" y="3846315"/>
            <a:ext cx="3139712" cy="3011685"/>
          </a:xfrm>
          <a:prstGeom prst="rect">
            <a:avLst/>
          </a:prstGeom>
        </p:spPr>
      </p:pic>
    </p:spTree>
    <p:extLst>
      <p:ext uri="{BB962C8B-B14F-4D97-AF65-F5344CB8AC3E}">
        <p14:creationId xmlns:p14="http://schemas.microsoft.com/office/powerpoint/2010/main" val="179152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12115" y="257104"/>
            <a:ext cx="10906405" cy="1535120"/>
            <a:chOff x="1061978" y="188231"/>
            <a:chExt cx="11090620" cy="1601738"/>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1061978" y="188231"/>
              <a:ext cx="11090620" cy="1601738"/>
            </a:xfrm>
            <a:prstGeom prst="rect">
              <a:avLst/>
            </a:prstGeom>
          </p:spPr>
        </p:pic>
        <p:sp>
          <p:nvSpPr>
            <p:cNvPr id="2" name="Rectangle 1"/>
            <p:cNvSpPr/>
            <p:nvPr/>
          </p:nvSpPr>
          <p:spPr>
            <a:xfrm>
              <a:off x="1865367" y="416770"/>
              <a:ext cx="9591937" cy="1123964"/>
            </a:xfrm>
            <a:prstGeom prst="rect">
              <a:avLst/>
            </a:prstGeom>
          </p:spPr>
          <p:txBody>
            <a:bodyPr wrap="square">
              <a:spAutoFit/>
            </a:bodyPr>
            <a:lstStyle/>
            <a:p>
              <a:pPr lvl="0" algn="just"/>
              <a:r>
                <a:rPr lang="vi-VN" sz="3200" b="1" dirty="0">
                  <a:solidFill>
                    <a:srgbClr val="000000"/>
                  </a:solidFill>
                  <a:latin typeface="Times New Roman" pitchFamily="18" charset="0"/>
                  <a:cs typeface="Times New Roman" pitchFamily="18" charset="0"/>
                </a:rPr>
                <a:t>Vẽ ngôi nhà em yêu thích. Viết 2 - 3 câu giới thiệu bức tranh của em</a:t>
              </a:r>
              <a:r>
                <a:rPr lang="vi-VN" sz="3200" b="1" dirty="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52" b="100000" l="0" r="100000">
                        <a14:foregroundMark x1="15289" y1="6525" x2="21178" y2="13202"/>
                        <a14:foregroundMark x1="48698" y1="9256" x2="60023" y2="18361"/>
                        <a14:foregroundMark x1="77576" y1="12291" x2="86410" y2="35964"/>
                        <a14:foregroundMark x1="53114" y1="45068" x2="62741" y2="56601"/>
                        <a14:foregroundMark x1="15062" y1="67527" x2="23103" y2="74507"/>
                        <a14:foregroundMark x1="23103" y1="67678" x2="26274" y2="84067"/>
                        <a14:foregroundMark x1="56852" y1="42489" x2="59570" y2="48407"/>
                        <a14:foregroundMark x1="27520" y1="64492" x2="27973" y2="89074"/>
                        <a14:foregroundMark x1="23783" y1="89530" x2="22424" y2="99090"/>
                        <a14:foregroundMark x1="11212" y1="63885" x2="11212" y2="84977"/>
                        <a14:foregroundMark x1="21744" y1="91199" x2="10306" y2="98634"/>
                        <a14:foregroundMark x1="20385" y1="90895" x2="8494" y2="98634"/>
                        <a14:foregroundMark x1="76897" y1="20182" x2="80294" y2="31563"/>
                        <a14:foregroundMark x1="86750" y1="10015" x2="93205" y2="20182"/>
                      </a14:backgroundRemoval>
                    </a14:imgEffect>
                  </a14:imgLayer>
                </a14:imgProps>
              </a:ext>
            </a:extLst>
          </a:blip>
          <a:stretch>
            <a:fillRect/>
          </a:stretch>
        </p:blipFill>
        <p:spPr>
          <a:xfrm>
            <a:off x="7626097" y="2788920"/>
            <a:ext cx="4381600" cy="3792153"/>
          </a:xfrm>
          <a:prstGeom prst="rect">
            <a:avLst/>
          </a:prstGeom>
        </p:spPr>
      </p:pic>
      <p:sp>
        <p:nvSpPr>
          <p:cNvPr id="8" name="Rounded Rectangle 7"/>
          <p:cNvSpPr/>
          <p:nvPr/>
        </p:nvSpPr>
        <p:spPr>
          <a:xfrm>
            <a:off x="2374062" y="2011258"/>
            <a:ext cx="5252035" cy="2826306"/>
          </a:xfrm>
          <a:prstGeom prst="roundRect">
            <a:avLst/>
          </a:prstGeom>
          <a:noFill/>
          <a:ln w="38100">
            <a:solidFill>
              <a:srgbClr val="00B0F0"/>
            </a:solidFill>
          </a:ln>
        </p:spPr>
        <p:txBody>
          <a:bodyPr wrap="square">
            <a:spAutoFit/>
          </a:bodyPr>
          <a:lstStyle/>
          <a:p>
            <a:pPr algn="just" eaLnBrk="0" fontAlgn="base" hangingPunct="0">
              <a:spcBef>
                <a:spcPct val="0"/>
              </a:spcBef>
              <a:spcAft>
                <a:spcPct val="0"/>
              </a:spcAft>
            </a:pP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Đây</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là</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ngôi</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nhà</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mà</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em</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yêu</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thích</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Ngôi</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nhà</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đơn</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giản</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nhưng</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ấm</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cúng</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Hàng</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ngày</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được</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đón</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ánh</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nắng</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mặc</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trời</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rực</a:t>
            </a:r>
            <a:r>
              <a:rPr lang="en-US" altLang="en-US" sz="3200" b="1" dirty="0">
                <a:solidFill>
                  <a:srgbClr val="002060"/>
                </a:solidFill>
                <a:latin typeface="Cambria" panose="02040503050406030204" pitchFamily="18" charset="0"/>
                <a:ea typeface="Cambria" panose="02040503050406030204" pitchFamily="18" charset="0"/>
              </a:rPr>
              <a:t> </a:t>
            </a:r>
            <a:r>
              <a:rPr lang="en-US" altLang="en-US" sz="3200" b="1" dirty="0" err="1">
                <a:solidFill>
                  <a:srgbClr val="002060"/>
                </a:solidFill>
                <a:latin typeface="Cambria" panose="02040503050406030204" pitchFamily="18" charset="0"/>
                <a:ea typeface="Cambria" panose="02040503050406030204" pitchFamily="18" charset="0"/>
              </a:rPr>
              <a:t>rỡ</a:t>
            </a:r>
            <a:r>
              <a:rPr lang="en-US" altLang="en-US" sz="3200" b="1" dirty="0">
                <a:solidFill>
                  <a:srgbClr val="002060"/>
                </a:solidFill>
                <a:latin typeface="Cambria" panose="02040503050406030204" pitchFamily="18" charset="0"/>
                <a:ea typeface="Cambria" panose="02040503050406030204" pitchFamily="18" charset="0"/>
              </a:rPr>
              <a:t>.</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4167" b="97667" l="19500" r="79250"/>
                    </a14:imgEffect>
                  </a14:imgLayer>
                </a14:imgProps>
              </a:ext>
            </a:extLst>
          </a:blip>
          <a:stretch>
            <a:fillRect/>
          </a:stretch>
        </p:blipFill>
        <p:spPr>
          <a:xfrm>
            <a:off x="-529069" y="2788920"/>
            <a:ext cx="3892737" cy="3892737"/>
          </a:xfrm>
          <a:prstGeom prst="rect">
            <a:avLst/>
          </a:prstGeom>
        </p:spPr>
      </p:pic>
    </p:spTree>
    <p:extLst>
      <p:ext uri="{BB962C8B-B14F-4D97-AF65-F5344CB8AC3E}">
        <p14:creationId xmlns:p14="http://schemas.microsoft.com/office/powerpoint/2010/main" val="24416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CẤM BUÔN BÁN, CẤM RE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7" y="3330798"/>
            <a:ext cx="1906124" cy="3388666"/>
          </a:xfrm>
          <a:prstGeom prst="rect">
            <a:avLst/>
          </a:prstGeom>
        </p:spPr>
      </p:pic>
      <p:pic>
        <p:nvPicPr>
          <p:cNvPr id="32" name="Vào http://fb.com/nkpowerskills tải game miễn phí"/>
          <p:cNvPicPr>
            <a:picLocks noChangeAspect="1"/>
          </p:cNvPicPr>
          <p:nvPr/>
        </p:nvPicPr>
        <p:blipFill>
          <a:blip r:embed="rId4">
            <a:clrChange>
              <a:clrFrom>
                <a:srgbClr val="FCEEE4"/>
              </a:clrFrom>
              <a:clrTo>
                <a:srgbClr val="FCEEE4">
                  <a:alpha val="0"/>
                </a:srgbClr>
              </a:clrTo>
            </a:clrChange>
            <a:extLst>
              <a:ext uri="{28A0092B-C50C-407E-A947-70E740481C1C}">
                <a14:useLocalDpi xmlns:a14="http://schemas.microsoft.com/office/drawing/2010/main" val="0"/>
              </a:ext>
            </a:extLst>
          </a:blip>
          <a:stretch>
            <a:fillRect/>
          </a:stretch>
        </p:blipFill>
        <p:spPr>
          <a:xfrm>
            <a:off x="3782867" y="2092300"/>
            <a:ext cx="2920902" cy="2920902"/>
          </a:xfrm>
          <a:prstGeom prst="rect">
            <a:avLst/>
          </a:prstGeom>
        </p:spPr>
      </p:pic>
      <p:pic>
        <p:nvPicPr>
          <p:cNvPr id="33" name="ĐC SHARE MIỄN PHÍ BỞI NK POWERSKILLS"/>
          <p:cNvPicPr>
            <a:picLocks noChangeAspect="1"/>
          </p:cNvPicPr>
          <p:nvPr/>
        </p:nvPicPr>
        <p:blipFill>
          <a:blip r:embed="rId5">
            <a:clrChange>
              <a:clrFrom>
                <a:srgbClr val="FFFF99"/>
              </a:clrFrom>
              <a:clrTo>
                <a:srgbClr val="FFFF99">
                  <a:alpha val="0"/>
                </a:srgbClr>
              </a:clrTo>
            </a:clrChange>
            <a:extLst>
              <a:ext uri="{28A0092B-C50C-407E-A947-70E740481C1C}">
                <a14:useLocalDpi xmlns:a14="http://schemas.microsoft.com/office/drawing/2010/main" val="0"/>
              </a:ext>
            </a:extLst>
          </a:blip>
          <a:stretch>
            <a:fillRect/>
          </a:stretch>
        </p:blipFill>
        <p:spPr>
          <a:xfrm>
            <a:off x="1876743" y="2218742"/>
            <a:ext cx="2044557" cy="3046660"/>
          </a:xfrm>
          <a:prstGeom prst="rect">
            <a:avLst/>
          </a:prstGeom>
        </p:spPr>
      </p:pic>
      <p:pic>
        <p:nvPicPr>
          <p:cNvPr id="34" name="CẤM BUÔN BÁN, CẤM REUP"/>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6433" y="1982844"/>
            <a:ext cx="2713717" cy="3118644"/>
          </a:xfrm>
          <a:prstGeom prst="rect">
            <a:avLst/>
          </a:prstGeom>
        </p:spPr>
      </p:pic>
      <p:pic>
        <p:nvPicPr>
          <p:cNvPr id="9" name="Vào http://fb.com/nkpowerskills tải game miễn phí"/>
          <p:cNvPicPr>
            <a:picLocks noChangeAspect="1" noChangeArrowheads="1" noCrop="1"/>
          </p:cNvPicPr>
          <p:nvPr/>
        </p:nvPicPr>
        <p:blipFill>
          <a:blip r:embed="rId7">
            <a:clrChange>
              <a:clrFrom>
                <a:srgbClr val="FFF1D7"/>
              </a:clrFrom>
              <a:clrTo>
                <a:srgbClr val="FFF1D7">
                  <a:alpha val="0"/>
                </a:srgbClr>
              </a:clrTo>
            </a:clrChange>
            <a:extLst>
              <a:ext uri="{28A0092B-C50C-407E-A947-70E740481C1C}">
                <a14:useLocalDpi xmlns:a14="http://schemas.microsoft.com/office/drawing/2010/main" val="0"/>
              </a:ext>
            </a:extLst>
          </a:blip>
          <a:stretch>
            <a:fillRect/>
          </a:stretch>
        </p:blipFill>
        <p:spPr bwMode="auto">
          <a:xfrm>
            <a:off x="9020779" y="3811733"/>
            <a:ext cx="1865970" cy="25707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ĐC SHARE MIỄN PHÍ BỞI NK POWERSKILLS"/>
          <p:cNvGrpSpPr/>
          <p:nvPr/>
        </p:nvGrpSpPr>
        <p:grpSpPr>
          <a:xfrm>
            <a:off x="3956612" y="4749543"/>
            <a:ext cx="3341496" cy="2081580"/>
            <a:chOff x="3952172" y="4618272"/>
            <a:chExt cx="3595366" cy="2239728"/>
          </a:xfrm>
        </p:grpSpPr>
        <p:sp>
          <p:nvSpPr>
            <p:cNvPr id="5" name="Oval 4"/>
            <p:cNvSpPr/>
            <p:nvPr/>
          </p:nvSpPr>
          <p:spPr>
            <a:xfrm>
              <a:off x="5547359" y="5091948"/>
              <a:ext cx="1124903" cy="732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 name="Group 21"/>
            <p:cNvGrpSpPr/>
            <p:nvPr/>
          </p:nvGrpSpPr>
          <p:grpSpPr>
            <a:xfrm>
              <a:off x="3952172" y="4618272"/>
              <a:ext cx="3595366" cy="2239728"/>
              <a:chOff x="4001891" y="4717143"/>
              <a:chExt cx="3595366" cy="2239728"/>
            </a:xfrm>
          </p:grpSpPr>
          <p:pic>
            <p:nvPicPr>
              <p:cNvPr id="23" name="Picture 6" descr="Penguin Hi GIF - Penguin Hi Bye - Discover &amp; Share GIFs"/>
              <p:cNvPicPr>
                <a:picLocks noChangeAspect="1" noChangeArrowheads="1" noCrop="1"/>
              </p:cNvPicPr>
              <p:nvPr/>
            </p:nvPicPr>
            <p:blipFill>
              <a:blip r:embed="rId8">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543773" y="4810848"/>
                <a:ext cx="3053484" cy="2146023"/>
              </a:xfrm>
              <a:prstGeom prst="rect">
                <a:avLst/>
              </a:prstGeom>
              <a:noFill/>
              <a:extLst>
                <a:ext uri="{909E8E84-426E-40DD-AFC4-6F175D3DCCD1}">
                  <a14:hiddenFill xmlns:a14="http://schemas.microsoft.com/office/drawing/2010/main">
                    <a:solidFill>
                      <a:srgbClr val="FFFFFF"/>
                    </a:solidFill>
                  </a14:hiddenFill>
                </a:ext>
              </a:extLst>
            </p:spPr>
          </p:pic>
          <p:sp>
            <p:nvSpPr>
              <p:cNvPr id="24" name="Oval Callout 23"/>
              <p:cNvSpPr/>
              <p:nvPr/>
            </p:nvSpPr>
            <p:spPr>
              <a:xfrm>
                <a:off x="4001891" y="4717143"/>
                <a:ext cx="1121652" cy="689659"/>
              </a:xfrm>
              <a:prstGeom prst="wedgeEllipseCallout">
                <a:avLst>
                  <a:gd name="adj1" fmla="val 45117"/>
                  <a:gd name="adj2" fmla="val 836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latin typeface="Times New Roman" panose="02020603050405020304" pitchFamily="18" charset="0"/>
                    <a:cs typeface="Times New Roman" panose="02020603050405020304" pitchFamily="18" charset="0"/>
                  </a:rPr>
                  <a:t>CỐ LÊN!</a:t>
                </a:r>
              </a:p>
            </p:txBody>
          </p:sp>
        </p:grpSp>
      </p:grpSp>
      <p:sp>
        <p:nvSpPr>
          <p:cNvPr id="13" name="TextBox 12">
            <a:extLst>
              <a:ext uri="{FF2B5EF4-FFF2-40B4-BE49-F238E27FC236}">
                <a16:creationId xmlns:a16="http://schemas.microsoft.com/office/drawing/2014/main" xmlns="" id="{CB511CE4-D72B-4A67-AC64-409265306DFB}"/>
              </a:ext>
            </a:extLst>
          </p:cNvPr>
          <p:cNvSpPr txBox="1"/>
          <p:nvPr/>
        </p:nvSpPr>
        <p:spPr>
          <a:xfrm>
            <a:off x="1672259" y="995492"/>
            <a:ext cx="9648347" cy="83122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6600" dirty="0">
                <a:solidFill>
                  <a:srgbClr val="0070C0"/>
                </a:solidFill>
                <a:latin typeface="Times New Roman" pitchFamily="18" charset="0"/>
                <a:ea typeface="+mj-ea"/>
                <a:cs typeface="Times New Roman" pitchFamily="18" charset="0"/>
              </a:rPr>
              <a:t>CỦNG CỐ, DẶN DÒ</a:t>
            </a:r>
          </a:p>
        </p:txBody>
      </p:sp>
    </p:spTree>
    <p:extLst>
      <p:ext uri="{BB962C8B-B14F-4D97-AF65-F5344CB8AC3E}">
        <p14:creationId xmlns:p14="http://schemas.microsoft.com/office/powerpoint/2010/main" val="32390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30405" y="205031"/>
            <a:ext cx="11418467" cy="872367"/>
            <a:chOff x="485752" y="219765"/>
            <a:chExt cx="12061720"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2" y="219765"/>
              <a:ext cx="12061720" cy="910224"/>
            </a:xfrm>
            <a:prstGeom prst="rect">
              <a:avLst/>
            </a:prstGeom>
          </p:spPr>
        </p:pic>
        <p:sp>
          <p:nvSpPr>
            <p:cNvPr id="2" name="Rectangle 1"/>
            <p:cNvSpPr/>
            <p:nvPr/>
          </p:nvSpPr>
          <p:spPr>
            <a:xfrm>
              <a:off x="633780" y="416446"/>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Nunito Black" pitchFamily="2" charset="0"/>
                </a:rPr>
                <a:t>.</a:t>
              </a:r>
              <a:endParaRPr lang="en-US" sz="2800" b="1" kern="0" dirty="0">
                <a:latin typeface="Nunito Black" panose="00000A00000000000000" pitchFamily="2" charset="0"/>
              </a:endParaRPr>
            </a:p>
          </p:txBody>
        </p:sp>
      </p:grpSp>
      <p:pic>
        <p:nvPicPr>
          <p:cNvPr id="4" name="Picture 3"/>
          <p:cNvPicPr>
            <a:picLocks noChangeAspect="1"/>
          </p:cNvPicPr>
          <p:nvPr/>
        </p:nvPicPr>
        <p:blipFill>
          <a:blip r:embed="rId5"/>
          <a:stretch>
            <a:fillRect/>
          </a:stretch>
        </p:blipFill>
        <p:spPr>
          <a:xfrm>
            <a:off x="9447042" y="3739550"/>
            <a:ext cx="3142068" cy="3011149"/>
          </a:xfrm>
          <a:prstGeom prst="rect">
            <a:avLst/>
          </a:prstGeom>
        </p:spPr>
      </p:pic>
      <p:pic>
        <p:nvPicPr>
          <p:cNvPr id="5" name="Picture 4"/>
          <p:cNvPicPr>
            <a:picLocks noChangeAspect="1"/>
          </p:cNvPicPr>
          <p:nvPr/>
        </p:nvPicPr>
        <p:blipFill>
          <a:blip r:embed="rId6"/>
          <a:stretch>
            <a:fillRect/>
          </a:stretch>
        </p:blipFill>
        <p:spPr>
          <a:xfrm>
            <a:off x="1160498" y="1037259"/>
            <a:ext cx="9857578" cy="2710145"/>
          </a:xfrm>
          <a:prstGeom prst="rect">
            <a:avLst/>
          </a:prstGeom>
        </p:spPr>
      </p:pic>
      <p:sp>
        <p:nvSpPr>
          <p:cNvPr id="30" name="Rounded Rectangle 29"/>
          <p:cNvSpPr/>
          <p:nvPr/>
        </p:nvSpPr>
        <p:spPr>
          <a:xfrm>
            <a:off x="3730752" y="4828032"/>
            <a:ext cx="3685032" cy="1022006"/>
          </a:xfrm>
          <a:prstGeom prst="round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THẢO</a:t>
            </a:r>
            <a:r>
              <a:rPr kumimoji="0" lang="en-US" sz="2800" b="1" i="0" u="none" strike="noStrike" kern="0" cap="none" spc="0" normalizeH="0" noProof="0" dirty="0">
                <a:ln>
                  <a:noFill/>
                </a:ln>
                <a:solidFill>
                  <a:schemeClr val="bg1"/>
                </a:solidFill>
                <a:effectLst/>
                <a:uLnTx/>
                <a:uFillTx/>
                <a:latin typeface="Cambria" panose="02040503050406030204" pitchFamily="18" charset="0"/>
                <a:ea typeface="Cambria" panose="02040503050406030204" pitchFamily="18" charset="0"/>
              </a:rPr>
              <a:t> LUẬN NHÓM</a:t>
            </a:r>
            <a:endParaRPr kumimoji="0" lang="vi-VN" sz="28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33" name="Rounded Rectangle 32"/>
          <p:cNvSpPr/>
          <p:nvPr/>
        </p:nvSpPr>
        <p:spPr>
          <a:xfrm>
            <a:off x="1818425" y="3766086"/>
            <a:ext cx="1683727" cy="682150"/>
          </a:xfrm>
          <a:prstGeom prst="roundRect">
            <a:avLst/>
          </a:prstGeom>
          <a:solidFill>
            <a:srgbClr val="CCE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NHÓM</a:t>
            </a:r>
            <a:r>
              <a:rPr kumimoji="0" lang="en-US" sz="2800" b="1" i="0" u="none" strike="noStrike" kern="0" cap="none" spc="0" normalizeH="0" noProof="0" dirty="0">
                <a:ln>
                  <a:noFill/>
                </a:ln>
                <a:effectLst/>
                <a:uLnTx/>
                <a:uFillTx/>
                <a:latin typeface="Cambria" panose="02040503050406030204" pitchFamily="18" charset="0"/>
                <a:ea typeface="Cambria" panose="02040503050406030204" pitchFamily="18" charset="0"/>
              </a:rPr>
              <a:t> 1</a:t>
            </a:r>
            <a:endPar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34" name="Rounded Rectangle 33"/>
          <p:cNvSpPr/>
          <p:nvPr/>
        </p:nvSpPr>
        <p:spPr>
          <a:xfrm>
            <a:off x="4997774" y="3824907"/>
            <a:ext cx="1683727" cy="682150"/>
          </a:xfrm>
          <a:prstGeom prst="roundRect">
            <a:avLst/>
          </a:prstGeom>
          <a:solidFill>
            <a:srgbClr val="FF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NHÓM</a:t>
            </a:r>
            <a:r>
              <a:rPr kumimoji="0" lang="en-US" sz="2800" b="1" i="0" u="none" strike="noStrike" kern="0" cap="none" spc="0" normalizeH="0" noProof="0" dirty="0">
                <a:ln>
                  <a:noFill/>
                </a:ln>
                <a:effectLst/>
                <a:uLnTx/>
                <a:uFillTx/>
                <a:latin typeface="Cambria" panose="02040503050406030204" pitchFamily="18" charset="0"/>
                <a:ea typeface="Cambria" panose="02040503050406030204" pitchFamily="18" charset="0"/>
              </a:rPr>
              <a:t> 2</a:t>
            </a:r>
            <a:endPar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sp>
        <p:nvSpPr>
          <p:cNvPr id="35" name="Rounded Rectangle 34"/>
          <p:cNvSpPr/>
          <p:nvPr/>
        </p:nvSpPr>
        <p:spPr>
          <a:xfrm>
            <a:off x="8177123" y="3824907"/>
            <a:ext cx="1683727" cy="682150"/>
          </a:xfrm>
          <a:prstGeom prst="roundRect">
            <a:avLst/>
          </a:prstGeom>
          <a:solidFill>
            <a:srgbClr val="FFFF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NHÓM</a:t>
            </a:r>
            <a:r>
              <a:rPr kumimoji="0" lang="en-US" sz="2800" b="1" i="0" u="none" strike="noStrike" kern="0" cap="none" spc="0" normalizeH="0" noProof="0" dirty="0">
                <a:ln>
                  <a:noFill/>
                </a:ln>
                <a:effectLst/>
                <a:uLnTx/>
                <a:uFillTx/>
                <a:latin typeface="Cambria" panose="02040503050406030204" pitchFamily="18" charset="0"/>
                <a:ea typeface="Cambria" panose="02040503050406030204" pitchFamily="18" charset="0"/>
              </a:rPr>
              <a:t> 3</a:t>
            </a:r>
            <a:endPar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4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30405" y="205031"/>
            <a:ext cx="11418467" cy="872367"/>
            <a:chOff x="485752" y="219765"/>
            <a:chExt cx="12061720"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2" y="219765"/>
              <a:ext cx="12061720" cy="910224"/>
            </a:xfrm>
            <a:prstGeom prst="rect">
              <a:avLst/>
            </a:prstGeom>
          </p:spPr>
        </p:pic>
        <p:sp>
          <p:nvSpPr>
            <p:cNvPr id="2" name="Rectangle 1"/>
            <p:cNvSpPr/>
            <p:nvPr/>
          </p:nvSpPr>
          <p:spPr>
            <a:xfrm>
              <a:off x="633779" y="401446"/>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a:t>
              </a:r>
              <a:endParaRPr lang="en-US" sz="2800" b="1" kern="0" dirty="0">
                <a:latin typeface="Times New Roman" pitchFamily="18" charset="0"/>
                <a:cs typeface="Times New Roman" pitchFamily="18" charset="0"/>
              </a:endParaRPr>
            </a:p>
          </p:txBody>
        </p:sp>
      </p:grpSp>
      <p:pic>
        <p:nvPicPr>
          <p:cNvPr id="4" name="Picture 3"/>
          <p:cNvPicPr>
            <a:picLocks noChangeAspect="1"/>
          </p:cNvPicPr>
          <p:nvPr/>
        </p:nvPicPr>
        <p:blipFill>
          <a:blip r:embed="rId5"/>
          <a:stretch>
            <a:fillRect/>
          </a:stretch>
        </p:blipFill>
        <p:spPr>
          <a:xfrm>
            <a:off x="10358266" y="4786330"/>
            <a:ext cx="2100942" cy="2013403"/>
          </a:xfrm>
          <a:prstGeom prst="rect">
            <a:avLst/>
          </a:prstGeom>
        </p:spPr>
      </p:pic>
      <p:sp>
        <p:nvSpPr>
          <p:cNvPr id="40" name="Rectangle 39"/>
          <p:cNvSpPr/>
          <p:nvPr/>
        </p:nvSpPr>
        <p:spPr>
          <a:xfrm>
            <a:off x="4233673" y="1129089"/>
            <a:ext cx="7175066" cy="2246769"/>
          </a:xfrm>
          <a:prstGeom prst="rect">
            <a:avLst/>
          </a:prstGeom>
        </p:spPr>
        <p:txBody>
          <a:bodyPr wrap="square">
            <a:spAutoFit/>
          </a:bodyPr>
          <a:lstStyle/>
          <a:p>
            <a:pPr algn="just" eaLnBrk="0" fontAlgn="base" hangingPunct="0">
              <a:spcBef>
                <a:spcPct val="0"/>
              </a:spcBef>
              <a:spcAft>
                <a:spcPct val="0"/>
              </a:spcAft>
            </a:pPr>
            <a:r>
              <a:rPr lang="en-US" altLang="en-US" sz="2800" dirty="0" err="1">
                <a:solidFill>
                  <a:srgbClr val="000000"/>
                </a:solidFill>
                <a:latin typeface="Cambria" panose="02040503050406030204" pitchFamily="18" charset="0"/>
                <a:ea typeface="Cambria" panose="02040503050406030204" pitchFamily="18" charset="0"/>
              </a:rPr>
              <a:t>Gợi</a:t>
            </a:r>
            <a:r>
              <a:rPr lang="en-US" altLang="en-US" sz="2800" dirty="0">
                <a:solidFill>
                  <a:srgbClr val="000000"/>
                </a:solidFill>
                <a:latin typeface="Cambria" panose="02040503050406030204" pitchFamily="18" charset="0"/>
                <a:ea typeface="Cambria" panose="02040503050406030204" pitchFamily="18" charset="0"/>
              </a:rPr>
              <a:t> ý: </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trong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tranh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thuộc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loại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những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đặc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điểm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nổi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bật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hình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dạng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màu</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sắc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vật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xung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quanh</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Em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nghĩ</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khi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sát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6"/>
          <a:stretch>
            <a:fillRect/>
          </a:stretch>
        </p:blipFill>
        <p:spPr>
          <a:xfrm>
            <a:off x="636520" y="1077398"/>
            <a:ext cx="3432561" cy="2629400"/>
          </a:xfrm>
          <a:prstGeom prst="rect">
            <a:avLst/>
          </a:prstGeom>
        </p:spPr>
      </p:pic>
      <p:grpSp>
        <p:nvGrpSpPr>
          <p:cNvPr id="15" name="Group 14"/>
          <p:cNvGrpSpPr/>
          <p:nvPr/>
        </p:nvGrpSpPr>
        <p:grpSpPr>
          <a:xfrm>
            <a:off x="1609148" y="3706798"/>
            <a:ext cx="9237989" cy="2648504"/>
            <a:chOff x="1654868" y="3706798"/>
            <a:chExt cx="9237989" cy="2648504"/>
          </a:xfrm>
        </p:grpSpPr>
        <p:sp>
          <p:nvSpPr>
            <p:cNvPr id="14" name="Rounded Rectangle 13"/>
            <p:cNvSpPr/>
            <p:nvPr/>
          </p:nvSpPr>
          <p:spPr>
            <a:xfrm>
              <a:off x="1654868" y="3706798"/>
              <a:ext cx="8703398" cy="264850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654868" y="3839277"/>
              <a:ext cx="9237989" cy="2246769"/>
            </a:xfrm>
            <a:prstGeom prst="rect">
              <a:avLst/>
            </a:prstGeom>
          </p:spPr>
          <p:txBody>
            <a:bodyPr wrap="square">
              <a:spAutoFit/>
            </a:bodyPr>
            <a:lstStyle/>
            <a:p>
              <a:pPr eaLnBrk="0" fontAlgn="base" hangingPunct="0">
                <a:spcBef>
                  <a:spcPct val="0"/>
                </a:spcBef>
                <a:spcAft>
                  <a:spcPct val="0"/>
                </a:spcAft>
              </a:pPr>
              <a:r>
                <a:rPr lang="en-US" altLang="en-US" sz="2800" b="1" u="sng" dirty="0" err="1">
                  <a:solidFill>
                    <a:srgbClr val="FF0000"/>
                  </a:solidFill>
                  <a:latin typeface="Cambria" panose="02040503050406030204" pitchFamily="18" charset="0"/>
                  <a:ea typeface="Cambria" panose="02040503050406030204" pitchFamily="18" charset="0"/>
                </a:rPr>
                <a:t>Tranh</a:t>
              </a:r>
              <a:r>
                <a:rPr lang="en-US" altLang="en-US" sz="2800" b="1" u="sng" dirty="0">
                  <a:solidFill>
                    <a:srgbClr val="FF0000"/>
                  </a:solidFill>
                  <a:latin typeface="Cambria" panose="02040503050406030204" pitchFamily="18" charset="0"/>
                  <a:ea typeface="Cambria" panose="02040503050406030204" pitchFamily="18" charset="0"/>
                </a:rPr>
                <a:t> 1</a:t>
              </a:r>
            </a:p>
            <a:p>
              <a:pPr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trong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tranh</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là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sàn</a:t>
              </a:r>
              <a:endParaRPr lang="en-US" altLang="en-US" sz="2800" b="1" dirty="0">
                <a:solidFill>
                  <a:srgbClr val="002060"/>
                </a:solidFill>
                <a:latin typeface="Cambria" panose="02040503050406030204" pitchFamily="18" charset="0"/>
                <a:ea typeface="Cambria" panose="02040503050406030204" pitchFamily="18" charset="0"/>
              </a:endParaRPr>
            </a:p>
            <a:p>
              <a:pPr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được</a:t>
              </a:r>
              <a:r>
                <a:rPr lang="en-US" altLang="en-US" sz="2800" b="1" dirty="0">
                  <a:solidFill>
                    <a:srgbClr val="002060"/>
                  </a:solidFill>
                  <a:latin typeface="Cambria" panose="02040503050406030204" pitchFamily="18" charset="0"/>
                  <a:ea typeface="Cambria" panose="02040503050406030204" pitchFamily="18" charset="0"/>
                </a:rPr>
                <a:t> </a:t>
              </a:r>
              <a:r>
                <a:rPr lang="vi-VN" altLang="en-US" sz="2800" b="1" dirty="0">
                  <a:solidFill>
                    <a:srgbClr val="002060"/>
                  </a:solidFill>
                  <a:latin typeface="Cambria" panose="02040503050406030204" pitchFamily="18" charset="0"/>
                  <a:ea typeface="Cambria" panose="02040503050406030204" pitchFamily="18" charset="0"/>
                </a:rPr>
                <a:t>làm</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bằng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gỗ</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tre</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nứa</a:t>
              </a:r>
              <a:r>
                <a:rPr lang="en-US" altLang="en-US" sz="2800" b="1" dirty="0">
                  <a:solidFill>
                    <a:srgbClr val="002060"/>
                  </a:solidFill>
                  <a:latin typeface="Cambria" panose="02040503050406030204" pitchFamily="18" charset="0"/>
                  <a:ea typeface="Cambria" panose="02040503050406030204" pitchFamily="18" charset="0"/>
                </a:rPr>
                <a:t>,…</a:t>
              </a:r>
            </a:p>
            <a:p>
              <a:pPr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Xung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quanh</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là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đồi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núi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trập</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trùng</a:t>
              </a:r>
              <a:r>
                <a:rPr lang="en-US" altLang="en-US" sz="2800" b="1" dirty="0">
                  <a:solidFill>
                    <a:srgbClr val="002060"/>
                  </a:solidFill>
                  <a:latin typeface="Cambria" panose="02040503050406030204" pitchFamily="18" charset="0"/>
                  <a:ea typeface="Cambria" panose="02040503050406030204" pitchFamily="18" charset="0"/>
                </a:rPr>
                <a:t>.</a:t>
              </a:r>
            </a:p>
            <a:p>
              <a:pPr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Đây</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là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của</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những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người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sống</a:t>
              </a:r>
              <a:r>
                <a:rPr lang="en-US" altLang="en-US" sz="2800" b="1" dirty="0">
                  <a:solidFill>
                    <a:srgbClr val="002060"/>
                  </a:solidFill>
                  <a:latin typeface="Cambria" panose="02040503050406030204" pitchFamily="18" charset="0"/>
                  <a:ea typeface="Cambria" panose="02040503050406030204" pitchFamily="18" charset="0"/>
                </a:rPr>
                <a:t> ở </a:t>
              </a:r>
              <a:r>
                <a:rPr lang="en-US" altLang="en-US" sz="2800" b="1" dirty="0" err="1">
                  <a:solidFill>
                    <a:srgbClr val="002060"/>
                  </a:solidFill>
                  <a:latin typeface="Cambria" panose="02040503050406030204" pitchFamily="18" charset="0"/>
                  <a:ea typeface="Cambria" panose="02040503050406030204" pitchFamily="18" charset="0"/>
                </a:rPr>
                <a:t>vùng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núi</a:t>
              </a:r>
              <a:r>
                <a:rPr lang="en-US" altLang="en-US" sz="28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3454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30405" y="205031"/>
            <a:ext cx="11418467" cy="872367"/>
            <a:chOff x="485752" y="219765"/>
            <a:chExt cx="12061720"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2" y="219765"/>
              <a:ext cx="12061720" cy="910224"/>
            </a:xfrm>
            <a:prstGeom prst="rect">
              <a:avLst/>
            </a:prstGeom>
          </p:spPr>
        </p:pic>
        <p:sp>
          <p:nvSpPr>
            <p:cNvPr id="2" name="Rectangle 1"/>
            <p:cNvSpPr/>
            <p:nvPr/>
          </p:nvSpPr>
          <p:spPr>
            <a:xfrm>
              <a:off x="633779" y="401446"/>
              <a:ext cx="11765663" cy="545926"/>
            </a:xfrm>
            <a:prstGeom prst="rect">
              <a:avLst/>
            </a:prstGeom>
          </p:spPr>
          <p:txBody>
            <a:bodyPr wrap="square">
              <a:spAutoFit/>
            </a:bodyPr>
            <a:lstStyle/>
            <a:p>
              <a:pPr lvl="0" algn="ctr" defTabSz="609539">
                <a:defRPr/>
              </a:pPr>
              <a:r>
                <a:rPr lang="en-US" sz="2800" kern="0" dirty="0">
                  <a:latin typeface="Nunito Black" panose="00000A00000000000000" pitchFamily="2" charset="0"/>
                </a:rPr>
                <a:t>1. </a:t>
              </a:r>
              <a:r>
                <a:rPr lang="en-US" sz="2800" b="1" dirty="0" err="1">
                  <a:latin typeface="Nunito Black" pitchFamily="2" charset="0"/>
                </a:rPr>
                <a:t>Quan</a:t>
              </a:r>
              <a:r>
                <a:rPr lang="en-US" sz="2800" b="1" dirty="0">
                  <a:latin typeface="Nunito Black" pitchFamily="2" charset="0"/>
                </a:rPr>
                <a:t> </a:t>
              </a:r>
              <a:r>
                <a:rPr lang="en-US" sz="2800" b="1" dirty="0" err="1">
                  <a:latin typeface="Nunito Black" pitchFamily="2" charset="0"/>
                </a:rPr>
                <a:t>sách</a:t>
              </a:r>
              <a:r>
                <a:rPr lang="en-US" sz="2800" b="1" dirty="0">
                  <a:latin typeface="Nunito Black" pitchFamily="2" charset="0"/>
                </a:rPr>
                <a:t> </a:t>
              </a:r>
              <a:r>
                <a:rPr lang="en-US" sz="2800" b="1" dirty="0" err="1">
                  <a:latin typeface="Nunito Black" pitchFamily="2" charset="0"/>
                </a:rPr>
                <a:t>tranh</a:t>
              </a:r>
              <a:r>
                <a:rPr lang="en-US" sz="2800" b="1" dirty="0">
                  <a:latin typeface="Nunito Black" pitchFamily="2" charset="0"/>
                </a:rPr>
                <a:t>, </a:t>
              </a:r>
              <a:r>
                <a:rPr lang="en-US" sz="2800" b="1" dirty="0" err="1">
                  <a:latin typeface="Nunito Black" pitchFamily="2" charset="0"/>
                </a:rPr>
                <a:t>nêu</a:t>
              </a:r>
              <a:r>
                <a:rPr lang="en-US" sz="2800" b="1" dirty="0">
                  <a:latin typeface="Nunito Black" pitchFamily="2" charset="0"/>
                </a:rPr>
                <a:t> </a:t>
              </a:r>
              <a:r>
                <a:rPr lang="en-US" sz="2800" b="1" dirty="0" err="1">
                  <a:latin typeface="Nunito Black" pitchFamily="2" charset="0"/>
                </a:rPr>
                <a:t>đặc</a:t>
              </a:r>
              <a:r>
                <a:rPr lang="en-US" sz="2800" b="1" dirty="0">
                  <a:latin typeface="Nunito Black" pitchFamily="2" charset="0"/>
                </a:rPr>
                <a:t> </a:t>
              </a:r>
              <a:r>
                <a:rPr lang="en-US" sz="2800" b="1" dirty="0" err="1">
                  <a:latin typeface="Nunito Black" pitchFamily="2" charset="0"/>
                </a:rPr>
                <a:t>điểm</a:t>
              </a:r>
              <a:r>
                <a:rPr lang="en-US" sz="2800" b="1" dirty="0">
                  <a:latin typeface="Nunito Black" pitchFamily="2" charset="0"/>
                </a:rPr>
                <a:t> </a:t>
              </a:r>
              <a:r>
                <a:rPr lang="en-US" sz="2800" b="1" dirty="0" err="1">
                  <a:latin typeface="Nunito Black" pitchFamily="2" charset="0"/>
                </a:rPr>
                <a:t>của</a:t>
              </a:r>
              <a:r>
                <a:rPr lang="en-US" sz="2800" b="1" dirty="0">
                  <a:latin typeface="Nunito Black" pitchFamily="2" charset="0"/>
                </a:rPr>
                <a:t> </a:t>
              </a:r>
              <a:r>
                <a:rPr lang="en-US" sz="2800" b="1" dirty="0" err="1">
                  <a:latin typeface="Nunito Black" pitchFamily="2" charset="0"/>
                </a:rPr>
                <a:t>sự</a:t>
              </a:r>
              <a:r>
                <a:rPr lang="en-US" sz="2800" b="1" dirty="0">
                  <a:latin typeface="Nunito Black" pitchFamily="2" charset="0"/>
                </a:rPr>
                <a:t> </a:t>
              </a:r>
              <a:r>
                <a:rPr lang="en-US" sz="2800" b="1" dirty="0" err="1">
                  <a:latin typeface="Nunito Black" pitchFamily="2" charset="0"/>
                </a:rPr>
                <a:t>vật</a:t>
              </a:r>
              <a:r>
                <a:rPr lang="en-US" sz="2800" b="1" dirty="0">
                  <a:latin typeface="Nunito Black" pitchFamily="2" charset="0"/>
                </a:rPr>
                <a:t> </a:t>
              </a:r>
              <a:r>
                <a:rPr lang="en-US" sz="2800" b="1" dirty="0" err="1">
                  <a:latin typeface="Nunito Black" pitchFamily="2" charset="0"/>
                </a:rPr>
                <a:t>trong</a:t>
              </a:r>
              <a:r>
                <a:rPr lang="en-US" sz="2800" b="1" dirty="0">
                  <a:latin typeface="Nunito Black" pitchFamily="2" charset="0"/>
                </a:rPr>
                <a:t> </a:t>
              </a:r>
              <a:r>
                <a:rPr lang="en-US" sz="2800" b="1" dirty="0" err="1">
                  <a:latin typeface="Nunito Black" pitchFamily="2" charset="0"/>
                </a:rPr>
                <a:t>mỗi</a:t>
              </a:r>
              <a:r>
                <a:rPr lang="en-US" sz="2800" b="1" dirty="0">
                  <a:latin typeface="Nunito Black" pitchFamily="2" charset="0"/>
                </a:rPr>
                <a:t> </a:t>
              </a:r>
              <a:r>
                <a:rPr lang="en-US" sz="2800" b="1" dirty="0" err="1">
                  <a:latin typeface="Nunito Black" pitchFamily="2" charset="0"/>
                </a:rPr>
                <a:t>tranh</a:t>
              </a:r>
              <a:r>
                <a:rPr lang="en-US" sz="2800" b="1" dirty="0">
                  <a:latin typeface="Nunito Black" pitchFamily="2" charset="0"/>
                </a:rPr>
                <a:t>.</a:t>
              </a:r>
              <a:endParaRPr lang="en-US" sz="2800" b="1" kern="0" dirty="0">
                <a:latin typeface="Nunito Black" panose="00000A00000000000000" pitchFamily="2" charset="0"/>
              </a:endParaRPr>
            </a:p>
          </p:txBody>
        </p:sp>
      </p:grpSp>
      <p:sp>
        <p:nvSpPr>
          <p:cNvPr id="40" name="Rectangle 39"/>
          <p:cNvSpPr/>
          <p:nvPr/>
        </p:nvSpPr>
        <p:spPr>
          <a:xfrm>
            <a:off x="4233673" y="1129089"/>
            <a:ext cx="7175066" cy="2246769"/>
          </a:xfrm>
          <a:prstGeom prst="rect">
            <a:avLst/>
          </a:prstGeom>
        </p:spPr>
        <p:txBody>
          <a:bodyPr wrap="square">
            <a:spAutoFit/>
          </a:bodyPr>
          <a:lstStyle/>
          <a:p>
            <a:pPr algn="just" eaLnBrk="0" fontAlgn="base" hangingPunct="0">
              <a:spcBef>
                <a:spcPct val="0"/>
              </a:spcBef>
              <a:spcAft>
                <a:spcPct val="0"/>
              </a:spcAft>
            </a:pPr>
            <a:r>
              <a:rPr lang="en-US" altLang="en-US" sz="2800" dirty="0" err="1">
                <a:solidFill>
                  <a:srgbClr val="000000"/>
                </a:solidFill>
                <a:latin typeface="Cambria" panose="02040503050406030204" pitchFamily="18" charset="0"/>
                <a:ea typeface="Cambria" panose="02040503050406030204" pitchFamily="18" charset="0"/>
              </a:rPr>
              <a:t>Gợi</a:t>
            </a:r>
            <a:r>
              <a:rPr lang="en-US" altLang="en-US" sz="2800" dirty="0">
                <a:solidFill>
                  <a:srgbClr val="000000"/>
                </a:solidFill>
                <a:latin typeface="Cambria" panose="02040503050406030204" pitchFamily="18" charset="0"/>
                <a:ea typeface="Cambria" panose="02040503050406030204" pitchFamily="18" charset="0"/>
              </a:rPr>
              <a:t> ý: </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trong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tranh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thuộc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loại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những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đặc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điểm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nổi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bật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hình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dạng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màu</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sắc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vật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xung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quanh</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Em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nghĩ</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khi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sát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5"/>
          <a:stretch>
            <a:fillRect/>
          </a:stretch>
        </p:blipFill>
        <p:spPr>
          <a:xfrm>
            <a:off x="675784" y="972296"/>
            <a:ext cx="3164696" cy="2518452"/>
          </a:xfrm>
          <a:prstGeom prst="rect">
            <a:avLst/>
          </a:prstGeom>
        </p:spPr>
      </p:pic>
      <p:grpSp>
        <p:nvGrpSpPr>
          <p:cNvPr id="7" name="Group 6"/>
          <p:cNvGrpSpPr/>
          <p:nvPr/>
        </p:nvGrpSpPr>
        <p:grpSpPr>
          <a:xfrm>
            <a:off x="841248" y="3604237"/>
            <a:ext cx="10268712" cy="2580882"/>
            <a:chOff x="841248" y="3604237"/>
            <a:chExt cx="10268712" cy="2580882"/>
          </a:xfrm>
        </p:grpSpPr>
        <p:sp>
          <p:nvSpPr>
            <p:cNvPr id="14" name="Rounded Rectangle 13"/>
            <p:cNvSpPr/>
            <p:nvPr/>
          </p:nvSpPr>
          <p:spPr>
            <a:xfrm>
              <a:off x="841248" y="3635930"/>
              <a:ext cx="10122407" cy="2549189"/>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3720" y="3604237"/>
              <a:ext cx="10116240" cy="2523768"/>
            </a:xfrm>
            <a:prstGeom prst="rect">
              <a:avLst/>
            </a:prstGeom>
          </p:spPr>
          <p:txBody>
            <a:bodyPr wrap="square">
              <a:spAutoFit/>
            </a:bodyPr>
            <a:lstStyle/>
            <a:p>
              <a:pPr lvl="0" eaLnBrk="0" fontAlgn="base" hangingPunct="0">
                <a:spcBef>
                  <a:spcPct val="0"/>
                </a:spcBef>
                <a:spcAft>
                  <a:spcPct val="0"/>
                </a:spcAft>
              </a:pPr>
              <a:r>
                <a:rPr kumimoji="0" lang="en-US" altLang="en-US" sz="2800" b="1" i="0" u="sng" strike="noStrike" cap="none" normalizeH="0" baseline="0" dirty="0" err="1">
                  <a:ln>
                    <a:noFill/>
                  </a:ln>
                  <a:solidFill>
                    <a:srgbClr val="FF0000"/>
                  </a:solidFill>
                  <a:effectLst/>
                  <a:latin typeface="Cambria" panose="02040503050406030204" pitchFamily="18" charset="0"/>
                  <a:ea typeface="Cambria" panose="02040503050406030204" pitchFamily="18" charset="0"/>
                </a:rPr>
                <a:t>Tranh</a:t>
              </a:r>
              <a:r>
                <a:rPr kumimoji="0" lang="en-US" altLang="en-US" sz="2800" b="1" i="0" u="sng" strike="noStrike" cap="none" normalizeH="0" baseline="0" dirty="0">
                  <a:ln>
                    <a:noFill/>
                  </a:ln>
                  <a:solidFill>
                    <a:srgbClr val="FF0000"/>
                  </a:solidFill>
                  <a:effectLst/>
                  <a:latin typeface="Cambria" panose="02040503050406030204" pitchFamily="18" charset="0"/>
                  <a:ea typeface="Cambria" panose="02040503050406030204" pitchFamily="18" charset="0"/>
                </a:rPr>
                <a:t> 2:</a:t>
              </a:r>
            </a:p>
            <a:p>
              <a:pPr lvl="0" algn="just" eaLnBrk="0" fontAlgn="base" hangingPunct="0">
                <a:spcBef>
                  <a:spcPct val="0"/>
                </a:spcBef>
                <a:spcAft>
                  <a:spcPct val="0"/>
                </a:spcAft>
              </a:pP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Ngôi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nhà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trong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bức</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tranh</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ngôi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nhà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cấp</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bốn</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ở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vùng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nông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thôn</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a:t>
              </a:r>
            </a:p>
            <a:p>
              <a:pPr lvl="0" algn="just" eaLnBrk="0" fontAlgn="base" hangingPunct="0">
                <a:spcBef>
                  <a:spcPct val="0"/>
                </a:spcBef>
                <a:spcAft>
                  <a:spcPct val="0"/>
                </a:spcAft>
              </a:pP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Ngôi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nhà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được</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sơn</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tường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màu</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vàng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mái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ngói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đỏ</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tươi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a:t>
              </a:r>
            </a:p>
            <a:p>
              <a:pPr lvl="0" algn="just" eaLnBrk="0" fontAlgn="base" hangingPunct="0">
                <a:spcBef>
                  <a:spcPct val="0"/>
                </a:spcBef>
                <a:spcAft>
                  <a:spcPct val="0"/>
                </a:spcAft>
              </a:pP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Xung</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quanh</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ngôi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nhà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cây</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cối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vườn</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tược</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a:t>
              </a:r>
            </a:p>
            <a:p>
              <a:pPr lvl="0" algn="just" eaLnBrk="0" fontAlgn="base" hangingPunct="0">
                <a:spcBef>
                  <a:spcPct val="0"/>
                </a:spcBef>
                <a:spcAft>
                  <a:spcPct val="0"/>
                </a:spcAft>
              </a:pP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Bức</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tranh</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về</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ngôi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nhà</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này</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đem</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lại</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em</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cảm</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giác</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bình</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dị</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a:t>
              </a:r>
            </a:p>
            <a:p>
              <a:pPr lvl="0" algn="just" eaLnBrk="0" fontAlgn="base" hangingPunct="0">
                <a:spcBef>
                  <a:spcPct val="0"/>
                </a:spcBef>
                <a:spcAft>
                  <a:spcPct val="0"/>
                </a:spcAft>
              </a:pP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yên</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002060"/>
                  </a:solidFill>
                  <a:effectLst/>
                  <a:latin typeface="Cambria" panose="02040503050406030204" pitchFamily="18" charset="0"/>
                  <a:ea typeface="Cambria" panose="02040503050406030204" pitchFamily="18" charset="0"/>
                </a:rPr>
                <a:t>bình</a:t>
              </a:r>
              <a:r>
                <a:rPr kumimoji="0" lang="en-US" altLang="en-US" sz="2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rPr>
                <a:t>.</a:t>
              </a:r>
            </a:p>
          </p:txBody>
        </p:sp>
      </p:grpSp>
      <p:pic>
        <p:nvPicPr>
          <p:cNvPr id="4" name="Picture 3"/>
          <p:cNvPicPr>
            <a:picLocks noChangeAspect="1"/>
          </p:cNvPicPr>
          <p:nvPr/>
        </p:nvPicPr>
        <p:blipFill>
          <a:blip r:embed="rId6"/>
          <a:stretch>
            <a:fillRect/>
          </a:stretch>
        </p:blipFill>
        <p:spPr>
          <a:xfrm>
            <a:off x="10465897" y="5011303"/>
            <a:ext cx="1885679" cy="1807109"/>
          </a:xfrm>
          <a:prstGeom prst="rect">
            <a:avLst/>
          </a:prstGeom>
        </p:spPr>
      </p:pic>
    </p:spTree>
    <p:extLst>
      <p:ext uri="{BB962C8B-B14F-4D97-AF65-F5344CB8AC3E}">
        <p14:creationId xmlns:p14="http://schemas.microsoft.com/office/powerpoint/2010/main" val="36886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30405" y="205031"/>
            <a:ext cx="11418467" cy="872367"/>
            <a:chOff x="485752" y="219765"/>
            <a:chExt cx="12061720"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2" y="219765"/>
              <a:ext cx="12061720" cy="910224"/>
            </a:xfrm>
            <a:prstGeom prst="rect">
              <a:avLst/>
            </a:prstGeom>
          </p:spPr>
        </p:pic>
        <p:sp>
          <p:nvSpPr>
            <p:cNvPr id="2" name="Rectangle 1"/>
            <p:cNvSpPr/>
            <p:nvPr/>
          </p:nvSpPr>
          <p:spPr>
            <a:xfrm>
              <a:off x="633779" y="401446"/>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a:t>
              </a:r>
              <a:endParaRPr lang="en-US" sz="2800" b="1" kern="0" dirty="0">
                <a:latin typeface="Times New Roman" pitchFamily="18" charset="0"/>
                <a:cs typeface="Times New Roman" pitchFamily="18" charset="0"/>
              </a:endParaRPr>
            </a:p>
          </p:txBody>
        </p:sp>
      </p:grpSp>
      <p:pic>
        <p:nvPicPr>
          <p:cNvPr id="4" name="Picture 3"/>
          <p:cNvPicPr>
            <a:picLocks noChangeAspect="1"/>
          </p:cNvPicPr>
          <p:nvPr/>
        </p:nvPicPr>
        <p:blipFill>
          <a:blip r:embed="rId5"/>
          <a:stretch>
            <a:fillRect/>
          </a:stretch>
        </p:blipFill>
        <p:spPr>
          <a:xfrm>
            <a:off x="10358266" y="4786330"/>
            <a:ext cx="2100942" cy="2013403"/>
          </a:xfrm>
          <a:prstGeom prst="rect">
            <a:avLst/>
          </a:prstGeom>
        </p:spPr>
      </p:pic>
      <p:sp>
        <p:nvSpPr>
          <p:cNvPr id="40" name="Rectangle 39"/>
          <p:cNvSpPr/>
          <p:nvPr/>
        </p:nvSpPr>
        <p:spPr>
          <a:xfrm>
            <a:off x="4233673" y="1129089"/>
            <a:ext cx="7175066" cy="2246769"/>
          </a:xfrm>
          <a:prstGeom prst="rect">
            <a:avLst/>
          </a:prstGeom>
        </p:spPr>
        <p:txBody>
          <a:bodyPr wrap="square">
            <a:spAutoFit/>
          </a:bodyPr>
          <a:lstStyle/>
          <a:p>
            <a:pPr algn="just" eaLnBrk="0" fontAlgn="base" hangingPunct="0">
              <a:spcBef>
                <a:spcPct val="0"/>
              </a:spcBef>
              <a:spcAft>
                <a:spcPct val="0"/>
              </a:spcAft>
            </a:pPr>
            <a:r>
              <a:rPr lang="en-US" altLang="en-US" sz="2800" dirty="0" err="1">
                <a:solidFill>
                  <a:srgbClr val="000000"/>
                </a:solidFill>
                <a:latin typeface="Cambria" panose="02040503050406030204" pitchFamily="18" charset="0"/>
                <a:ea typeface="Cambria" panose="02040503050406030204" pitchFamily="18" charset="0"/>
              </a:rPr>
              <a:t>Gợi</a:t>
            </a:r>
            <a:r>
              <a:rPr lang="en-US" altLang="en-US" sz="2800" dirty="0">
                <a:solidFill>
                  <a:srgbClr val="000000"/>
                </a:solidFill>
                <a:latin typeface="Cambria" panose="02040503050406030204" pitchFamily="18" charset="0"/>
                <a:ea typeface="Cambria" panose="02040503050406030204" pitchFamily="18" charset="0"/>
              </a:rPr>
              <a:t> ý: </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trong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tranh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thuộc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loại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những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đặc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điểm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nổi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bật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hình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dạng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màu</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sắc</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cảnh</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vật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xung</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quanh</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Em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có</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cảm</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nghĩ</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gì</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khi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quan</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sát</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ngôi</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nhà</a:t>
            </a:r>
            <a:r>
              <a:rPr lang="en-US" altLang="en-US" sz="2800" dirty="0">
                <a:solidFill>
                  <a:srgbClr val="000000"/>
                </a:solidFill>
                <a:latin typeface="Cambria" panose="02040503050406030204" pitchFamily="18" charset="0"/>
                <a:ea typeface="Cambria" panose="02040503050406030204" pitchFamily="18" charset="0"/>
              </a:rPr>
              <a:t> </a:t>
            </a:r>
            <a:r>
              <a:rPr lang="en-US" altLang="en-US" sz="2800" dirty="0" err="1">
                <a:solidFill>
                  <a:srgbClr val="000000"/>
                </a:solidFill>
                <a:latin typeface="Cambria" panose="02040503050406030204" pitchFamily="18" charset="0"/>
                <a:ea typeface="Cambria" panose="02040503050406030204" pitchFamily="18" charset="0"/>
              </a:rPr>
              <a:t>đó</a:t>
            </a:r>
            <a:r>
              <a:rPr lang="en-US" altLang="en-US" sz="2800" dirty="0">
                <a:solidFill>
                  <a:srgbClr val="000000"/>
                </a:solidFill>
                <a:latin typeface="Cambria" panose="02040503050406030204" pitchFamily="18" charset="0"/>
                <a:ea typeface="Cambria" panose="02040503050406030204" pitchFamily="18" charset="0"/>
              </a:rPr>
              <a:t>?</a:t>
            </a:r>
            <a:endParaRPr lang="en-US" altLang="en-US" sz="2800" dirty="0">
              <a:solidFill>
                <a:prstClr val="black"/>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6"/>
          <a:stretch>
            <a:fillRect/>
          </a:stretch>
        </p:blipFill>
        <p:spPr>
          <a:xfrm>
            <a:off x="466344" y="948402"/>
            <a:ext cx="3566159" cy="2758396"/>
          </a:xfrm>
          <a:prstGeom prst="rect">
            <a:avLst/>
          </a:prstGeom>
        </p:spPr>
      </p:pic>
      <p:grpSp>
        <p:nvGrpSpPr>
          <p:cNvPr id="7" name="Group 6"/>
          <p:cNvGrpSpPr/>
          <p:nvPr/>
        </p:nvGrpSpPr>
        <p:grpSpPr>
          <a:xfrm>
            <a:off x="1487937" y="3650520"/>
            <a:ext cx="9018518" cy="2704782"/>
            <a:chOff x="1487937" y="3650520"/>
            <a:chExt cx="9018518" cy="2704782"/>
          </a:xfrm>
        </p:grpSpPr>
        <p:sp>
          <p:nvSpPr>
            <p:cNvPr id="14" name="Rounded Rectangle 13"/>
            <p:cNvSpPr/>
            <p:nvPr/>
          </p:nvSpPr>
          <p:spPr>
            <a:xfrm>
              <a:off x="1487937" y="3706798"/>
              <a:ext cx="9018517" cy="2648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97152" y="3650520"/>
              <a:ext cx="8909303" cy="2677656"/>
            </a:xfrm>
            <a:prstGeom prst="rect">
              <a:avLst/>
            </a:prstGeom>
          </p:spPr>
          <p:txBody>
            <a:bodyPr wrap="square">
              <a:spAutoFit/>
            </a:bodyPr>
            <a:lstStyle/>
            <a:p>
              <a:pPr eaLnBrk="0" fontAlgn="base" hangingPunct="0">
                <a:spcBef>
                  <a:spcPct val="0"/>
                </a:spcBef>
                <a:spcAft>
                  <a:spcPct val="0"/>
                </a:spcAft>
              </a:pPr>
              <a:r>
                <a:rPr lang="en-US" altLang="en-US" sz="2800" b="1" u="sng" dirty="0" err="1">
                  <a:solidFill>
                    <a:srgbClr val="FF0000"/>
                  </a:solidFill>
                  <a:latin typeface="Cambria" panose="02040503050406030204" pitchFamily="18" charset="0"/>
                  <a:ea typeface="Cambria" panose="02040503050406030204" pitchFamily="18" charset="0"/>
                </a:rPr>
                <a:t>Tranh</a:t>
              </a:r>
              <a:r>
                <a:rPr lang="en-US" altLang="en-US" sz="2800" b="1" u="sng" dirty="0">
                  <a:solidFill>
                    <a:srgbClr val="FF0000"/>
                  </a:solidFill>
                  <a:latin typeface="Cambria" panose="02040503050406030204" pitchFamily="18" charset="0"/>
                  <a:ea typeface="Cambria" panose="02040503050406030204" pitchFamily="18" charset="0"/>
                </a:rPr>
                <a:t> 3:</a:t>
              </a:r>
            </a:p>
            <a:p>
              <a:pPr algn="just"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trong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tranh</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là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ở </a:t>
              </a:r>
              <a:r>
                <a:rPr lang="en-US" altLang="en-US" sz="2800" b="1" dirty="0" err="1">
                  <a:solidFill>
                    <a:srgbClr val="002060"/>
                  </a:solidFill>
                  <a:latin typeface="Cambria" panose="02040503050406030204" pitchFamily="18" charset="0"/>
                  <a:ea typeface="Cambria" panose="02040503050406030204" pitchFamily="18" charset="0"/>
                </a:rPr>
                <a:t>thành</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phố</a:t>
              </a:r>
              <a:endParaRPr lang="en-US" altLang="en-US" sz="2800" b="1" dirty="0">
                <a:solidFill>
                  <a:srgbClr val="002060"/>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có</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những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thiết</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bị</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hiện</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đại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như</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ti</a:t>
              </a:r>
              <a:r>
                <a:rPr lang="en-US" altLang="en-US" sz="2800" b="1" dirty="0">
                  <a:solidFill>
                    <a:srgbClr val="002060"/>
                  </a:solidFill>
                  <a:latin typeface="Cambria" panose="02040503050406030204" pitchFamily="18" charset="0"/>
                  <a:ea typeface="Cambria" panose="02040503050406030204" pitchFamily="18" charset="0"/>
                </a:rPr>
                <a:t> vi </a:t>
              </a:r>
              <a:r>
                <a:rPr lang="en-US" altLang="en-US" sz="2800" b="1" dirty="0" err="1">
                  <a:solidFill>
                    <a:srgbClr val="002060"/>
                  </a:solidFill>
                  <a:latin typeface="Cambria" panose="02040503050406030204" pitchFamily="18" charset="0"/>
                  <a:ea typeface="Cambria" panose="02040503050406030204" pitchFamily="18" charset="0"/>
                </a:rPr>
                <a:t>màn</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hình</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phẳng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điều</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hòa</a:t>
              </a:r>
              <a:r>
                <a:rPr lang="en-US" altLang="en-US" sz="2800" b="1" dirty="0">
                  <a:solidFill>
                    <a:srgbClr val="002060"/>
                  </a:solidFill>
                  <a:latin typeface="Cambria" panose="02040503050406030204" pitchFamily="18" charset="0"/>
                  <a:ea typeface="Cambria" panose="02040503050406030204" pitchFamily="18" charset="0"/>
                </a:rPr>
                <a:t>,…</a:t>
              </a:r>
            </a:p>
            <a:p>
              <a:pPr algn="just"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Tường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của</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được</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sơn</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màu</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hồng</a:t>
              </a:r>
              <a:r>
                <a:rPr lang="en-US" altLang="en-US" sz="2800" b="1" dirty="0">
                  <a:solidFill>
                    <a:srgbClr val="002060"/>
                  </a:solidFill>
                  <a:latin typeface="Cambria" panose="02040503050406030204" pitchFamily="18" charset="0"/>
                  <a:ea typeface="Cambria" panose="02040503050406030204" pitchFamily="18" charset="0"/>
                </a:rPr>
                <a:t>.</a:t>
              </a:r>
            </a:p>
            <a:p>
              <a:pPr algn="just" eaLnBrk="0" fontAlgn="base" hangingPunct="0">
                <a:spcBef>
                  <a:spcPct val="0"/>
                </a:spcBef>
                <a:spcAft>
                  <a:spcPct val="0"/>
                </a:spcAft>
              </a:pP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Ngôi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nhà</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này</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mang</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lại</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cho</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em</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cảm</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giác</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tiện</a:t>
              </a:r>
              <a:r>
                <a:rPr lang="en-US" altLang="en-US" sz="2800" b="1" dirty="0">
                  <a:solidFill>
                    <a:srgbClr val="002060"/>
                  </a:solidFill>
                  <a:latin typeface="Cambria" panose="02040503050406030204" pitchFamily="18" charset="0"/>
                  <a:ea typeface="Cambria" panose="02040503050406030204" pitchFamily="18" charset="0"/>
                </a:rPr>
                <a:t> </a:t>
              </a:r>
              <a:r>
                <a:rPr lang="en-US" altLang="en-US" sz="2800" b="1" dirty="0" err="1">
                  <a:solidFill>
                    <a:srgbClr val="002060"/>
                  </a:solidFill>
                  <a:latin typeface="Cambria" panose="02040503050406030204" pitchFamily="18" charset="0"/>
                  <a:ea typeface="Cambria" panose="02040503050406030204" pitchFamily="18" charset="0"/>
                </a:rPr>
                <a:t>nghi</a:t>
              </a:r>
              <a:r>
                <a:rPr lang="en-US" altLang="en-US" sz="2800" b="1" dirty="0">
                  <a:solidFill>
                    <a:srgbClr val="00206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0414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36597" y="204582"/>
            <a:ext cx="11138198" cy="872367"/>
            <a:chOff x="-1275160" y="219297"/>
            <a:chExt cx="11765663"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0" y="219297"/>
              <a:ext cx="8217392" cy="910224"/>
            </a:xfrm>
            <a:prstGeom prst="rect">
              <a:avLst/>
            </a:prstGeom>
          </p:spPr>
        </p:pic>
        <p:sp>
          <p:nvSpPr>
            <p:cNvPr id="2" name="Rectangle 1"/>
            <p:cNvSpPr/>
            <p:nvPr/>
          </p:nvSpPr>
          <p:spPr>
            <a:xfrm>
              <a:off x="-1275160" y="435852"/>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2.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đoạn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tả</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em</a:t>
              </a:r>
              <a:r>
                <a:rPr lang="en-US" sz="2800" kern="0" dirty="0">
                  <a:latin typeface="Times New Roman" pitchFamily="18" charset="0"/>
                  <a:cs typeface="Times New Roman" pitchFamily="18" charset="0"/>
                </a:rPr>
                <a:t>. </a:t>
              </a:r>
              <a:endParaRPr lang="en-US" sz="2800" b="1" kern="0" dirty="0">
                <a:latin typeface="Times New Roman" pitchFamily="18" charset="0"/>
                <a:cs typeface="Times New Roman" pitchFamily="18" charset="0"/>
              </a:endParaRPr>
            </a:p>
          </p:txBody>
        </p:sp>
      </p:grpSp>
      <p:sp>
        <p:nvSpPr>
          <p:cNvPr id="13" name="Rounded Rectangle 12"/>
          <p:cNvSpPr/>
          <p:nvPr/>
        </p:nvSpPr>
        <p:spPr>
          <a:xfrm>
            <a:off x="1563624" y="1038330"/>
            <a:ext cx="9125712" cy="5550456"/>
          </a:xfrm>
          <a:prstGeom prst="roundRect">
            <a:avLst/>
          </a:prstGeom>
          <a:solidFill>
            <a:schemeClr val="bg1"/>
          </a:solidFill>
          <a:ln w="28575">
            <a:solidFill>
              <a:schemeClr val="accent2">
                <a:lumMod val="75000"/>
              </a:schemeClr>
            </a:solidFill>
          </a:ln>
        </p:spPr>
        <p:txBody>
          <a:bodyPr wrap="square">
            <a:spAutoFit/>
          </a:bodyPr>
          <a:lstStyle/>
          <a:p>
            <a:pPr algn="just"/>
            <a:r>
              <a:rPr lang="en-US" sz="4000" dirty="0" err="1">
                <a:solidFill>
                  <a:srgbClr val="FF0000"/>
                </a:solidFill>
                <a:latin typeface="Great Vibes" pitchFamily="2" charset="0"/>
                <a:ea typeface="Cambria" panose="02040503050406030204" pitchFamily="18" charset="0"/>
              </a:rPr>
              <a:t>Gợi</a:t>
            </a:r>
            <a:r>
              <a:rPr lang="en-US" sz="4000" dirty="0">
                <a:solidFill>
                  <a:srgbClr val="FF0000"/>
                </a:solidFill>
                <a:latin typeface="Great Vibes" pitchFamily="2" charset="0"/>
                <a:ea typeface="Cambria" panose="02040503050406030204" pitchFamily="18" charset="0"/>
              </a:rPr>
              <a:t> ý:</a:t>
            </a:r>
            <a:endParaRPr lang="vi-VN" sz="4000" dirty="0">
              <a:solidFill>
                <a:srgbClr val="FF0000"/>
              </a:solidFill>
              <a:latin typeface="Cambria" panose="02040503050406030204" pitchFamily="18" charset="0"/>
              <a:ea typeface="Cambria" panose="02040503050406030204" pitchFamily="18" charset="0"/>
            </a:endParaRPr>
          </a:p>
          <a:p>
            <a:pPr algn="just"/>
            <a:r>
              <a:rPr lang="vi-VN" sz="2800" b="1" dirty="0">
                <a:solidFill>
                  <a:srgbClr val="002060"/>
                </a:solidFill>
                <a:latin typeface="Cambria" panose="02040503050406030204" pitchFamily="18" charset="0"/>
                <a:ea typeface="Cambria" panose="02040503050406030204" pitchFamily="18" charset="0"/>
              </a:rPr>
              <a:t>a. Giới thiệu về ngôi nhà</a:t>
            </a:r>
          </a:p>
          <a:p>
            <a:pPr algn="just"/>
            <a:r>
              <a:rPr lang="vi-VN" sz="2800" b="1" dirty="0">
                <a:solidFill>
                  <a:srgbClr val="002060"/>
                </a:solidFill>
                <a:latin typeface="Cambria" panose="02040503050406030204" pitchFamily="18" charset="0"/>
                <a:ea typeface="Cambria" panose="02040503050406030204" pitchFamily="18" charset="0"/>
              </a:rPr>
              <a:t>- Nhà em ở đâu?</a:t>
            </a:r>
          </a:p>
          <a:p>
            <a:pPr algn="just"/>
            <a:r>
              <a:rPr lang="vi-VN" sz="2800" b="1" dirty="0">
                <a:solidFill>
                  <a:srgbClr val="002060"/>
                </a:solidFill>
                <a:latin typeface="Cambria" panose="02040503050406030204" pitchFamily="18" charset="0"/>
                <a:ea typeface="Cambria" panose="02040503050406030204" pitchFamily="18" charset="0"/>
              </a:rPr>
              <a:t>- Gia đình em ở đó từ khi nào?</a:t>
            </a:r>
          </a:p>
          <a:p>
            <a:pPr algn="just"/>
            <a:r>
              <a:rPr lang="vi-VN" sz="2800" b="1" dirty="0">
                <a:solidFill>
                  <a:srgbClr val="002060"/>
                </a:solidFill>
                <a:latin typeface="Cambria" panose="02040503050406030204" pitchFamily="18" charset="0"/>
                <a:ea typeface="Cambria" panose="02040503050406030204" pitchFamily="18" charset="0"/>
              </a:rPr>
              <a:t>b. Tả bao quát về ngôi nhà</a:t>
            </a:r>
          </a:p>
          <a:p>
            <a:pPr algn="just"/>
            <a:r>
              <a:rPr lang="vi-VN" sz="2800" b="1" dirty="0">
                <a:solidFill>
                  <a:srgbClr val="002060"/>
                </a:solidFill>
                <a:latin typeface="Cambria" panose="02040503050406030204" pitchFamily="18" charset="0"/>
                <a:ea typeface="Cambria" panose="02040503050406030204" pitchFamily="18" charset="0"/>
              </a:rPr>
              <a:t>- Hình dạng</a:t>
            </a:r>
          </a:p>
          <a:p>
            <a:pPr algn="just"/>
            <a:r>
              <a:rPr lang="vi-VN" sz="2800" b="1" dirty="0">
                <a:solidFill>
                  <a:srgbClr val="002060"/>
                </a:solidFill>
                <a:latin typeface="Cambria" panose="02040503050406030204" pitchFamily="18" charset="0"/>
                <a:ea typeface="Cambria" panose="02040503050406030204" pitchFamily="18" charset="0"/>
              </a:rPr>
              <a:t>- Cảnh vật xung quanh</a:t>
            </a:r>
          </a:p>
          <a:p>
            <a:pPr algn="just"/>
            <a:r>
              <a:rPr lang="vi-VN" sz="2800" b="1" dirty="0">
                <a:solidFill>
                  <a:srgbClr val="002060"/>
                </a:solidFill>
                <a:latin typeface="Cambria" panose="02040503050406030204" pitchFamily="18" charset="0"/>
                <a:ea typeface="Cambria" panose="02040503050406030204" pitchFamily="18" charset="0"/>
              </a:rPr>
              <a:t>c. Đặc điểm nổi bật của ngôi nhà</a:t>
            </a:r>
          </a:p>
          <a:p>
            <a:pPr algn="just"/>
            <a:r>
              <a:rPr lang="vi-VN" sz="2800" b="1" dirty="0">
                <a:solidFill>
                  <a:srgbClr val="002060"/>
                </a:solidFill>
                <a:latin typeface="Cambria" panose="02040503050406030204" pitchFamily="18" charset="0"/>
                <a:ea typeface="Cambria" panose="02040503050406030204" pitchFamily="18" charset="0"/>
              </a:rPr>
              <a:t>- Bên ngoài (mái, tường, vách, cửa sổ, cửa ra vào,…)</a:t>
            </a:r>
          </a:p>
          <a:p>
            <a:pPr algn="just"/>
            <a:r>
              <a:rPr lang="vi-VN" sz="2800" b="1" dirty="0">
                <a:solidFill>
                  <a:srgbClr val="002060"/>
                </a:solidFill>
                <a:latin typeface="Cambria" panose="02040503050406030204" pitchFamily="18" charset="0"/>
                <a:ea typeface="Cambria" panose="02040503050406030204" pitchFamily="18" charset="0"/>
              </a:rPr>
              <a:t>- Bên trong (phòng bếp, phòng khách, đồ đạc,…)</a:t>
            </a:r>
          </a:p>
          <a:p>
            <a:pPr algn="just"/>
            <a:r>
              <a:rPr lang="vi-VN" sz="2800" b="1" dirty="0">
                <a:solidFill>
                  <a:srgbClr val="002060"/>
                </a:solidFill>
                <a:latin typeface="Cambria" panose="02040503050406030204" pitchFamily="18" charset="0"/>
                <a:ea typeface="Cambria" panose="02040503050406030204" pitchFamily="18" charset="0"/>
              </a:rPr>
              <a:t>d. Nêu tình cảm của em với ngôi nhà</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9944" b="89869" l="0" r="100000"/>
                    </a14:imgEffect>
                  </a14:imgLayer>
                </a14:imgProps>
              </a:ext>
            </a:extLst>
          </a:blip>
          <a:stretch>
            <a:fillRect/>
          </a:stretch>
        </p:blipFill>
        <p:spPr>
          <a:xfrm>
            <a:off x="6881061" y="-146304"/>
            <a:ext cx="3749040" cy="4995595"/>
          </a:xfrm>
          <a:prstGeom prst="rect">
            <a:avLst/>
          </a:prstGeom>
        </p:spPr>
      </p:pic>
    </p:spTree>
    <p:extLst>
      <p:ext uri="{BB962C8B-B14F-4D97-AF65-F5344CB8AC3E}">
        <p14:creationId xmlns:p14="http://schemas.microsoft.com/office/powerpoint/2010/main" val="110490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36597" y="204582"/>
            <a:ext cx="11138198" cy="872367"/>
            <a:chOff x="-1275160" y="219297"/>
            <a:chExt cx="11765663"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0" y="219297"/>
              <a:ext cx="8217392" cy="910224"/>
            </a:xfrm>
            <a:prstGeom prst="rect">
              <a:avLst/>
            </a:prstGeom>
          </p:spPr>
        </p:pic>
        <p:sp>
          <p:nvSpPr>
            <p:cNvPr id="2" name="Rectangle 1"/>
            <p:cNvSpPr/>
            <p:nvPr/>
          </p:nvSpPr>
          <p:spPr>
            <a:xfrm>
              <a:off x="-1275160" y="435852"/>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2.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đoạn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tả</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em</a:t>
              </a:r>
              <a:r>
                <a:rPr lang="en-US" sz="2800" kern="0" dirty="0">
                  <a:latin typeface="Times New Roman" pitchFamily="18" charset="0"/>
                  <a:cs typeface="Times New Roman" pitchFamily="18" charset="0"/>
                </a:rPr>
                <a:t>. </a:t>
              </a:r>
              <a:endParaRPr lang="en-US" sz="2800" b="1" kern="0" dirty="0">
                <a:latin typeface="Times New Roman" pitchFamily="18" charset="0"/>
                <a:cs typeface="Times New Roman" pitchFamily="18" charset="0"/>
              </a:endParaRPr>
            </a:p>
          </p:txBody>
        </p:sp>
      </p:grpSp>
      <p:sp>
        <p:nvSpPr>
          <p:cNvPr id="9" name="Rounded Rectangle 8"/>
          <p:cNvSpPr/>
          <p:nvPr/>
        </p:nvSpPr>
        <p:spPr>
          <a:xfrm>
            <a:off x="130403" y="1206906"/>
            <a:ext cx="11967109" cy="5414248"/>
          </a:xfrm>
          <a:prstGeom prst="roundRect">
            <a:avLst/>
          </a:prstGeom>
          <a:solidFill>
            <a:schemeClr val="bg1"/>
          </a:solidFill>
          <a:ln w="38100">
            <a:solidFill>
              <a:srgbClr val="00B0F0"/>
            </a:solidFill>
          </a:ln>
        </p:spPr>
        <p:txBody>
          <a:bodyPr wrap="square">
            <a:spAutoFit/>
          </a:bodyPr>
          <a:lstStyle/>
          <a:p>
            <a:pPr algn="ctr"/>
            <a:r>
              <a:rPr lang="vi-VN" sz="3200" b="1" dirty="0">
                <a:solidFill>
                  <a:srgbClr val="000000"/>
                </a:solidFill>
                <a:latin typeface="Cambria" panose="02040503050406030204" pitchFamily="18" charset="0"/>
                <a:ea typeface="Cambria" panose="02040503050406030204" pitchFamily="18" charset="0"/>
              </a:rPr>
              <a:t>Bài tham khảo 1:</a:t>
            </a:r>
            <a:endParaRPr lang="vi-VN" sz="3200" dirty="0">
              <a:solidFill>
                <a:srgbClr val="000000"/>
              </a:solidFill>
              <a:latin typeface="Cambria" panose="02040503050406030204" pitchFamily="18" charset="0"/>
              <a:ea typeface="Cambria" panose="02040503050406030204" pitchFamily="18" charset="0"/>
            </a:endParaRPr>
          </a:p>
          <a:p>
            <a:pPr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Ngôi nhà của gia đình em vừa được xây một năm trước. Nó gồm có ba tầng và rất rộng rãi. Phía trước nhà có một khoảng sân. Bên ngoài, nhà được sơn màu xanh dương. Bên trong, các phòng được sơn màu vàng nhạt. Tầng thứ nhất gồm có phòng khách, phòng bếp và phòng ngủ của bố mẹ em. Tầng thứ hai gồm có phòng thờ, phòng đọc sách, </a:t>
            </a:r>
            <a:endParaRPr lang="en-US" sz="2800" dirty="0">
              <a:solidFill>
                <a:srgbClr val="000000"/>
              </a:solidFill>
              <a:latin typeface="Cambria" panose="02040503050406030204" pitchFamily="18" charset="0"/>
              <a:ea typeface="Cambria" panose="02040503050406030204" pitchFamily="18" charset="0"/>
            </a:endParaRPr>
          </a:p>
          <a:p>
            <a:pPr algn="just"/>
            <a:r>
              <a:rPr lang="vi-VN" sz="2800" dirty="0">
                <a:solidFill>
                  <a:srgbClr val="000000"/>
                </a:solidFill>
                <a:latin typeface="Cambria" panose="02040503050406030204" pitchFamily="18" charset="0"/>
                <a:ea typeface="Cambria" panose="02040503050406030204" pitchFamily="18" charset="0"/>
              </a:rPr>
              <a:t>phòng</a:t>
            </a:r>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ngủ của em và chị gái. Các đồ dùng trong nhà đều </a:t>
            </a:r>
            <a:endParaRPr lang="en-US" sz="2800" dirty="0">
              <a:solidFill>
                <a:srgbClr val="000000"/>
              </a:solidFill>
              <a:latin typeface="Cambria" panose="02040503050406030204" pitchFamily="18" charset="0"/>
              <a:ea typeface="Cambria" panose="02040503050406030204" pitchFamily="18" charset="0"/>
            </a:endParaRPr>
          </a:p>
          <a:p>
            <a:pPr algn="just"/>
            <a:r>
              <a:rPr lang="vi-VN" sz="2800" dirty="0">
                <a:solidFill>
                  <a:srgbClr val="000000"/>
                </a:solidFill>
                <a:latin typeface="Cambria" panose="02040503050406030204" pitchFamily="18" charset="0"/>
                <a:ea typeface="Cambria" panose="02040503050406030204" pitchFamily="18" charset="0"/>
              </a:rPr>
              <a:t>còn rất mới. Trên cùng là tầng thượng có rất nhiều cây </a:t>
            </a:r>
            <a:endParaRPr lang="en-US" sz="2800" dirty="0">
              <a:solidFill>
                <a:srgbClr val="000000"/>
              </a:solidFill>
              <a:latin typeface="Cambria" panose="02040503050406030204" pitchFamily="18" charset="0"/>
              <a:ea typeface="Cambria" panose="02040503050406030204" pitchFamily="18" charset="0"/>
            </a:endParaRPr>
          </a:p>
          <a:p>
            <a:pPr algn="just"/>
            <a:r>
              <a:rPr lang="vi-VN" sz="2800" dirty="0">
                <a:solidFill>
                  <a:srgbClr val="000000"/>
                </a:solidFill>
                <a:latin typeface="Cambria" panose="02040503050406030204" pitchFamily="18" charset="0"/>
                <a:ea typeface="Cambria" panose="02040503050406030204" pitchFamily="18" charset="0"/>
              </a:rPr>
              <a:t>cảnh của bố em. Những lúc rảnh rỗi, cả gia đình em lại lên </a:t>
            </a:r>
            <a:endParaRPr lang="en-US" sz="2800" dirty="0">
              <a:solidFill>
                <a:srgbClr val="000000"/>
              </a:solidFill>
              <a:latin typeface="Cambria" panose="02040503050406030204" pitchFamily="18" charset="0"/>
              <a:ea typeface="Cambria" panose="02040503050406030204" pitchFamily="18" charset="0"/>
            </a:endParaRPr>
          </a:p>
          <a:p>
            <a:pPr algn="just"/>
            <a:r>
              <a:rPr lang="vi-VN" sz="2800" dirty="0">
                <a:solidFill>
                  <a:srgbClr val="000000"/>
                </a:solidFill>
                <a:latin typeface="Cambria" panose="02040503050406030204" pitchFamily="18" charset="0"/>
                <a:ea typeface="Cambria" panose="02040503050406030204" pitchFamily="18" charset="0"/>
              </a:rPr>
              <a:t>sân thượng ngồi hóng mát, trò chuyện. Em rất thích ngôi</a:t>
            </a:r>
            <a:endParaRPr lang="en-US" sz="2800" dirty="0">
              <a:solidFill>
                <a:srgbClr val="000000"/>
              </a:solidFill>
              <a:latin typeface="Cambria" panose="02040503050406030204" pitchFamily="18" charset="0"/>
              <a:ea typeface="Cambria" panose="02040503050406030204" pitchFamily="18" charset="0"/>
            </a:endParaRPr>
          </a:p>
          <a:p>
            <a:pPr algn="just"/>
            <a:r>
              <a:rPr lang="vi-VN" sz="2800" dirty="0">
                <a:solidFill>
                  <a:srgbClr val="000000"/>
                </a:solidFill>
                <a:latin typeface="Cambria" panose="02040503050406030204" pitchFamily="18" charset="0"/>
                <a:ea typeface="Cambria" panose="02040503050406030204" pitchFamily="18" charset="0"/>
              </a:rPr>
              <a:t> nhà mới của mình.</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0" b="90000" l="31250" r="91016">
                        <a14:foregroundMark x1="42891" y1="18194" x2="49141" y2="18194"/>
                        <a14:foregroundMark x1="67578" y1="23889" x2="75781" y2="31389"/>
                        <a14:foregroundMark x1="50781" y1="12639" x2="53203" y2="20000"/>
                        <a14:foregroundMark x1="74453" y1="22222" x2="76094" y2="28611"/>
                        <a14:foregroundMark x1="68359" y1="26667" x2="69297" y2="29583"/>
                        <a14:foregroundMark x1="67656" y1="30833" x2="72500" y2="31944"/>
                        <a14:foregroundMark x1="43047" y1="34167" x2="44453" y2="42361"/>
                        <a14:foregroundMark x1="49531" y1="31944" x2="54141" y2="43889"/>
                        <a14:foregroundMark x1="39922" y1="63472" x2="49297" y2="72083"/>
                        <a14:foregroundMark x1="54375" y1="77361" x2="62031" y2="83472"/>
                        <a14:foregroundMark x1="64219" y1="63472" x2="77500" y2="72917"/>
                        <a14:foregroundMark x1="38047" y1="64306" x2="43359" y2="77222"/>
                        <a14:foregroundMark x1="52188" y1="79861" x2="59297" y2="84861"/>
                        <a14:foregroundMark x1="65234" y1="64861" x2="67109" y2="72917"/>
                        <a14:foregroundMark x1="53984" y1="84722" x2="60000" y2="85278"/>
                        <a14:foregroundMark x1="40547" y1="33194" x2="42734" y2="43194"/>
                        <a14:foregroundMark x1="53438" y1="31944" x2="54453" y2="42778"/>
                      </a14:backgroundRemoval>
                    </a14:imgEffect>
                  </a14:imgLayer>
                </a14:imgProps>
              </a:ext>
            </a:extLst>
          </a:blip>
          <a:stretch>
            <a:fillRect/>
          </a:stretch>
        </p:blipFill>
        <p:spPr>
          <a:xfrm>
            <a:off x="7275732" y="3776472"/>
            <a:ext cx="5909916" cy="3372110"/>
          </a:xfrm>
          <a:prstGeom prst="rect">
            <a:avLst/>
          </a:prstGeom>
        </p:spPr>
      </p:pic>
    </p:spTree>
    <p:extLst>
      <p:ext uri="{BB962C8B-B14F-4D97-AF65-F5344CB8AC3E}">
        <p14:creationId xmlns:p14="http://schemas.microsoft.com/office/powerpoint/2010/main" val="220288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536597" y="204582"/>
            <a:ext cx="11138198" cy="872367"/>
            <a:chOff x="-1275160" y="219297"/>
            <a:chExt cx="11765663" cy="910224"/>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485750" y="219297"/>
              <a:ext cx="8217392" cy="910224"/>
            </a:xfrm>
            <a:prstGeom prst="rect">
              <a:avLst/>
            </a:prstGeom>
          </p:spPr>
        </p:pic>
        <p:sp>
          <p:nvSpPr>
            <p:cNvPr id="2" name="Rectangle 1"/>
            <p:cNvSpPr/>
            <p:nvPr/>
          </p:nvSpPr>
          <p:spPr>
            <a:xfrm>
              <a:off x="-1275160" y="435852"/>
              <a:ext cx="11765663" cy="545926"/>
            </a:xfrm>
            <a:prstGeom prst="rect">
              <a:avLst/>
            </a:prstGeom>
          </p:spPr>
          <p:txBody>
            <a:bodyPr wrap="square">
              <a:spAutoFit/>
            </a:bodyPr>
            <a:lstStyle/>
            <a:p>
              <a:pPr lvl="0" algn="ctr" defTabSz="609539">
                <a:defRPr/>
              </a:pPr>
              <a:r>
                <a:rPr lang="en-US" sz="2800" kern="0" dirty="0">
                  <a:latin typeface="Times New Roman" pitchFamily="18" charset="0"/>
                  <a:cs typeface="Times New Roman" pitchFamily="18" charset="0"/>
                </a:rPr>
                <a:t>2. </a:t>
              </a:r>
              <a:r>
                <a:rPr lang="en-US" sz="2800" kern="0" dirty="0" err="1">
                  <a:latin typeface="Times New Roman" pitchFamily="18" charset="0"/>
                  <a:cs typeface="Times New Roman" pitchFamily="18" charset="0"/>
                </a:rPr>
                <a:t>Viết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đoạn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tả</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em</a:t>
              </a:r>
              <a:r>
                <a:rPr lang="en-US" sz="2800" kern="0" dirty="0">
                  <a:latin typeface="Nunito Black" panose="00000A00000000000000" pitchFamily="2" charset="0"/>
                </a:rPr>
                <a:t>. </a:t>
              </a:r>
              <a:endParaRPr lang="en-US" sz="2800" b="1" kern="0" dirty="0">
                <a:latin typeface="Nunito Black" panose="00000A00000000000000" pitchFamily="2" charset="0"/>
              </a:endParaRPr>
            </a:p>
          </p:txBody>
        </p:sp>
      </p:grpSp>
      <p:sp>
        <p:nvSpPr>
          <p:cNvPr id="9" name="Rounded Rectangle 8"/>
          <p:cNvSpPr/>
          <p:nvPr/>
        </p:nvSpPr>
        <p:spPr>
          <a:xfrm>
            <a:off x="130403" y="1223151"/>
            <a:ext cx="11967109" cy="5414248"/>
          </a:xfrm>
          <a:prstGeom prst="roundRect">
            <a:avLst/>
          </a:prstGeom>
          <a:solidFill>
            <a:schemeClr val="bg1"/>
          </a:solidFill>
          <a:ln w="38100">
            <a:solidFill>
              <a:srgbClr val="00B0F0"/>
            </a:solidFill>
          </a:ln>
        </p:spPr>
        <p:txBody>
          <a:bodyPr wrap="square">
            <a:spAutoFit/>
          </a:bodyPr>
          <a:lstStyle/>
          <a:p>
            <a:pPr algn="ctr"/>
            <a:r>
              <a:rPr lang="vi-VN" sz="3200" b="1" dirty="0">
                <a:solidFill>
                  <a:srgbClr val="000000"/>
                </a:solidFill>
                <a:latin typeface="Cambria" panose="02040503050406030204" pitchFamily="18" charset="0"/>
                <a:ea typeface="Cambria" panose="02040503050406030204" pitchFamily="18" charset="0"/>
              </a:rPr>
              <a:t>Bài tham khảo </a:t>
            </a:r>
            <a:r>
              <a:rPr lang="en-US" sz="3200" b="1" dirty="0">
                <a:solidFill>
                  <a:srgbClr val="000000"/>
                </a:solidFill>
                <a:latin typeface="Cambria" panose="02040503050406030204" pitchFamily="18" charset="0"/>
                <a:ea typeface="Cambria" panose="02040503050406030204" pitchFamily="18" charset="0"/>
              </a:rPr>
              <a:t>2</a:t>
            </a:r>
            <a:r>
              <a:rPr lang="vi-VN" sz="3200" b="1" dirty="0">
                <a:solidFill>
                  <a:srgbClr val="000000"/>
                </a:solidFill>
                <a:latin typeface="Cambria" panose="02040503050406030204" pitchFamily="18" charset="0"/>
                <a:ea typeface="Cambria" panose="02040503050406030204" pitchFamily="18" charset="0"/>
              </a:rPr>
              <a:t>:</a:t>
            </a:r>
            <a:endParaRPr lang="vi-VN" sz="3200" dirty="0">
              <a:solidFill>
                <a:srgbClr val="000000"/>
              </a:solidFill>
              <a:latin typeface="Cambria" panose="02040503050406030204" pitchFamily="18" charset="0"/>
              <a:ea typeface="Cambria" panose="02040503050406030204" pitchFamily="18" charset="0"/>
            </a:endParaRPr>
          </a:p>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Ngôi nhà của em được làm bằng gỗ tre mộc mạc, đơn sơ. Căn nhà gồm có một phòng khách và hai phòng ngủ. Còn khu vực nhà bếp thì được tách riêng ra ở một khu nhà khác. Căn phòng nào cũng được mẹ em sắp xếp gọn gàng ngăn nắp. Các phòng được trang trí trông rất đẹp. Căn phòng thứ nhất đặt một chiếc tủ thờ và một bộ ghế gỗ hương. Bên trái là chiếc tủ ti vi. Đây cũng chính là phòng tiếp khách và là chỗ gia đình em sum họp vào buổi tối. Một phòng ngủ dành cho bố mẹ. Một phòng ngủ là của em. Em rất yêu quý ngôi nhà của em. Vì nơi đó lưu giữ biết bao kỉ niệm đẹp. Ngôi nhà và cuộc sống thân yêu của em là thể đấy em cảm thấy hạnh phúc khi được ở trong ngôi nhà này.</a:t>
            </a:r>
          </a:p>
        </p:txBody>
      </p:sp>
    </p:spTree>
    <p:extLst>
      <p:ext uri="{BB962C8B-B14F-4D97-AF65-F5344CB8AC3E}">
        <p14:creationId xmlns:p14="http://schemas.microsoft.com/office/powerpoint/2010/main" val="53454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12115" y="257104"/>
            <a:ext cx="10906405" cy="1247178"/>
            <a:chOff x="1061978" y="188231"/>
            <a:chExt cx="11090620" cy="130130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1061978" y="188231"/>
              <a:ext cx="11090620" cy="1301300"/>
            </a:xfrm>
            <a:prstGeom prst="rect">
              <a:avLst/>
            </a:prstGeom>
          </p:spPr>
        </p:pic>
        <p:sp>
          <p:nvSpPr>
            <p:cNvPr id="2" name="Rectangle 1"/>
            <p:cNvSpPr/>
            <p:nvPr/>
          </p:nvSpPr>
          <p:spPr>
            <a:xfrm>
              <a:off x="1865367" y="416770"/>
              <a:ext cx="9591937" cy="995511"/>
            </a:xfrm>
            <a:prstGeom prst="rect">
              <a:avLst/>
            </a:prstGeom>
          </p:spPr>
          <p:txBody>
            <a:bodyPr wrap="square">
              <a:spAutoFit/>
            </a:bodyPr>
            <a:lstStyle/>
            <a:p>
              <a:pPr lvl="0" algn="just" defTabSz="609539">
                <a:defRPr/>
              </a:pPr>
              <a:r>
                <a:rPr lang="en-US" sz="2800" kern="0" dirty="0">
                  <a:latin typeface="Times New Roman" pitchFamily="18" charset="0"/>
                  <a:cs typeface="Times New Roman" pitchFamily="18" charset="0"/>
                </a:rPr>
                <a:t>3. </a:t>
              </a:r>
              <a:r>
                <a:rPr lang="en-US" sz="2800" kern="0" dirty="0" err="1">
                  <a:latin typeface="Times New Roman" pitchFamily="18" charset="0"/>
                  <a:cs typeface="Times New Roman" pitchFamily="18" charset="0"/>
                </a:rPr>
                <a:t>Trao</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đoạn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em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bạn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chỉnh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sửa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bổ</a:t>
              </a:r>
              <a:r>
                <a:rPr lang="en-US" sz="2800" kern="0" dirty="0">
                  <a:latin typeface="Times New Roman" pitchFamily="18" charset="0"/>
                  <a:cs typeface="Times New Roman" pitchFamily="18" charset="0"/>
                </a:rPr>
                <a:t> sung ý hay.</a:t>
              </a:r>
              <a:endParaRPr lang="en-US" sz="2800" b="1" kern="0" dirty="0">
                <a:latin typeface="Times New Roman" pitchFamily="18" charset="0"/>
                <a:cs typeface="Times New Roman" pitchFamily="18" charset="0"/>
              </a:endParaRPr>
            </a:p>
          </p:txBody>
        </p:sp>
      </p:grpSp>
      <p:pic>
        <p:nvPicPr>
          <p:cNvPr id="5" name="Picture 4"/>
          <p:cNvPicPr>
            <a:picLocks noChangeAspect="1"/>
          </p:cNvPicPr>
          <p:nvPr/>
        </p:nvPicPr>
        <p:blipFill>
          <a:blip r:embed="rId5"/>
          <a:stretch>
            <a:fillRect/>
          </a:stretch>
        </p:blipFill>
        <p:spPr>
          <a:xfrm>
            <a:off x="1810512" y="1880189"/>
            <a:ext cx="8284416" cy="4659985"/>
          </a:xfrm>
          <a:prstGeom prst="rect">
            <a:avLst/>
          </a:prstGeom>
        </p:spPr>
      </p:pic>
    </p:spTree>
    <p:extLst>
      <p:ext uri="{BB962C8B-B14F-4D97-AF65-F5344CB8AC3E}">
        <p14:creationId xmlns:p14="http://schemas.microsoft.com/office/powerpoint/2010/main" val="41226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936</Words>
  <Application>Microsoft Office PowerPoint</Application>
  <PresentationFormat>Custom</PresentationFormat>
  <Paragraphs>71</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Win7X</cp:lastModifiedBy>
  <cp:revision>116</cp:revision>
  <dcterms:created xsi:type="dcterms:W3CDTF">2022-08-13T14:24:05Z</dcterms:created>
  <dcterms:modified xsi:type="dcterms:W3CDTF">2022-11-18T03:35:22Z</dcterms:modified>
</cp:coreProperties>
</file>