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6" r:id="rId2"/>
    <p:sldId id="317" r:id="rId3"/>
    <p:sldId id="319" r:id="rId4"/>
    <p:sldId id="320" r:id="rId5"/>
    <p:sldId id="291" r:id="rId6"/>
    <p:sldId id="293" r:id="rId7"/>
    <p:sldId id="294" r:id="rId8"/>
    <p:sldId id="295" r:id="rId9"/>
    <p:sldId id="290" r:id="rId10"/>
    <p:sldId id="299" r:id="rId11"/>
    <p:sldId id="292" r:id="rId12"/>
    <p:sldId id="311" r:id="rId13"/>
    <p:sldId id="296" r:id="rId14"/>
    <p:sldId id="302" r:id="rId15"/>
    <p:sldId id="303" r:id="rId16"/>
    <p:sldId id="321" r:id="rId17"/>
    <p:sldId id="318" r:id="rId18"/>
  </p:sldIdLst>
  <p:sldSz cx="9144000" cy="5715000" type="screen16x1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80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6" autoAdjust="0"/>
    <p:restoredTop sz="94660" autoAdjust="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1ACFD18-006E-4B84-8BD3-4AB29DA7D51E}" type="datetimeFigureOut">
              <a:rPr lang="vi-VN" altLang="en-US"/>
              <a:pPr>
                <a:defRPr/>
              </a:pPr>
              <a:t>17/11/2022</a:t>
            </a:fld>
            <a:endParaRPr lang="vi-VN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noProof="0" smtClean="0"/>
              <a:t>Click to edit Master text styles</a:t>
            </a:r>
          </a:p>
          <a:p>
            <a:pPr lvl="1"/>
            <a:r>
              <a:rPr lang="vi-VN" altLang="en-US" noProof="0" smtClean="0"/>
              <a:t>Second level</a:t>
            </a:r>
          </a:p>
          <a:p>
            <a:pPr lvl="2"/>
            <a:r>
              <a:rPr lang="vi-VN" altLang="en-US" noProof="0" smtClean="0"/>
              <a:t>Third level</a:t>
            </a:r>
          </a:p>
          <a:p>
            <a:pPr lvl="3"/>
            <a:r>
              <a:rPr lang="vi-VN" altLang="en-US" noProof="0" smtClean="0"/>
              <a:t>Fourth level</a:t>
            </a:r>
          </a:p>
          <a:p>
            <a:pPr lvl="4"/>
            <a:r>
              <a:rPr lang="vi-VN" alt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1CBCE4-31F1-4B8C-A841-E1FD2950609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55646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CE51879-7A91-4DAC-8295-8678D838A8F6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5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79FD8A5-4C05-4312-88CB-FAD406F8625C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14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765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169E952-38CB-4A24-80A0-932D02A3A505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15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12EB429-544C-42D2-A74F-3BC73CC9B3B8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6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E5A34B2-D94A-4D79-9B7F-BF35986A81ED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7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E09C774-2A06-41EE-A353-4DE614AEFE49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8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8F74FA1-91D1-491F-9259-8B4A8AA31858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9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4518CCE-5024-42DD-A2EA-43F3FFFD6524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10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73AD533-599A-41D8-9796-5277B91BB742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11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282624C-56EF-477E-8032-AA4E7D856215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12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0438" y="1143000"/>
            <a:ext cx="4937125" cy="30861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4B16F6C-7F15-4AFA-ACBA-2E5A02666A3A}" type="slidenum">
              <a:rPr lang="en-US" altLang="en-US" sz="1200">
                <a:latin typeface="Calibri" pitchFamily="34" charset="0"/>
                <a:cs typeface="Arial" pitchFamily="34" charset="0"/>
              </a:rPr>
              <a:pPr algn="r" eaLnBrk="1" hangingPunct="1"/>
              <a:t>13</a:t>
            </a:fld>
            <a:endParaRPr lang="en-US" alt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90344-8C3A-4E32-8BFE-EAE048AE73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65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F52B1-D183-4E2B-8326-5F4797A77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42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6119-857E-40A9-8901-010E7FC2C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03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282157"/>
            <a:ext cx="4038600" cy="18229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3E55D-5420-4BEF-9AD6-6D471B5C0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016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865"/>
            <a:ext cx="8229600" cy="48762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799C-5AC3-42C2-A6C4-AE4710048C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49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502B6-3542-4535-AC85-5EBD96BCEE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43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D076A-BC78-4C0B-B3E6-F4F8CA64C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7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3E51D-9E06-46C2-A4E3-5C5BD5A29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17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812DD-2BC8-4A0A-BBB7-E3C98EB1D2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71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9A7B-A082-4CC4-9AE5-6C7642AF0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8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33E81-2E60-4B7D-AC9D-1B45E3CB6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51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62D4-A9E2-4931-9344-30557DC51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01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A1FB0-F67A-4603-92EA-4AF74B01CF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21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FC3EC63-4F5B-4C49-B31B-A86F47D7F2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62000" y="1143000"/>
            <a:ext cx="1905000" cy="1206500"/>
          </a:xfrm>
          <a:prstGeom prst="rect">
            <a:avLst/>
          </a:prstGeom>
          <a:noFill/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2000" b="1">
                <a:solidFill>
                  <a:schemeClr val="bg1"/>
                </a:solidFill>
                <a:latin typeface="VNI-Times" pitchFamily="2" charset="0"/>
                <a:cs typeface="Arial" charset="0"/>
              </a:rPr>
              <a:t>GD &amp; ÑT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072" name="WordArt 15"/>
          <p:cNvSpPr>
            <a:spLocks noChangeArrowheads="1" noChangeShapeType="1" noTextEdit="1"/>
          </p:cNvSpPr>
          <p:nvPr/>
        </p:nvSpPr>
        <p:spPr bwMode="auto">
          <a:xfrm>
            <a:off x="1447800" y="2275429"/>
            <a:ext cx="6934200" cy="6007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 VỚI 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  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 TẬN CÙNG LÀ CHỮ SỐ 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" y="15621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728365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TRƯỜNG TIỂU HỌC SÀI ĐỒNG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29100" y="3826014"/>
            <a:ext cx="4838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Gv</a:t>
            </a:r>
            <a:r>
              <a:rPr lang="en-US" sz="2000" b="1" dirty="0" smtClean="0">
                <a:solidFill>
                  <a:srgbClr val="FF0000"/>
                </a:solidFill>
              </a:rPr>
              <a:t>  : </a:t>
            </a:r>
            <a:r>
              <a:rPr lang="en-US" sz="2000" b="1" dirty="0" err="1" smtClean="0">
                <a:solidFill>
                  <a:srgbClr val="FF0000"/>
                </a:solidFill>
              </a:rPr>
              <a:t>Nguyễn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Thị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Bích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Thủy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>
                <a:solidFill>
                  <a:srgbClr val="FF0000"/>
                </a:solidFill>
              </a:rPr>
              <a:t>Lớp</a:t>
            </a:r>
            <a:r>
              <a:rPr lang="en-US" sz="2000" b="1" dirty="0" smtClean="0">
                <a:solidFill>
                  <a:srgbClr val="FF0000"/>
                </a:solidFill>
              </a:rPr>
              <a:t> : 4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13"/>
          <p:cNvSpPr txBox="1">
            <a:spLocks noChangeArrowheads="1"/>
          </p:cNvSpPr>
          <p:nvPr/>
        </p:nvSpPr>
        <p:spPr bwMode="auto">
          <a:xfrm>
            <a:off x="381000" y="1714500"/>
            <a:ext cx="2362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1905000"/>
            <a:ext cx="259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a. 1342 x 40</a:t>
            </a:r>
          </a:p>
        </p:txBody>
      </p:sp>
      <p:sp>
        <p:nvSpPr>
          <p:cNvPr id="9221" name="Text Box 15"/>
          <p:cNvSpPr txBox="1">
            <a:spLocks noChangeArrowheads="1"/>
          </p:cNvSpPr>
          <p:nvPr/>
        </p:nvSpPr>
        <p:spPr bwMode="auto">
          <a:xfrm>
            <a:off x="3962400" y="14605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76600" y="1905000"/>
            <a:ext cx="2943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b. 13546 x 30</a:t>
            </a:r>
          </a:p>
        </p:txBody>
      </p:sp>
      <p:sp>
        <p:nvSpPr>
          <p:cNvPr id="9223" name="Text Box 17"/>
          <p:cNvSpPr txBox="1">
            <a:spLocks noChangeArrowheads="1"/>
          </p:cNvSpPr>
          <p:nvPr/>
        </p:nvSpPr>
        <p:spPr bwMode="auto">
          <a:xfrm>
            <a:off x="6629400" y="1714500"/>
            <a:ext cx="2514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00800" y="18415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c. 5642 x 200</a:t>
            </a:r>
          </a:p>
        </p:txBody>
      </p:sp>
      <p:sp>
        <p:nvSpPr>
          <p:cNvPr id="9225" name="Text Box 19"/>
          <p:cNvSpPr txBox="1">
            <a:spLocks noChangeArrowheads="1"/>
          </p:cNvSpPr>
          <p:nvPr/>
        </p:nvSpPr>
        <p:spPr bwMode="auto">
          <a:xfrm>
            <a:off x="533400" y="21590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52" name="TextBox 8"/>
          <p:cNvSpPr txBox="1">
            <a:spLocks noChangeArrowheads="1"/>
          </p:cNvSpPr>
          <p:nvPr/>
        </p:nvSpPr>
        <p:spPr bwMode="auto">
          <a:xfrm>
            <a:off x="1295400" y="2613025"/>
            <a:ext cx="1395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1342</a:t>
            </a:r>
          </a:p>
        </p:txBody>
      </p:sp>
      <p:sp>
        <p:nvSpPr>
          <p:cNvPr id="9227" name="Text Box 21"/>
          <p:cNvSpPr txBox="1">
            <a:spLocks noChangeArrowheads="1"/>
          </p:cNvSpPr>
          <p:nvPr/>
        </p:nvSpPr>
        <p:spPr bwMode="auto">
          <a:xfrm>
            <a:off x="914400" y="26035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54" name="TextBox 9"/>
          <p:cNvSpPr txBox="1">
            <a:spLocks noChangeArrowheads="1"/>
          </p:cNvSpPr>
          <p:nvPr/>
        </p:nvSpPr>
        <p:spPr bwMode="auto">
          <a:xfrm>
            <a:off x="1774825" y="3155950"/>
            <a:ext cx="885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40</a:t>
            </a:r>
          </a:p>
        </p:txBody>
      </p:sp>
      <p:sp>
        <p:nvSpPr>
          <p:cNvPr id="9229" name="Text Box 23"/>
          <p:cNvSpPr txBox="1">
            <a:spLocks noChangeArrowheads="1"/>
          </p:cNvSpPr>
          <p:nvPr/>
        </p:nvSpPr>
        <p:spPr bwMode="auto">
          <a:xfrm>
            <a:off x="609600" y="24765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56" name="TextBox 10"/>
          <p:cNvSpPr txBox="1">
            <a:spLocks noChangeArrowheads="1"/>
          </p:cNvSpPr>
          <p:nvPr/>
        </p:nvSpPr>
        <p:spPr bwMode="auto">
          <a:xfrm>
            <a:off x="936625" y="2867025"/>
            <a:ext cx="371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x</a:t>
            </a:r>
          </a:p>
        </p:txBody>
      </p:sp>
      <p:sp>
        <p:nvSpPr>
          <p:cNvPr id="9231" name="Text Box 25"/>
          <p:cNvSpPr txBox="1">
            <a:spLocks noChangeArrowheads="1"/>
          </p:cNvSpPr>
          <p:nvPr/>
        </p:nvSpPr>
        <p:spPr bwMode="auto">
          <a:xfrm>
            <a:off x="990600" y="3041650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9232" name="Text Box 27"/>
          <p:cNvSpPr txBox="1">
            <a:spLocks noChangeArrowheads="1"/>
          </p:cNvSpPr>
          <p:nvPr/>
        </p:nvSpPr>
        <p:spPr bwMode="auto">
          <a:xfrm>
            <a:off x="1066800" y="3041650"/>
            <a:ext cx="152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138238" y="3703638"/>
            <a:ext cx="1300162" cy="0"/>
          </a:xfrm>
          <a:prstGeom prst="lin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4" name="Text Box 29"/>
          <p:cNvSpPr txBox="1">
            <a:spLocks noChangeArrowheads="1"/>
          </p:cNvSpPr>
          <p:nvPr/>
        </p:nvSpPr>
        <p:spPr bwMode="auto">
          <a:xfrm>
            <a:off x="990600" y="33020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62" name="TextBox 13"/>
          <p:cNvSpPr txBox="1">
            <a:spLocks noChangeArrowheads="1"/>
          </p:cNvSpPr>
          <p:nvPr/>
        </p:nvSpPr>
        <p:spPr bwMode="auto">
          <a:xfrm>
            <a:off x="1062038" y="3810000"/>
            <a:ext cx="1654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53680</a:t>
            </a:r>
          </a:p>
        </p:txBody>
      </p:sp>
      <p:sp>
        <p:nvSpPr>
          <p:cNvPr id="9236" name="Text Box 31"/>
          <p:cNvSpPr txBox="1">
            <a:spLocks noChangeArrowheads="1"/>
          </p:cNvSpPr>
          <p:nvPr/>
        </p:nvSpPr>
        <p:spPr bwMode="auto">
          <a:xfrm>
            <a:off x="3810000" y="21590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64" name="TextBox 27"/>
          <p:cNvSpPr txBox="1">
            <a:spLocks noChangeArrowheads="1"/>
          </p:cNvSpPr>
          <p:nvPr/>
        </p:nvSpPr>
        <p:spPr bwMode="auto">
          <a:xfrm>
            <a:off x="3732213" y="2638425"/>
            <a:ext cx="16144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13546</a:t>
            </a:r>
          </a:p>
        </p:txBody>
      </p:sp>
      <p:sp>
        <p:nvSpPr>
          <p:cNvPr id="9238" name="Text Box 33"/>
          <p:cNvSpPr txBox="1">
            <a:spLocks noChangeArrowheads="1"/>
          </p:cNvSpPr>
          <p:nvPr/>
        </p:nvSpPr>
        <p:spPr bwMode="auto">
          <a:xfrm>
            <a:off x="3962400" y="26035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66" name="TextBox 28"/>
          <p:cNvSpPr txBox="1">
            <a:spLocks noChangeArrowheads="1"/>
          </p:cNvSpPr>
          <p:nvPr/>
        </p:nvSpPr>
        <p:spPr bwMode="auto">
          <a:xfrm>
            <a:off x="4235450" y="3033713"/>
            <a:ext cx="1327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  30</a:t>
            </a:r>
          </a:p>
        </p:txBody>
      </p:sp>
      <p:sp>
        <p:nvSpPr>
          <p:cNvPr id="9240" name="Text Box 35"/>
          <p:cNvSpPr txBox="1">
            <a:spLocks noChangeArrowheads="1"/>
          </p:cNvSpPr>
          <p:nvPr/>
        </p:nvSpPr>
        <p:spPr bwMode="auto">
          <a:xfrm>
            <a:off x="3505200" y="2540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68" name="TextBox 29"/>
          <p:cNvSpPr txBox="1">
            <a:spLocks noChangeArrowheads="1"/>
          </p:cNvSpPr>
          <p:nvPr/>
        </p:nvSpPr>
        <p:spPr bwMode="auto">
          <a:xfrm>
            <a:off x="3503613" y="2838450"/>
            <a:ext cx="373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x</a:t>
            </a:r>
          </a:p>
        </p:txBody>
      </p:sp>
      <p:sp>
        <p:nvSpPr>
          <p:cNvPr id="9242" name="Text Box 37"/>
          <p:cNvSpPr txBox="1">
            <a:spLocks noChangeArrowheads="1"/>
          </p:cNvSpPr>
          <p:nvPr/>
        </p:nvSpPr>
        <p:spPr bwMode="auto">
          <a:xfrm>
            <a:off x="3810000" y="29845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3729038" y="3648075"/>
            <a:ext cx="1379537" cy="0"/>
          </a:xfrm>
          <a:prstGeom prst="lin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672" name="TextBox 31"/>
          <p:cNvSpPr txBox="1">
            <a:spLocks noChangeArrowheads="1"/>
          </p:cNvSpPr>
          <p:nvPr/>
        </p:nvSpPr>
        <p:spPr bwMode="auto">
          <a:xfrm>
            <a:off x="3576638" y="3746500"/>
            <a:ext cx="18684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406380</a:t>
            </a:r>
          </a:p>
        </p:txBody>
      </p:sp>
      <p:sp>
        <p:nvSpPr>
          <p:cNvPr id="9246" name="Text Box 41"/>
          <p:cNvSpPr txBox="1">
            <a:spLocks noChangeArrowheads="1"/>
          </p:cNvSpPr>
          <p:nvPr/>
        </p:nvSpPr>
        <p:spPr bwMode="auto">
          <a:xfrm>
            <a:off x="6629400" y="21590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75" name="TextBox 32"/>
          <p:cNvSpPr txBox="1">
            <a:spLocks noChangeArrowheads="1"/>
          </p:cNvSpPr>
          <p:nvPr/>
        </p:nvSpPr>
        <p:spPr bwMode="auto">
          <a:xfrm>
            <a:off x="7237413" y="2497138"/>
            <a:ext cx="1658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5642</a:t>
            </a:r>
          </a:p>
        </p:txBody>
      </p:sp>
      <p:sp>
        <p:nvSpPr>
          <p:cNvPr id="69676" name="TextBox 33"/>
          <p:cNvSpPr txBox="1">
            <a:spLocks noChangeArrowheads="1"/>
          </p:cNvSpPr>
          <p:nvPr/>
        </p:nvSpPr>
        <p:spPr bwMode="auto">
          <a:xfrm>
            <a:off x="7539038" y="3068638"/>
            <a:ext cx="13239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200</a:t>
            </a:r>
          </a:p>
        </p:txBody>
      </p:sp>
      <p:sp>
        <p:nvSpPr>
          <p:cNvPr id="69677" name="TextBox 34"/>
          <p:cNvSpPr txBox="1">
            <a:spLocks noChangeArrowheads="1"/>
          </p:cNvSpPr>
          <p:nvPr/>
        </p:nvSpPr>
        <p:spPr bwMode="auto">
          <a:xfrm>
            <a:off x="6969125" y="2814638"/>
            <a:ext cx="371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x</a:t>
            </a:r>
          </a:p>
        </p:txBody>
      </p:sp>
      <p:sp>
        <p:nvSpPr>
          <p:cNvPr id="9250" name="Text Box 46"/>
          <p:cNvSpPr txBox="1">
            <a:spLocks noChangeArrowheads="1"/>
          </p:cNvSpPr>
          <p:nvPr/>
        </p:nvSpPr>
        <p:spPr bwMode="auto">
          <a:xfrm>
            <a:off x="6934200" y="30480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>
            <a:off x="7081838" y="3640138"/>
            <a:ext cx="1466850" cy="0"/>
          </a:xfrm>
          <a:prstGeom prst="lin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2" name="Text Box 48"/>
          <p:cNvSpPr txBox="1">
            <a:spLocks noChangeArrowheads="1"/>
          </p:cNvSpPr>
          <p:nvPr/>
        </p:nvSpPr>
        <p:spPr bwMode="auto">
          <a:xfrm>
            <a:off x="7010400" y="33020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69681" name="TextBox 36"/>
          <p:cNvSpPr txBox="1">
            <a:spLocks noChangeArrowheads="1"/>
          </p:cNvSpPr>
          <p:nvPr/>
        </p:nvSpPr>
        <p:spPr bwMode="auto">
          <a:xfrm>
            <a:off x="6700838" y="3746500"/>
            <a:ext cx="2116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1128400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304800" y="809625"/>
            <a:ext cx="487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</a:rPr>
              <a:t>* </a:t>
            </a:r>
            <a:r>
              <a:rPr lang="en-US" altLang="en-US" sz="2800" b="1" dirty="0" err="1">
                <a:solidFill>
                  <a:srgbClr val="008000"/>
                </a:solidFill>
              </a:rPr>
              <a:t>Bài</a:t>
            </a:r>
            <a:r>
              <a:rPr lang="en-US" altLang="en-US" sz="2800" b="1" dirty="0">
                <a:solidFill>
                  <a:srgbClr val="008000"/>
                </a:solidFill>
              </a:rPr>
              <a:t> </a:t>
            </a:r>
            <a:r>
              <a:rPr lang="en-US" altLang="en-US" sz="2800" b="1" dirty="0" smtClean="0">
                <a:solidFill>
                  <a:srgbClr val="008000"/>
                </a:solidFill>
              </a:rPr>
              <a:t>1. </a:t>
            </a:r>
            <a:r>
              <a:rPr lang="en-US" altLang="en-US" sz="2800" b="1" dirty="0" err="1" smtClean="0">
                <a:solidFill>
                  <a:srgbClr val="008000"/>
                </a:solidFill>
              </a:rPr>
              <a:t>Đặt</a:t>
            </a:r>
            <a:r>
              <a:rPr lang="en-US" altLang="en-US" sz="2800" b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</a:rPr>
              <a:t>tính</a:t>
            </a:r>
            <a:r>
              <a:rPr lang="en-US" altLang="en-US" sz="2800" b="1" dirty="0">
                <a:solidFill>
                  <a:srgbClr val="008000"/>
                </a:solidFill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</a:rPr>
              <a:t>rồi</a:t>
            </a:r>
            <a:r>
              <a:rPr lang="en-US" altLang="en-US" sz="2800" b="1" dirty="0">
                <a:solidFill>
                  <a:srgbClr val="008000"/>
                </a:solidFill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</a:rPr>
              <a:t>tính</a:t>
            </a:r>
            <a:r>
              <a:rPr lang="en-US" altLang="en-US" sz="2800" b="1" dirty="0">
                <a:solidFill>
                  <a:srgbClr val="008000"/>
                </a:solidFill>
              </a:rPr>
              <a:t>: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38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69652" grpId="0"/>
      <p:bldP spid="69654" grpId="0"/>
      <p:bldP spid="69656" grpId="0"/>
      <p:bldP spid="69662" grpId="0"/>
      <p:bldP spid="69664" grpId="0"/>
      <p:bldP spid="69666" grpId="0"/>
      <p:bldP spid="69668" grpId="0"/>
      <p:bldP spid="69672" grpId="0"/>
      <p:bldP spid="69675" grpId="0"/>
      <p:bldP spid="69676" grpId="0"/>
      <p:bldP spid="69677" grpId="0"/>
      <p:bldP spid="696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7"/>
          <p:cNvSpPr txBox="1">
            <a:spLocks noChangeArrowheads="1"/>
          </p:cNvSpPr>
          <p:nvPr/>
        </p:nvSpPr>
        <p:spPr bwMode="auto">
          <a:xfrm>
            <a:off x="152400" y="-10287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431800"/>
            <a:ext cx="312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a. 1326 x 300 =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" y="876300"/>
            <a:ext cx="312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b. 3450 x   20 =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" y="1320800"/>
            <a:ext cx="312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c. 1450 x 800 =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200400" y="876300"/>
            <a:ext cx="1447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CC3300"/>
                </a:solidFill>
                <a:ea typeface="Tahoma" pitchFamily="34" charset="0"/>
                <a:cs typeface="Times New Roman" pitchFamily="18" charset="0"/>
              </a:rPr>
              <a:t>69000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00400" y="1320800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CC3300"/>
                </a:solidFill>
                <a:ea typeface="Tahoma" pitchFamily="34" charset="0"/>
                <a:cs typeface="Times New Roman" pitchFamily="18" charset="0"/>
              </a:rPr>
              <a:t>1160 000</a:t>
            </a:r>
          </a:p>
        </p:txBody>
      </p:sp>
      <p:sp>
        <p:nvSpPr>
          <p:cNvPr id="90129" name="Text Box 17"/>
          <p:cNvSpPr txBox="1">
            <a:spLocks noChangeArrowheads="1"/>
          </p:cNvSpPr>
          <p:nvPr/>
        </p:nvSpPr>
        <p:spPr bwMode="auto">
          <a:xfrm>
            <a:off x="3200400" y="431800"/>
            <a:ext cx="236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3200" b="1">
                <a:solidFill>
                  <a:srgbClr val="CC3300"/>
                </a:solidFill>
              </a:rPr>
              <a:t>3</a:t>
            </a:r>
            <a:r>
              <a:rPr lang="en-US" altLang="en-US" sz="3200" b="1">
                <a:solidFill>
                  <a:srgbClr val="CC3300"/>
                </a:solidFill>
              </a:rPr>
              <a:t>97 800</a:t>
            </a:r>
            <a:endParaRPr lang="vi-VN" altLang="en-US" sz="3200" b="1">
              <a:solidFill>
                <a:srgbClr val="CC3300"/>
              </a:solidFill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152400" y="50800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8000"/>
                </a:solidFill>
              </a:rPr>
              <a:t>* </a:t>
            </a:r>
            <a:r>
              <a:rPr lang="en-US" sz="2800" b="1" dirty="0" err="1">
                <a:solidFill>
                  <a:srgbClr val="008000"/>
                </a:solidFill>
              </a:rPr>
              <a:t>Bài</a:t>
            </a:r>
            <a:r>
              <a:rPr lang="en-US" sz="2800" b="1" dirty="0">
                <a:solidFill>
                  <a:srgbClr val="008000"/>
                </a:solidFill>
              </a:rPr>
              <a:t> 2: </a:t>
            </a:r>
            <a:r>
              <a:rPr lang="en-US" sz="2800" b="1" dirty="0" err="1" smtClean="0">
                <a:solidFill>
                  <a:srgbClr val="008000"/>
                </a:solidFill>
              </a:rPr>
              <a:t>Tính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52400" y="2179637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* </a:t>
            </a:r>
            <a:r>
              <a:rPr lang="en-US" sz="2400" b="1" dirty="0" err="1">
                <a:solidFill>
                  <a:srgbClr val="0000FF"/>
                </a:solidFill>
              </a:rPr>
              <a:t>Bài</a:t>
            </a:r>
            <a:r>
              <a:rPr lang="en-US" sz="2400" b="1" dirty="0">
                <a:solidFill>
                  <a:srgbClr val="0000FF"/>
                </a:solidFill>
              </a:rPr>
              <a:t> 3: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gạo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cân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nặng</a:t>
            </a:r>
            <a:r>
              <a:rPr lang="en-US" sz="2400" b="1" dirty="0">
                <a:solidFill>
                  <a:srgbClr val="0000FF"/>
                </a:solidFill>
              </a:rPr>
              <a:t>  50kg,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cân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nặng</a:t>
            </a:r>
            <a:r>
              <a:rPr lang="en-US" sz="2400" b="1" dirty="0">
                <a:solidFill>
                  <a:srgbClr val="0000FF"/>
                </a:solidFill>
              </a:rPr>
              <a:t> 60kg.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xe</a:t>
            </a:r>
            <a:r>
              <a:rPr lang="en-US" sz="2400" b="1" dirty="0">
                <a:solidFill>
                  <a:srgbClr val="0000FF"/>
                </a:solidFill>
              </a:rPr>
              <a:t> ô </a:t>
            </a:r>
            <a:r>
              <a:rPr lang="en-US" sz="2400" b="1" dirty="0" err="1">
                <a:solidFill>
                  <a:srgbClr val="0000FF"/>
                </a:solidFill>
              </a:rPr>
              <a:t>tô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chở</a:t>
            </a:r>
            <a:r>
              <a:rPr lang="en-US" sz="2400" b="1" dirty="0">
                <a:solidFill>
                  <a:srgbClr val="0000FF"/>
                </a:solidFill>
              </a:rPr>
              <a:t> 30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gạo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và</a:t>
            </a:r>
            <a:r>
              <a:rPr lang="en-US" sz="2400" b="1" dirty="0">
                <a:solidFill>
                  <a:srgbClr val="0000FF"/>
                </a:solidFill>
              </a:rPr>
              <a:t> 40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. </a:t>
            </a:r>
            <a:r>
              <a:rPr lang="en-US" sz="2400" b="1" dirty="0" err="1">
                <a:solidFill>
                  <a:srgbClr val="0000FF"/>
                </a:solidFill>
              </a:rPr>
              <a:t>Hỏi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xe</a:t>
            </a:r>
            <a:r>
              <a:rPr lang="en-US" sz="2400" b="1" dirty="0">
                <a:solidFill>
                  <a:srgbClr val="0000FF"/>
                </a:solidFill>
              </a:rPr>
              <a:t> ô </a:t>
            </a:r>
            <a:r>
              <a:rPr lang="en-US" sz="2400" b="1" dirty="0" err="1">
                <a:solidFill>
                  <a:srgbClr val="0000FF"/>
                </a:solidFill>
              </a:rPr>
              <a:t>tô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đó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chở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nhiêu</a:t>
            </a:r>
            <a:r>
              <a:rPr lang="en-US" sz="2400" b="1" dirty="0">
                <a:solidFill>
                  <a:srgbClr val="0000FF"/>
                </a:solidFill>
              </a:rPr>
              <a:t> kg </a:t>
            </a:r>
            <a:r>
              <a:rPr lang="en-US" sz="2400" b="1" dirty="0" err="1">
                <a:solidFill>
                  <a:srgbClr val="0000FF"/>
                </a:solidFill>
              </a:rPr>
              <a:t>gọa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và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?  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609600" y="3424237"/>
            <a:ext cx="1600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008000"/>
                </a:solidFill>
              </a:rPr>
              <a:t>Tóm</a:t>
            </a:r>
            <a:r>
              <a:rPr lang="en-US" sz="2400" b="1" dirty="0">
                <a:solidFill>
                  <a:srgbClr val="008000"/>
                </a:solidFill>
              </a:rPr>
              <a:t> </a:t>
            </a:r>
            <a:r>
              <a:rPr lang="en-US" sz="2400" b="1" dirty="0" err="1">
                <a:solidFill>
                  <a:srgbClr val="008000"/>
                </a:solidFill>
              </a:rPr>
              <a:t>tắt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152400" y="3805237"/>
            <a:ext cx="2590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 bao gạo: 50 kg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152400" y="4122737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30 </a:t>
            </a:r>
            <a:r>
              <a:rPr lang="en-US" sz="2400" b="1" dirty="0" err="1">
                <a:solidFill>
                  <a:srgbClr val="FF0000"/>
                </a:solidFill>
              </a:rPr>
              <a:t>bao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gạo</a:t>
            </a:r>
            <a:r>
              <a:rPr lang="en-US" sz="2400" b="1" dirty="0">
                <a:solidFill>
                  <a:srgbClr val="FF0000"/>
                </a:solidFill>
              </a:rPr>
              <a:t>: … kg?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152400" y="4440237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 bao ngô : 60 kg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" y="4757737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40 </a:t>
            </a:r>
            <a:r>
              <a:rPr lang="en-US" sz="2400" b="1" dirty="0" err="1">
                <a:solidFill>
                  <a:srgbClr val="FF0000"/>
                </a:solidFill>
              </a:rPr>
              <a:t>bao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ngô</a:t>
            </a:r>
            <a:r>
              <a:rPr lang="en-US" sz="2400" b="1" dirty="0">
                <a:solidFill>
                  <a:srgbClr val="FF0000"/>
                </a:solidFill>
              </a:rPr>
              <a:t>: … kg?</a:t>
            </a:r>
          </a:p>
        </p:txBody>
      </p:sp>
      <p:sp>
        <p:nvSpPr>
          <p:cNvPr id="6175" name="AutoShape 31"/>
          <p:cNvSpPr>
            <a:spLocks/>
          </p:cNvSpPr>
          <p:nvPr/>
        </p:nvSpPr>
        <p:spPr bwMode="auto">
          <a:xfrm>
            <a:off x="3162300" y="3822700"/>
            <a:ext cx="76200" cy="1397000"/>
          </a:xfrm>
          <a:prstGeom prst="rightBrace">
            <a:avLst>
              <a:gd name="adj1" fmla="val 183333"/>
              <a:gd name="adj2" fmla="val 51514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200400" y="4249737"/>
            <a:ext cx="990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? kg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6" grpId="0"/>
      <p:bldP spid="27" grpId="0"/>
      <p:bldP spid="90129" grpId="0"/>
      <p:bldP spid="6168" grpId="0"/>
      <p:bldP spid="6170" grpId="0"/>
      <p:bldP spid="6171" grpId="0"/>
      <p:bldP spid="6172" grpId="0"/>
      <p:bldP spid="6173" grpId="0"/>
      <p:bldP spid="6174" grpId="0"/>
      <p:bldP spid="6175" grpId="0" animBg="1"/>
      <p:bldP spid="61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7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21"/>
          <p:cNvSpPr txBox="1">
            <a:spLocks noChangeArrowheads="1"/>
          </p:cNvSpPr>
          <p:nvPr/>
        </p:nvSpPr>
        <p:spPr bwMode="auto">
          <a:xfrm>
            <a:off x="-21771" y="342900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* </a:t>
            </a:r>
            <a:r>
              <a:rPr lang="en-US" sz="2400" b="1" dirty="0" err="1">
                <a:solidFill>
                  <a:srgbClr val="0000FF"/>
                </a:solidFill>
              </a:rPr>
              <a:t>Bài</a:t>
            </a:r>
            <a:r>
              <a:rPr lang="en-US" sz="2400" b="1" dirty="0">
                <a:solidFill>
                  <a:srgbClr val="0000FF"/>
                </a:solidFill>
              </a:rPr>
              <a:t> 3: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gạo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cân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nặng</a:t>
            </a:r>
            <a:r>
              <a:rPr lang="en-US" sz="2400" b="1" dirty="0">
                <a:solidFill>
                  <a:srgbClr val="0000FF"/>
                </a:solidFill>
              </a:rPr>
              <a:t>  50kg,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cân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nặng</a:t>
            </a:r>
            <a:r>
              <a:rPr lang="en-US" sz="2400" b="1" dirty="0">
                <a:solidFill>
                  <a:srgbClr val="0000FF"/>
                </a:solidFill>
              </a:rPr>
              <a:t> 60kg.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xe</a:t>
            </a:r>
            <a:r>
              <a:rPr lang="en-US" sz="2400" b="1" dirty="0">
                <a:solidFill>
                  <a:srgbClr val="0000FF"/>
                </a:solidFill>
              </a:rPr>
              <a:t> ô </a:t>
            </a:r>
            <a:r>
              <a:rPr lang="en-US" sz="2400" b="1" dirty="0" err="1">
                <a:solidFill>
                  <a:srgbClr val="0000FF"/>
                </a:solidFill>
              </a:rPr>
              <a:t>tô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chở</a:t>
            </a:r>
            <a:r>
              <a:rPr lang="en-US" sz="2400" b="1" dirty="0">
                <a:solidFill>
                  <a:srgbClr val="0000FF"/>
                </a:solidFill>
              </a:rPr>
              <a:t> 30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gạo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và</a:t>
            </a:r>
            <a:r>
              <a:rPr lang="en-US" sz="2400" b="1" dirty="0">
                <a:solidFill>
                  <a:srgbClr val="0000FF"/>
                </a:solidFill>
              </a:rPr>
              <a:t> 40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. </a:t>
            </a:r>
            <a:r>
              <a:rPr lang="en-US" sz="2400" b="1" dirty="0" err="1">
                <a:solidFill>
                  <a:srgbClr val="0000FF"/>
                </a:solidFill>
              </a:rPr>
              <a:t>Hỏi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xe</a:t>
            </a:r>
            <a:r>
              <a:rPr lang="en-US" sz="2400" b="1" dirty="0">
                <a:solidFill>
                  <a:srgbClr val="0000FF"/>
                </a:solidFill>
              </a:rPr>
              <a:t> ô </a:t>
            </a:r>
            <a:r>
              <a:rPr lang="en-US" sz="2400" b="1" dirty="0" err="1">
                <a:solidFill>
                  <a:srgbClr val="0000FF"/>
                </a:solidFill>
              </a:rPr>
              <a:t>tô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đó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chở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nhiêu</a:t>
            </a:r>
            <a:r>
              <a:rPr lang="en-US" sz="2400" b="1" dirty="0">
                <a:solidFill>
                  <a:srgbClr val="0000FF"/>
                </a:solidFill>
              </a:rPr>
              <a:t> kg </a:t>
            </a:r>
            <a:r>
              <a:rPr lang="en-US" sz="2400" b="1" dirty="0" err="1" smtClean="0">
                <a:solidFill>
                  <a:srgbClr val="0000FF"/>
                </a:solidFill>
              </a:rPr>
              <a:t>gạo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và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?  </a:t>
            </a:r>
          </a:p>
        </p:txBody>
      </p:sp>
      <p:sp>
        <p:nvSpPr>
          <p:cNvPr id="11270" name="Text Box 22"/>
          <p:cNvSpPr txBox="1">
            <a:spLocks noChangeArrowheads="1"/>
          </p:cNvSpPr>
          <p:nvPr/>
        </p:nvSpPr>
        <p:spPr bwMode="auto">
          <a:xfrm>
            <a:off x="457200" y="1864518"/>
            <a:ext cx="1600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8000"/>
                </a:solidFill>
              </a:rPr>
              <a:t>Cách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b="1" dirty="0" err="1" smtClean="0">
                <a:solidFill>
                  <a:srgbClr val="008000"/>
                </a:solidFill>
              </a:rPr>
              <a:t>giải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1272" name="Text Box 24"/>
          <p:cNvSpPr txBox="1">
            <a:spLocks noChangeArrowheads="1"/>
          </p:cNvSpPr>
          <p:nvPr/>
        </p:nvSpPr>
        <p:spPr bwMode="auto">
          <a:xfrm>
            <a:off x="38100" y="2459037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30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gạo</a:t>
            </a:r>
            <a:r>
              <a:rPr lang="en-US" sz="2400" b="1" dirty="0">
                <a:solidFill>
                  <a:srgbClr val="0000FF"/>
                </a:solidFill>
              </a:rPr>
              <a:t>: … kg?</a:t>
            </a:r>
          </a:p>
        </p:txBody>
      </p:sp>
      <p:sp>
        <p:nvSpPr>
          <p:cNvPr id="11274" name="Text Box 26"/>
          <p:cNvSpPr txBox="1">
            <a:spLocks noChangeArrowheads="1"/>
          </p:cNvSpPr>
          <p:nvPr/>
        </p:nvSpPr>
        <p:spPr bwMode="auto">
          <a:xfrm>
            <a:off x="38100" y="3415732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40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ngô</a:t>
            </a:r>
            <a:r>
              <a:rPr lang="en-US" sz="2400" b="1" dirty="0">
                <a:solidFill>
                  <a:srgbClr val="0000FF"/>
                </a:solidFill>
              </a:rPr>
              <a:t>: … kg?</a:t>
            </a:r>
          </a:p>
        </p:txBody>
      </p:sp>
      <p:sp>
        <p:nvSpPr>
          <p:cNvPr id="11275" name="AutoShape 27"/>
          <p:cNvSpPr>
            <a:spLocks/>
          </p:cNvSpPr>
          <p:nvPr/>
        </p:nvSpPr>
        <p:spPr bwMode="auto">
          <a:xfrm>
            <a:off x="2971800" y="2453481"/>
            <a:ext cx="76200" cy="1397000"/>
          </a:xfrm>
          <a:prstGeom prst="rightBrace">
            <a:avLst>
              <a:gd name="adj1" fmla="val 183333"/>
              <a:gd name="adj2" fmla="val 51514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28"/>
          <p:cNvSpPr txBox="1">
            <a:spLocks noChangeArrowheads="1"/>
          </p:cNvSpPr>
          <p:nvPr/>
        </p:nvSpPr>
        <p:spPr bwMode="auto">
          <a:xfrm>
            <a:off x="3048000" y="2921000"/>
            <a:ext cx="990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? kg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5486400" y="1638300"/>
            <a:ext cx="1600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008000"/>
                </a:solidFill>
              </a:rPr>
              <a:t>Bài</a:t>
            </a:r>
            <a:r>
              <a:rPr lang="en-US" sz="2400" b="1" dirty="0">
                <a:solidFill>
                  <a:srgbClr val="008000"/>
                </a:solidFill>
              </a:rPr>
              <a:t> </a:t>
            </a:r>
            <a:r>
              <a:rPr lang="en-US" sz="2400" b="1" dirty="0" err="1">
                <a:solidFill>
                  <a:srgbClr val="008000"/>
                </a:solidFill>
              </a:rPr>
              <a:t>giải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4038600" y="2082800"/>
            <a:ext cx="3581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30 bao gạo nặng là: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4191000" y="2527300"/>
            <a:ext cx="3886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50 x 30 = </a:t>
            </a:r>
            <a:r>
              <a:rPr lang="en-US" altLang="en-US" sz="2400" b="1">
                <a:solidFill>
                  <a:srgbClr val="0000FF"/>
                </a:solidFill>
              </a:rPr>
              <a:t>1500</a:t>
            </a:r>
            <a:r>
              <a:rPr lang="en-US" sz="2400" b="1">
                <a:solidFill>
                  <a:srgbClr val="0000FF"/>
                </a:solidFill>
              </a:rPr>
              <a:t>(kg)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4191000" y="2908300"/>
            <a:ext cx="3810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40 bao ngô nặng là: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4038600" y="3352800"/>
            <a:ext cx="3962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60 x 40 = </a:t>
            </a:r>
            <a:r>
              <a:rPr lang="en-US" altLang="en-US" sz="2400" b="1">
                <a:solidFill>
                  <a:srgbClr val="0000FF"/>
                </a:solidFill>
              </a:rPr>
              <a:t>2400</a:t>
            </a:r>
            <a:r>
              <a:rPr lang="en-US" sz="2400" b="1">
                <a:solidFill>
                  <a:srgbClr val="0000FF"/>
                </a:solidFill>
              </a:rPr>
              <a:t>(kg)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4267200" y="4114800"/>
            <a:ext cx="457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1500 + 2400 = 3900 (kg)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3886200" y="3733800"/>
            <a:ext cx="4953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Xe ô tô chở số kg gạo và ngô là: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4572000" y="4622800"/>
            <a:ext cx="4267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Đáp số: 3900 kg gạo và ngô</a:t>
            </a:r>
            <a:endParaRPr lang="en-US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4" grpId="0"/>
      <p:bldP spid="13345" grpId="0"/>
      <p:bldP spid="13346" grpId="0"/>
      <p:bldP spid="13347" grpId="0"/>
      <p:bldP spid="133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7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304800" y="280080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</a:rPr>
              <a:t>* </a:t>
            </a:r>
            <a:r>
              <a:rPr lang="en-US" altLang="en-US" sz="2800" b="1" dirty="0" err="1">
                <a:solidFill>
                  <a:srgbClr val="0000FF"/>
                </a:solidFill>
              </a:rPr>
              <a:t>Bài</a:t>
            </a:r>
            <a:r>
              <a:rPr lang="en-US" altLang="en-US" sz="2800" b="1" dirty="0">
                <a:solidFill>
                  <a:srgbClr val="0000FF"/>
                </a:solidFill>
              </a:rPr>
              <a:t> 4: </a:t>
            </a:r>
            <a:r>
              <a:rPr lang="en-US" altLang="en-US" sz="28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tấm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kính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nhật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chiều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rộng</a:t>
            </a:r>
            <a:r>
              <a:rPr lang="en-US" altLang="en-US" sz="2800" b="1" dirty="0">
                <a:solidFill>
                  <a:srgbClr val="0000FF"/>
                </a:solidFill>
              </a:rPr>
              <a:t> 30cm,chiều </a:t>
            </a:r>
            <a:r>
              <a:rPr lang="en-US" altLang="en-US" sz="2800" b="1" dirty="0" err="1">
                <a:solidFill>
                  <a:srgbClr val="0000FF"/>
                </a:solidFill>
              </a:rPr>
              <a:t>dài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gấp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đôi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chiều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rộng</a:t>
            </a:r>
            <a:r>
              <a:rPr lang="en-US" altLang="en-US" sz="2800" b="1" dirty="0">
                <a:solidFill>
                  <a:srgbClr val="0000FF"/>
                </a:solidFill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tấm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kính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đó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? </a:t>
            </a:r>
            <a:endParaRPr lang="vi-VN" altLang="en-US" sz="2800" b="1" dirty="0">
              <a:solidFill>
                <a:srgbClr val="0000FF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28600" y="2711110"/>
            <a:ext cx="1905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8000"/>
                </a:solidFill>
              </a:rPr>
              <a:t>a =  </a:t>
            </a:r>
            <a:r>
              <a:rPr lang="en-US" altLang="en-US" sz="2800" b="1" dirty="0">
                <a:solidFill>
                  <a:srgbClr val="008000"/>
                </a:solidFill>
              </a:rPr>
              <a:t>30cm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28600" y="3256756"/>
            <a:ext cx="2438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</a:rPr>
              <a:t>b</a:t>
            </a:r>
            <a:r>
              <a:rPr lang="en-US" altLang="en-US" sz="2800" b="1" dirty="0" smtClean="0">
                <a:solidFill>
                  <a:srgbClr val="008000"/>
                </a:solidFill>
              </a:rPr>
              <a:t>  </a:t>
            </a:r>
            <a:r>
              <a:rPr lang="en-US" altLang="en-US" sz="2800" b="1" dirty="0" err="1">
                <a:solidFill>
                  <a:srgbClr val="008000"/>
                </a:solidFill>
              </a:rPr>
              <a:t>gấp</a:t>
            </a:r>
            <a:r>
              <a:rPr lang="en-US" altLang="en-US" sz="2800" b="1" dirty="0">
                <a:solidFill>
                  <a:srgbClr val="008000"/>
                </a:solidFill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</a:rPr>
              <a:t>đôi</a:t>
            </a:r>
            <a:r>
              <a:rPr lang="en-US" altLang="en-US" sz="2800" b="1" dirty="0">
                <a:solidFill>
                  <a:srgbClr val="008000"/>
                </a:solidFill>
              </a:rPr>
              <a:t> </a:t>
            </a:r>
            <a:r>
              <a:rPr lang="en-US" altLang="en-US" sz="2800" b="1" dirty="0" smtClean="0">
                <a:solidFill>
                  <a:srgbClr val="008000"/>
                </a:solidFill>
              </a:rPr>
              <a:t>a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6200" y="3858280"/>
            <a:ext cx="281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rgbClr val="008000"/>
                </a:solidFill>
              </a:rPr>
              <a:t>S =</a:t>
            </a:r>
            <a:r>
              <a:rPr lang="vi-VN" altLang="en-US" sz="2800" b="1" dirty="0" smtClean="0">
                <a:solidFill>
                  <a:srgbClr val="008000"/>
                </a:solidFill>
              </a:rPr>
              <a:t> </a:t>
            </a:r>
            <a:r>
              <a:rPr lang="vi-VN" altLang="en-US" sz="2800" b="1" dirty="0">
                <a:solidFill>
                  <a:srgbClr val="008000"/>
                </a:solidFill>
              </a:rPr>
              <a:t>...... </a:t>
            </a:r>
            <a:r>
              <a:rPr lang="en-US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  <a:r>
              <a:rPr lang="en-US" altLang="en-US" sz="2800" b="1" baseline="30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>
                <a:solidFill>
                  <a:srgbClr val="008000"/>
                </a:solidFill>
              </a:rPr>
              <a:t>?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83029" y="1958068"/>
            <a:ext cx="2133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800" b="1" u="sng" dirty="0" err="1">
                <a:solidFill>
                  <a:srgbClr val="CC3300"/>
                </a:solidFill>
              </a:rPr>
              <a:t>Tóm</a:t>
            </a:r>
            <a:r>
              <a:rPr lang="en-US" altLang="en-US" sz="2800" b="1" u="sng" dirty="0">
                <a:solidFill>
                  <a:srgbClr val="CC3300"/>
                </a:solidFill>
              </a:rPr>
              <a:t> </a:t>
            </a:r>
            <a:r>
              <a:rPr lang="en-US" altLang="en-US" sz="2800" b="1" u="sng" dirty="0" err="1">
                <a:solidFill>
                  <a:srgbClr val="CC3300"/>
                </a:solidFill>
              </a:rPr>
              <a:t>tắt</a:t>
            </a:r>
            <a:endParaRPr lang="en-US" sz="2800" b="1" dirty="0">
              <a:solidFill>
                <a:srgbClr val="CC3300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886200" y="2641600"/>
            <a:ext cx="43434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</a:rPr>
              <a:t>Chiều dài tấm kính là:</a:t>
            </a: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495800" y="3098800"/>
            <a:ext cx="3276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</a:rPr>
              <a:t>30 x 2 = 60 (cm)</a:t>
            </a: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886200" y="3556000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</a:rPr>
              <a:t>Diện tích tấm kính là:</a:t>
            </a: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886200" y="1943100"/>
            <a:ext cx="26670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800" b="1" u="sng" dirty="0" err="1">
                <a:solidFill>
                  <a:srgbClr val="CC3300"/>
                </a:solidFill>
              </a:rPr>
              <a:t>Bài</a:t>
            </a:r>
            <a:r>
              <a:rPr lang="en-US" altLang="en-US" sz="2800" b="1" u="sng" dirty="0">
                <a:solidFill>
                  <a:srgbClr val="CC3300"/>
                </a:solidFill>
              </a:rPr>
              <a:t> </a:t>
            </a:r>
            <a:r>
              <a:rPr lang="en-US" altLang="en-US" sz="2800" b="1" u="sng" dirty="0" err="1">
                <a:solidFill>
                  <a:srgbClr val="CC3300"/>
                </a:solidFill>
              </a:rPr>
              <a:t>giải</a:t>
            </a:r>
            <a:endParaRPr lang="en-US" sz="2800" b="1" dirty="0">
              <a:solidFill>
                <a:srgbClr val="CC3300"/>
              </a:solidFill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5181600" y="4662487"/>
            <a:ext cx="3733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008000"/>
                </a:solidFill>
              </a:rPr>
              <a:t>Đáp số: 1 800</a:t>
            </a:r>
            <a:r>
              <a:rPr lang="vi-VN" altLang="en-US" sz="2800" b="1">
                <a:solidFill>
                  <a:srgbClr val="008000"/>
                </a:solidFill>
              </a:rPr>
              <a:t> </a:t>
            </a:r>
            <a:r>
              <a:rPr lang="en-US" altLang="en-US" sz="28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  <a:r>
              <a:rPr lang="en-US" altLang="en-US" sz="2800" b="1" baseline="30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28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495800" y="4141787"/>
            <a:ext cx="3886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008000"/>
                </a:solidFill>
              </a:rPr>
              <a:t>60 x 30 = 1800 (</a:t>
            </a:r>
            <a:r>
              <a:rPr lang="en-US" altLang="en-US" sz="28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  <a:r>
              <a:rPr lang="en-US" altLang="en-US" sz="2800" b="1" baseline="30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28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sz="28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4" grpId="0"/>
      <p:bldP spid="11275" grpId="0"/>
      <p:bldP spid="11276" grpId="0"/>
      <p:bldP spid="11277" grpId="0"/>
      <p:bldP spid="11278" grpId="0"/>
      <p:bldP spid="11279" grpId="0"/>
      <p:bldP spid="11280" grpId="0"/>
      <p:bldP spid="11281" grpId="0"/>
      <p:bldP spid="112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5225" y="701675"/>
            <a:ext cx="48037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F60064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P001 Kieu 2 5H" panose="020B0603050302020204" pitchFamily="34" charset="0"/>
              </a:rPr>
              <a:t>Tính</a:t>
            </a:r>
            <a:r>
              <a:rPr lang="en-US" dirty="0">
                <a:solidFill>
                  <a:srgbClr val="F60064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P001 Kieu 2 5H" panose="020B0603050302020204" pitchFamily="34" charset="0"/>
              </a:rPr>
              <a:t> </a:t>
            </a:r>
            <a:r>
              <a:rPr lang="en-US" dirty="0" err="1">
                <a:solidFill>
                  <a:srgbClr val="F60064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P001 Kieu 2 5H" panose="020B0603050302020204" pitchFamily="34" charset="0"/>
              </a:rPr>
              <a:t>nhẩm</a:t>
            </a:r>
            <a:r>
              <a:rPr lang="en-US" dirty="0">
                <a:solidFill>
                  <a:srgbClr val="F60064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P001 Kieu 2 5H" panose="020B0603050302020204" pitchFamily="34" charset="0"/>
              </a:rPr>
              <a:t> </a:t>
            </a:r>
            <a:r>
              <a:rPr lang="en-US" dirty="0" err="1">
                <a:solidFill>
                  <a:srgbClr val="F60064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P001 Kieu 2 5H" panose="020B0603050302020204" pitchFamily="34" charset="0"/>
              </a:rPr>
              <a:t>nhanh</a:t>
            </a:r>
            <a:r>
              <a:rPr lang="en-US" dirty="0">
                <a:solidFill>
                  <a:srgbClr val="F60064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P001 Kieu 2 5H" panose="020B0603050302020204" pitchFamily="34" charset="0"/>
              </a:rPr>
              <a:t>!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19350" y="1790700"/>
            <a:ext cx="36861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4400" b="1" dirty="0">
                <a:solidFill>
                  <a:srgbClr val="BC8B00"/>
                </a:solidFill>
                <a:latin typeface="Times New Roman" pitchFamily="18" charset="0"/>
                <a:cs typeface="Times New Roman" pitchFamily="18" charset="0"/>
              </a:rPr>
              <a:t>14 x 20  =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71700" y="2549525"/>
            <a:ext cx="36845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310 x 30  =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06587" y="3308350"/>
            <a:ext cx="36861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150 x 300 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3487" y="1763713"/>
            <a:ext cx="1890713" cy="7699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BC8B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3487" y="2540000"/>
            <a:ext cx="1890713" cy="7699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3487" y="3308350"/>
            <a:ext cx="1890713" cy="7683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45000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95400" y="1905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286000" y="8255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1524000" y="1143000"/>
            <a:ext cx="601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/>
          </a:p>
        </p:txBody>
      </p: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990600" y="1409700"/>
            <a:ext cx="7239000" cy="2677656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altLang="en-US" sz="2800" b="1" dirty="0">
                <a:solidFill>
                  <a:srgbClr val="0000FF"/>
                </a:solidFill>
              </a:rPr>
              <a:t>         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             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KẾT LUẬN</a:t>
            </a:r>
          </a:p>
          <a:p>
            <a:pPr algn="just" eaLnBrk="1" hangingPunct="1"/>
            <a:r>
              <a:rPr lang="en-US" altLang="en-US" sz="2800" b="1" dirty="0" smtClean="0">
                <a:solidFill>
                  <a:srgbClr val="0000FF"/>
                </a:solidFill>
              </a:rPr>
              <a:t>    </a:t>
            </a:r>
            <a:r>
              <a:rPr lang="en-US" altLang="en-US" sz="2800" b="1" dirty="0" err="1" smtClean="0">
                <a:solidFill>
                  <a:srgbClr val="0000FF"/>
                </a:solidFill>
              </a:rPr>
              <a:t>Muốn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nhân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tận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</a:rPr>
              <a:t> 0: Ta </a:t>
            </a:r>
            <a:r>
              <a:rPr lang="en-US" altLang="en-US" sz="2800" b="1" dirty="0" err="1">
                <a:solidFill>
                  <a:srgbClr val="0000FF"/>
                </a:solidFill>
              </a:rPr>
              <a:t>đếm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xem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thừa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bao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</a:rPr>
              <a:t> 0 </a:t>
            </a:r>
            <a:r>
              <a:rPr lang="en-US" altLang="en-US" sz="2800" b="1" dirty="0" err="1">
                <a:solidFill>
                  <a:srgbClr val="0000FF"/>
                </a:solidFill>
              </a:rPr>
              <a:t>thì</a:t>
            </a:r>
            <a:r>
              <a:rPr lang="en-US" altLang="en-US" sz="2800" b="1" dirty="0">
                <a:solidFill>
                  <a:srgbClr val="0000FF"/>
                </a:solidFill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</a:rPr>
              <a:t>viết</a:t>
            </a:r>
            <a:r>
              <a:rPr lang="en-US" altLang="en-US" sz="2800" b="1" dirty="0">
                <a:solidFill>
                  <a:srgbClr val="0000FF"/>
                </a:solidFill>
              </a:rPr>
              <a:t> ở </a:t>
            </a:r>
            <a:r>
              <a:rPr lang="en-US" altLang="en-US" sz="2800" b="1" dirty="0" err="1">
                <a:solidFill>
                  <a:srgbClr val="0000FF"/>
                </a:solidFill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bấy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</a:rPr>
              <a:t> 0 </a:t>
            </a:r>
            <a:r>
              <a:rPr lang="en-US" altLang="en-US" sz="2800" b="1" dirty="0" err="1">
                <a:solidFill>
                  <a:srgbClr val="0000FF"/>
                </a:solidFill>
              </a:rPr>
              <a:t>theo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tự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phải</a:t>
            </a:r>
            <a:r>
              <a:rPr lang="en-US" altLang="en-US" sz="2800" b="1" dirty="0">
                <a:solidFill>
                  <a:srgbClr val="0000FF"/>
                </a:solidFill>
              </a:rPr>
              <a:t> sang </a:t>
            </a:r>
            <a:r>
              <a:rPr lang="en-US" altLang="en-US" sz="2800" b="1" dirty="0" err="1">
                <a:solidFill>
                  <a:srgbClr val="0000FF"/>
                </a:solidFill>
              </a:rPr>
              <a:t>trái</a:t>
            </a:r>
            <a:r>
              <a:rPr lang="en-US" altLang="en-US" sz="2800" b="1" dirty="0">
                <a:solidFill>
                  <a:srgbClr val="0000FF"/>
                </a:solidFill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</a:rPr>
              <a:t>sau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đó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thực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hiện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nhân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còn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lại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4343" name="Text Box 37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"/>
            <a:ext cx="8839200" cy="5486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/>
          <p:cNvSpPr txBox="1"/>
          <p:nvPr/>
        </p:nvSpPr>
        <p:spPr>
          <a:xfrm>
            <a:off x="1981200" y="13335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Yêu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cầu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cần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đạt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095500"/>
            <a:ext cx="7558479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2400" b="1" dirty="0" err="1" smtClean="0"/>
              <a:t>Biết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với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cùng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0.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2400" b="1" dirty="0" err="1" smtClean="0"/>
              <a:t>Vận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dụng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nhanh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nhẩm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229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0500"/>
            <a:ext cx="8458200" cy="5334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685800" y="2759214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CHÚC CÁC EM HỌC GIỎI!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6"/>
          <p:cNvSpPr txBox="1">
            <a:spLocks noChangeArrowheads="1"/>
          </p:cNvSpPr>
          <p:nvPr/>
        </p:nvSpPr>
        <p:spPr bwMode="auto">
          <a:xfrm>
            <a:off x="2057400" y="31115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vi-VN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077" name="Text Box 34"/>
          <p:cNvSpPr txBox="1">
            <a:spLocks noChangeArrowheads="1"/>
          </p:cNvSpPr>
          <p:nvPr/>
        </p:nvSpPr>
        <p:spPr bwMode="auto">
          <a:xfrm>
            <a:off x="4572000" y="41275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18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183" name="WordArt 7"/>
          <p:cNvSpPr>
            <a:spLocks noChangeArrowheads="1" noChangeShapeType="1" noTextEdit="1"/>
          </p:cNvSpPr>
          <p:nvPr/>
        </p:nvSpPr>
        <p:spPr bwMode="auto">
          <a:xfrm>
            <a:off x="2666999" y="561181"/>
            <a:ext cx="4200525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1886" y="1269685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altLang="en-US" b="1" dirty="0" err="1" smtClean="0">
                <a:solidFill>
                  <a:srgbClr val="008000"/>
                </a:solidFill>
                <a:cs typeface="Tahoma" pitchFamily="34" charset="0"/>
              </a:rPr>
              <a:t>Tính</a:t>
            </a:r>
            <a:endParaRPr lang="en-US" altLang="en-US" b="1" dirty="0">
              <a:solidFill>
                <a:srgbClr val="008000"/>
              </a:solidFill>
              <a:cs typeface="Tahom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3092" y="2279164"/>
            <a:ext cx="2590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0000FF"/>
                </a:solidFill>
                <a:cs typeface="Arial" pitchFamily="34" charset="0"/>
              </a:rPr>
              <a:t>1324 x </a:t>
            </a:r>
            <a:r>
              <a:rPr lang="en-US" altLang="en-US" sz="3600" b="1" dirty="0" smtClean="0">
                <a:solidFill>
                  <a:srgbClr val="0000FF"/>
                </a:solidFill>
                <a:cs typeface="Arial" pitchFamily="34" charset="0"/>
              </a:rPr>
              <a:t>10</a:t>
            </a:r>
            <a:endParaRPr lang="en-US" altLang="en-US" sz="3600" b="1" dirty="0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231" y="3643310"/>
            <a:ext cx="2690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 b="1" dirty="0" smtClean="0">
                <a:solidFill>
                  <a:srgbClr val="0000FF"/>
                </a:solidFill>
                <a:cs typeface="Arial" pitchFamily="34" charset="0"/>
              </a:rPr>
              <a:t>270 </a:t>
            </a:r>
            <a:r>
              <a:rPr lang="en-US" altLang="en-US" sz="3600" b="1" dirty="0">
                <a:solidFill>
                  <a:srgbClr val="0000FF"/>
                </a:solidFill>
                <a:cs typeface="Arial" pitchFamily="34" charset="0"/>
              </a:rPr>
              <a:t>x </a:t>
            </a:r>
            <a:r>
              <a:rPr lang="en-US" altLang="en-US" sz="3600" b="1" dirty="0" smtClean="0">
                <a:solidFill>
                  <a:srgbClr val="0000FF"/>
                </a:solidFill>
                <a:cs typeface="Arial" pitchFamily="34" charset="0"/>
              </a:rPr>
              <a:t>100</a:t>
            </a:r>
            <a:endParaRPr lang="en-US" altLang="en-US" sz="3600" b="1" dirty="0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029200" y="2279164"/>
            <a:ext cx="2690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 b="1" dirty="0" smtClean="0">
                <a:solidFill>
                  <a:srgbClr val="0000FF"/>
                </a:solidFill>
                <a:cs typeface="Arial" pitchFamily="34" charset="0"/>
              </a:rPr>
              <a:t>2040 : 10</a:t>
            </a:r>
            <a:endParaRPr lang="en-US" altLang="en-US" sz="3600" b="1" dirty="0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962400" y="3600354"/>
            <a:ext cx="480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 b="1" dirty="0" smtClean="0">
                <a:solidFill>
                  <a:srgbClr val="0000FF"/>
                </a:solidFill>
                <a:cs typeface="Arial" pitchFamily="34" charset="0"/>
              </a:rPr>
              <a:t>920000 : 1000</a:t>
            </a:r>
            <a:endParaRPr lang="en-US" altLang="en-US" sz="3600" b="1" dirty="0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5984" y="2283070"/>
            <a:ext cx="292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 13240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9092" y="3658969"/>
            <a:ext cx="292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 27000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85892" y="2265854"/>
            <a:ext cx="292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 204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19292" y="3582769"/>
            <a:ext cx="292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 920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 animBg="1"/>
      <p:bldP spid="4" grpId="0"/>
      <p:bldP spid="11" grpId="0"/>
      <p:bldP spid="14" grpId="0"/>
      <p:bldP spid="15" grpId="0"/>
      <p:bldP spid="16" grpId="0"/>
      <p:bldP spid="2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62000" y="1143000"/>
            <a:ext cx="1905000" cy="1206500"/>
          </a:xfrm>
          <a:prstGeom prst="rect">
            <a:avLst/>
          </a:prstGeom>
          <a:noFill/>
        </p:spPr>
        <p:txBody>
          <a:bodyPr spcFirstLastPara="1">
            <a:prstTxWarp prst="textArchDown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2000" b="1">
                <a:solidFill>
                  <a:schemeClr val="bg1"/>
                </a:solidFill>
                <a:latin typeface="VNI-Times" pitchFamily="2" charset="0"/>
                <a:cs typeface="Arial" charset="0"/>
              </a:rPr>
              <a:t>GD &amp; ÑT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072" name="WordArt 15"/>
          <p:cNvSpPr>
            <a:spLocks noChangeArrowheads="1" noChangeShapeType="1" noTextEdit="1"/>
          </p:cNvSpPr>
          <p:nvPr/>
        </p:nvSpPr>
        <p:spPr bwMode="auto">
          <a:xfrm>
            <a:off x="1447800" y="2275429"/>
            <a:ext cx="6934200" cy="6007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 VỚI 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  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 TẬN CÙNG LÀ CHỮ SỐ 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" y="15621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1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"/>
            <a:ext cx="8839200" cy="5486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/>
          <p:cNvSpPr txBox="1"/>
          <p:nvPr/>
        </p:nvSpPr>
        <p:spPr>
          <a:xfrm>
            <a:off x="1981200" y="13335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Yêu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cầu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cần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đạt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095500"/>
            <a:ext cx="7558479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2400" b="1" dirty="0" err="1" smtClean="0"/>
              <a:t>Biết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với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cùng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0.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2400" b="1" dirty="0" err="1" smtClean="0"/>
              <a:t>Vận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dụng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nhanh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nhẩm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5404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723900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 u="sng" dirty="0" err="1">
                <a:solidFill>
                  <a:srgbClr val="0000FF"/>
                </a:solidFill>
                <a:cs typeface="Arial" pitchFamily="34" charset="0"/>
              </a:rPr>
              <a:t>Ví</a:t>
            </a:r>
            <a:r>
              <a:rPr lang="en-US" altLang="en-US" sz="2800" b="1" u="sng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cs typeface="Arial" pitchFamily="34" charset="0"/>
              </a:rPr>
              <a:t>dụ</a:t>
            </a:r>
            <a:r>
              <a:rPr lang="en-US" altLang="en-US" sz="2800" b="1" u="sng" dirty="0">
                <a:solidFill>
                  <a:srgbClr val="0000FF"/>
                </a:solidFill>
                <a:cs typeface="Arial" pitchFamily="34" charset="0"/>
              </a:rPr>
              <a:t> 1</a:t>
            </a:r>
            <a:r>
              <a:rPr lang="en-US" altLang="en-US" sz="2800" b="1" dirty="0">
                <a:solidFill>
                  <a:srgbClr val="0000FF"/>
                </a:solidFill>
                <a:cs typeface="Arial" pitchFamily="34" charset="0"/>
              </a:rPr>
              <a:t>:</a:t>
            </a:r>
            <a:r>
              <a:rPr lang="en-US" altLang="en-US" sz="2800" b="1" u="sng" dirty="0">
                <a:solidFill>
                  <a:srgbClr val="0000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600" y="723900"/>
            <a:ext cx="3614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1324 x 20 = 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657600" y="1104900"/>
            <a:ext cx="0" cy="31591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67000" y="1358900"/>
            <a:ext cx="212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20 = 2 x ?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1000" y="1358900"/>
            <a:ext cx="717550" cy="428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10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" y="1731963"/>
            <a:ext cx="4527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ea typeface="Arial Unicode MS" pitchFamily="34" charset="-128"/>
                <a:cs typeface="Arial Unicode MS" pitchFamily="34" charset="-128"/>
              </a:rPr>
              <a:t>Ta có thể tính như sau: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00200" y="2120900"/>
            <a:ext cx="4992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1324 x 20 = 1324 x (2 x 10)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0" y="2501900"/>
            <a:ext cx="4992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                 = (1324 x 2) x 10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46400"/>
            <a:ext cx="4992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                 =      2648   x 10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3327400"/>
            <a:ext cx="4994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                 =          26480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52400" y="4151313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         Nhân </a:t>
            </a:r>
            <a:r>
              <a:rPr lang="en-US" altLang="en-US" sz="2800" b="1">
                <a:solidFill>
                  <a:srgbClr val="008000"/>
                </a:solidFill>
                <a:cs typeface="Arial" pitchFamily="34" charset="0"/>
              </a:rPr>
              <a:t>1324</a:t>
            </a:r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 với </a:t>
            </a:r>
            <a:r>
              <a:rPr lang="en-US" altLang="en-US" sz="2800" b="1">
                <a:solidFill>
                  <a:srgbClr val="008000"/>
                </a:solidFill>
                <a:cs typeface="Arial" pitchFamily="34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, được </a:t>
            </a:r>
            <a:r>
              <a:rPr lang="en-US" altLang="en-US" sz="2800" b="1">
                <a:solidFill>
                  <a:srgbClr val="008000"/>
                </a:solidFill>
                <a:cs typeface="Arial" pitchFamily="34" charset="0"/>
              </a:rPr>
              <a:t>2648</a:t>
            </a:r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, viết </a:t>
            </a:r>
            <a:r>
              <a:rPr lang="en-US" altLang="en-US" sz="2800" b="1">
                <a:solidFill>
                  <a:srgbClr val="008000"/>
                </a:solidFill>
                <a:cs typeface="Arial" pitchFamily="34" charset="0"/>
              </a:rPr>
              <a:t>2648</a:t>
            </a:r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.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altLang="en-US" sz="2600" b="1">
                <a:solidFill>
                  <a:srgbClr val="0000FF"/>
                </a:solidFill>
                <a:cs typeface="Arial" pitchFamily="34" charset="0"/>
              </a:rPr>
              <a:t>Viết thêm một chữ số </a:t>
            </a:r>
            <a:r>
              <a:rPr lang="en-US" altLang="en-US" sz="2600" b="1">
                <a:solidFill>
                  <a:srgbClr val="008000"/>
                </a:solidFill>
                <a:cs typeface="Arial" pitchFamily="34" charset="0"/>
              </a:rPr>
              <a:t>0</a:t>
            </a:r>
            <a:r>
              <a:rPr lang="en-US" altLang="en-US" sz="2600" b="1">
                <a:solidFill>
                  <a:srgbClr val="0000FF"/>
                </a:solidFill>
                <a:cs typeface="Arial" pitchFamily="34" charset="0"/>
              </a:rPr>
              <a:t> vào bên phải </a:t>
            </a:r>
            <a:r>
              <a:rPr lang="en-US" altLang="en-US" sz="2600" b="1">
                <a:solidFill>
                  <a:srgbClr val="008000"/>
                </a:solidFill>
                <a:cs typeface="Arial" pitchFamily="34" charset="0"/>
              </a:rPr>
              <a:t>2648</a:t>
            </a:r>
            <a:r>
              <a:rPr lang="en-US" altLang="en-US" sz="2600" b="1">
                <a:solidFill>
                  <a:srgbClr val="0000FF"/>
                </a:solidFill>
                <a:cs typeface="Arial" pitchFamily="34" charset="0"/>
              </a:rPr>
              <a:t>,được </a:t>
            </a:r>
            <a:r>
              <a:rPr lang="en-US" altLang="en-US" sz="2600" b="1">
                <a:solidFill>
                  <a:srgbClr val="008000"/>
                </a:solidFill>
                <a:cs typeface="Arial" pitchFamily="34" charset="0"/>
              </a:rPr>
              <a:t>26480</a:t>
            </a:r>
            <a:r>
              <a:rPr lang="en-US" altLang="en-US" sz="2600" b="1">
                <a:solidFill>
                  <a:srgbClr val="0000FF"/>
                </a:solidFill>
                <a:cs typeface="Arial" pitchFamily="34" charset="0"/>
              </a:rPr>
              <a:t>. 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152400" y="3708400"/>
            <a:ext cx="609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</a:rPr>
              <a:t>Vậy :1324 x 20 = 26480</a:t>
            </a:r>
            <a:endParaRPr lang="vi-VN" altLang="en-US" sz="2800" b="1">
              <a:solidFill>
                <a:srgbClr val="008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44121"/>
            <a:ext cx="1066800" cy="307730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nimBg="1"/>
      <p:bldP spid="9" grpId="0"/>
      <p:bldP spid="11" grpId="0"/>
      <p:bldP spid="12" grpId="0"/>
      <p:bldP spid="13" grpId="0"/>
      <p:bldP spid="14" grpId="0"/>
      <p:bldP spid="21" grpId="0"/>
      <p:bldP spid="553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04800" y="9525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solidFill>
                  <a:srgbClr val="008000"/>
                </a:solidFill>
                <a:cs typeface="Arial" pitchFamily="34" charset="0"/>
              </a:rPr>
              <a:t>* </a:t>
            </a:r>
            <a:r>
              <a:rPr lang="en-US" altLang="en-US" sz="2800" b="1" u="sng" dirty="0" err="1">
                <a:solidFill>
                  <a:srgbClr val="008000"/>
                </a:solidFill>
                <a:cs typeface="Arial" pitchFamily="34" charset="0"/>
              </a:rPr>
              <a:t>Ví</a:t>
            </a:r>
            <a:r>
              <a:rPr lang="en-US" altLang="en-US" sz="2800" b="1" u="sng" dirty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en-US" altLang="en-US" sz="2800" b="1" u="sng" dirty="0" err="1">
                <a:solidFill>
                  <a:srgbClr val="008000"/>
                </a:solidFill>
                <a:cs typeface="Arial" pitchFamily="34" charset="0"/>
              </a:rPr>
              <a:t>dụ</a:t>
            </a:r>
            <a:r>
              <a:rPr lang="en-US" altLang="en-US" sz="2800" b="1" u="sng" dirty="0">
                <a:solidFill>
                  <a:srgbClr val="008000"/>
                </a:solidFill>
                <a:cs typeface="Arial" pitchFamily="34" charset="0"/>
              </a:rPr>
              <a:t> 1</a:t>
            </a:r>
            <a:r>
              <a:rPr lang="en-US" altLang="en-US" sz="2800" b="1" dirty="0">
                <a:solidFill>
                  <a:srgbClr val="008000"/>
                </a:solidFill>
                <a:cs typeface="Arial" pitchFamily="34" charset="0"/>
              </a:rPr>
              <a:t>:</a:t>
            </a:r>
            <a:r>
              <a:rPr lang="en-US" altLang="en-US" sz="2800" b="1" u="sng" dirty="0">
                <a:solidFill>
                  <a:srgbClr val="008000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981200" y="952500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1324 x 20 = 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98888" y="1663700"/>
            <a:ext cx="1974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0000FF"/>
                </a:solidFill>
                <a:cs typeface="Tahoma" pitchFamily="34" charset="0"/>
              </a:rPr>
              <a:t>1324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86288" y="2378075"/>
            <a:ext cx="1241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0000FF"/>
                </a:solidFill>
                <a:cs typeface="Tahoma" pitchFamily="34" charset="0"/>
              </a:rPr>
              <a:t>20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62313" y="2081213"/>
            <a:ext cx="43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FF"/>
                </a:solidFill>
                <a:cs typeface="Tahoma" pitchFamily="34" charset="0"/>
              </a:rPr>
              <a:t>x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640138" y="3168650"/>
            <a:ext cx="17748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60938" y="2381250"/>
            <a:ext cx="498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973638" y="3076575"/>
            <a:ext cx="4540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87875" y="2379663"/>
            <a:ext cx="5445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560888" y="1655763"/>
            <a:ext cx="6000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2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35450" y="3073400"/>
            <a:ext cx="5556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191000" y="1660525"/>
            <a:ext cx="4445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56038" y="3078163"/>
            <a:ext cx="458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02063" y="1660525"/>
            <a:ext cx="4476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484563" y="3074988"/>
            <a:ext cx="4762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940300" y="1665288"/>
            <a:ext cx="447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FF0000"/>
                </a:solidFill>
                <a:cs typeface="Tahoma" pitchFamily="34" charset="0"/>
              </a:rPr>
              <a:t>4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18038" y="3079750"/>
            <a:ext cx="555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00"/>
                </a:solidFill>
                <a:cs typeface="Tahoma" pitchFamily="34" charset="0"/>
              </a:rPr>
              <a:t>8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690687" y="4314825"/>
            <a:ext cx="1131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Vậy: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20987" y="4314825"/>
            <a:ext cx="4722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FF"/>
                </a:solidFill>
                <a:ea typeface="Arial Unicode MS" pitchFamily="34" charset="-128"/>
                <a:cs typeface="Arial Unicode MS" pitchFamily="34" charset="-128"/>
              </a:rPr>
              <a:t>1324 x 20 = 26480</a:t>
            </a:r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5943600" y="1397000"/>
            <a:ext cx="0" cy="35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6286500" y="2081213"/>
            <a:ext cx="251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/>
              <a:t>131 x 30 </a:t>
            </a:r>
            <a:endParaRPr lang="vi-VN" altLang="en-US" sz="3200" b="1" dirty="0"/>
          </a:p>
        </p:txBody>
      </p:sp>
      <p:sp>
        <p:nvSpPr>
          <p:cNvPr id="5146" name="Text Box 37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7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0" grpId="0"/>
      <p:bldP spid="20" grpId="1"/>
      <p:bldP spid="25" grpId="0"/>
      <p:bldP spid="26" grpId="0"/>
      <p:bldP spid="26" grpId="1"/>
      <p:bldP spid="27" grpId="0"/>
      <p:bldP spid="27" grpId="1"/>
      <p:bldP spid="28" grpId="0"/>
      <p:bldP spid="29" grpId="0"/>
      <p:bldP spid="29" grpId="1"/>
      <p:bldP spid="30" grpId="0"/>
      <p:bldP spid="31" grpId="0"/>
      <p:bldP spid="31" grpId="1"/>
      <p:bldP spid="32" grpId="0"/>
      <p:bldP spid="34" grpId="0"/>
      <p:bldP spid="34" grpId="1"/>
      <p:bldP spid="35" grpId="0"/>
      <p:bldP spid="37" grpId="0"/>
      <p:bldP spid="39" grpId="0"/>
      <p:bldP spid="573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0" y="711200"/>
            <a:ext cx="2497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rgbClr val="008000"/>
                </a:solidFill>
                <a:cs typeface="Arial" pitchFamily="34" charset="0"/>
              </a:rPr>
              <a:t>Ví</a:t>
            </a:r>
            <a:r>
              <a:rPr lang="en-US" altLang="en-US" sz="2400" b="1" u="sng" dirty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en-US" altLang="en-US" sz="2400" b="1" u="sng" dirty="0" err="1">
                <a:solidFill>
                  <a:srgbClr val="008000"/>
                </a:solidFill>
                <a:cs typeface="Arial" pitchFamily="34" charset="0"/>
              </a:rPr>
              <a:t>dụ</a:t>
            </a:r>
            <a:r>
              <a:rPr lang="en-US" altLang="en-US" sz="2400" b="1" u="sng" dirty="0">
                <a:solidFill>
                  <a:srgbClr val="008000"/>
                </a:solidFill>
                <a:cs typeface="Arial" pitchFamily="34" charset="0"/>
              </a:rPr>
              <a:t> 2</a:t>
            </a:r>
            <a:r>
              <a:rPr lang="en-US" altLang="en-US" sz="2400" b="1" dirty="0">
                <a:solidFill>
                  <a:srgbClr val="008000"/>
                </a:solidFill>
                <a:cs typeface="Arial" pitchFamily="34" charset="0"/>
              </a:rPr>
              <a:t>:</a:t>
            </a:r>
            <a:r>
              <a:rPr lang="en-US" altLang="en-US" sz="2400" b="1" u="sng" dirty="0">
                <a:solidFill>
                  <a:srgbClr val="008000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62200" y="71120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ea typeface="Tahoma" pitchFamily="34" charset="0"/>
                <a:cs typeface="Times New Roman" pitchFamily="18" charset="0"/>
              </a:rPr>
              <a:t>230 x 70 = 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49700" y="1122363"/>
            <a:ext cx="387350" cy="26987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25900" y="1360488"/>
            <a:ext cx="2451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70 = 7 x ?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0" y="1282700"/>
            <a:ext cx="684213" cy="428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a typeface="Tahoma" pitchFamily="34" charset="0"/>
                <a:cs typeface="Times New Roman" pitchFamily="18" charset="0"/>
              </a:rPr>
              <a:t>10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200" y="18542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8000"/>
                </a:solidFill>
                <a:ea typeface="Arial Unicode MS" pitchFamily="34" charset="-128"/>
                <a:cs typeface="Arial Unicode MS" pitchFamily="34" charset="-128"/>
              </a:rPr>
              <a:t>Ta có thể chuyển thành nhân một số với 10, 100 như sau: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05000" y="2235200"/>
            <a:ext cx="5856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230 x 70 = (23 x 10) x (7 x 10)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00400" y="2616200"/>
            <a:ext cx="4729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=  23 x 10 x 7 x 10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76600" y="3060700"/>
            <a:ext cx="4113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= (23 x 7) x (10 x 10)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76600" y="3433763"/>
            <a:ext cx="340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=     161    x     100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6200" y="4533900"/>
            <a:ext cx="929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       Nhân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23 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với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7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, được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161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, viết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161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.</a:t>
            </a:r>
          </a:p>
          <a:p>
            <a:pPr eaLnBrk="1" hangingPunct="1"/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Viết thêm hai chữ số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0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 vào bên phải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161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,được </a:t>
            </a:r>
            <a:r>
              <a:rPr lang="en-US" altLang="en-US" sz="2400" b="1">
                <a:solidFill>
                  <a:srgbClr val="005EA4"/>
                </a:solidFill>
                <a:cs typeface="Arial" pitchFamily="34" charset="0"/>
              </a:rPr>
              <a:t>16100</a:t>
            </a:r>
            <a:r>
              <a:rPr lang="en-US" altLang="en-US" sz="2400" b="1">
                <a:solidFill>
                  <a:srgbClr val="FF0066"/>
                </a:solidFill>
                <a:cs typeface="Arial" pitchFamily="34" charset="0"/>
              </a:rPr>
              <a:t>.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09800" y="1028700"/>
            <a:ext cx="614363" cy="254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0875" y="1354138"/>
            <a:ext cx="2805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8000"/>
                </a:solidFill>
                <a:ea typeface="Tahoma" pitchFamily="34" charset="0"/>
                <a:cs typeface="Times New Roman" pitchFamily="18" charset="0"/>
              </a:rPr>
              <a:t>230 = 23 x 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0" y="1282700"/>
            <a:ext cx="690563" cy="427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a typeface="Tahoma" pitchFamily="34" charset="0"/>
                <a:cs typeface="Times New Roman" pitchFamily="18" charset="0"/>
              </a:rPr>
              <a:t>10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52800" y="3759200"/>
            <a:ext cx="3316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=           16100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76200" y="4140200"/>
            <a:ext cx="510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8000"/>
                </a:solidFill>
              </a:rPr>
              <a:t>      Vậy : 230 x 70 = 16100</a:t>
            </a:r>
            <a:endParaRPr lang="vi-VN" altLang="en-US" sz="2400" b="1">
              <a:solidFill>
                <a:srgbClr val="008000"/>
              </a:solidFill>
            </a:endParaRPr>
          </a:p>
        </p:txBody>
      </p:sp>
      <p:sp>
        <p:nvSpPr>
          <p:cNvPr id="6163" name="Text Box 37"/>
          <p:cNvSpPr txBox="1">
            <a:spLocks noChangeArrowheads="1"/>
          </p:cNvSpPr>
          <p:nvPr/>
        </p:nvSpPr>
        <p:spPr bwMode="auto">
          <a:xfrm>
            <a:off x="61912" y="-495300"/>
            <a:ext cx="9144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7" grpId="0" animBg="1"/>
      <p:bldP spid="9" grpId="0"/>
      <p:bldP spid="11" grpId="0"/>
      <p:bldP spid="12" grpId="0"/>
      <p:bldP spid="13" grpId="0"/>
      <p:bldP spid="14" grpId="0"/>
      <p:bldP spid="21" grpId="0"/>
      <p:bldP spid="17" grpId="0"/>
      <p:bldP spid="18" grpId="0" animBg="1"/>
      <p:bldP spid="19" grpId="0"/>
      <p:bldP spid="594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03663" y="1663700"/>
            <a:ext cx="1533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cs typeface="Tahoma" pitchFamily="34" charset="0"/>
              </a:rPr>
              <a:t>230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287838" y="2405063"/>
            <a:ext cx="12414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cs typeface="Tahoma" pitchFamily="34" charset="0"/>
              </a:rPr>
              <a:t>70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35325" y="2043113"/>
            <a:ext cx="43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cs typeface="Tahoma" pitchFamily="34" charset="0"/>
              </a:rPr>
              <a:t>x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451225" y="3230563"/>
            <a:ext cx="1679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81538" y="2397125"/>
            <a:ext cx="5000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284663" y="3133725"/>
            <a:ext cx="14763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00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287838" y="2401888"/>
            <a:ext cx="5445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 dirty="0">
                <a:solidFill>
                  <a:srgbClr val="FF0000"/>
                </a:solidFill>
                <a:cs typeface="Tahoma" pitchFamily="34" charset="0"/>
              </a:rPr>
              <a:t>7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297363" y="1663700"/>
            <a:ext cx="600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3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927475" y="3128963"/>
            <a:ext cx="44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911600" y="1658938"/>
            <a:ext cx="4762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86300" y="1660525"/>
            <a:ext cx="4476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162300" y="3132138"/>
            <a:ext cx="1387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600" b="1">
                <a:solidFill>
                  <a:srgbClr val="FF0000"/>
                </a:solidFill>
                <a:cs typeface="Tahoma" pitchFamily="34" charset="0"/>
              </a:rPr>
              <a:t>16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87387" y="4238625"/>
            <a:ext cx="1131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Vậy: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54187" y="4238625"/>
            <a:ext cx="4722813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>230 x 70 = 16100</a:t>
            </a:r>
          </a:p>
        </p:txBody>
      </p:sp>
      <p:sp>
        <p:nvSpPr>
          <p:cNvPr id="7186" name="TextBox 23"/>
          <p:cNvSpPr txBox="1">
            <a:spLocks noChangeArrowheads="1"/>
          </p:cNvSpPr>
          <p:nvPr/>
        </p:nvSpPr>
        <p:spPr bwMode="auto">
          <a:xfrm>
            <a:off x="533400" y="800100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* Ví dụ 2: </a:t>
            </a:r>
          </a:p>
        </p:txBody>
      </p:sp>
      <p:sp>
        <p:nvSpPr>
          <p:cNvPr id="7187" name="TextBox 32"/>
          <p:cNvSpPr txBox="1">
            <a:spLocks noChangeArrowheads="1"/>
          </p:cNvSpPr>
          <p:nvPr/>
        </p:nvSpPr>
        <p:spPr bwMode="auto">
          <a:xfrm>
            <a:off x="2286000" y="800100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230 x 70 = ?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976688" y="141922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cs typeface="Tahoma" pitchFamily="34" charset="0"/>
              </a:rPr>
              <a:t>2</a:t>
            </a:r>
            <a:endParaRPr lang="en-US" altLang="en-US" sz="4400" b="1">
              <a:solidFill>
                <a:srgbClr val="FF0000"/>
              </a:solidFill>
              <a:cs typeface="Tahom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5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0" grpId="0"/>
      <p:bldP spid="20" grpId="1"/>
      <p:bldP spid="25" grpId="0"/>
      <p:bldP spid="26" grpId="0"/>
      <p:bldP spid="26" grpId="1"/>
      <p:bldP spid="27" grpId="0"/>
      <p:bldP spid="27" grpId="1"/>
      <p:bldP spid="29" grpId="0"/>
      <p:bldP spid="32" grpId="0"/>
      <p:bldP spid="32" grpId="1"/>
      <p:bldP spid="34" grpId="0"/>
      <p:bldP spid="34" grpId="1"/>
      <p:bldP spid="35" grpId="0"/>
      <p:bldP spid="37" grpId="0"/>
      <p:bldP spid="39" grpId="0"/>
      <p:bldP spid="3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7"/>
          <p:cNvSpPr txBox="1">
            <a:spLocks noChangeArrowheads="1"/>
          </p:cNvSpPr>
          <p:nvPr/>
        </p:nvSpPr>
        <p:spPr bwMode="auto">
          <a:xfrm>
            <a:off x="0" y="-5715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 Box 16"/>
          <p:cNvSpPr txBox="1">
            <a:spLocks noChangeArrowheads="1"/>
          </p:cNvSpPr>
          <p:nvPr/>
        </p:nvSpPr>
        <p:spPr bwMode="auto">
          <a:xfrm>
            <a:off x="2057400" y="889000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1324</a:t>
            </a:r>
          </a:p>
        </p:txBody>
      </p:sp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1752600" y="1206500"/>
            <a:ext cx="53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8199" name="Text Box 18"/>
          <p:cNvSpPr txBox="1">
            <a:spLocks noChangeArrowheads="1"/>
          </p:cNvSpPr>
          <p:nvPr/>
        </p:nvSpPr>
        <p:spPr bwMode="auto">
          <a:xfrm>
            <a:off x="2438400" y="1333500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8200" name="Line 19"/>
          <p:cNvSpPr>
            <a:spLocks noChangeShapeType="1"/>
          </p:cNvSpPr>
          <p:nvPr/>
        </p:nvSpPr>
        <p:spPr bwMode="auto">
          <a:xfrm>
            <a:off x="2209800" y="1778000"/>
            <a:ext cx="838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20"/>
          <p:cNvSpPr txBox="1">
            <a:spLocks noChangeArrowheads="1"/>
          </p:cNvSpPr>
          <p:nvPr/>
        </p:nvSpPr>
        <p:spPr bwMode="auto">
          <a:xfrm>
            <a:off x="2057400" y="1841500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26480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71500"/>
            <a:ext cx="4071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* </a:t>
            </a:r>
            <a:r>
              <a:rPr lang="en-US" altLang="en-US" sz="2800" b="1" dirty="0" err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Ví</a:t>
            </a:r>
            <a:r>
              <a:rPr lang="en-US" altLang="en-US" sz="2800" b="1" dirty="0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dụ</a:t>
            </a:r>
            <a:r>
              <a:rPr lang="en-US" altLang="en-US" sz="2800" b="1" dirty="0">
                <a:solidFill>
                  <a:srgbClr val="0000FF"/>
                </a:solidFill>
                <a:ea typeface="Tahoma" pitchFamily="34" charset="0"/>
                <a:cs typeface="Times New Roman" pitchFamily="18" charset="0"/>
              </a:rPr>
              <a:t> 1: 1324 x 20 = ?</a:t>
            </a:r>
          </a:p>
        </p:txBody>
      </p:sp>
      <p:sp>
        <p:nvSpPr>
          <p:cNvPr id="8203" name="TextBox 23"/>
          <p:cNvSpPr txBox="1">
            <a:spLocks noChangeArrowheads="1"/>
          </p:cNvSpPr>
          <p:nvPr/>
        </p:nvSpPr>
        <p:spPr bwMode="auto">
          <a:xfrm>
            <a:off x="4876800" y="528638"/>
            <a:ext cx="426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cs typeface="Arial" pitchFamily="34" charset="0"/>
              </a:rPr>
              <a:t>* Ví dụ 2: </a:t>
            </a:r>
            <a:r>
              <a:rPr lang="en-US" altLang="en-US" sz="2800" b="1">
                <a:solidFill>
                  <a:srgbClr val="0000FF"/>
                </a:solidFill>
              </a:rPr>
              <a:t>230 x 70 = ?</a:t>
            </a:r>
          </a:p>
        </p:txBody>
      </p:sp>
      <p:sp>
        <p:nvSpPr>
          <p:cNvPr id="8204" name="Text Box 29"/>
          <p:cNvSpPr txBox="1">
            <a:spLocks noChangeArrowheads="1"/>
          </p:cNvSpPr>
          <p:nvPr/>
        </p:nvSpPr>
        <p:spPr bwMode="auto">
          <a:xfrm>
            <a:off x="6477000" y="889000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  230</a:t>
            </a:r>
          </a:p>
        </p:txBody>
      </p:sp>
      <p:sp>
        <p:nvSpPr>
          <p:cNvPr id="8205" name="Text Box 30"/>
          <p:cNvSpPr txBox="1">
            <a:spLocks noChangeArrowheads="1"/>
          </p:cNvSpPr>
          <p:nvPr/>
        </p:nvSpPr>
        <p:spPr bwMode="auto">
          <a:xfrm>
            <a:off x="6172200" y="1206500"/>
            <a:ext cx="53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8206" name="Text Box 31"/>
          <p:cNvSpPr txBox="1">
            <a:spLocks noChangeArrowheads="1"/>
          </p:cNvSpPr>
          <p:nvPr/>
        </p:nvSpPr>
        <p:spPr bwMode="auto">
          <a:xfrm>
            <a:off x="6858000" y="1333500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8207" name="Line 32"/>
          <p:cNvSpPr>
            <a:spLocks noChangeShapeType="1"/>
          </p:cNvSpPr>
          <p:nvPr/>
        </p:nvSpPr>
        <p:spPr bwMode="auto">
          <a:xfrm>
            <a:off x="6629400" y="1778000"/>
            <a:ext cx="838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Text Box 33"/>
          <p:cNvSpPr txBox="1">
            <a:spLocks noChangeArrowheads="1"/>
          </p:cNvSpPr>
          <p:nvPr/>
        </p:nvSpPr>
        <p:spPr bwMode="auto">
          <a:xfrm>
            <a:off x="6477000" y="1841500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16100</a:t>
            </a:r>
          </a:p>
        </p:txBody>
      </p:sp>
      <p:sp>
        <p:nvSpPr>
          <p:cNvPr id="8209" name="TextBox 36"/>
          <p:cNvSpPr txBox="1">
            <a:spLocks noChangeArrowheads="1"/>
          </p:cNvSpPr>
          <p:nvPr/>
        </p:nvSpPr>
        <p:spPr bwMode="auto">
          <a:xfrm>
            <a:off x="0" y="2222500"/>
            <a:ext cx="1131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8000"/>
                </a:solidFill>
                <a:cs typeface="Arial" pitchFamily="34" charset="0"/>
              </a:rPr>
              <a:t>Vậy:</a:t>
            </a:r>
          </a:p>
        </p:txBody>
      </p:sp>
      <p:sp>
        <p:nvSpPr>
          <p:cNvPr id="8210" name="TextBox 38"/>
          <p:cNvSpPr txBox="1">
            <a:spLocks noChangeArrowheads="1"/>
          </p:cNvSpPr>
          <p:nvPr/>
        </p:nvSpPr>
        <p:spPr bwMode="auto">
          <a:xfrm>
            <a:off x="723900" y="2222500"/>
            <a:ext cx="361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Arial Unicode MS" pitchFamily="34" charset="-128"/>
                <a:cs typeface="Arial Unicode MS" pitchFamily="34" charset="-128"/>
              </a:rPr>
              <a:t> 1324 x 20 = 26480</a:t>
            </a:r>
          </a:p>
        </p:txBody>
      </p:sp>
      <p:sp>
        <p:nvSpPr>
          <p:cNvPr id="8211" name="TextBox 36"/>
          <p:cNvSpPr txBox="1">
            <a:spLocks noChangeArrowheads="1"/>
          </p:cNvSpPr>
          <p:nvPr/>
        </p:nvSpPr>
        <p:spPr bwMode="auto">
          <a:xfrm>
            <a:off x="4832350" y="2222500"/>
            <a:ext cx="1131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8000"/>
                </a:solidFill>
                <a:cs typeface="Arial" pitchFamily="34" charset="0"/>
              </a:rPr>
              <a:t>Vậy:</a:t>
            </a:r>
          </a:p>
        </p:txBody>
      </p:sp>
      <p:sp>
        <p:nvSpPr>
          <p:cNvPr id="8212" name="TextBox 38"/>
          <p:cNvSpPr txBox="1">
            <a:spLocks noChangeArrowheads="1"/>
          </p:cNvSpPr>
          <p:nvPr/>
        </p:nvSpPr>
        <p:spPr bwMode="auto">
          <a:xfrm>
            <a:off x="5562600" y="2222500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ea typeface="Arial Unicode MS" pitchFamily="34" charset="-128"/>
                <a:cs typeface="Arial Unicode MS" pitchFamily="34" charset="-128"/>
              </a:rPr>
              <a:t> 230 x 70 = 16100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0" y="3708400"/>
            <a:ext cx="9144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0000FF"/>
                </a:solidFill>
              </a:rPr>
              <a:t>       </a:t>
            </a:r>
            <a:r>
              <a:rPr lang="en-US" sz="2800" b="1" dirty="0" err="1">
                <a:solidFill>
                  <a:srgbClr val="0000FF"/>
                </a:solidFill>
              </a:rPr>
              <a:t>Muốn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nhân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với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có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tận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cùng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là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0: Ta </a:t>
            </a:r>
            <a:r>
              <a:rPr lang="en-US" sz="2800" b="1" dirty="0" err="1">
                <a:solidFill>
                  <a:srgbClr val="0000FF"/>
                </a:solidFill>
              </a:rPr>
              <a:t>đếm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xem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hai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thừa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có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bao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nhiêu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0 </a:t>
            </a:r>
            <a:r>
              <a:rPr lang="en-US" sz="2800" b="1" dirty="0" err="1">
                <a:solidFill>
                  <a:srgbClr val="0000FF"/>
                </a:solidFill>
              </a:rPr>
              <a:t>thì</a:t>
            </a:r>
            <a:r>
              <a:rPr lang="en-US" sz="2800" b="1" dirty="0">
                <a:solidFill>
                  <a:srgbClr val="0000FF"/>
                </a:solidFill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</a:rPr>
              <a:t>viết</a:t>
            </a:r>
            <a:r>
              <a:rPr lang="en-US" sz="2800" b="1" dirty="0">
                <a:solidFill>
                  <a:srgbClr val="0000FF"/>
                </a:solidFill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</a:rPr>
              <a:t>tích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bấy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nhiêu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0 </a:t>
            </a:r>
            <a:r>
              <a:rPr lang="en-US" sz="2800" b="1" dirty="0" err="1">
                <a:solidFill>
                  <a:srgbClr val="0000FF"/>
                </a:solidFill>
              </a:rPr>
              <a:t>theo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thứ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tự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từ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phải</a:t>
            </a:r>
            <a:r>
              <a:rPr lang="en-US" sz="2800" b="1" dirty="0">
                <a:solidFill>
                  <a:srgbClr val="0000FF"/>
                </a:solidFill>
              </a:rPr>
              <a:t> sang </a:t>
            </a:r>
            <a:r>
              <a:rPr lang="en-US" sz="2800" b="1" dirty="0" err="1">
                <a:solidFill>
                  <a:srgbClr val="0000FF"/>
                </a:solidFill>
              </a:rPr>
              <a:t>trái</a:t>
            </a:r>
            <a:r>
              <a:rPr lang="en-US" sz="2800" b="1" dirty="0">
                <a:solidFill>
                  <a:srgbClr val="0000FF"/>
                </a:solidFill>
              </a:rPr>
              <a:t>, </a:t>
            </a:r>
            <a:r>
              <a:rPr lang="en-US" sz="2800" b="1" dirty="0" err="1">
                <a:solidFill>
                  <a:srgbClr val="0000FF"/>
                </a:solidFill>
              </a:rPr>
              <a:t>sau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đó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thực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hiện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nhân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các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còn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lại</a:t>
            </a:r>
            <a:r>
              <a:rPr lang="en-US" sz="28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0" y="2984500"/>
            <a:ext cx="243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* Nhận xét: 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2057400" y="2730500"/>
            <a:ext cx="70866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? Muốn nhân với số có tận cùng là các chữ số 0 ta làm thế nào?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34" grpId="0"/>
      <p:bldP spid="4135" grpId="0"/>
      <p:bldP spid="413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919</Words>
  <Application>Microsoft Office PowerPoint</Application>
  <PresentationFormat>On-screen Show (16:10)</PresentationFormat>
  <Paragraphs>179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180</cp:revision>
  <dcterms:created xsi:type="dcterms:W3CDTF">2012-11-13T02:16:31Z</dcterms:created>
  <dcterms:modified xsi:type="dcterms:W3CDTF">2022-11-17T02:58:12Z</dcterms:modified>
</cp:coreProperties>
</file>