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02"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9AB72-D65D-4BD3-BB9E-B4D4B64F61C4}"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FD65F-66BC-449E-A0E1-7DDA7783F913}" type="slidenum">
              <a:rPr lang="en-US" smtClean="0"/>
              <a:t>‹#›</a:t>
            </a:fld>
            <a:endParaRPr lang="en-US"/>
          </a:p>
        </p:txBody>
      </p:sp>
    </p:spTree>
    <p:extLst>
      <p:ext uri="{BB962C8B-B14F-4D97-AF65-F5344CB8AC3E}">
        <p14:creationId xmlns:p14="http://schemas.microsoft.com/office/powerpoint/2010/main" val="33104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1</a:t>
            </a:fld>
            <a:endParaRPr lang="en-US" dirty="0"/>
          </a:p>
        </p:txBody>
      </p:sp>
    </p:spTree>
    <p:extLst>
      <p:ext uri="{BB962C8B-B14F-4D97-AF65-F5344CB8AC3E}">
        <p14:creationId xmlns:p14="http://schemas.microsoft.com/office/powerpoint/2010/main" val="402300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8</a:t>
            </a:fld>
            <a:endParaRPr lang="en-US" dirty="0"/>
          </a:p>
        </p:txBody>
      </p:sp>
    </p:spTree>
    <p:extLst>
      <p:ext uri="{BB962C8B-B14F-4D97-AF65-F5344CB8AC3E}">
        <p14:creationId xmlns:p14="http://schemas.microsoft.com/office/powerpoint/2010/main" val="2326345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E40DD-B1B8-41D8-996D-C3320E1FC6ED}"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105831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E40DD-B1B8-41D8-996D-C3320E1FC6ED}"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233042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E40DD-B1B8-41D8-996D-C3320E1FC6ED}"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263533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4721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E40DD-B1B8-41D8-996D-C3320E1FC6ED}"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378685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2E40DD-B1B8-41D8-996D-C3320E1FC6ED}"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273281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E40DD-B1B8-41D8-996D-C3320E1FC6ED}"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359819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E40DD-B1B8-41D8-996D-C3320E1FC6ED}"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420914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E40DD-B1B8-41D8-996D-C3320E1FC6ED}"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24113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E40DD-B1B8-41D8-996D-C3320E1FC6ED}"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203499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2E40DD-B1B8-41D8-996D-C3320E1FC6ED}"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428414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2E40DD-B1B8-41D8-996D-C3320E1FC6ED}"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C2E72-20B9-450A-B366-2FFB2057C05C}" type="slidenum">
              <a:rPr lang="en-US" smtClean="0"/>
              <a:t>‹#›</a:t>
            </a:fld>
            <a:endParaRPr lang="en-US"/>
          </a:p>
        </p:txBody>
      </p:sp>
    </p:spTree>
    <p:extLst>
      <p:ext uri="{BB962C8B-B14F-4D97-AF65-F5344CB8AC3E}">
        <p14:creationId xmlns:p14="http://schemas.microsoft.com/office/powerpoint/2010/main" val="17053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E40DD-B1B8-41D8-996D-C3320E1FC6ED}" type="datetimeFigureOut">
              <a:rPr lang="en-US" smtClean="0"/>
              <a:t>12/14/2022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C2E72-20B9-450A-B366-2FFB2057C05C}" type="slidenum">
              <a:rPr lang="en-US" smtClean="0"/>
              <a:t>‹#›</a:t>
            </a:fld>
            <a:endParaRPr lang="en-US"/>
          </a:p>
        </p:txBody>
      </p:sp>
    </p:spTree>
    <p:extLst>
      <p:ext uri="{BB962C8B-B14F-4D97-AF65-F5344CB8AC3E}">
        <p14:creationId xmlns:p14="http://schemas.microsoft.com/office/powerpoint/2010/main" val="31333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5535" y="617622"/>
            <a:ext cx="3712042" cy="461665"/>
          </a:xfrm>
          <a:prstGeom prst="rect">
            <a:avLst/>
          </a:prstGeom>
          <a:noFill/>
        </p:spPr>
        <p:txBody>
          <a:bodyPr wrap="none" rtlCol="0">
            <a:spAutoFit/>
          </a:bodyPr>
          <a:lstStyle/>
          <a:p>
            <a:pPr defTabSz="457200"/>
            <a:r>
              <a:rPr lang="en-US" sz="2400" dirty="0" smtClean="0">
                <a:solidFill>
                  <a:prstClr val="black"/>
                </a:solidFill>
                <a:latin typeface="Trebuchet MS" panose="020B0603020202020204"/>
              </a:rPr>
              <a:t>Trường Tiểu </a:t>
            </a:r>
            <a:r>
              <a:rPr lang="en-US" sz="2400" smtClean="0">
                <a:solidFill>
                  <a:prstClr val="black"/>
                </a:solidFill>
                <a:latin typeface="Trebuchet MS" panose="020B0603020202020204"/>
              </a:rPr>
              <a:t>học </a:t>
            </a:r>
            <a:r>
              <a:rPr lang="en-US" sz="2400" smtClean="0">
                <a:solidFill>
                  <a:prstClr val="black"/>
                </a:solidFill>
                <a:latin typeface="Trebuchet MS" panose="020B0603020202020204"/>
              </a:rPr>
              <a:t>Sài Đồng</a:t>
            </a:r>
            <a:endParaRPr lang="en-US" sz="2400" dirty="0">
              <a:solidFill>
                <a:prstClr val="black"/>
              </a:solidFill>
              <a:latin typeface="Trebuchet MS" panose="020B0603020202020204"/>
            </a:endParaRPr>
          </a:p>
        </p:txBody>
      </p:sp>
      <p:sp>
        <p:nvSpPr>
          <p:cNvPr id="8" name="Title 1"/>
          <p:cNvSpPr txBox="1">
            <a:spLocks/>
          </p:cNvSpPr>
          <p:nvPr/>
        </p:nvSpPr>
        <p:spPr>
          <a:xfrm>
            <a:off x="485028" y="1227909"/>
            <a:ext cx="10774019" cy="282157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kumimoji="0" lang="en-US" sz="3600" b="0" i="0" u="none" strike="noStrike" kern="1200" cap="none" spc="0" normalizeH="0" baseline="0" noProof="0" dirty="0" smtClean="0">
                <a:ln>
                  <a:noFill/>
                </a:ln>
                <a:solidFill>
                  <a:srgbClr val="90C226"/>
                </a:solidFill>
                <a:effectLst/>
                <a:uLnTx/>
                <a:uFillTx/>
                <a:latin typeface="Trebuchet MS" panose="020B0603020202020204"/>
                <a:ea typeface="+mj-ea"/>
                <a:cs typeface="+mj-cs"/>
              </a:rPr>
              <a:t>Tên bài: </a:t>
            </a:r>
            <a:r>
              <a:rPr lang="en-US" sz="4400" dirty="0" smtClean="0">
                <a:solidFill>
                  <a:srgbClr val="00B0F0"/>
                </a:solidFill>
              </a:rPr>
              <a:t>Quay </a:t>
            </a:r>
            <a:r>
              <a:rPr lang="en-US" sz="4400" dirty="0" err="1" smtClean="0">
                <a:solidFill>
                  <a:srgbClr val="00B0F0"/>
                </a:solidFill>
              </a:rPr>
              <a:t>phải</a:t>
            </a:r>
            <a:r>
              <a:rPr lang="en-US" sz="4400" dirty="0" smtClean="0">
                <a:solidFill>
                  <a:srgbClr val="00B0F0"/>
                </a:solidFill>
              </a:rPr>
              <a:t>, quay </a:t>
            </a:r>
            <a:r>
              <a:rPr lang="en-US" sz="4400" dirty="0" err="1" smtClean="0">
                <a:solidFill>
                  <a:srgbClr val="00B0F0"/>
                </a:solidFill>
              </a:rPr>
              <a:t>trái</a:t>
            </a:r>
            <a:r>
              <a:rPr lang="en-US" sz="4400" dirty="0" smtClean="0">
                <a:solidFill>
                  <a:srgbClr val="00B0F0"/>
                </a:solidFill>
              </a:rPr>
              <a:t>, </a:t>
            </a:r>
            <a:r>
              <a:rPr lang="en-US" sz="4400" dirty="0" err="1" smtClean="0">
                <a:solidFill>
                  <a:srgbClr val="00B0F0"/>
                </a:solidFill>
              </a:rPr>
              <a:t>dàn</a:t>
            </a:r>
            <a:r>
              <a:rPr lang="en-US" sz="4400" dirty="0" smtClean="0">
                <a:solidFill>
                  <a:srgbClr val="00B0F0"/>
                </a:solidFill>
              </a:rPr>
              <a:t> hang, </a:t>
            </a:r>
            <a:r>
              <a:rPr lang="en-US" sz="4400" dirty="0" err="1" smtClean="0">
                <a:solidFill>
                  <a:srgbClr val="00B0F0"/>
                </a:solidFill>
              </a:rPr>
              <a:t>dồn</a:t>
            </a:r>
            <a:r>
              <a:rPr lang="en-US" sz="4400" dirty="0" smtClean="0">
                <a:solidFill>
                  <a:srgbClr val="00B0F0"/>
                </a:solidFill>
              </a:rPr>
              <a:t> </a:t>
            </a:r>
            <a:r>
              <a:rPr lang="en-US" sz="4400" dirty="0" err="1" smtClean="0">
                <a:solidFill>
                  <a:srgbClr val="00B0F0"/>
                </a:solidFill>
              </a:rPr>
              <a:t>hàng</a:t>
            </a:r>
            <a:r>
              <a:rPr lang="en-US" sz="4400" dirty="0" smtClean="0">
                <a:solidFill>
                  <a:srgbClr val="00B0F0"/>
                </a:solidFill>
              </a:rPr>
              <a:t> - Tc “</a:t>
            </a:r>
            <a:r>
              <a:rPr lang="en-US" sz="4400" dirty="0" err="1" smtClean="0">
                <a:solidFill>
                  <a:srgbClr val="00B0F0"/>
                </a:solidFill>
              </a:rPr>
              <a:t>Thi</a:t>
            </a:r>
            <a:r>
              <a:rPr lang="en-US" sz="4400" dirty="0" smtClean="0">
                <a:solidFill>
                  <a:srgbClr val="00B0F0"/>
                </a:solidFill>
              </a:rPr>
              <a:t> </a:t>
            </a:r>
            <a:r>
              <a:rPr lang="en-US" sz="4400" dirty="0" err="1" smtClean="0">
                <a:solidFill>
                  <a:srgbClr val="00B0F0"/>
                </a:solidFill>
              </a:rPr>
              <a:t>xếp</a:t>
            </a:r>
            <a:r>
              <a:rPr lang="en-US" sz="4400" dirty="0" smtClean="0">
                <a:solidFill>
                  <a:srgbClr val="00B0F0"/>
                </a:solidFill>
              </a:rPr>
              <a:t> hang </a:t>
            </a:r>
            <a:r>
              <a:rPr lang="en-US" sz="4400" dirty="0" err="1" smtClean="0">
                <a:solidFill>
                  <a:srgbClr val="00B0F0"/>
                </a:solidFill>
              </a:rPr>
              <a:t>nhanh</a:t>
            </a:r>
            <a:r>
              <a:rPr lang="en-US" sz="4400" dirty="0" smtClean="0">
                <a:solidFill>
                  <a:srgbClr val="00B0F0"/>
                </a:solidFill>
              </a:rPr>
              <a:t>”</a:t>
            </a:r>
            <a:r>
              <a:rPr kumimoji="0" lang="en-US" sz="3600" b="0" i="0" u="none" strike="noStrike" kern="1200" cap="none" spc="0" normalizeH="0" baseline="0" noProof="0" dirty="0" smtClean="0">
                <a:ln>
                  <a:noFill/>
                </a:ln>
                <a:solidFill>
                  <a:srgbClr val="90C226"/>
                </a:solidFill>
                <a:effectLst/>
                <a:uLnTx/>
                <a:uFillTx/>
                <a:latin typeface="Trebuchet MS" panose="020B0603020202020204"/>
                <a:ea typeface="+mj-ea"/>
                <a:cs typeface="+mj-cs"/>
              </a:rPr>
              <a:t/>
            </a:r>
            <a:br>
              <a:rPr kumimoji="0" lang="en-US" sz="3600" b="0" i="0" u="none" strike="noStrike" kern="1200" cap="none" spc="0" normalizeH="0" baseline="0" noProof="0" dirty="0" smtClean="0">
                <a:ln>
                  <a:noFill/>
                </a:ln>
                <a:solidFill>
                  <a:srgbClr val="90C226"/>
                </a:solidFill>
                <a:effectLst/>
                <a:uLnTx/>
                <a:uFillTx/>
                <a:latin typeface="Trebuchet MS" panose="020B0603020202020204"/>
                <a:ea typeface="+mj-ea"/>
                <a:cs typeface="+mj-cs"/>
              </a:rPr>
            </a:br>
            <a:r>
              <a:rPr kumimoji="0" lang="en-US" sz="5400" b="0" i="0" u="none" strike="noStrike" kern="1200" cap="none" spc="0" normalizeH="0" baseline="0" noProof="0" dirty="0" smtClean="0">
                <a:ln>
                  <a:noFill/>
                </a:ln>
                <a:solidFill>
                  <a:srgbClr val="90C226"/>
                </a:solidFill>
                <a:effectLst/>
                <a:uLnTx/>
                <a:uFillTx/>
                <a:latin typeface="Trebuchet MS" panose="020B0603020202020204"/>
                <a:ea typeface="+mj-ea"/>
                <a:cs typeface="+mj-cs"/>
              </a:rPr>
              <a:t> </a:t>
            </a:r>
            <a:endParaRPr kumimoji="0" lang="en-US" sz="54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9" name="TextBox 8"/>
          <p:cNvSpPr txBox="1"/>
          <p:nvPr/>
        </p:nvSpPr>
        <p:spPr>
          <a:xfrm>
            <a:off x="7329339" y="4694432"/>
            <a:ext cx="2023504" cy="400110"/>
          </a:xfrm>
          <a:prstGeom prst="rect">
            <a:avLst/>
          </a:prstGeom>
          <a:noFill/>
        </p:spPr>
        <p:txBody>
          <a:bodyPr wrap="none" rtlCol="0">
            <a:spAutoFit/>
          </a:bodyPr>
          <a:lstStyle/>
          <a:p>
            <a:pPr algn="ctr" defTabSz="457200"/>
            <a:r>
              <a:rPr lang="en-US" sz="2000" dirty="0" smtClean="0">
                <a:solidFill>
                  <a:prstClr val="black"/>
                </a:solidFill>
                <a:latin typeface="Trebuchet MS" panose="020B0603020202020204"/>
              </a:rPr>
              <a:t>THỂ DỤC LỚP 4</a:t>
            </a:r>
            <a:endParaRPr lang="en-US" sz="2000" dirty="0">
              <a:solidFill>
                <a:prstClr val="black"/>
              </a:solidFill>
              <a:latin typeface="Trebuchet MS" panose="020B0603020202020204"/>
            </a:endParaRPr>
          </a:p>
        </p:txBody>
      </p:sp>
      <p:sp>
        <p:nvSpPr>
          <p:cNvPr id="10" name="Subtitle 2"/>
          <p:cNvSpPr txBox="1">
            <a:spLocks/>
          </p:cNvSpPr>
          <p:nvPr/>
        </p:nvSpPr>
        <p:spPr>
          <a:xfrm>
            <a:off x="6190091" y="5184278"/>
            <a:ext cx="5068956" cy="45546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i="0" u="none" strike="noStrike" kern="1200" cap="none" spc="0" normalizeH="0" baseline="0" noProof="0" dirty="0" smtClean="0">
                <a:ln>
                  <a:noFill/>
                </a:ln>
                <a:solidFill>
                  <a:srgbClr val="FFFF00"/>
                </a:solidFill>
                <a:effectLst/>
                <a:uLnTx/>
                <a:uFillTx/>
                <a:latin typeface="Trebuchet MS" panose="020B0603020202020204"/>
                <a:ea typeface="+mn-ea"/>
                <a:cs typeface="+mn-cs"/>
              </a:rPr>
              <a:t>Giáo viên: </a:t>
            </a:r>
            <a:r>
              <a:rPr lang="en-US" sz="2400" smtClean="0">
                <a:solidFill>
                  <a:srgbClr val="FFFF00"/>
                </a:solidFill>
                <a:latin typeface="Trebuchet MS" panose="020B0603020202020204"/>
              </a:rPr>
              <a:t>Nguyễn</a:t>
            </a:r>
            <a:r>
              <a:rPr lang="en-US" sz="2400" noProof="0" smtClean="0">
                <a:solidFill>
                  <a:srgbClr val="FFFF00"/>
                </a:solidFill>
                <a:latin typeface="Trebuchet MS" panose="020B0603020202020204"/>
              </a:rPr>
              <a:t> </a:t>
            </a:r>
            <a:r>
              <a:rPr lang="en-US" sz="2400" noProof="0" smtClean="0">
                <a:solidFill>
                  <a:srgbClr val="FFFF00"/>
                </a:solidFill>
                <a:latin typeface="Trebuchet MS" panose="020B0603020202020204"/>
              </a:rPr>
              <a:t>Văn Thanh</a:t>
            </a:r>
            <a:endParaRPr kumimoji="0" lang="en-US" sz="240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2044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7840" y="538480"/>
            <a:ext cx="2357120" cy="646331"/>
          </a:xfrm>
          <a:prstGeom prst="rect">
            <a:avLst/>
          </a:prstGeom>
          <a:solidFill>
            <a:srgbClr val="FF0000"/>
          </a:solidFill>
        </p:spPr>
        <p:txBody>
          <a:bodyPr wrap="square" rtlCol="0">
            <a:spAutoFit/>
          </a:bodyPr>
          <a:lstStyle/>
          <a:p>
            <a:r>
              <a:rPr lang="en-US" sz="3600" dirty="0" smtClean="0"/>
              <a:t>MỤC TIÊU</a:t>
            </a:r>
            <a:endParaRPr lang="en-US" sz="3600" dirty="0"/>
          </a:p>
        </p:txBody>
      </p:sp>
      <p:sp>
        <p:nvSpPr>
          <p:cNvPr id="6" name="TextBox 5"/>
          <p:cNvSpPr txBox="1"/>
          <p:nvPr/>
        </p:nvSpPr>
        <p:spPr>
          <a:xfrm>
            <a:off x="487680" y="1534160"/>
            <a:ext cx="6421120" cy="3416320"/>
          </a:xfrm>
          <a:prstGeom prst="rect">
            <a:avLst/>
          </a:prstGeom>
          <a:noFill/>
        </p:spPr>
        <p:txBody>
          <a:bodyPr wrap="square" rtlCol="0">
            <a:spAutoFit/>
          </a:bodyPr>
          <a:lstStyle/>
          <a:p>
            <a:pPr marL="285750" indent="-285750">
              <a:lnSpc>
                <a:spcPct val="150000"/>
              </a:lnSpc>
              <a:buFontTx/>
              <a:buChar char="-"/>
            </a:pPr>
            <a:r>
              <a:rPr lang="en-US" i="1" dirty="0" smtClean="0">
                <a:solidFill>
                  <a:srgbClr val="002060"/>
                </a:solidFill>
              </a:rPr>
              <a:t>BIẾT THỰC HIỆN VỆ SINH SÂN TẬP VÀ THỰC HIỆN VỆ SINH CÁ NHÂN ĐỂ ĐẢM BẢO AN TOÀN TRONG LUYỆN TẬP </a:t>
            </a:r>
          </a:p>
          <a:p>
            <a:pPr marL="285750" indent="-285750">
              <a:lnSpc>
                <a:spcPct val="150000"/>
              </a:lnSpc>
              <a:buFontTx/>
              <a:buChar char="-"/>
            </a:pPr>
            <a:r>
              <a:rPr lang="en-US" i="1" dirty="0" smtClean="0">
                <a:solidFill>
                  <a:srgbClr val="002060"/>
                </a:solidFill>
              </a:rPr>
              <a:t>THỰC HIỆN ĐƯỢC CƠ BẢN CÁC NỘI DUNG ĐHĐN: QUAY PHẢI, QUAY TRÁI, DÀN HÀNG, DỒN HÀNG.</a:t>
            </a:r>
          </a:p>
          <a:p>
            <a:pPr marL="285750" indent="-285750">
              <a:lnSpc>
                <a:spcPct val="150000"/>
              </a:lnSpc>
              <a:buFontTx/>
              <a:buChar char="-"/>
            </a:pPr>
            <a:r>
              <a:rPr lang="en-US" i="1" dirty="0" smtClean="0">
                <a:solidFill>
                  <a:srgbClr val="002060"/>
                </a:solidFill>
              </a:rPr>
              <a:t>ĐỘNG TÁC QUAY SAU: NHẬN BIẾT ĐÚNG HƯỚNG XOAY NGƯỜI, LÀM QUEN VỚI ĐỘNG TÁC QUAY SAU.</a:t>
            </a:r>
          </a:p>
          <a:p>
            <a:pPr marL="285750" indent="-285750">
              <a:lnSpc>
                <a:spcPct val="150000"/>
              </a:lnSpc>
              <a:buFontTx/>
              <a:buChar char="-"/>
            </a:pPr>
            <a:r>
              <a:rPr lang="en-US" i="1" dirty="0" smtClean="0">
                <a:solidFill>
                  <a:srgbClr val="002060"/>
                </a:solidFill>
              </a:rPr>
              <a:t>QUAN SÁT HƯỚNG DẪN CỦA GIÁO VIÊN ĐỂ TẬP LUYỆN</a:t>
            </a:r>
          </a:p>
          <a:p>
            <a:pPr marL="285750" indent="-285750">
              <a:lnSpc>
                <a:spcPct val="150000"/>
              </a:lnSpc>
              <a:buFontTx/>
              <a:buChar char="-"/>
            </a:pPr>
            <a:r>
              <a:rPr lang="en-US" i="1" dirty="0" smtClean="0">
                <a:solidFill>
                  <a:srgbClr val="002060"/>
                </a:solidFill>
              </a:rPr>
              <a:t>BIẾT TRAO ĐỔI THẢO LUẬN,LÀM VIỆC THEO TỔ NHÓM </a:t>
            </a:r>
            <a:endParaRPr lang="en-US" i="1" dirty="0">
              <a:solidFill>
                <a:srgbClr val="002060"/>
              </a:solidFill>
            </a:endParaRPr>
          </a:p>
        </p:txBody>
      </p:sp>
      <p:pic>
        <p:nvPicPr>
          <p:cNvPr id="7" name="Picture 6"/>
          <p:cNvPicPr>
            <a:picLocks noChangeAspect="1"/>
          </p:cNvPicPr>
          <p:nvPr/>
        </p:nvPicPr>
        <p:blipFill>
          <a:blip r:embed="rId2"/>
          <a:stretch>
            <a:fillRect/>
          </a:stretch>
        </p:blipFill>
        <p:spPr>
          <a:xfrm>
            <a:off x="7729446" y="1310639"/>
            <a:ext cx="3782418" cy="5137051"/>
          </a:xfrm>
          <a:prstGeom prst="rect">
            <a:avLst/>
          </a:prstGeom>
        </p:spPr>
      </p:pic>
    </p:spTree>
    <p:extLst>
      <p:ext uri="{BB962C8B-B14F-4D97-AF65-F5344CB8AC3E}">
        <p14:creationId xmlns:p14="http://schemas.microsoft.com/office/powerpoint/2010/main" val="3604927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4720" y="568960"/>
            <a:ext cx="2956560" cy="646331"/>
          </a:xfrm>
          <a:prstGeom prst="rect">
            <a:avLst/>
          </a:prstGeom>
          <a:noFill/>
        </p:spPr>
        <p:txBody>
          <a:bodyPr wrap="square" rtlCol="0">
            <a:spAutoFit/>
          </a:bodyPr>
          <a:lstStyle/>
          <a:p>
            <a:r>
              <a:rPr lang="en-US" sz="3600" dirty="0" smtClean="0">
                <a:solidFill>
                  <a:srgbClr val="FF0000"/>
                </a:solidFill>
                <a:latin typeface="Book Antiqua" panose="02040602050305030304" pitchFamily="18" charset="0"/>
              </a:rPr>
              <a:t>KHỞI ĐỘNG</a:t>
            </a:r>
            <a:endParaRPr lang="en-US" sz="3600" dirty="0">
              <a:solidFill>
                <a:srgbClr val="FF0000"/>
              </a:solidFill>
              <a:latin typeface="Book Antiqua" panose="02040602050305030304" pitchFamily="18" charset="0"/>
            </a:endParaRPr>
          </a:p>
        </p:txBody>
      </p:sp>
      <p:sp>
        <p:nvSpPr>
          <p:cNvPr id="11" name="TextBox 10"/>
          <p:cNvSpPr txBox="1"/>
          <p:nvPr/>
        </p:nvSpPr>
        <p:spPr>
          <a:xfrm>
            <a:off x="1104900" y="1442720"/>
            <a:ext cx="5344160" cy="1569660"/>
          </a:xfrm>
          <a:prstGeom prst="rect">
            <a:avLst/>
          </a:prstGeom>
          <a:solidFill>
            <a:schemeClr val="accent3">
              <a:lumMod val="20000"/>
              <a:lumOff val="80000"/>
            </a:schemeClr>
          </a:solidFill>
        </p:spPr>
        <p:txBody>
          <a:bodyPr wrap="square" rtlCol="0">
            <a:spAutoFit/>
          </a:bodyPr>
          <a:lstStyle/>
          <a:p>
            <a:pPr marL="342900" indent="-342900">
              <a:buFont typeface="Arial" panose="020B0604020202020204" pitchFamily="34" charset="0"/>
              <a:buChar char="•"/>
            </a:pPr>
            <a:r>
              <a:rPr lang="en-US" sz="2400" i="1" dirty="0" err="1" smtClean="0">
                <a:solidFill>
                  <a:srgbClr val="002060"/>
                </a:solidFill>
              </a:rPr>
              <a:t>Thực</a:t>
            </a:r>
            <a:r>
              <a:rPr lang="en-US" sz="2400" i="1" dirty="0" smtClean="0">
                <a:solidFill>
                  <a:srgbClr val="002060"/>
                </a:solidFill>
              </a:rPr>
              <a:t> </a:t>
            </a:r>
            <a:r>
              <a:rPr lang="en-US" sz="2400" i="1" dirty="0" err="1" smtClean="0">
                <a:solidFill>
                  <a:srgbClr val="002060"/>
                </a:solidFill>
              </a:rPr>
              <a:t>hiện</a:t>
            </a:r>
            <a:r>
              <a:rPr lang="en-US" sz="2400" i="1" dirty="0" smtClean="0">
                <a:solidFill>
                  <a:srgbClr val="002060"/>
                </a:solidFill>
              </a:rPr>
              <a:t> </a:t>
            </a:r>
            <a:r>
              <a:rPr lang="en-US" sz="2400" i="1" dirty="0" err="1" smtClean="0">
                <a:solidFill>
                  <a:srgbClr val="002060"/>
                </a:solidFill>
              </a:rPr>
              <a:t>khởi</a:t>
            </a:r>
            <a:r>
              <a:rPr lang="en-US" sz="2400" i="1" dirty="0" smtClean="0">
                <a:solidFill>
                  <a:srgbClr val="002060"/>
                </a:solidFill>
              </a:rPr>
              <a:t> </a:t>
            </a:r>
            <a:r>
              <a:rPr lang="en-US" sz="2400" i="1" dirty="0" err="1" smtClean="0">
                <a:solidFill>
                  <a:srgbClr val="002060"/>
                </a:solidFill>
              </a:rPr>
              <a:t>động</a:t>
            </a:r>
            <a:r>
              <a:rPr lang="en-US" sz="2400" i="1" dirty="0" smtClean="0">
                <a:solidFill>
                  <a:srgbClr val="002060"/>
                </a:solidFill>
              </a:rPr>
              <a:t> </a:t>
            </a:r>
            <a:r>
              <a:rPr lang="en-US" sz="2400" i="1" dirty="0" err="1" smtClean="0">
                <a:solidFill>
                  <a:srgbClr val="002060"/>
                </a:solidFill>
              </a:rPr>
              <a:t>xoay</a:t>
            </a:r>
            <a:r>
              <a:rPr lang="en-US" sz="2400" i="1" dirty="0" smtClean="0">
                <a:solidFill>
                  <a:srgbClr val="002060"/>
                </a:solidFill>
              </a:rPr>
              <a:t> </a:t>
            </a:r>
            <a:r>
              <a:rPr lang="en-US" sz="2400" i="1" dirty="0" err="1" smtClean="0">
                <a:solidFill>
                  <a:srgbClr val="002060"/>
                </a:solidFill>
              </a:rPr>
              <a:t>các</a:t>
            </a:r>
            <a:r>
              <a:rPr lang="en-US" sz="2400" i="1" dirty="0" smtClean="0">
                <a:solidFill>
                  <a:srgbClr val="002060"/>
                </a:solidFill>
              </a:rPr>
              <a:t> </a:t>
            </a:r>
            <a:r>
              <a:rPr lang="en-US" sz="2400" i="1" dirty="0" err="1" smtClean="0">
                <a:solidFill>
                  <a:srgbClr val="002060"/>
                </a:solidFill>
              </a:rPr>
              <a:t>khớp</a:t>
            </a:r>
            <a:r>
              <a:rPr lang="en-US" sz="2400" i="1" dirty="0" smtClean="0">
                <a:solidFill>
                  <a:srgbClr val="002060"/>
                </a:solidFill>
              </a:rPr>
              <a:t>:</a:t>
            </a:r>
          </a:p>
          <a:p>
            <a:r>
              <a:rPr lang="en-US" sz="2400" i="1" dirty="0" smtClean="0">
                <a:solidFill>
                  <a:srgbClr val="002060"/>
                </a:solidFill>
              </a:rPr>
              <a:t>+ </a:t>
            </a:r>
            <a:r>
              <a:rPr lang="en-US" sz="2400" i="1" dirty="0" err="1" smtClean="0">
                <a:solidFill>
                  <a:srgbClr val="002060"/>
                </a:solidFill>
              </a:rPr>
              <a:t>cổ</a:t>
            </a:r>
            <a:r>
              <a:rPr lang="en-US" sz="2400" i="1" dirty="0" smtClean="0">
                <a:solidFill>
                  <a:srgbClr val="002060"/>
                </a:solidFill>
              </a:rPr>
              <a:t>                                         + </a:t>
            </a:r>
            <a:r>
              <a:rPr lang="en-US" sz="2400" i="1" dirty="0" err="1" smtClean="0">
                <a:solidFill>
                  <a:srgbClr val="002060"/>
                </a:solidFill>
              </a:rPr>
              <a:t>hông</a:t>
            </a:r>
            <a:endParaRPr lang="en-US" sz="2400" i="1" dirty="0" smtClean="0">
              <a:solidFill>
                <a:srgbClr val="002060"/>
              </a:solidFill>
            </a:endParaRPr>
          </a:p>
          <a:p>
            <a:r>
              <a:rPr lang="en-US" sz="2400" i="1" dirty="0" smtClean="0">
                <a:solidFill>
                  <a:srgbClr val="002060"/>
                </a:solidFill>
              </a:rPr>
              <a:t>+ </a:t>
            </a:r>
            <a:r>
              <a:rPr lang="en-US" sz="2400" i="1" dirty="0" err="1" smtClean="0">
                <a:solidFill>
                  <a:srgbClr val="002060"/>
                </a:solidFill>
              </a:rPr>
              <a:t>cổ</a:t>
            </a:r>
            <a:r>
              <a:rPr lang="en-US" sz="2400" i="1" dirty="0" smtClean="0">
                <a:solidFill>
                  <a:srgbClr val="002060"/>
                </a:solidFill>
              </a:rPr>
              <a:t> </a:t>
            </a:r>
            <a:r>
              <a:rPr lang="en-US" sz="2400" i="1" dirty="0" err="1" smtClean="0">
                <a:solidFill>
                  <a:srgbClr val="002060"/>
                </a:solidFill>
              </a:rPr>
              <a:t>tay</a:t>
            </a:r>
            <a:r>
              <a:rPr lang="en-US" sz="2400" i="1" dirty="0" smtClean="0">
                <a:solidFill>
                  <a:srgbClr val="002060"/>
                </a:solidFill>
              </a:rPr>
              <a:t>, </a:t>
            </a:r>
            <a:r>
              <a:rPr lang="en-US" sz="2400" i="1" dirty="0" err="1" smtClean="0">
                <a:solidFill>
                  <a:srgbClr val="002060"/>
                </a:solidFill>
              </a:rPr>
              <a:t>cổ</a:t>
            </a:r>
            <a:r>
              <a:rPr lang="en-US" sz="2400" i="1" dirty="0" smtClean="0">
                <a:solidFill>
                  <a:srgbClr val="002060"/>
                </a:solidFill>
              </a:rPr>
              <a:t> </a:t>
            </a:r>
            <a:r>
              <a:rPr lang="en-US" sz="2400" i="1" dirty="0" err="1" smtClean="0">
                <a:solidFill>
                  <a:srgbClr val="002060"/>
                </a:solidFill>
              </a:rPr>
              <a:t>chân</a:t>
            </a:r>
            <a:r>
              <a:rPr lang="en-US" sz="2400" i="1" dirty="0" smtClean="0">
                <a:solidFill>
                  <a:srgbClr val="002060"/>
                </a:solidFill>
              </a:rPr>
              <a:t>                   + </a:t>
            </a:r>
            <a:r>
              <a:rPr lang="en-US" sz="2400" i="1" dirty="0" err="1" smtClean="0">
                <a:solidFill>
                  <a:srgbClr val="002060"/>
                </a:solidFill>
              </a:rPr>
              <a:t>đầu</a:t>
            </a:r>
            <a:r>
              <a:rPr lang="en-US" sz="2400" i="1" dirty="0" smtClean="0">
                <a:solidFill>
                  <a:srgbClr val="002060"/>
                </a:solidFill>
              </a:rPr>
              <a:t> </a:t>
            </a:r>
            <a:r>
              <a:rPr lang="en-US" sz="2400" i="1" dirty="0" err="1" smtClean="0">
                <a:solidFill>
                  <a:srgbClr val="002060"/>
                </a:solidFill>
              </a:rPr>
              <a:t>gối</a:t>
            </a:r>
            <a:endParaRPr lang="en-US" sz="2400" i="1" dirty="0" smtClean="0">
              <a:solidFill>
                <a:srgbClr val="002060"/>
              </a:solidFill>
            </a:endParaRPr>
          </a:p>
          <a:p>
            <a:r>
              <a:rPr lang="en-US" sz="2400" i="1" dirty="0" smtClean="0">
                <a:solidFill>
                  <a:srgbClr val="002060"/>
                </a:solidFill>
              </a:rPr>
              <a:t>+ </a:t>
            </a:r>
            <a:r>
              <a:rPr lang="en-US" sz="2400" i="1" dirty="0" err="1" smtClean="0">
                <a:solidFill>
                  <a:srgbClr val="002060"/>
                </a:solidFill>
              </a:rPr>
              <a:t>vai</a:t>
            </a:r>
            <a:endParaRPr lang="en-US" sz="2400" i="1" dirty="0" smtClean="0">
              <a:solidFill>
                <a:srgbClr val="002060"/>
              </a:solidFill>
            </a:endParaRPr>
          </a:p>
        </p:txBody>
      </p:sp>
      <p:pic>
        <p:nvPicPr>
          <p:cNvPr id="12" name="Picture 11"/>
          <p:cNvPicPr>
            <a:picLocks noChangeAspect="1"/>
          </p:cNvPicPr>
          <p:nvPr/>
        </p:nvPicPr>
        <p:blipFill>
          <a:blip r:embed="rId2"/>
          <a:stretch>
            <a:fillRect/>
          </a:stretch>
        </p:blipFill>
        <p:spPr>
          <a:xfrm>
            <a:off x="934720" y="3012380"/>
            <a:ext cx="5679112" cy="3310043"/>
          </a:xfrm>
          <a:prstGeom prst="rect">
            <a:avLst/>
          </a:prstGeom>
        </p:spPr>
      </p:pic>
    </p:spTree>
    <p:extLst>
      <p:ext uri="{BB962C8B-B14F-4D97-AF65-F5344CB8AC3E}">
        <p14:creationId xmlns:p14="http://schemas.microsoft.com/office/powerpoint/2010/main" val="901917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7520" y="582751"/>
            <a:ext cx="11328400" cy="646331"/>
          </a:xfrm>
          <a:prstGeom prst="rect">
            <a:avLst/>
          </a:prstGeom>
          <a:solidFill>
            <a:schemeClr val="accent3">
              <a:lumMod val="60000"/>
              <a:lumOff val="40000"/>
            </a:schemeClr>
          </a:solidFill>
        </p:spPr>
        <p:txBody>
          <a:bodyPr wrap="square" rtlCol="0">
            <a:spAutoFit/>
          </a:bodyPr>
          <a:lstStyle/>
          <a:p>
            <a:r>
              <a:rPr lang="en-US" sz="3600" dirty="0" smtClean="0">
                <a:solidFill>
                  <a:srgbClr val="002060"/>
                </a:solidFill>
              </a:rPr>
              <a:t>TRÒ CHƠI BỔ TRỢ VẬN ĐỘNG: LÒ CÒ TIẾP SỨC</a:t>
            </a:r>
            <a:endParaRPr lang="en-US" sz="3600" dirty="0">
              <a:solidFill>
                <a:srgbClr val="002060"/>
              </a:solidFill>
            </a:endParaRPr>
          </a:p>
        </p:txBody>
      </p:sp>
      <p:sp>
        <p:nvSpPr>
          <p:cNvPr id="9" name="TextBox 8"/>
          <p:cNvSpPr txBox="1"/>
          <p:nvPr/>
        </p:nvSpPr>
        <p:spPr>
          <a:xfrm>
            <a:off x="156754" y="1229082"/>
            <a:ext cx="6596742" cy="5078313"/>
          </a:xfrm>
          <a:prstGeom prst="rect">
            <a:avLst/>
          </a:prstGeom>
          <a:solidFill>
            <a:schemeClr val="bg2"/>
          </a:solidFill>
        </p:spPr>
        <p:txBody>
          <a:bodyPr wrap="square" rtlCol="0">
            <a:spAutoFit/>
          </a:bodyPr>
          <a:lstStyle/>
          <a:p>
            <a:pPr>
              <a:lnSpc>
                <a:spcPct val="200000"/>
              </a:lnSpc>
            </a:pPr>
            <a:r>
              <a:rPr lang="en-US" b="1" i="1" dirty="0" smtClean="0">
                <a:solidFill>
                  <a:srgbClr val="FF0000"/>
                </a:solidFill>
              </a:rPr>
              <a:t>CÁCH CHƠI: KHI CÓ LỆNH CHƠI, NHỮNG EM SỐ 1 CỦA MỖI HÀNG NHANH CHÓNG NHẢY LÒ CÒ BẰNG 1 CHÂN VỀ PHÍA TRƯỚC VÒNG TRÒN QUA LÁ CỜ( KHÔNG ĐƯỢC GIẪM VAO VÒNG TRÒN) RỒI LẠI NHẢY LÒ CÒ TRỞ LẠI VẠCH XUẤT PHÁT VÀ ĐƯA TAY CHẠM VÀO BẠN SỐ 2, SAU ĐÓ ĐI VỀ ĐỨNG Ở CUỐI HÀNG.</a:t>
            </a:r>
          </a:p>
          <a:p>
            <a:pPr marL="285750" indent="-285750">
              <a:lnSpc>
                <a:spcPct val="200000"/>
              </a:lnSpc>
              <a:buFontTx/>
              <a:buChar char="-"/>
            </a:pPr>
            <a:r>
              <a:rPr lang="en-US" b="1" i="1" dirty="0" smtClean="0">
                <a:solidFill>
                  <a:srgbClr val="FF0000"/>
                </a:solidFill>
              </a:rPr>
              <a:t>EM SỐ 2 LẠI NHẢY LÒ CÒ NHƯ EM SỐ 1 VÀ CỨ TIẾP TỤC NHƯ VẬY CHO ĐẾN HẾT.</a:t>
            </a:r>
          </a:p>
          <a:p>
            <a:pPr marL="285750" indent="-285750">
              <a:lnSpc>
                <a:spcPct val="200000"/>
              </a:lnSpc>
              <a:buFontTx/>
              <a:buChar char="-"/>
            </a:pPr>
            <a:r>
              <a:rPr lang="en-US" b="1" i="1" dirty="0" smtClean="0">
                <a:solidFill>
                  <a:srgbClr val="FF0000"/>
                </a:solidFill>
              </a:rPr>
              <a:t>HÀNG NÀO LÒ CÒ XONG TRƯỚC, ÍT PHẠM QUY LÀ THẮNG CUỘC.</a:t>
            </a:r>
          </a:p>
        </p:txBody>
      </p:sp>
      <p:pic>
        <p:nvPicPr>
          <p:cNvPr id="2" name="Picture 2" descr="trò chơi lò cò tiếp sức"/>
          <p:cNvPicPr>
            <a:picLocks noChangeAspect="1" noChangeArrowheads="1"/>
          </p:cNvPicPr>
          <p:nvPr/>
        </p:nvPicPr>
        <p:blipFill>
          <a:blip r:embed="rId2"/>
          <a:srcRect/>
          <a:stretch>
            <a:fillRect/>
          </a:stretch>
        </p:blipFill>
        <p:spPr bwMode="auto">
          <a:xfrm>
            <a:off x="6753496" y="1998617"/>
            <a:ext cx="4767943" cy="3448594"/>
          </a:xfrm>
          <a:prstGeom prst="rect">
            <a:avLst/>
          </a:prstGeom>
          <a:noFill/>
          <a:ln w="9525">
            <a:noFill/>
            <a:miter lim="800000"/>
            <a:headEnd/>
            <a:tailEnd/>
          </a:ln>
        </p:spPr>
      </p:pic>
    </p:spTree>
    <p:extLst>
      <p:ext uri="{BB962C8B-B14F-4D97-AF65-F5344CB8AC3E}">
        <p14:creationId xmlns:p14="http://schemas.microsoft.com/office/powerpoint/2010/main" val="174705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8960" y="690880"/>
            <a:ext cx="10800080" cy="461665"/>
          </a:xfrm>
          <a:prstGeom prst="rect">
            <a:avLst/>
          </a:prstGeom>
          <a:noFill/>
        </p:spPr>
        <p:txBody>
          <a:bodyPr wrap="square" rtlCol="0">
            <a:spAutoFit/>
          </a:bodyPr>
          <a:lstStyle/>
          <a:p>
            <a:pPr algn="ctr"/>
            <a:r>
              <a:rPr lang="en-US" sz="2400" b="1" dirty="0" smtClean="0">
                <a:solidFill>
                  <a:srgbClr val="FF0000"/>
                </a:solidFill>
                <a:latin typeface="Bookman Old Style" panose="02050604050505020204" pitchFamily="18" charset="0"/>
              </a:rPr>
              <a:t>QUAY PHẢI, QUAY TRÁI </a:t>
            </a:r>
            <a:endParaRPr lang="en-US" sz="2400" b="1" dirty="0">
              <a:solidFill>
                <a:srgbClr val="FF0000"/>
              </a:solidFill>
              <a:latin typeface="Bookman Old Style" panose="020506040505050202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27190" y="-245299"/>
            <a:ext cx="2867313" cy="58790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690750" y="-81652"/>
            <a:ext cx="2867311" cy="5551714"/>
          </a:xfrm>
          <a:prstGeom prst="rect">
            <a:avLst/>
          </a:prstGeom>
        </p:spPr>
      </p:pic>
      <p:sp>
        <p:nvSpPr>
          <p:cNvPr id="11" name="TextBox 10"/>
          <p:cNvSpPr txBox="1"/>
          <p:nvPr/>
        </p:nvSpPr>
        <p:spPr>
          <a:xfrm>
            <a:off x="568961" y="4336868"/>
            <a:ext cx="5531392" cy="2169825"/>
          </a:xfrm>
          <a:prstGeom prst="rect">
            <a:avLst/>
          </a:prstGeom>
          <a:noFill/>
        </p:spPr>
        <p:txBody>
          <a:bodyPr wrap="square" rtlCol="0">
            <a:spAutoFit/>
          </a:bodyPr>
          <a:lstStyle/>
          <a:p>
            <a:pPr marL="342900" indent="-342900" algn="ctr">
              <a:lnSpc>
                <a:spcPct val="150000"/>
              </a:lnSpc>
              <a:buAutoNum type="arabicPeriod"/>
            </a:pPr>
            <a:r>
              <a:rPr lang="en-US" dirty="0" smtClean="0">
                <a:solidFill>
                  <a:srgbClr val="FF0000"/>
                </a:solidFill>
              </a:rPr>
              <a:t>Quay </a:t>
            </a:r>
            <a:r>
              <a:rPr lang="en-US" dirty="0" err="1" smtClean="0">
                <a:solidFill>
                  <a:srgbClr val="FF0000"/>
                </a:solidFill>
              </a:rPr>
              <a:t>phải</a:t>
            </a:r>
            <a:endParaRPr lang="en-US" dirty="0" smtClean="0">
              <a:solidFill>
                <a:srgbClr val="FF0000"/>
              </a:solidFill>
            </a:endParaRPr>
          </a:p>
          <a:p>
            <a:pPr marL="285750" indent="-285750">
              <a:lnSpc>
                <a:spcPct val="150000"/>
              </a:lnSpc>
              <a:buFontTx/>
              <a:buChar char="-"/>
            </a:pPr>
            <a:r>
              <a:rPr lang="en-US" u="sng" dirty="0" err="1" smtClean="0"/>
              <a:t>Khẩu</a:t>
            </a:r>
            <a:r>
              <a:rPr lang="en-US" u="sng" dirty="0" smtClean="0"/>
              <a:t> </a:t>
            </a:r>
            <a:r>
              <a:rPr lang="en-US" u="sng" dirty="0" err="1" smtClean="0"/>
              <a:t>lệnh</a:t>
            </a:r>
            <a:r>
              <a:rPr lang="en-US" dirty="0" smtClean="0"/>
              <a:t>: </a:t>
            </a:r>
            <a:r>
              <a:rPr lang="en-US" dirty="0" err="1" smtClean="0"/>
              <a:t>Bên</a:t>
            </a:r>
            <a:r>
              <a:rPr lang="en-US" dirty="0" smtClean="0"/>
              <a:t> </a:t>
            </a:r>
            <a:r>
              <a:rPr lang="en-US" dirty="0" err="1" smtClean="0"/>
              <a:t>phải</a:t>
            </a:r>
            <a:r>
              <a:rPr lang="en-US" dirty="0" smtClean="0"/>
              <a:t> – Quay</a:t>
            </a:r>
          </a:p>
          <a:p>
            <a:pPr marL="285750" indent="-285750">
              <a:lnSpc>
                <a:spcPct val="150000"/>
              </a:lnSpc>
              <a:buFontTx/>
              <a:buChar char="-"/>
            </a:pPr>
            <a:r>
              <a:rPr lang="en-US" u="sng" dirty="0" err="1" smtClean="0"/>
              <a:t>Động</a:t>
            </a:r>
            <a:r>
              <a:rPr lang="en-US" u="sng" dirty="0" smtClean="0"/>
              <a:t> </a:t>
            </a:r>
            <a:r>
              <a:rPr lang="en-US" u="sng" dirty="0" err="1" smtClean="0"/>
              <a:t>tác</a:t>
            </a:r>
            <a:r>
              <a:rPr lang="en-US" u="sng" dirty="0" smtClean="0"/>
              <a:t>: </a:t>
            </a:r>
            <a:r>
              <a:rPr lang="en-US" dirty="0" err="1" smtClean="0"/>
              <a:t>Dùng</a:t>
            </a:r>
            <a:r>
              <a:rPr lang="en-US" dirty="0" smtClean="0"/>
              <a:t> </a:t>
            </a:r>
            <a:r>
              <a:rPr lang="en-US" dirty="0" err="1" smtClean="0"/>
              <a:t>gót</a:t>
            </a:r>
            <a:r>
              <a:rPr lang="en-US" dirty="0" smtClean="0"/>
              <a:t> </a:t>
            </a:r>
            <a:r>
              <a:rPr lang="en-US" dirty="0" err="1" smtClean="0"/>
              <a:t>chân</a:t>
            </a:r>
            <a:r>
              <a:rPr lang="en-US" dirty="0" smtClean="0"/>
              <a:t> </a:t>
            </a:r>
            <a:r>
              <a:rPr lang="en-US" dirty="0" err="1" smtClean="0"/>
              <a:t>phải</a:t>
            </a:r>
            <a:r>
              <a:rPr lang="en-US" dirty="0" smtClean="0"/>
              <a:t> </a:t>
            </a:r>
            <a:r>
              <a:rPr lang="en-US" dirty="0" err="1" smtClean="0"/>
              <a:t>làm</a:t>
            </a:r>
            <a:r>
              <a:rPr lang="en-US" dirty="0" smtClean="0"/>
              <a:t> </a:t>
            </a:r>
            <a:r>
              <a:rPr lang="en-US" dirty="0" err="1" smtClean="0"/>
              <a:t>trụ</a:t>
            </a:r>
            <a:r>
              <a:rPr lang="en-US" dirty="0" smtClean="0"/>
              <a:t> </a:t>
            </a:r>
            <a:r>
              <a:rPr lang="en-US" dirty="0" err="1" smtClean="0"/>
              <a:t>và</a:t>
            </a:r>
            <a:r>
              <a:rPr lang="en-US" dirty="0" smtClean="0"/>
              <a:t> </a:t>
            </a:r>
            <a:r>
              <a:rPr lang="en-US" dirty="0" err="1" smtClean="0"/>
              <a:t>nửa</a:t>
            </a:r>
            <a:r>
              <a:rPr lang="en-US" dirty="0" smtClean="0"/>
              <a:t> </a:t>
            </a:r>
            <a:r>
              <a:rPr lang="en-US" dirty="0" err="1" smtClean="0"/>
              <a:t>trên</a:t>
            </a:r>
            <a:r>
              <a:rPr lang="en-US" dirty="0" smtClean="0"/>
              <a:t> </a:t>
            </a:r>
            <a:r>
              <a:rPr lang="en-US" dirty="0" err="1" smtClean="0"/>
              <a:t>bàn</a:t>
            </a:r>
            <a:r>
              <a:rPr lang="en-US" dirty="0" smtClean="0"/>
              <a:t> </a:t>
            </a:r>
            <a:r>
              <a:rPr lang="en-US" dirty="0" err="1" smtClean="0"/>
              <a:t>chân</a:t>
            </a:r>
            <a:r>
              <a:rPr lang="en-US" dirty="0" smtClean="0"/>
              <a:t> </a:t>
            </a:r>
            <a:r>
              <a:rPr lang="en-US" dirty="0" err="1" smtClean="0"/>
              <a:t>trái</a:t>
            </a:r>
            <a:r>
              <a:rPr lang="en-US" dirty="0" smtClean="0"/>
              <a:t> </a:t>
            </a:r>
            <a:r>
              <a:rPr lang="en-US" dirty="0" err="1" smtClean="0"/>
              <a:t>làm</a:t>
            </a:r>
            <a:r>
              <a:rPr lang="en-US" dirty="0" smtClean="0"/>
              <a:t> </a:t>
            </a:r>
            <a:r>
              <a:rPr lang="en-US" dirty="0" err="1" smtClean="0"/>
              <a:t>điểm</a:t>
            </a:r>
            <a:r>
              <a:rPr lang="en-US" dirty="0" smtClean="0"/>
              <a:t> </a:t>
            </a:r>
            <a:r>
              <a:rPr lang="en-US" dirty="0" err="1" smtClean="0"/>
              <a:t>tì</a:t>
            </a:r>
            <a:r>
              <a:rPr lang="en-US" dirty="0" smtClean="0"/>
              <a:t>, quay </a:t>
            </a:r>
            <a:r>
              <a:rPr lang="en-US" dirty="0" err="1" smtClean="0"/>
              <a:t>người</a:t>
            </a:r>
            <a:r>
              <a:rPr lang="en-US" dirty="0" smtClean="0"/>
              <a:t> sang </a:t>
            </a:r>
            <a:r>
              <a:rPr lang="en-US" dirty="0" err="1" smtClean="0"/>
              <a:t>phải</a:t>
            </a:r>
            <a:r>
              <a:rPr lang="en-US" dirty="0" smtClean="0"/>
              <a:t>, </a:t>
            </a:r>
            <a:r>
              <a:rPr lang="en-US" dirty="0" err="1" smtClean="0"/>
              <a:t>đưa</a:t>
            </a:r>
            <a:r>
              <a:rPr lang="en-US" dirty="0" smtClean="0"/>
              <a:t> </a:t>
            </a:r>
            <a:r>
              <a:rPr lang="en-US" dirty="0" err="1" smtClean="0"/>
              <a:t>chân</a:t>
            </a:r>
            <a:r>
              <a:rPr lang="en-US" dirty="0" smtClean="0"/>
              <a:t> </a:t>
            </a:r>
            <a:r>
              <a:rPr lang="en-US" dirty="0" err="1" smtClean="0"/>
              <a:t>trái</a:t>
            </a:r>
            <a:r>
              <a:rPr lang="en-US" dirty="0" smtClean="0"/>
              <a:t> </a:t>
            </a:r>
            <a:r>
              <a:rPr lang="en-US" dirty="0" err="1" smtClean="0"/>
              <a:t>về</a:t>
            </a:r>
            <a:r>
              <a:rPr lang="en-US" dirty="0" smtClean="0"/>
              <a:t> </a:t>
            </a:r>
            <a:r>
              <a:rPr lang="en-US" dirty="0" err="1" smtClean="0"/>
              <a:t>tư</a:t>
            </a:r>
            <a:r>
              <a:rPr lang="en-US" dirty="0" smtClean="0"/>
              <a:t> </a:t>
            </a:r>
            <a:r>
              <a:rPr lang="en-US" dirty="0" err="1" smtClean="0"/>
              <a:t>thế</a:t>
            </a:r>
            <a:r>
              <a:rPr lang="en-US" dirty="0" smtClean="0"/>
              <a:t> </a:t>
            </a:r>
            <a:r>
              <a:rPr lang="en-US" dirty="0" err="1" smtClean="0"/>
              <a:t>đứng</a:t>
            </a:r>
            <a:r>
              <a:rPr lang="en-US" dirty="0" smtClean="0"/>
              <a:t> </a:t>
            </a:r>
            <a:r>
              <a:rPr lang="en-US" dirty="0" err="1" smtClean="0"/>
              <a:t>nghiêm</a:t>
            </a:r>
            <a:r>
              <a:rPr lang="en-US" dirty="0" smtClean="0"/>
              <a:t>.</a:t>
            </a:r>
            <a:endParaRPr lang="en-US" dirty="0"/>
          </a:p>
        </p:txBody>
      </p:sp>
      <p:sp>
        <p:nvSpPr>
          <p:cNvPr id="12" name="TextBox 11"/>
          <p:cNvSpPr txBox="1"/>
          <p:nvPr/>
        </p:nvSpPr>
        <p:spPr>
          <a:xfrm>
            <a:off x="6468036" y="4336868"/>
            <a:ext cx="5432228" cy="2308324"/>
          </a:xfrm>
          <a:prstGeom prst="rect">
            <a:avLst/>
          </a:prstGeom>
          <a:noFill/>
        </p:spPr>
        <p:txBody>
          <a:bodyPr wrap="square" rtlCol="0">
            <a:spAutoFit/>
          </a:bodyPr>
          <a:lstStyle/>
          <a:p>
            <a:pPr algn="ctr"/>
            <a:r>
              <a:rPr lang="en-US" dirty="0" smtClean="0">
                <a:solidFill>
                  <a:srgbClr val="FF0000"/>
                </a:solidFill>
              </a:rPr>
              <a:t>2. Quay </a:t>
            </a:r>
            <a:r>
              <a:rPr lang="en-US" dirty="0" err="1" smtClean="0">
                <a:solidFill>
                  <a:srgbClr val="FF0000"/>
                </a:solidFill>
              </a:rPr>
              <a:t>trái</a:t>
            </a:r>
            <a:endParaRPr lang="en-US" dirty="0" smtClean="0">
              <a:solidFill>
                <a:srgbClr val="FF0000"/>
              </a:solidFill>
            </a:endParaRPr>
          </a:p>
          <a:p>
            <a:pPr marL="285750" indent="-285750">
              <a:lnSpc>
                <a:spcPct val="150000"/>
              </a:lnSpc>
              <a:buFontTx/>
              <a:buChar char="-"/>
            </a:pPr>
            <a:r>
              <a:rPr lang="en-US" dirty="0" smtClean="0"/>
              <a:t>- </a:t>
            </a:r>
            <a:r>
              <a:rPr lang="en-US" u="sng" dirty="0" err="1"/>
              <a:t>Khẩu</a:t>
            </a:r>
            <a:r>
              <a:rPr lang="en-US" u="sng" dirty="0"/>
              <a:t> </a:t>
            </a:r>
            <a:r>
              <a:rPr lang="en-US" u="sng" dirty="0" err="1"/>
              <a:t>lệnh</a:t>
            </a:r>
            <a:r>
              <a:rPr lang="en-US" dirty="0"/>
              <a:t>: </a:t>
            </a:r>
            <a:r>
              <a:rPr lang="en-US" dirty="0" err="1"/>
              <a:t>Bên</a:t>
            </a:r>
            <a:r>
              <a:rPr lang="en-US" dirty="0"/>
              <a:t> </a:t>
            </a:r>
            <a:r>
              <a:rPr lang="en-US" dirty="0" err="1" smtClean="0"/>
              <a:t>trái</a:t>
            </a:r>
            <a:r>
              <a:rPr lang="en-US" dirty="0" smtClean="0"/>
              <a:t> </a:t>
            </a:r>
            <a:r>
              <a:rPr lang="en-US" dirty="0"/>
              <a:t>– Quay</a:t>
            </a:r>
          </a:p>
          <a:p>
            <a:pPr marL="285750" indent="-285750">
              <a:lnSpc>
                <a:spcPct val="150000"/>
              </a:lnSpc>
              <a:buFontTx/>
              <a:buChar char="-"/>
            </a:pPr>
            <a:r>
              <a:rPr lang="en-US" u="sng" dirty="0" err="1"/>
              <a:t>Động</a:t>
            </a:r>
            <a:r>
              <a:rPr lang="en-US" u="sng" dirty="0"/>
              <a:t> </a:t>
            </a:r>
            <a:r>
              <a:rPr lang="en-US" u="sng" dirty="0" err="1"/>
              <a:t>tác</a:t>
            </a:r>
            <a:r>
              <a:rPr lang="en-US" u="sng" dirty="0"/>
              <a:t>: </a:t>
            </a:r>
            <a:r>
              <a:rPr lang="en-US" dirty="0" err="1"/>
              <a:t>Dùng</a:t>
            </a:r>
            <a:r>
              <a:rPr lang="en-US" dirty="0"/>
              <a:t> </a:t>
            </a:r>
            <a:r>
              <a:rPr lang="en-US" dirty="0" err="1"/>
              <a:t>gót</a:t>
            </a:r>
            <a:r>
              <a:rPr lang="en-US" dirty="0"/>
              <a:t> </a:t>
            </a:r>
            <a:r>
              <a:rPr lang="en-US" dirty="0" err="1"/>
              <a:t>chân</a:t>
            </a:r>
            <a:r>
              <a:rPr lang="en-US" dirty="0"/>
              <a:t> </a:t>
            </a:r>
            <a:r>
              <a:rPr lang="en-US" dirty="0" err="1" smtClean="0"/>
              <a:t>trái</a:t>
            </a:r>
            <a:r>
              <a:rPr lang="en-US" dirty="0" smtClean="0"/>
              <a:t> </a:t>
            </a:r>
            <a:r>
              <a:rPr lang="en-US" dirty="0" err="1"/>
              <a:t>làm</a:t>
            </a:r>
            <a:r>
              <a:rPr lang="en-US" dirty="0"/>
              <a:t> </a:t>
            </a:r>
            <a:r>
              <a:rPr lang="en-US" dirty="0" err="1"/>
              <a:t>trụ</a:t>
            </a:r>
            <a:r>
              <a:rPr lang="en-US" dirty="0"/>
              <a:t> </a:t>
            </a:r>
            <a:r>
              <a:rPr lang="en-US" dirty="0" err="1"/>
              <a:t>và</a:t>
            </a:r>
            <a:r>
              <a:rPr lang="en-US" dirty="0"/>
              <a:t> </a:t>
            </a:r>
            <a:r>
              <a:rPr lang="en-US" dirty="0" err="1"/>
              <a:t>nửa</a:t>
            </a:r>
            <a:r>
              <a:rPr lang="en-US" dirty="0"/>
              <a:t> </a:t>
            </a:r>
            <a:r>
              <a:rPr lang="en-US" dirty="0" err="1"/>
              <a:t>trên</a:t>
            </a:r>
            <a:r>
              <a:rPr lang="en-US" dirty="0"/>
              <a:t> </a:t>
            </a:r>
            <a:r>
              <a:rPr lang="en-US" dirty="0" err="1"/>
              <a:t>bàn</a:t>
            </a:r>
            <a:r>
              <a:rPr lang="en-US" dirty="0"/>
              <a:t> </a:t>
            </a:r>
            <a:r>
              <a:rPr lang="en-US" dirty="0" err="1"/>
              <a:t>chân</a:t>
            </a:r>
            <a:r>
              <a:rPr lang="en-US" dirty="0"/>
              <a:t> </a:t>
            </a:r>
            <a:r>
              <a:rPr lang="en-US" dirty="0" err="1" smtClean="0"/>
              <a:t>phải</a:t>
            </a:r>
            <a:r>
              <a:rPr lang="en-US" dirty="0" smtClean="0"/>
              <a:t> </a:t>
            </a:r>
            <a:r>
              <a:rPr lang="en-US" dirty="0" err="1"/>
              <a:t>làm</a:t>
            </a:r>
            <a:r>
              <a:rPr lang="en-US" dirty="0"/>
              <a:t> </a:t>
            </a:r>
            <a:r>
              <a:rPr lang="en-US" dirty="0" err="1"/>
              <a:t>điểm</a:t>
            </a:r>
            <a:r>
              <a:rPr lang="en-US" dirty="0"/>
              <a:t> </a:t>
            </a:r>
            <a:r>
              <a:rPr lang="en-US" dirty="0" err="1"/>
              <a:t>tì</a:t>
            </a:r>
            <a:r>
              <a:rPr lang="en-US" dirty="0"/>
              <a:t>, quay </a:t>
            </a:r>
            <a:r>
              <a:rPr lang="en-US" dirty="0" err="1"/>
              <a:t>người</a:t>
            </a:r>
            <a:r>
              <a:rPr lang="en-US" dirty="0"/>
              <a:t> sang </a:t>
            </a:r>
            <a:r>
              <a:rPr lang="en-US" dirty="0" err="1"/>
              <a:t>trái</a:t>
            </a:r>
            <a:r>
              <a:rPr lang="en-US" dirty="0"/>
              <a:t>, </a:t>
            </a:r>
            <a:r>
              <a:rPr lang="en-US" dirty="0" err="1"/>
              <a:t>đưa</a:t>
            </a:r>
            <a:r>
              <a:rPr lang="en-US" dirty="0"/>
              <a:t> </a:t>
            </a:r>
            <a:r>
              <a:rPr lang="en-US" dirty="0" err="1"/>
              <a:t>chân</a:t>
            </a:r>
            <a:r>
              <a:rPr lang="en-US" dirty="0"/>
              <a:t> </a:t>
            </a:r>
            <a:r>
              <a:rPr lang="en-US" dirty="0" err="1"/>
              <a:t>phải</a:t>
            </a:r>
            <a:r>
              <a:rPr lang="en-US" dirty="0"/>
              <a:t> </a:t>
            </a:r>
            <a:r>
              <a:rPr lang="en-US" dirty="0" err="1"/>
              <a:t>về</a:t>
            </a:r>
            <a:r>
              <a:rPr lang="en-US" dirty="0"/>
              <a:t> </a:t>
            </a:r>
            <a:r>
              <a:rPr lang="en-US" dirty="0" err="1"/>
              <a:t>tư</a:t>
            </a:r>
            <a:r>
              <a:rPr lang="en-US" dirty="0"/>
              <a:t> </a:t>
            </a:r>
            <a:r>
              <a:rPr lang="en-US" dirty="0" err="1"/>
              <a:t>thế</a:t>
            </a:r>
            <a:r>
              <a:rPr lang="en-US" dirty="0"/>
              <a:t> </a:t>
            </a:r>
            <a:r>
              <a:rPr lang="en-US" dirty="0" err="1"/>
              <a:t>đứng</a:t>
            </a:r>
            <a:r>
              <a:rPr lang="en-US" dirty="0"/>
              <a:t> </a:t>
            </a:r>
            <a:r>
              <a:rPr lang="en-US" dirty="0" err="1" smtClean="0"/>
              <a:t>nghiêm</a:t>
            </a:r>
            <a:r>
              <a:rPr lang="en-US" dirty="0" smtClean="0"/>
              <a:t>.</a:t>
            </a:r>
            <a:endParaRPr lang="en-US" dirty="0"/>
          </a:p>
          <a:p>
            <a:endParaRPr lang="en-US" dirty="0"/>
          </a:p>
        </p:txBody>
      </p:sp>
    </p:spTree>
    <p:extLst>
      <p:ext uri="{BB962C8B-B14F-4D97-AF65-F5344CB8AC3E}">
        <p14:creationId xmlns:p14="http://schemas.microsoft.com/office/powerpoint/2010/main" val="2914284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8960" y="690880"/>
            <a:ext cx="10800080" cy="461665"/>
          </a:xfrm>
          <a:prstGeom prst="rect">
            <a:avLst/>
          </a:prstGeom>
          <a:noFill/>
        </p:spPr>
        <p:txBody>
          <a:bodyPr wrap="square" rtlCol="0">
            <a:spAutoFit/>
          </a:bodyPr>
          <a:lstStyle/>
          <a:p>
            <a:pPr algn="ctr"/>
            <a:r>
              <a:rPr lang="en-US" sz="2400" b="1" dirty="0" smtClean="0">
                <a:solidFill>
                  <a:srgbClr val="FF0000"/>
                </a:solidFill>
                <a:latin typeface="Bookman Old Style" panose="02050604050505020204" pitchFamily="18" charset="0"/>
              </a:rPr>
              <a:t>QUAY SAU </a:t>
            </a:r>
            <a:endParaRPr lang="en-US" sz="2400" b="1" dirty="0">
              <a:solidFill>
                <a:srgbClr val="FF0000"/>
              </a:solidFill>
              <a:latin typeface="Bookman Old Style" panose="02050604050505020204" pitchFamily="18" charset="0"/>
            </a:endParaRPr>
          </a:p>
        </p:txBody>
      </p:sp>
      <p:sp>
        <p:nvSpPr>
          <p:cNvPr id="11" name="TextBox 10"/>
          <p:cNvSpPr txBox="1"/>
          <p:nvPr/>
        </p:nvSpPr>
        <p:spPr>
          <a:xfrm>
            <a:off x="568962" y="2185339"/>
            <a:ext cx="5531392" cy="2585323"/>
          </a:xfrm>
          <a:prstGeom prst="rect">
            <a:avLst/>
          </a:prstGeom>
          <a:noFill/>
        </p:spPr>
        <p:txBody>
          <a:bodyPr wrap="square" rtlCol="0">
            <a:spAutoFit/>
          </a:bodyPr>
          <a:lstStyle/>
          <a:p>
            <a:pPr algn="ctr">
              <a:lnSpc>
                <a:spcPct val="150000"/>
              </a:lnSpc>
            </a:pPr>
            <a:r>
              <a:rPr lang="en-US" dirty="0" smtClean="0">
                <a:solidFill>
                  <a:srgbClr val="FF0000"/>
                </a:solidFill>
              </a:rPr>
              <a:t>QUAY SAU:</a:t>
            </a:r>
          </a:p>
          <a:p>
            <a:pPr marL="285750" indent="-285750">
              <a:lnSpc>
                <a:spcPct val="150000"/>
              </a:lnSpc>
              <a:buFontTx/>
              <a:buChar char="-"/>
            </a:pPr>
            <a:r>
              <a:rPr lang="en-US" dirty="0" smtClean="0"/>
              <a:t>KHẨU LỆNH : ĐẰNG SAU – QUAY</a:t>
            </a:r>
          </a:p>
          <a:p>
            <a:pPr marL="285750" indent="-285750">
              <a:lnSpc>
                <a:spcPct val="150000"/>
              </a:lnSpc>
              <a:buFontTx/>
              <a:buChar char="-"/>
            </a:pPr>
            <a:r>
              <a:rPr lang="en-US" dirty="0" smtClean="0"/>
              <a:t>ĐỘNG TÁC: DÙNG GÓT CHÂN PHẢI LÀM TRỤ VÀ NỬA TRÊN BÀN CHÂN TRÁI LÀM ĐIỂM TÌ, QUAY NGƯỜI SANG PHẢI – RA SAU, ĐƯA CHÂN TRÁI VỀ TƯ THẾ ĐỨNG NGHIÊM.</a:t>
            </a:r>
            <a:endParaRPr lang="en-US" dirty="0"/>
          </a:p>
        </p:txBody>
      </p:sp>
      <p:pic>
        <p:nvPicPr>
          <p:cNvPr id="2" name="Picture 1"/>
          <p:cNvPicPr>
            <a:picLocks noChangeAspect="1"/>
          </p:cNvPicPr>
          <p:nvPr/>
        </p:nvPicPr>
        <p:blipFill>
          <a:blip r:embed="rId2"/>
          <a:stretch>
            <a:fillRect/>
          </a:stretch>
        </p:blipFill>
        <p:spPr>
          <a:xfrm rot="16200000">
            <a:off x="6837142" y="829795"/>
            <a:ext cx="4336677" cy="5810250"/>
          </a:xfrm>
          <a:prstGeom prst="rect">
            <a:avLst/>
          </a:prstGeom>
        </p:spPr>
      </p:pic>
    </p:spTree>
    <p:extLst>
      <p:ext uri="{BB962C8B-B14F-4D97-AF65-F5344CB8AC3E}">
        <p14:creationId xmlns:p14="http://schemas.microsoft.com/office/powerpoint/2010/main" val="2058399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0320" y="538480"/>
            <a:ext cx="9956800" cy="646331"/>
          </a:xfrm>
          <a:prstGeom prst="rect">
            <a:avLst/>
          </a:prstGeom>
          <a:solidFill>
            <a:schemeClr val="bg2">
              <a:lumMod val="90000"/>
            </a:schemeClr>
          </a:solidFill>
        </p:spPr>
        <p:txBody>
          <a:bodyPr wrap="square" rtlCol="0">
            <a:spAutoFit/>
          </a:bodyPr>
          <a:lstStyle/>
          <a:p>
            <a:r>
              <a:rPr lang="en-US" sz="3600" b="1" dirty="0" smtClean="0">
                <a:solidFill>
                  <a:srgbClr val="FF0000"/>
                </a:solidFill>
              </a:rPr>
              <a:t>TRÒ CHƠI: NHẢY ĐÚNG, NHẢY NHANH </a:t>
            </a:r>
            <a:endParaRPr lang="en-US" sz="3600" b="1" dirty="0">
              <a:solidFill>
                <a:srgbClr val="FF0000"/>
              </a:solidFill>
            </a:endParaRPr>
          </a:p>
        </p:txBody>
      </p:sp>
      <p:sp>
        <p:nvSpPr>
          <p:cNvPr id="6" name="TextBox 5"/>
          <p:cNvSpPr txBox="1"/>
          <p:nvPr/>
        </p:nvSpPr>
        <p:spPr>
          <a:xfrm>
            <a:off x="4689566" y="1411574"/>
            <a:ext cx="6701245" cy="4585871"/>
          </a:xfrm>
          <a:prstGeom prst="rect">
            <a:avLst/>
          </a:prstGeom>
          <a:noFill/>
        </p:spPr>
        <p:txBody>
          <a:bodyPr wrap="square" rtlCol="0">
            <a:spAutoFit/>
          </a:bodyPr>
          <a:lstStyle/>
          <a:p>
            <a:pPr>
              <a:lnSpc>
                <a:spcPct val="200000"/>
              </a:lnSpc>
            </a:pPr>
            <a:r>
              <a:rPr lang="en-US" sz="2000" b="1" dirty="0" smtClean="0">
                <a:solidFill>
                  <a:srgbClr val="FF0000"/>
                </a:solidFill>
              </a:rPr>
              <a:t>TRÒ CHƠI: NHẢY ĐÚNG, NHẢY NHANH</a:t>
            </a:r>
          </a:p>
          <a:p>
            <a:pPr marL="285750" indent="-285750">
              <a:lnSpc>
                <a:spcPct val="200000"/>
              </a:lnSpc>
              <a:buFontTx/>
              <a:buChar char="-"/>
            </a:pPr>
            <a:r>
              <a:rPr lang="en-US" i="1" u="sng" dirty="0" err="1" smtClean="0">
                <a:solidFill>
                  <a:srgbClr val="FF0000"/>
                </a:solidFill>
              </a:rPr>
              <a:t>Cách</a:t>
            </a:r>
            <a:r>
              <a:rPr lang="en-US" i="1" u="sng" dirty="0" smtClean="0">
                <a:solidFill>
                  <a:srgbClr val="FF0000"/>
                </a:solidFill>
              </a:rPr>
              <a:t> </a:t>
            </a:r>
            <a:r>
              <a:rPr lang="en-US" i="1" u="sng" dirty="0" err="1" smtClean="0">
                <a:solidFill>
                  <a:srgbClr val="FF0000"/>
                </a:solidFill>
              </a:rPr>
              <a:t>chơi</a:t>
            </a:r>
            <a:r>
              <a:rPr lang="en-US" i="1" dirty="0" smtClean="0">
                <a:solidFill>
                  <a:srgbClr val="002060"/>
                </a:solidFill>
              </a:rPr>
              <a:t>: </a:t>
            </a:r>
            <a:r>
              <a:rPr lang="en-US" i="1" dirty="0" err="1" smtClean="0">
                <a:solidFill>
                  <a:srgbClr val="002060"/>
                </a:solidFill>
              </a:rPr>
              <a:t>Các</a:t>
            </a:r>
            <a:r>
              <a:rPr lang="en-US" i="1" dirty="0" smtClean="0">
                <a:solidFill>
                  <a:srgbClr val="002060"/>
                </a:solidFill>
              </a:rPr>
              <a:t> </a:t>
            </a:r>
            <a:r>
              <a:rPr lang="en-US" i="1" dirty="0" err="1" smtClean="0">
                <a:solidFill>
                  <a:srgbClr val="002060"/>
                </a:solidFill>
              </a:rPr>
              <a:t>tổ</a:t>
            </a:r>
            <a:r>
              <a:rPr lang="en-US" i="1" dirty="0" smtClean="0">
                <a:solidFill>
                  <a:srgbClr val="002060"/>
                </a:solidFill>
              </a:rPr>
              <a:t> </a:t>
            </a:r>
            <a:r>
              <a:rPr lang="en-US" i="1" dirty="0" err="1" smtClean="0">
                <a:solidFill>
                  <a:srgbClr val="002060"/>
                </a:solidFill>
              </a:rPr>
              <a:t>tập</a:t>
            </a:r>
            <a:r>
              <a:rPr lang="en-US" i="1" dirty="0" smtClean="0">
                <a:solidFill>
                  <a:srgbClr val="002060"/>
                </a:solidFill>
              </a:rPr>
              <a:t> </a:t>
            </a:r>
            <a:r>
              <a:rPr lang="en-US" i="1" dirty="0" err="1" smtClean="0">
                <a:solidFill>
                  <a:srgbClr val="002060"/>
                </a:solidFill>
              </a:rPr>
              <a:t>hợp</a:t>
            </a:r>
            <a:r>
              <a:rPr lang="en-US" i="1" dirty="0" smtClean="0">
                <a:solidFill>
                  <a:srgbClr val="002060"/>
                </a:solidFill>
              </a:rPr>
              <a:t> </a:t>
            </a:r>
            <a:r>
              <a:rPr lang="en-US" i="1" dirty="0" err="1" smtClean="0">
                <a:solidFill>
                  <a:srgbClr val="002060"/>
                </a:solidFill>
              </a:rPr>
              <a:t>sau</a:t>
            </a:r>
            <a:r>
              <a:rPr lang="en-US" i="1" dirty="0" smtClean="0">
                <a:solidFill>
                  <a:srgbClr val="002060"/>
                </a:solidFill>
              </a:rPr>
              <a:t> </a:t>
            </a:r>
            <a:r>
              <a:rPr lang="en-US" i="1" dirty="0" err="1" smtClean="0">
                <a:solidFill>
                  <a:srgbClr val="002060"/>
                </a:solidFill>
              </a:rPr>
              <a:t>vạch</a:t>
            </a:r>
            <a:r>
              <a:rPr lang="en-US" i="1" dirty="0" smtClean="0">
                <a:solidFill>
                  <a:srgbClr val="002060"/>
                </a:solidFill>
              </a:rPr>
              <a:t> </a:t>
            </a:r>
            <a:r>
              <a:rPr lang="en-US" i="1" dirty="0" err="1" smtClean="0">
                <a:solidFill>
                  <a:srgbClr val="002060"/>
                </a:solidFill>
              </a:rPr>
              <a:t>xuất</a:t>
            </a:r>
            <a:r>
              <a:rPr lang="en-US" i="1" dirty="0" smtClean="0">
                <a:solidFill>
                  <a:srgbClr val="002060"/>
                </a:solidFill>
              </a:rPr>
              <a:t> </a:t>
            </a:r>
            <a:r>
              <a:rPr lang="en-US" i="1" dirty="0" err="1" smtClean="0">
                <a:solidFill>
                  <a:srgbClr val="002060"/>
                </a:solidFill>
              </a:rPr>
              <a:t>phát</a:t>
            </a:r>
            <a:r>
              <a:rPr lang="en-US" i="1" dirty="0" smtClean="0">
                <a:solidFill>
                  <a:srgbClr val="002060"/>
                </a:solidFill>
              </a:rPr>
              <a:t>, </a:t>
            </a:r>
            <a:r>
              <a:rPr lang="en-US" i="1" dirty="0" err="1" smtClean="0">
                <a:solidFill>
                  <a:srgbClr val="002060"/>
                </a:solidFill>
              </a:rPr>
              <a:t>khi</a:t>
            </a:r>
            <a:r>
              <a:rPr lang="en-US" i="1" dirty="0" smtClean="0">
                <a:solidFill>
                  <a:srgbClr val="002060"/>
                </a:solidFill>
              </a:rPr>
              <a:t> </a:t>
            </a:r>
            <a:r>
              <a:rPr lang="en-US" i="1" dirty="0" err="1" smtClean="0">
                <a:solidFill>
                  <a:srgbClr val="002060"/>
                </a:solidFill>
              </a:rPr>
              <a:t>có</a:t>
            </a:r>
            <a:r>
              <a:rPr lang="en-US" i="1" dirty="0" smtClean="0">
                <a:solidFill>
                  <a:srgbClr val="002060"/>
                </a:solidFill>
              </a:rPr>
              <a:t> </a:t>
            </a:r>
            <a:r>
              <a:rPr lang="en-US" i="1" dirty="0" err="1" smtClean="0">
                <a:solidFill>
                  <a:srgbClr val="002060"/>
                </a:solidFill>
              </a:rPr>
              <a:t>hiệu</a:t>
            </a:r>
            <a:r>
              <a:rPr lang="en-US" i="1" dirty="0" smtClean="0">
                <a:solidFill>
                  <a:srgbClr val="002060"/>
                </a:solidFill>
              </a:rPr>
              <a:t> </a:t>
            </a:r>
            <a:r>
              <a:rPr lang="en-US" i="1" dirty="0" err="1" smtClean="0">
                <a:solidFill>
                  <a:srgbClr val="002060"/>
                </a:solidFill>
              </a:rPr>
              <a:t>lệnh</a:t>
            </a:r>
            <a:r>
              <a:rPr lang="en-US" i="1" dirty="0">
                <a:solidFill>
                  <a:srgbClr val="002060"/>
                </a:solidFill>
              </a:rPr>
              <a:t> </a:t>
            </a:r>
            <a:r>
              <a:rPr lang="en-US" i="1" dirty="0" err="1" smtClean="0">
                <a:solidFill>
                  <a:srgbClr val="002060"/>
                </a:solidFill>
              </a:rPr>
              <a:t>lần</a:t>
            </a:r>
            <a:r>
              <a:rPr lang="en-US" i="1" dirty="0" smtClean="0">
                <a:solidFill>
                  <a:srgbClr val="002060"/>
                </a:solidFill>
              </a:rPr>
              <a:t> </a:t>
            </a:r>
            <a:r>
              <a:rPr lang="en-US" i="1" dirty="0" err="1" smtClean="0">
                <a:solidFill>
                  <a:srgbClr val="002060"/>
                </a:solidFill>
              </a:rPr>
              <a:t>lượt</a:t>
            </a:r>
            <a:r>
              <a:rPr lang="en-US" i="1" dirty="0" smtClean="0">
                <a:solidFill>
                  <a:srgbClr val="002060"/>
                </a:solidFill>
              </a:rPr>
              <a:t> </a:t>
            </a:r>
            <a:r>
              <a:rPr lang="en-US" i="1" dirty="0" err="1" smtClean="0">
                <a:solidFill>
                  <a:srgbClr val="002060"/>
                </a:solidFill>
              </a:rPr>
              <a:t>từng</a:t>
            </a:r>
            <a:r>
              <a:rPr lang="en-US" i="1" dirty="0" smtClean="0">
                <a:solidFill>
                  <a:srgbClr val="002060"/>
                </a:solidFill>
              </a:rPr>
              <a:t> </a:t>
            </a:r>
            <a:r>
              <a:rPr lang="en-US" i="1" dirty="0" err="1" smtClean="0">
                <a:solidFill>
                  <a:srgbClr val="002060"/>
                </a:solidFill>
              </a:rPr>
              <a:t>em</a:t>
            </a:r>
            <a:r>
              <a:rPr lang="en-US" i="1" dirty="0" smtClean="0">
                <a:solidFill>
                  <a:srgbClr val="002060"/>
                </a:solidFill>
              </a:rPr>
              <a:t> </a:t>
            </a:r>
            <a:r>
              <a:rPr lang="en-US" i="1" dirty="0" err="1" smtClean="0">
                <a:solidFill>
                  <a:srgbClr val="002060"/>
                </a:solidFill>
              </a:rPr>
              <a:t>bật</a:t>
            </a:r>
            <a:r>
              <a:rPr lang="en-US" i="1" dirty="0" smtClean="0">
                <a:solidFill>
                  <a:srgbClr val="002060"/>
                </a:solidFill>
              </a:rPr>
              <a:t> </a:t>
            </a:r>
            <a:r>
              <a:rPr lang="en-US" i="1" dirty="0" err="1" smtClean="0">
                <a:solidFill>
                  <a:srgbClr val="002060"/>
                </a:solidFill>
              </a:rPr>
              <a:t>nhảy</a:t>
            </a:r>
            <a:r>
              <a:rPr lang="en-US" i="1" dirty="0" smtClean="0">
                <a:solidFill>
                  <a:srgbClr val="002060"/>
                </a:solidFill>
              </a:rPr>
              <a:t> </a:t>
            </a:r>
            <a:r>
              <a:rPr lang="en-US" i="1" dirty="0" err="1" smtClean="0">
                <a:solidFill>
                  <a:srgbClr val="002060"/>
                </a:solidFill>
              </a:rPr>
              <a:t>bằng</a:t>
            </a:r>
            <a:r>
              <a:rPr lang="en-US" i="1" dirty="0" smtClean="0">
                <a:solidFill>
                  <a:srgbClr val="002060"/>
                </a:solidFill>
              </a:rPr>
              <a:t> </a:t>
            </a:r>
            <a:r>
              <a:rPr lang="en-US" i="1" dirty="0" err="1" smtClean="0">
                <a:solidFill>
                  <a:srgbClr val="002060"/>
                </a:solidFill>
              </a:rPr>
              <a:t>hai</a:t>
            </a:r>
            <a:r>
              <a:rPr lang="en-US" i="1" dirty="0" smtClean="0">
                <a:solidFill>
                  <a:srgbClr val="002060"/>
                </a:solidFill>
              </a:rPr>
              <a:t> </a:t>
            </a:r>
            <a:r>
              <a:rPr lang="en-US" i="1" dirty="0" err="1" smtClean="0">
                <a:solidFill>
                  <a:srgbClr val="002060"/>
                </a:solidFill>
              </a:rPr>
              <a:t>chân</a:t>
            </a:r>
            <a:r>
              <a:rPr lang="en-US" i="1" dirty="0" smtClean="0">
                <a:solidFill>
                  <a:srgbClr val="002060"/>
                </a:solidFill>
              </a:rPr>
              <a:t> </a:t>
            </a:r>
            <a:r>
              <a:rPr lang="en-US" i="1" dirty="0" err="1" smtClean="0">
                <a:solidFill>
                  <a:srgbClr val="002060"/>
                </a:solidFill>
              </a:rPr>
              <a:t>vào</a:t>
            </a:r>
            <a:r>
              <a:rPr lang="en-US" i="1" dirty="0" smtClean="0">
                <a:solidFill>
                  <a:srgbClr val="002060"/>
                </a:solidFill>
              </a:rPr>
              <a:t> ô </a:t>
            </a:r>
            <a:r>
              <a:rPr lang="en-US" i="1" dirty="0" err="1" smtClean="0">
                <a:solidFill>
                  <a:srgbClr val="002060"/>
                </a:solidFill>
              </a:rPr>
              <a:t>số</a:t>
            </a:r>
            <a:r>
              <a:rPr lang="en-US" i="1" dirty="0" smtClean="0">
                <a:solidFill>
                  <a:srgbClr val="002060"/>
                </a:solidFill>
              </a:rPr>
              <a:t> 1, </a:t>
            </a:r>
            <a:r>
              <a:rPr lang="en-US" i="1" dirty="0" err="1" smtClean="0">
                <a:solidFill>
                  <a:srgbClr val="002060"/>
                </a:solidFill>
              </a:rPr>
              <a:t>sau</a:t>
            </a:r>
            <a:r>
              <a:rPr lang="en-US" i="1" dirty="0" smtClean="0">
                <a:solidFill>
                  <a:srgbClr val="002060"/>
                </a:solidFill>
              </a:rPr>
              <a:t> </a:t>
            </a:r>
            <a:r>
              <a:rPr lang="en-US" i="1" dirty="0" err="1" smtClean="0">
                <a:solidFill>
                  <a:srgbClr val="002060"/>
                </a:solidFill>
              </a:rPr>
              <a:t>đó</a:t>
            </a:r>
            <a:r>
              <a:rPr lang="en-US" i="1" dirty="0" smtClean="0">
                <a:solidFill>
                  <a:srgbClr val="002060"/>
                </a:solidFill>
              </a:rPr>
              <a:t> </a:t>
            </a:r>
            <a:r>
              <a:rPr lang="en-US" i="1" dirty="0" err="1" smtClean="0">
                <a:solidFill>
                  <a:srgbClr val="002060"/>
                </a:solidFill>
              </a:rPr>
              <a:t>bật</a:t>
            </a:r>
            <a:r>
              <a:rPr lang="en-US" i="1" dirty="0" smtClean="0">
                <a:solidFill>
                  <a:srgbClr val="002060"/>
                </a:solidFill>
              </a:rPr>
              <a:t> </a:t>
            </a:r>
            <a:r>
              <a:rPr lang="en-US" i="1" dirty="0" err="1" smtClean="0">
                <a:solidFill>
                  <a:srgbClr val="002060"/>
                </a:solidFill>
              </a:rPr>
              <a:t>nhảy</a:t>
            </a:r>
            <a:r>
              <a:rPr lang="en-US" i="1" dirty="0" smtClean="0">
                <a:solidFill>
                  <a:srgbClr val="002060"/>
                </a:solidFill>
              </a:rPr>
              <a:t> </a:t>
            </a:r>
            <a:r>
              <a:rPr lang="en-US" i="1" dirty="0" err="1" smtClean="0">
                <a:solidFill>
                  <a:srgbClr val="002060"/>
                </a:solidFill>
              </a:rPr>
              <a:t>chân</a:t>
            </a:r>
            <a:r>
              <a:rPr lang="en-US" i="1" dirty="0" smtClean="0">
                <a:solidFill>
                  <a:srgbClr val="002060"/>
                </a:solidFill>
              </a:rPr>
              <a:t> </a:t>
            </a:r>
            <a:r>
              <a:rPr lang="en-US" i="1" dirty="0" err="1" smtClean="0">
                <a:solidFill>
                  <a:srgbClr val="002060"/>
                </a:solidFill>
              </a:rPr>
              <a:t>trái</a:t>
            </a:r>
            <a:r>
              <a:rPr lang="en-US" i="1" dirty="0" smtClean="0">
                <a:solidFill>
                  <a:srgbClr val="002060"/>
                </a:solidFill>
              </a:rPr>
              <a:t> </a:t>
            </a:r>
            <a:r>
              <a:rPr lang="en-US" i="1" dirty="0" err="1" smtClean="0">
                <a:solidFill>
                  <a:srgbClr val="002060"/>
                </a:solidFill>
              </a:rPr>
              <a:t>vào</a:t>
            </a:r>
            <a:r>
              <a:rPr lang="en-US" i="1" dirty="0" smtClean="0">
                <a:solidFill>
                  <a:srgbClr val="002060"/>
                </a:solidFill>
              </a:rPr>
              <a:t> ô </a:t>
            </a:r>
            <a:r>
              <a:rPr lang="en-US" i="1" dirty="0" err="1" smtClean="0">
                <a:solidFill>
                  <a:srgbClr val="002060"/>
                </a:solidFill>
              </a:rPr>
              <a:t>số</a:t>
            </a:r>
            <a:r>
              <a:rPr lang="en-US" i="1" dirty="0" smtClean="0">
                <a:solidFill>
                  <a:srgbClr val="002060"/>
                </a:solidFill>
              </a:rPr>
              <a:t> 2, </a:t>
            </a:r>
            <a:r>
              <a:rPr lang="en-US" i="1" dirty="0" err="1" smtClean="0">
                <a:solidFill>
                  <a:srgbClr val="002060"/>
                </a:solidFill>
              </a:rPr>
              <a:t>rồi</a:t>
            </a:r>
            <a:r>
              <a:rPr lang="en-US" i="1" dirty="0" smtClean="0">
                <a:solidFill>
                  <a:srgbClr val="002060"/>
                </a:solidFill>
              </a:rPr>
              <a:t> </a:t>
            </a:r>
            <a:r>
              <a:rPr lang="en-US" i="1" dirty="0" err="1" smtClean="0">
                <a:solidFill>
                  <a:srgbClr val="002060"/>
                </a:solidFill>
              </a:rPr>
              <a:t>bật</a:t>
            </a:r>
            <a:r>
              <a:rPr lang="en-US" i="1" dirty="0" smtClean="0">
                <a:solidFill>
                  <a:srgbClr val="002060"/>
                </a:solidFill>
              </a:rPr>
              <a:t> </a:t>
            </a:r>
            <a:r>
              <a:rPr lang="en-US" i="1" dirty="0" err="1" smtClean="0">
                <a:solidFill>
                  <a:srgbClr val="002060"/>
                </a:solidFill>
              </a:rPr>
              <a:t>nhảy</a:t>
            </a:r>
            <a:r>
              <a:rPr lang="en-US" i="1" dirty="0" smtClean="0">
                <a:solidFill>
                  <a:srgbClr val="002060"/>
                </a:solidFill>
              </a:rPr>
              <a:t> </a:t>
            </a:r>
            <a:r>
              <a:rPr lang="en-US" i="1" dirty="0" err="1" smtClean="0">
                <a:solidFill>
                  <a:srgbClr val="002060"/>
                </a:solidFill>
              </a:rPr>
              <a:t>chân</a:t>
            </a:r>
            <a:r>
              <a:rPr lang="en-US" i="1" dirty="0" smtClean="0">
                <a:solidFill>
                  <a:srgbClr val="002060"/>
                </a:solidFill>
              </a:rPr>
              <a:t> </a:t>
            </a:r>
            <a:r>
              <a:rPr lang="en-US" i="1" dirty="0" err="1" smtClean="0">
                <a:solidFill>
                  <a:srgbClr val="002060"/>
                </a:solidFill>
              </a:rPr>
              <a:t>phải</a:t>
            </a:r>
            <a:r>
              <a:rPr lang="en-US" i="1" dirty="0" smtClean="0">
                <a:solidFill>
                  <a:srgbClr val="002060"/>
                </a:solidFill>
              </a:rPr>
              <a:t> </a:t>
            </a:r>
            <a:r>
              <a:rPr lang="en-US" i="1" dirty="0" err="1" smtClean="0">
                <a:solidFill>
                  <a:srgbClr val="002060"/>
                </a:solidFill>
              </a:rPr>
              <a:t>vào</a:t>
            </a:r>
            <a:r>
              <a:rPr lang="en-US" i="1" dirty="0" smtClean="0">
                <a:solidFill>
                  <a:srgbClr val="002060"/>
                </a:solidFill>
              </a:rPr>
              <a:t> ô </a:t>
            </a:r>
            <a:r>
              <a:rPr lang="en-US" i="1" dirty="0" err="1" smtClean="0">
                <a:solidFill>
                  <a:srgbClr val="002060"/>
                </a:solidFill>
              </a:rPr>
              <a:t>sô</a:t>
            </a:r>
            <a:r>
              <a:rPr lang="en-US" i="1" dirty="0" smtClean="0">
                <a:solidFill>
                  <a:srgbClr val="002060"/>
                </a:solidFill>
              </a:rPr>
              <a:t> 3, </a:t>
            </a:r>
            <a:r>
              <a:rPr lang="en-US" i="1" dirty="0" err="1" smtClean="0">
                <a:solidFill>
                  <a:srgbClr val="002060"/>
                </a:solidFill>
              </a:rPr>
              <a:t>nhảy</a:t>
            </a:r>
            <a:r>
              <a:rPr lang="en-US" i="1" dirty="0" smtClean="0">
                <a:solidFill>
                  <a:srgbClr val="002060"/>
                </a:solidFill>
              </a:rPr>
              <a:t> </a:t>
            </a:r>
            <a:r>
              <a:rPr lang="en-US" i="1" dirty="0" err="1" smtClean="0">
                <a:solidFill>
                  <a:srgbClr val="002060"/>
                </a:solidFill>
              </a:rPr>
              <a:t>chụm</a:t>
            </a:r>
            <a:r>
              <a:rPr lang="en-US" i="1" dirty="0" smtClean="0">
                <a:solidFill>
                  <a:srgbClr val="002060"/>
                </a:solidFill>
              </a:rPr>
              <a:t> </a:t>
            </a:r>
            <a:r>
              <a:rPr lang="en-US" i="1" dirty="0" err="1" smtClean="0">
                <a:solidFill>
                  <a:srgbClr val="002060"/>
                </a:solidFill>
              </a:rPr>
              <a:t>hai</a:t>
            </a:r>
            <a:r>
              <a:rPr lang="en-US" i="1" dirty="0" smtClean="0">
                <a:solidFill>
                  <a:srgbClr val="002060"/>
                </a:solidFill>
              </a:rPr>
              <a:t> </a:t>
            </a:r>
            <a:r>
              <a:rPr lang="en-US" i="1" dirty="0" err="1" smtClean="0">
                <a:solidFill>
                  <a:srgbClr val="002060"/>
                </a:solidFill>
              </a:rPr>
              <a:t>chân</a:t>
            </a:r>
            <a:r>
              <a:rPr lang="en-US" i="1" dirty="0" smtClean="0">
                <a:solidFill>
                  <a:srgbClr val="002060"/>
                </a:solidFill>
              </a:rPr>
              <a:t> </a:t>
            </a:r>
            <a:r>
              <a:rPr lang="en-US" i="1" dirty="0" err="1" smtClean="0">
                <a:solidFill>
                  <a:srgbClr val="002060"/>
                </a:solidFill>
              </a:rPr>
              <a:t>vào</a:t>
            </a:r>
            <a:r>
              <a:rPr lang="en-US" i="1" dirty="0" smtClean="0">
                <a:solidFill>
                  <a:srgbClr val="002060"/>
                </a:solidFill>
              </a:rPr>
              <a:t> ô </a:t>
            </a:r>
            <a:r>
              <a:rPr lang="en-US" i="1" dirty="0" err="1" smtClean="0">
                <a:solidFill>
                  <a:srgbClr val="002060"/>
                </a:solidFill>
              </a:rPr>
              <a:t>số</a:t>
            </a:r>
            <a:r>
              <a:rPr lang="en-US" i="1" dirty="0" smtClean="0">
                <a:solidFill>
                  <a:srgbClr val="002060"/>
                </a:solidFill>
              </a:rPr>
              <a:t> 4, </a:t>
            </a:r>
            <a:r>
              <a:rPr lang="en-US" i="1" dirty="0" err="1" smtClean="0">
                <a:solidFill>
                  <a:srgbClr val="002060"/>
                </a:solidFill>
              </a:rPr>
              <a:t>tiếp</a:t>
            </a:r>
            <a:r>
              <a:rPr lang="en-US" i="1" dirty="0" smtClean="0">
                <a:solidFill>
                  <a:srgbClr val="002060"/>
                </a:solidFill>
              </a:rPr>
              <a:t> </a:t>
            </a:r>
            <a:r>
              <a:rPr lang="en-US" i="1" dirty="0" err="1" smtClean="0">
                <a:solidFill>
                  <a:srgbClr val="002060"/>
                </a:solidFill>
              </a:rPr>
              <a:t>theo</a:t>
            </a:r>
            <a:r>
              <a:rPr lang="en-US" i="1" dirty="0" smtClean="0">
                <a:solidFill>
                  <a:srgbClr val="002060"/>
                </a:solidFill>
              </a:rPr>
              <a:t> </a:t>
            </a:r>
            <a:r>
              <a:rPr lang="en-US" i="1" dirty="0" err="1" smtClean="0">
                <a:solidFill>
                  <a:srgbClr val="002060"/>
                </a:solidFill>
              </a:rPr>
              <a:t>bật</a:t>
            </a:r>
            <a:r>
              <a:rPr lang="en-US" i="1" dirty="0" smtClean="0">
                <a:solidFill>
                  <a:srgbClr val="002060"/>
                </a:solidFill>
              </a:rPr>
              <a:t> </a:t>
            </a:r>
            <a:r>
              <a:rPr lang="en-US" i="1" dirty="0" err="1" smtClean="0">
                <a:solidFill>
                  <a:srgbClr val="002060"/>
                </a:solidFill>
              </a:rPr>
              <a:t>nhảy</a:t>
            </a:r>
            <a:r>
              <a:rPr lang="en-US" i="1" dirty="0" smtClean="0">
                <a:solidFill>
                  <a:srgbClr val="002060"/>
                </a:solidFill>
              </a:rPr>
              <a:t> </a:t>
            </a:r>
            <a:r>
              <a:rPr lang="en-US" i="1" dirty="0" err="1" smtClean="0">
                <a:solidFill>
                  <a:srgbClr val="002060"/>
                </a:solidFill>
              </a:rPr>
              <a:t>bằng</a:t>
            </a:r>
            <a:r>
              <a:rPr lang="en-US" i="1" dirty="0" smtClean="0">
                <a:solidFill>
                  <a:srgbClr val="002060"/>
                </a:solidFill>
              </a:rPr>
              <a:t> 2 </a:t>
            </a:r>
            <a:r>
              <a:rPr lang="en-US" i="1" dirty="0" err="1" smtClean="0">
                <a:solidFill>
                  <a:srgbClr val="002060"/>
                </a:solidFill>
              </a:rPr>
              <a:t>chân</a:t>
            </a:r>
            <a:r>
              <a:rPr lang="en-US" i="1" dirty="0" smtClean="0">
                <a:solidFill>
                  <a:srgbClr val="002060"/>
                </a:solidFill>
              </a:rPr>
              <a:t> </a:t>
            </a:r>
            <a:r>
              <a:rPr lang="en-US" i="1" dirty="0" err="1" smtClean="0">
                <a:solidFill>
                  <a:srgbClr val="002060"/>
                </a:solidFill>
              </a:rPr>
              <a:t>ra</a:t>
            </a:r>
            <a:r>
              <a:rPr lang="en-US" i="1" dirty="0" smtClean="0">
                <a:solidFill>
                  <a:srgbClr val="002060"/>
                </a:solidFill>
              </a:rPr>
              <a:t> </a:t>
            </a:r>
            <a:r>
              <a:rPr lang="en-US" i="1" dirty="0" err="1" smtClean="0">
                <a:solidFill>
                  <a:srgbClr val="002060"/>
                </a:solidFill>
              </a:rPr>
              <a:t>ngoài</a:t>
            </a:r>
            <a:r>
              <a:rPr lang="en-US" i="1" dirty="0" smtClean="0">
                <a:solidFill>
                  <a:srgbClr val="002060"/>
                </a:solidFill>
              </a:rPr>
              <a:t>. </a:t>
            </a:r>
          </a:p>
          <a:p>
            <a:pPr>
              <a:lnSpc>
                <a:spcPct val="200000"/>
              </a:lnSpc>
            </a:pPr>
            <a:r>
              <a:rPr lang="en-US" i="1" dirty="0">
                <a:solidFill>
                  <a:srgbClr val="002060"/>
                </a:solidFill>
              </a:rPr>
              <a:t> </a:t>
            </a:r>
            <a:r>
              <a:rPr lang="en-US" i="1" dirty="0" smtClean="0">
                <a:solidFill>
                  <a:srgbClr val="002060"/>
                </a:solidFill>
              </a:rPr>
              <a:t>     +  </a:t>
            </a:r>
            <a:r>
              <a:rPr lang="en-US" i="1" dirty="0" err="1" smtClean="0">
                <a:solidFill>
                  <a:srgbClr val="002060"/>
                </a:solidFill>
              </a:rPr>
              <a:t>Em</a:t>
            </a:r>
            <a:r>
              <a:rPr lang="en-US" i="1" dirty="0" smtClean="0">
                <a:solidFill>
                  <a:srgbClr val="002060"/>
                </a:solidFill>
              </a:rPr>
              <a:t> </a:t>
            </a:r>
            <a:r>
              <a:rPr lang="en-US" i="1" dirty="0" err="1" smtClean="0">
                <a:solidFill>
                  <a:srgbClr val="002060"/>
                </a:solidFill>
              </a:rPr>
              <a:t>số</a:t>
            </a:r>
            <a:r>
              <a:rPr lang="en-US" i="1" dirty="0" smtClean="0">
                <a:solidFill>
                  <a:srgbClr val="002060"/>
                </a:solidFill>
              </a:rPr>
              <a:t> 1 </a:t>
            </a:r>
            <a:r>
              <a:rPr lang="en-US" i="1" dirty="0" err="1" smtClean="0">
                <a:solidFill>
                  <a:srgbClr val="002060"/>
                </a:solidFill>
              </a:rPr>
              <a:t>nhảy</a:t>
            </a:r>
            <a:r>
              <a:rPr lang="en-US" i="1" dirty="0" smtClean="0">
                <a:solidFill>
                  <a:srgbClr val="002060"/>
                </a:solidFill>
              </a:rPr>
              <a:t> </a:t>
            </a:r>
            <a:r>
              <a:rPr lang="en-US" i="1" dirty="0" err="1" smtClean="0">
                <a:solidFill>
                  <a:srgbClr val="002060"/>
                </a:solidFill>
              </a:rPr>
              <a:t>xong</a:t>
            </a:r>
            <a:r>
              <a:rPr lang="en-US" i="1" dirty="0" smtClean="0">
                <a:solidFill>
                  <a:srgbClr val="002060"/>
                </a:solidFill>
              </a:rPr>
              <a:t> </a:t>
            </a:r>
            <a:r>
              <a:rPr lang="en-US" i="1" dirty="0" err="1" smtClean="0">
                <a:solidFill>
                  <a:srgbClr val="002060"/>
                </a:solidFill>
              </a:rPr>
              <a:t>đến</a:t>
            </a:r>
            <a:r>
              <a:rPr lang="en-US" i="1" dirty="0" smtClean="0">
                <a:solidFill>
                  <a:srgbClr val="002060"/>
                </a:solidFill>
              </a:rPr>
              <a:t> </a:t>
            </a:r>
            <a:r>
              <a:rPr lang="en-US" i="1" dirty="0" err="1" smtClean="0">
                <a:solidFill>
                  <a:srgbClr val="002060"/>
                </a:solidFill>
              </a:rPr>
              <a:t>số</a:t>
            </a:r>
            <a:r>
              <a:rPr lang="en-US" i="1" dirty="0" smtClean="0">
                <a:solidFill>
                  <a:srgbClr val="002060"/>
                </a:solidFill>
              </a:rPr>
              <a:t> 2 </a:t>
            </a:r>
            <a:r>
              <a:rPr lang="en-US" i="1" dirty="0" err="1" smtClean="0">
                <a:solidFill>
                  <a:srgbClr val="002060"/>
                </a:solidFill>
              </a:rPr>
              <a:t>và</a:t>
            </a:r>
            <a:r>
              <a:rPr lang="en-US" i="1" dirty="0" smtClean="0">
                <a:solidFill>
                  <a:srgbClr val="002060"/>
                </a:solidFill>
              </a:rPr>
              <a:t> </a:t>
            </a:r>
            <a:r>
              <a:rPr lang="en-US" i="1" dirty="0" err="1" smtClean="0">
                <a:solidFill>
                  <a:srgbClr val="002060"/>
                </a:solidFill>
              </a:rPr>
              <a:t>cứ</a:t>
            </a:r>
            <a:r>
              <a:rPr lang="en-US" i="1" dirty="0" smtClean="0">
                <a:solidFill>
                  <a:srgbClr val="002060"/>
                </a:solidFill>
              </a:rPr>
              <a:t> </a:t>
            </a:r>
            <a:r>
              <a:rPr lang="en-US" i="1" dirty="0" err="1" smtClean="0">
                <a:solidFill>
                  <a:srgbClr val="002060"/>
                </a:solidFill>
              </a:rPr>
              <a:t>lần</a:t>
            </a:r>
            <a:r>
              <a:rPr lang="en-US" i="1" dirty="0" smtClean="0">
                <a:solidFill>
                  <a:srgbClr val="002060"/>
                </a:solidFill>
              </a:rPr>
              <a:t> </a:t>
            </a:r>
            <a:r>
              <a:rPr lang="en-US" i="1" dirty="0" err="1" smtClean="0">
                <a:solidFill>
                  <a:srgbClr val="002060"/>
                </a:solidFill>
              </a:rPr>
              <a:t>lượt</a:t>
            </a:r>
            <a:r>
              <a:rPr lang="en-US" i="1" dirty="0" smtClean="0">
                <a:solidFill>
                  <a:srgbClr val="002060"/>
                </a:solidFill>
              </a:rPr>
              <a:t> </a:t>
            </a:r>
            <a:r>
              <a:rPr lang="en-US" i="1" dirty="0" err="1" smtClean="0">
                <a:solidFill>
                  <a:srgbClr val="002060"/>
                </a:solidFill>
              </a:rPr>
              <a:t>như</a:t>
            </a:r>
            <a:r>
              <a:rPr lang="en-US" i="1" dirty="0" smtClean="0">
                <a:solidFill>
                  <a:srgbClr val="002060"/>
                </a:solidFill>
              </a:rPr>
              <a:t> </a:t>
            </a:r>
            <a:r>
              <a:rPr lang="en-US" i="1" dirty="0" err="1" smtClean="0">
                <a:solidFill>
                  <a:srgbClr val="002060"/>
                </a:solidFill>
              </a:rPr>
              <a:t>vậy</a:t>
            </a:r>
            <a:r>
              <a:rPr lang="en-US" i="1" dirty="0" smtClean="0">
                <a:solidFill>
                  <a:srgbClr val="002060"/>
                </a:solidFill>
              </a:rPr>
              <a:t> </a:t>
            </a:r>
            <a:r>
              <a:rPr lang="en-US" i="1" dirty="0" err="1" smtClean="0">
                <a:solidFill>
                  <a:srgbClr val="002060"/>
                </a:solidFill>
              </a:rPr>
              <a:t>cho</a:t>
            </a:r>
            <a:r>
              <a:rPr lang="en-US" i="1" dirty="0" smtClean="0">
                <a:solidFill>
                  <a:srgbClr val="002060"/>
                </a:solidFill>
              </a:rPr>
              <a:t> </a:t>
            </a:r>
            <a:r>
              <a:rPr lang="en-US" i="1" dirty="0" err="1" smtClean="0">
                <a:solidFill>
                  <a:srgbClr val="002060"/>
                </a:solidFill>
              </a:rPr>
              <a:t>đến</a:t>
            </a:r>
            <a:r>
              <a:rPr lang="en-US" i="1" dirty="0" smtClean="0">
                <a:solidFill>
                  <a:srgbClr val="002060"/>
                </a:solidFill>
              </a:rPr>
              <a:t> </a:t>
            </a:r>
            <a:r>
              <a:rPr lang="en-US" i="1" dirty="0" err="1" smtClean="0">
                <a:solidFill>
                  <a:srgbClr val="002060"/>
                </a:solidFill>
              </a:rPr>
              <a:t>hết</a:t>
            </a:r>
            <a:r>
              <a:rPr lang="en-US" i="1" dirty="0" smtClean="0">
                <a:solidFill>
                  <a:srgbClr val="002060"/>
                </a:solidFill>
              </a:rPr>
              <a:t>.</a:t>
            </a:r>
          </a:p>
          <a:p>
            <a:pPr>
              <a:lnSpc>
                <a:spcPct val="200000"/>
              </a:lnSpc>
            </a:pPr>
            <a:r>
              <a:rPr lang="en-US" i="1" dirty="0">
                <a:solidFill>
                  <a:srgbClr val="002060"/>
                </a:solidFill>
              </a:rPr>
              <a:t> </a:t>
            </a:r>
            <a:r>
              <a:rPr lang="en-US" i="1" dirty="0" smtClean="0">
                <a:solidFill>
                  <a:srgbClr val="002060"/>
                </a:solidFill>
              </a:rPr>
              <a:t>     + </a:t>
            </a:r>
            <a:r>
              <a:rPr lang="en-US" i="1" dirty="0" err="1" smtClean="0">
                <a:solidFill>
                  <a:srgbClr val="002060"/>
                </a:solidFill>
              </a:rPr>
              <a:t>Tổ</a:t>
            </a:r>
            <a:r>
              <a:rPr lang="en-US" i="1" dirty="0" smtClean="0">
                <a:solidFill>
                  <a:srgbClr val="002060"/>
                </a:solidFill>
              </a:rPr>
              <a:t> </a:t>
            </a:r>
            <a:r>
              <a:rPr lang="en-US" i="1" dirty="0" err="1" smtClean="0">
                <a:solidFill>
                  <a:srgbClr val="002060"/>
                </a:solidFill>
              </a:rPr>
              <a:t>nào</a:t>
            </a:r>
            <a:r>
              <a:rPr lang="en-US" i="1" dirty="0" smtClean="0">
                <a:solidFill>
                  <a:srgbClr val="002060"/>
                </a:solidFill>
              </a:rPr>
              <a:t> </a:t>
            </a:r>
            <a:r>
              <a:rPr lang="en-US" i="1" dirty="0" err="1" smtClean="0">
                <a:solidFill>
                  <a:srgbClr val="002060"/>
                </a:solidFill>
              </a:rPr>
              <a:t>hoàn</a:t>
            </a:r>
            <a:r>
              <a:rPr lang="en-US" i="1" dirty="0" smtClean="0">
                <a:solidFill>
                  <a:srgbClr val="002060"/>
                </a:solidFill>
              </a:rPr>
              <a:t> </a:t>
            </a:r>
            <a:r>
              <a:rPr lang="en-US" i="1" dirty="0" err="1" smtClean="0">
                <a:solidFill>
                  <a:srgbClr val="002060"/>
                </a:solidFill>
              </a:rPr>
              <a:t>thành</a:t>
            </a:r>
            <a:r>
              <a:rPr lang="en-US" i="1" dirty="0" smtClean="0">
                <a:solidFill>
                  <a:srgbClr val="002060"/>
                </a:solidFill>
              </a:rPr>
              <a:t> </a:t>
            </a:r>
            <a:r>
              <a:rPr lang="en-US" i="1" dirty="0" err="1" smtClean="0">
                <a:solidFill>
                  <a:srgbClr val="002060"/>
                </a:solidFill>
              </a:rPr>
              <a:t>xong</a:t>
            </a:r>
            <a:r>
              <a:rPr lang="en-US" i="1" dirty="0" smtClean="0">
                <a:solidFill>
                  <a:srgbClr val="002060"/>
                </a:solidFill>
              </a:rPr>
              <a:t> </a:t>
            </a:r>
            <a:r>
              <a:rPr lang="en-US" i="1" dirty="0" err="1" smtClean="0">
                <a:solidFill>
                  <a:srgbClr val="002060"/>
                </a:solidFill>
              </a:rPr>
              <a:t>trước</a:t>
            </a:r>
            <a:r>
              <a:rPr lang="en-US" i="1" dirty="0" smtClean="0">
                <a:solidFill>
                  <a:srgbClr val="002060"/>
                </a:solidFill>
              </a:rPr>
              <a:t> </a:t>
            </a:r>
            <a:r>
              <a:rPr lang="en-US" i="1" dirty="0" err="1" smtClean="0">
                <a:solidFill>
                  <a:srgbClr val="002060"/>
                </a:solidFill>
              </a:rPr>
              <a:t>và</a:t>
            </a:r>
            <a:r>
              <a:rPr lang="en-US" i="1" dirty="0" smtClean="0">
                <a:solidFill>
                  <a:srgbClr val="002060"/>
                </a:solidFill>
              </a:rPr>
              <a:t> </a:t>
            </a:r>
            <a:r>
              <a:rPr lang="en-US" i="1" dirty="0" err="1" smtClean="0">
                <a:solidFill>
                  <a:srgbClr val="002060"/>
                </a:solidFill>
              </a:rPr>
              <a:t>không</a:t>
            </a:r>
            <a:r>
              <a:rPr lang="en-US" i="1" dirty="0" smtClean="0">
                <a:solidFill>
                  <a:srgbClr val="002060"/>
                </a:solidFill>
              </a:rPr>
              <a:t> </a:t>
            </a:r>
            <a:r>
              <a:rPr lang="en-US" i="1" dirty="0" err="1" smtClean="0">
                <a:solidFill>
                  <a:srgbClr val="002060"/>
                </a:solidFill>
              </a:rPr>
              <a:t>phạm</a:t>
            </a:r>
            <a:r>
              <a:rPr lang="en-US" i="1" dirty="0" smtClean="0">
                <a:solidFill>
                  <a:srgbClr val="002060"/>
                </a:solidFill>
              </a:rPr>
              <a:t> </a:t>
            </a:r>
            <a:r>
              <a:rPr lang="en-US" i="1" dirty="0" err="1" smtClean="0">
                <a:solidFill>
                  <a:srgbClr val="002060"/>
                </a:solidFill>
              </a:rPr>
              <a:t>luật</a:t>
            </a:r>
            <a:r>
              <a:rPr lang="en-US" i="1" dirty="0" smtClean="0">
                <a:solidFill>
                  <a:srgbClr val="002060"/>
                </a:solidFill>
              </a:rPr>
              <a:t> </a:t>
            </a:r>
            <a:r>
              <a:rPr lang="en-US" i="1" dirty="0" err="1" smtClean="0">
                <a:solidFill>
                  <a:srgbClr val="002060"/>
                </a:solidFill>
              </a:rPr>
              <a:t>tổ</a:t>
            </a:r>
            <a:r>
              <a:rPr lang="en-US" i="1" dirty="0" smtClean="0">
                <a:solidFill>
                  <a:srgbClr val="002060"/>
                </a:solidFill>
              </a:rPr>
              <a:t> </a:t>
            </a:r>
            <a:r>
              <a:rPr lang="en-US" i="1" dirty="0" err="1" smtClean="0">
                <a:solidFill>
                  <a:srgbClr val="002060"/>
                </a:solidFill>
              </a:rPr>
              <a:t>đó</a:t>
            </a:r>
            <a:r>
              <a:rPr lang="en-US" i="1" dirty="0" smtClean="0">
                <a:solidFill>
                  <a:srgbClr val="002060"/>
                </a:solidFill>
              </a:rPr>
              <a:t> </a:t>
            </a:r>
            <a:r>
              <a:rPr lang="en-US" i="1" dirty="0" err="1" smtClean="0">
                <a:solidFill>
                  <a:srgbClr val="002060"/>
                </a:solidFill>
              </a:rPr>
              <a:t>giành</a:t>
            </a:r>
            <a:r>
              <a:rPr lang="en-US" i="1" dirty="0" smtClean="0">
                <a:solidFill>
                  <a:srgbClr val="002060"/>
                </a:solidFill>
              </a:rPr>
              <a:t> </a:t>
            </a:r>
            <a:r>
              <a:rPr lang="en-US" i="1" dirty="0" err="1" smtClean="0">
                <a:solidFill>
                  <a:srgbClr val="002060"/>
                </a:solidFill>
              </a:rPr>
              <a:t>chiến</a:t>
            </a:r>
            <a:r>
              <a:rPr lang="en-US" i="1" dirty="0" smtClean="0">
                <a:solidFill>
                  <a:srgbClr val="002060"/>
                </a:solidFill>
              </a:rPr>
              <a:t> </a:t>
            </a:r>
            <a:r>
              <a:rPr lang="en-US" i="1" dirty="0" err="1" smtClean="0">
                <a:solidFill>
                  <a:srgbClr val="002060"/>
                </a:solidFill>
              </a:rPr>
              <a:t>thắng</a:t>
            </a:r>
            <a:r>
              <a:rPr lang="en-US" i="1" dirty="0" smtClean="0">
                <a:solidFill>
                  <a:srgbClr val="002060"/>
                </a:solidFill>
              </a:rPr>
              <a:t>.</a:t>
            </a:r>
          </a:p>
        </p:txBody>
      </p:sp>
      <p:pic>
        <p:nvPicPr>
          <p:cNvPr id="1026" name="Picture 2"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790" y="2001791"/>
            <a:ext cx="3522209" cy="332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54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5680" y="721360"/>
            <a:ext cx="3048000" cy="707886"/>
          </a:xfrm>
          <a:prstGeom prst="rect">
            <a:avLst/>
          </a:prstGeom>
          <a:noFill/>
        </p:spPr>
        <p:txBody>
          <a:bodyPr wrap="square" rtlCol="0">
            <a:spAutoFit/>
          </a:bodyPr>
          <a:lstStyle/>
          <a:p>
            <a:r>
              <a:rPr lang="en-US" sz="4000" dirty="0" smtClean="0">
                <a:latin typeface="Book Antiqua" panose="02040602050305030304" pitchFamily="18" charset="0"/>
              </a:rPr>
              <a:t>THẢ LỎNG </a:t>
            </a:r>
            <a:endParaRPr lang="en-US" sz="4000" dirty="0">
              <a:latin typeface="Book Antiqua" panose="02040602050305030304" pitchFamily="18" charset="0"/>
            </a:endParaRPr>
          </a:p>
        </p:txBody>
      </p:sp>
      <p:sp>
        <p:nvSpPr>
          <p:cNvPr id="13" name="TextBox 12"/>
          <p:cNvSpPr txBox="1"/>
          <p:nvPr/>
        </p:nvSpPr>
        <p:spPr>
          <a:xfrm>
            <a:off x="508000" y="1734457"/>
            <a:ext cx="7071360" cy="1200329"/>
          </a:xfrm>
          <a:prstGeom prst="rect">
            <a:avLst/>
          </a:prstGeom>
          <a:noFill/>
        </p:spPr>
        <p:txBody>
          <a:bodyPr wrap="square" rtlCol="0">
            <a:spAutoFit/>
          </a:bodyPr>
          <a:lstStyle/>
          <a:p>
            <a:r>
              <a:rPr lang="en-US" sz="2400" dirty="0" smtClean="0"/>
              <a:t>* THỰC HIỆN CÁC ĐỘNG TÁC THẢ LỎNG THEO HƯỚNG DẪN (THẢ LỎNG CƠ THỂ,ĐỘNG TÁC CHẬM,HÍT THỞ NHỊP NHÀNG)</a:t>
            </a:r>
            <a:endParaRPr lang="en-US" sz="2400" dirty="0"/>
          </a:p>
        </p:txBody>
      </p:sp>
      <p:pic>
        <p:nvPicPr>
          <p:cNvPr id="14" name="Picture 13"/>
          <p:cNvPicPr>
            <a:picLocks noChangeAspect="1"/>
          </p:cNvPicPr>
          <p:nvPr/>
        </p:nvPicPr>
        <p:blipFill>
          <a:blip r:embed="rId3"/>
          <a:stretch>
            <a:fillRect/>
          </a:stretch>
        </p:blipFill>
        <p:spPr>
          <a:xfrm>
            <a:off x="1606821" y="3431903"/>
            <a:ext cx="4140835" cy="2348230"/>
          </a:xfrm>
          <a:prstGeom prst="rect">
            <a:avLst/>
          </a:prstGeom>
        </p:spPr>
      </p:pic>
    </p:spTree>
    <p:extLst>
      <p:ext uri="{BB962C8B-B14F-4D97-AF65-F5344CB8AC3E}">
        <p14:creationId xmlns:p14="http://schemas.microsoft.com/office/powerpoint/2010/main" val="352561098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5760" y="924560"/>
            <a:ext cx="6624320" cy="107721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dirty="0" smtClean="0">
                <a:solidFill>
                  <a:srgbClr val="FF0000"/>
                </a:solidFill>
                <a:latin typeface="Bahnschrift" panose="020B0502040204020203" pitchFamily="34" charset="0"/>
              </a:rPr>
              <a:t>CHÚNG TA CÙNG NHAU CỦNG CỐ NỘI DUNG BÀI </a:t>
            </a:r>
            <a:r>
              <a:rPr lang="en-US" sz="3200" smtClean="0">
                <a:solidFill>
                  <a:srgbClr val="FF0000"/>
                </a:solidFill>
                <a:latin typeface="Bahnschrift" panose="020B0502040204020203" pitchFamily="34" charset="0"/>
              </a:rPr>
              <a:t>HỌC NHÉ!</a:t>
            </a:r>
            <a:endParaRPr lang="en-US" sz="3200" dirty="0">
              <a:solidFill>
                <a:srgbClr val="FF0000"/>
              </a:solidFill>
              <a:latin typeface="Bahnschrift" panose="020B0502040204020203" pitchFamily="34" charset="0"/>
            </a:endParaRPr>
          </a:p>
        </p:txBody>
      </p:sp>
      <p:sp>
        <p:nvSpPr>
          <p:cNvPr id="5" name="TextBox 4"/>
          <p:cNvSpPr txBox="1"/>
          <p:nvPr/>
        </p:nvSpPr>
        <p:spPr>
          <a:xfrm>
            <a:off x="447040" y="2448560"/>
            <a:ext cx="6380480" cy="2814617"/>
          </a:xfrm>
          <a:prstGeom prst="rect">
            <a:avLst/>
          </a:prstGeom>
          <a:noFill/>
        </p:spPr>
        <p:txBody>
          <a:bodyPr wrap="square" rtlCol="0">
            <a:spAutoFit/>
          </a:bodyPr>
          <a:lstStyle/>
          <a:p>
            <a:pPr marL="285750" indent="-285750">
              <a:lnSpc>
                <a:spcPct val="150000"/>
              </a:lnSpc>
              <a:buFontTx/>
              <a:buChar char="-"/>
            </a:pPr>
            <a:r>
              <a:rPr lang="en-US" sz="2000" b="1" i="1" dirty="0" smtClean="0">
                <a:solidFill>
                  <a:srgbClr val="002060"/>
                </a:solidFill>
              </a:rPr>
              <a:t>BÀI HỌC GỒM HAI PHẦN CHÍNH: ÔN ĐHĐN VÀ TRÒ CHƠI</a:t>
            </a:r>
          </a:p>
          <a:p>
            <a:pPr marL="285750" indent="-285750">
              <a:lnSpc>
                <a:spcPct val="150000"/>
              </a:lnSpc>
              <a:buFontTx/>
              <a:buChar char="-"/>
            </a:pPr>
            <a:r>
              <a:rPr lang="en-US" sz="2000" b="1" i="1" dirty="0" smtClean="0">
                <a:solidFill>
                  <a:srgbClr val="002060"/>
                </a:solidFill>
              </a:rPr>
              <a:t>NỘI DUNG BÀI HỌC HÔM NAY: NHỚ VÀ THUỘC CÁC KHẨU LỆNH, THỰC </a:t>
            </a:r>
            <a:r>
              <a:rPr lang="en-US" sz="2000" b="1" i="1" dirty="0" err="1" smtClean="0">
                <a:solidFill>
                  <a:srgbClr val="002060"/>
                </a:solidFill>
              </a:rPr>
              <a:t>HiỆN</a:t>
            </a:r>
            <a:r>
              <a:rPr lang="en-US" sz="2000" b="1" i="1" dirty="0" smtClean="0">
                <a:solidFill>
                  <a:srgbClr val="002060"/>
                </a:solidFill>
              </a:rPr>
              <a:t> ĐÚNG CÁC YÊU CẦU BÀI TẬP</a:t>
            </a:r>
          </a:p>
          <a:p>
            <a:pPr marL="285750" indent="-285750">
              <a:lnSpc>
                <a:spcPct val="150000"/>
              </a:lnSpc>
              <a:buFontTx/>
              <a:buChar char="-"/>
            </a:pPr>
            <a:r>
              <a:rPr lang="en-US" sz="2000" b="1" i="1" dirty="0" smtClean="0">
                <a:solidFill>
                  <a:srgbClr val="002060"/>
                </a:solidFill>
              </a:rPr>
              <a:t>CƠ BẢN NHỚ VÀ NẮM ĐƯỢC CÁCH CHƠI CÁC TRÒ CHƠI ĐÃ HỌC</a:t>
            </a:r>
            <a:endParaRPr lang="en-US" sz="2000" b="1" i="1" dirty="0">
              <a:solidFill>
                <a:srgbClr val="002060"/>
              </a:solidFill>
            </a:endParaRPr>
          </a:p>
        </p:txBody>
      </p:sp>
      <p:pic>
        <p:nvPicPr>
          <p:cNvPr id="6" name="Picture 5"/>
          <p:cNvPicPr>
            <a:picLocks noChangeAspect="1"/>
          </p:cNvPicPr>
          <p:nvPr/>
        </p:nvPicPr>
        <p:blipFill>
          <a:blip r:embed="rId2"/>
          <a:stretch>
            <a:fillRect/>
          </a:stretch>
        </p:blipFill>
        <p:spPr>
          <a:xfrm>
            <a:off x="3637280" y="5151050"/>
            <a:ext cx="4572396" cy="1615580"/>
          </a:xfrm>
          <a:prstGeom prst="rect">
            <a:avLst/>
          </a:prstGeom>
        </p:spPr>
      </p:pic>
      <p:pic>
        <p:nvPicPr>
          <p:cNvPr id="7" name="Picture 6"/>
          <p:cNvPicPr>
            <a:picLocks noChangeAspect="1"/>
          </p:cNvPicPr>
          <p:nvPr/>
        </p:nvPicPr>
        <p:blipFill>
          <a:blip r:embed="rId3"/>
          <a:stretch>
            <a:fillRect/>
          </a:stretch>
        </p:blipFill>
        <p:spPr>
          <a:xfrm>
            <a:off x="8056880" y="2453640"/>
            <a:ext cx="3505200" cy="3505200"/>
          </a:xfrm>
          <a:prstGeom prst="rect">
            <a:avLst/>
          </a:prstGeom>
        </p:spPr>
      </p:pic>
    </p:spTree>
    <p:extLst>
      <p:ext uri="{BB962C8B-B14F-4D97-AF65-F5344CB8AC3E}">
        <p14:creationId xmlns:p14="http://schemas.microsoft.com/office/powerpoint/2010/main" val="230245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621</Words>
  <Application>Microsoft Office PowerPoint</Application>
  <PresentationFormat>Custom</PresentationFormat>
  <Paragraphs>44</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12</cp:revision>
  <dcterms:created xsi:type="dcterms:W3CDTF">2021-09-06T09:10:01Z</dcterms:created>
  <dcterms:modified xsi:type="dcterms:W3CDTF">2022-12-14T02:26:41Z</dcterms:modified>
</cp:coreProperties>
</file>