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1" r:id="rId1"/>
    <p:sldMasterId id="2147483754" r:id="rId2"/>
  </p:sldMasterIdLst>
  <p:notesMasterIdLst>
    <p:notesMasterId r:id="rId21"/>
  </p:notesMasterIdLst>
  <p:sldIdLst>
    <p:sldId id="400" r:id="rId3"/>
    <p:sldId id="274" r:id="rId4"/>
    <p:sldId id="326" r:id="rId5"/>
    <p:sldId id="330" r:id="rId6"/>
    <p:sldId id="256" r:id="rId7"/>
    <p:sldId id="257" r:id="rId8"/>
    <p:sldId id="258" r:id="rId9"/>
    <p:sldId id="259" r:id="rId10"/>
    <p:sldId id="260" r:id="rId11"/>
    <p:sldId id="262" r:id="rId12"/>
    <p:sldId id="263" r:id="rId13"/>
    <p:sldId id="265" r:id="rId14"/>
    <p:sldId id="266" r:id="rId15"/>
    <p:sldId id="268" r:id="rId16"/>
    <p:sldId id="269" r:id="rId17"/>
    <p:sldId id="331" r:id="rId18"/>
    <p:sldId id="271" r:id="rId19"/>
    <p:sldId id="27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12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558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CE5EB-0DE3-4238-A740-2800125A3A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27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2BAE8-D96B-4CB9-951D-9D2CE7E55C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2BAE8-D96B-4CB9-951D-9D2CE7E55C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85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2BAE8-D96B-4CB9-951D-9D2CE7E55C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50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2BAE8-D96B-4CB9-951D-9D2CE7E55C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55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2BAE8-D96B-4CB9-951D-9D2CE7E55C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38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40378-DC16-42CD-96C7-F2AF510D8A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90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03A65-075F-4A5B-BCEC-2000E7D8A5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6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9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1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E0E28-B382-47FE-B88E-B3ADF78410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167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43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2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0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6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9546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98766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060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87E22-1126-4D18-864D-3B309E3CBC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29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30634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5823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4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8229600" cy="43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4684712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25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7BA2D-C0D7-4276-8B9F-47A4751FED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23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1BA34-6C2A-4036-A83E-1FB75E236A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32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67536-0B22-4002-9B8D-1DC697B563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3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C4F79-4EC6-445D-980D-3A0D3C8563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1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57B1B-5F4E-491F-A43F-4612E13109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16D7-D42C-460F-AE1E-9EF90489B7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8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7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1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D1AE55-4CC9-4A73-9751-B08A9C2CE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410" y="-27369"/>
            <a:ext cx="865591" cy="906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351086"/>
            <a:ext cx="9143244" cy="7924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91" y="3469158"/>
            <a:ext cx="994003" cy="1674343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03440" y="244505"/>
            <a:ext cx="6123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SÀI ĐỒNG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055" y="1311517"/>
            <a:ext cx="8489453" cy="29449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378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 CÁC THẦY CÔ</a:t>
            </a:r>
          </a:p>
        </p:txBody>
      </p:sp>
      <p:sp>
        <p:nvSpPr>
          <p:cNvPr id="14" name="WordArt 6" descr="1005-004-41-1059"/>
          <p:cNvSpPr>
            <a:spLocks noChangeArrowheads="1" noChangeShapeType="1" noTextEdit="1"/>
          </p:cNvSpPr>
          <p:nvPr/>
        </p:nvSpPr>
        <p:spPr bwMode="auto">
          <a:xfrm>
            <a:off x="2447157" y="1854722"/>
            <a:ext cx="4006109" cy="495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8">
              <a:defRPr/>
            </a:pPr>
            <a:r>
              <a:rPr lang="en-US" sz="27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7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lang="en-US" sz="27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giờ</a:t>
            </a:r>
            <a:endParaRPr lang="en-US" sz="27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4780" y="2673470"/>
            <a:ext cx="68580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8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700" b="1" cap="all">
                <a:ln w="9000" cmpd="sng">
                  <a:solidFill>
                    <a:srgbClr val="65C1C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Môn: TOÁN- </a:t>
            </a:r>
            <a:r>
              <a:rPr lang="en-US" sz="2700" b="1" cap="all" dirty="0">
                <a:ln w="9000" cmpd="sng">
                  <a:solidFill>
                    <a:srgbClr val="65C1C9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LỚP 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13356" y="3928725"/>
            <a:ext cx="4897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378" eaLnBrk="1" hangingPunct="1">
              <a:defRPr/>
            </a:pPr>
            <a:r>
              <a:rPr lang="en-US" altLang="en-US" sz="1800" b="1" i="1">
                <a:solidFill>
                  <a:srgbClr val="0000FF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Giáo viên: Nguyễn Thị Bích Phượng</a:t>
            </a:r>
            <a:endParaRPr lang="en-US" altLang="en-US" sz="2100" b="1" i="1" dirty="0">
              <a:solidFill>
                <a:srgbClr val="0000FF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" y="3428529"/>
            <a:ext cx="4198899" cy="16743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2" y="68828"/>
            <a:ext cx="8484486" cy="19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/>
        </p:nvSpPr>
        <p:spPr>
          <a:xfrm>
            <a:off x="-12701" y="1962829"/>
            <a:ext cx="9144000" cy="257016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1191665" y="86720"/>
            <a:ext cx="8458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1. b) Tính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) 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1573213" y="588029"/>
            <a:ext cx="31892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18  : 6 + 24 : 6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5335588" y="613090"/>
            <a:ext cx="296068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60 : 3 + 9 : 3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3" name="Google Shape;363;p48"/>
          <p:cNvSpPr txBox="1"/>
          <p:nvPr/>
        </p:nvSpPr>
        <p:spPr>
          <a:xfrm>
            <a:off x="1335031" y="1253192"/>
            <a:ext cx="78422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    12 : 4  + 20 : 4 = ?</a:t>
            </a:r>
            <a:endParaRPr dirty="0"/>
          </a:p>
        </p:txBody>
      </p:sp>
      <p:sp>
        <p:nvSpPr>
          <p:cNvPr id="364" name="Google Shape;364;p48"/>
          <p:cNvSpPr txBox="1"/>
          <p:nvPr/>
        </p:nvSpPr>
        <p:spPr>
          <a:xfrm>
            <a:off x="-76201" y="2011362"/>
            <a:ext cx="46688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FF"/>
              </a:buClr>
              <a:buSzPts val="2800"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1: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12 : 4 + 20  : 4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68" name="Google Shape;368;p48"/>
          <p:cNvSpPr txBox="1"/>
          <p:nvPr/>
        </p:nvSpPr>
        <p:spPr>
          <a:xfrm>
            <a:off x="1090612" y="2479989"/>
            <a:ext cx="3251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3 </a:t>
            </a:r>
            <a:r>
              <a:rPr lang="en-US" sz="14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     5</a:t>
            </a:r>
            <a:endParaRPr dirty="0"/>
          </a:p>
        </p:txBody>
      </p:sp>
      <p:sp>
        <p:nvSpPr>
          <p:cNvPr id="369" name="Google Shape;369;p48"/>
          <p:cNvSpPr txBox="1"/>
          <p:nvPr/>
        </p:nvSpPr>
        <p:spPr>
          <a:xfrm>
            <a:off x="4341812" y="1966912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2:   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12 : 4 + 20  : 4  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5695949" y="2432728"/>
            <a:ext cx="33385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(12 + 20) : 4</a:t>
            </a:r>
            <a:endParaRPr dirty="0"/>
          </a:p>
        </p:txBody>
      </p:sp>
      <p:sp>
        <p:nvSpPr>
          <p:cNvPr id="371" name="Google Shape;371;p48"/>
          <p:cNvSpPr txBox="1"/>
          <p:nvPr/>
        </p:nvSpPr>
        <p:spPr>
          <a:xfrm>
            <a:off x="5695949" y="3039153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    32     :   4</a:t>
            </a:r>
            <a:endParaRPr dirty="0"/>
          </a:p>
        </p:txBody>
      </p:sp>
      <p:sp>
        <p:nvSpPr>
          <p:cNvPr id="372" name="Google Shape;372;p48"/>
          <p:cNvSpPr txBox="1"/>
          <p:nvPr/>
        </p:nvSpPr>
        <p:spPr>
          <a:xfrm>
            <a:off x="5695949" y="3550328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373" name="Google Shape;373;p48"/>
          <p:cNvSpPr txBox="1"/>
          <p:nvPr/>
        </p:nvSpPr>
        <p:spPr>
          <a:xfrm>
            <a:off x="1090612" y="2967690"/>
            <a:ext cx="2676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/>
      <p:bldP spid="364" grpId="0"/>
      <p:bldP spid="368" grpId="0"/>
      <p:bldP spid="369" grpId="0"/>
      <p:bldP spid="370" grpId="0"/>
      <p:bldP spid="371" grpId="0"/>
      <p:bldP spid="372" grpId="0"/>
      <p:bldP spid="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/>
          <p:nvPr/>
        </p:nvSpPr>
        <p:spPr>
          <a:xfrm>
            <a:off x="3273029" y="220940"/>
            <a:ext cx="31892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18  : 6 + 24 : 6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86" name="Google Shape;386;p49"/>
          <p:cNvSpPr txBox="1"/>
          <p:nvPr/>
        </p:nvSpPr>
        <p:spPr>
          <a:xfrm>
            <a:off x="1647429" y="1232138"/>
            <a:ext cx="3251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3 </a:t>
            </a:r>
            <a:r>
              <a:rPr lang="en-US" sz="14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+ 4</a:t>
            </a:r>
            <a:endParaRPr dirty="0"/>
          </a:p>
        </p:txBody>
      </p:sp>
      <p:sp>
        <p:nvSpPr>
          <p:cNvPr id="387" name="Google Shape;387;p49"/>
          <p:cNvSpPr txBox="1"/>
          <p:nvPr/>
        </p:nvSpPr>
        <p:spPr>
          <a:xfrm>
            <a:off x="4741545" y="720963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2:  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18 : 6 + 24  : 6   </a:t>
            </a:r>
            <a:endParaRPr dirty="0"/>
          </a:p>
        </p:txBody>
      </p:sp>
      <p:sp>
        <p:nvSpPr>
          <p:cNvPr id="388" name="Google Shape;388;p49"/>
          <p:cNvSpPr txBox="1"/>
          <p:nvPr/>
        </p:nvSpPr>
        <p:spPr>
          <a:xfrm>
            <a:off x="6123464" y="1232138"/>
            <a:ext cx="33385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(18 + 24) : 6</a:t>
            </a:r>
            <a:endParaRPr dirty="0"/>
          </a:p>
        </p:txBody>
      </p:sp>
      <p:sp>
        <p:nvSpPr>
          <p:cNvPr id="389" name="Google Shape;389;p49"/>
          <p:cNvSpPr txBox="1"/>
          <p:nvPr/>
        </p:nvSpPr>
        <p:spPr>
          <a:xfrm>
            <a:off x="6123464" y="1684615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    42     : 6</a:t>
            </a:r>
            <a:endParaRPr dirty="0"/>
          </a:p>
        </p:txBody>
      </p:sp>
      <p:sp>
        <p:nvSpPr>
          <p:cNvPr id="390" name="Google Shape;390;p49"/>
          <p:cNvSpPr txBox="1"/>
          <p:nvPr/>
        </p:nvSpPr>
        <p:spPr>
          <a:xfrm>
            <a:off x="6123464" y="2138680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 dirty="0"/>
          </a:p>
        </p:txBody>
      </p:sp>
      <p:sp>
        <p:nvSpPr>
          <p:cNvPr id="391" name="Google Shape;391;p49"/>
          <p:cNvSpPr txBox="1"/>
          <p:nvPr/>
        </p:nvSpPr>
        <p:spPr>
          <a:xfrm>
            <a:off x="1662270" y="1736169"/>
            <a:ext cx="2676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/>
          </a:p>
        </p:txBody>
      </p:sp>
      <p:pic>
        <p:nvPicPr>
          <p:cNvPr id="392" name="Google Shape;39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3187" y="-834390"/>
            <a:ext cx="685800" cy="52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87;p49"/>
          <p:cNvSpPr txBox="1"/>
          <p:nvPr/>
        </p:nvSpPr>
        <p:spPr>
          <a:xfrm>
            <a:off x="422593" y="726519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18 : 6 + 24  : 6   </a:t>
            </a:r>
            <a:endParaRPr dirty="0"/>
          </a:p>
        </p:txBody>
      </p:sp>
      <p:sp>
        <p:nvSpPr>
          <p:cNvPr id="17" name="Google Shape;399;p50"/>
          <p:cNvSpPr txBox="1"/>
          <p:nvPr/>
        </p:nvSpPr>
        <p:spPr>
          <a:xfrm>
            <a:off x="3176746" y="2310617"/>
            <a:ext cx="296068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60 : 3 + 9 : 3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404;p50"/>
          <p:cNvSpPr txBox="1"/>
          <p:nvPr/>
        </p:nvSpPr>
        <p:spPr>
          <a:xfrm>
            <a:off x="1405890" y="3483373"/>
            <a:ext cx="3251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20 </a:t>
            </a:r>
            <a:r>
              <a:rPr lang="en-US" sz="14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+ 3</a:t>
            </a:r>
            <a:endParaRPr/>
          </a:p>
        </p:txBody>
      </p:sp>
      <p:sp>
        <p:nvSpPr>
          <p:cNvPr id="22" name="Google Shape;405;p50"/>
          <p:cNvSpPr txBox="1"/>
          <p:nvPr/>
        </p:nvSpPr>
        <p:spPr>
          <a:xfrm>
            <a:off x="4877515" y="2794400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2: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60 : 3 + 9  : 3   </a:t>
            </a:r>
            <a:endParaRPr dirty="0"/>
          </a:p>
        </p:txBody>
      </p:sp>
      <p:sp>
        <p:nvSpPr>
          <p:cNvPr id="23" name="Google Shape;406;p50"/>
          <p:cNvSpPr txBox="1"/>
          <p:nvPr/>
        </p:nvSpPr>
        <p:spPr>
          <a:xfrm>
            <a:off x="6123464" y="3302480"/>
            <a:ext cx="33385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(60 + 9) : 3</a:t>
            </a:r>
            <a:endParaRPr dirty="0"/>
          </a:p>
        </p:txBody>
      </p:sp>
      <p:sp>
        <p:nvSpPr>
          <p:cNvPr id="24" name="Google Shape;407;p50"/>
          <p:cNvSpPr txBox="1"/>
          <p:nvPr/>
        </p:nvSpPr>
        <p:spPr>
          <a:xfrm>
            <a:off x="6123464" y="3908905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    69    : 3</a:t>
            </a:r>
            <a:endParaRPr dirty="0"/>
          </a:p>
        </p:txBody>
      </p:sp>
      <p:sp>
        <p:nvSpPr>
          <p:cNvPr id="25" name="Google Shape;408;p50"/>
          <p:cNvSpPr txBox="1"/>
          <p:nvPr/>
        </p:nvSpPr>
        <p:spPr>
          <a:xfrm>
            <a:off x="6123464" y="4420080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23</a:t>
            </a:r>
            <a:endParaRPr/>
          </a:p>
        </p:txBody>
      </p:sp>
      <p:sp>
        <p:nvSpPr>
          <p:cNvPr id="26" name="Google Shape;409;p50"/>
          <p:cNvSpPr txBox="1"/>
          <p:nvPr/>
        </p:nvSpPr>
        <p:spPr>
          <a:xfrm>
            <a:off x="1429703" y="4267598"/>
            <a:ext cx="2676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23</a:t>
            </a:r>
            <a:endParaRPr/>
          </a:p>
        </p:txBody>
      </p:sp>
      <p:sp>
        <p:nvSpPr>
          <p:cNvPr id="27" name="Google Shape;405;p50"/>
          <p:cNvSpPr txBox="1"/>
          <p:nvPr/>
        </p:nvSpPr>
        <p:spPr>
          <a:xfrm>
            <a:off x="422593" y="2794478"/>
            <a:ext cx="447603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60 : 3 + 9  : 3  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846771" y="111294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1b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7" grpId="0"/>
      <p:bldP spid="388" grpId="0"/>
      <p:bldP spid="389" grpId="0"/>
      <p:bldP spid="390" grpId="0"/>
      <p:bldP spid="391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/>
          <p:nvPr/>
        </p:nvSpPr>
        <p:spPr>
          <a:xfrm>
            <a:off x="219075" y="2346325"/>
            <a:ext cx="86709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 1:</a:t>
            </a:r>
            <a:endParaRPr/>
          </a:p>
        </p:txBody>
      </p:sp>
      <p:sp>
        <p:nvSpPr>
          <p:cNvPr id="417" name="Google Shape;417;p51"/>
          <p:cNvSpPr txBox="1"/>
          <p:nvPr/>
        </p:nvSpPr>
        <p:spPr>
          <a:xfrm>
            <a:off x="400050" y="687387"/>
            <a:ext cx="406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a)  (27 - 18) : 3</a:t>
            </a:r>
            <a:endParaRPr/>
          </a:p>
        </p:txBody>
      </p:sp>
      <p:sp>
        <p:nvSpPr>
          <p:cNvPr id="418" name="Google Shape;418;p51"/>
          <p:cNvSpPr txBox="1"/>
          <p:nvPr/>
        </p:nvSpPr>
        <p:spPr>
          <a:xfrm>
            <a:off x="4697412" y="727075"/>
            <a:ext cx="40735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b)  (64 - 32) : 8</a:t>
            </a:r>
            <a:endParaRPr/>
          </a:p>
        </p:txBody>
      </p:sp>
      <p:sp>
        <p:nvSpPr>
          <p:cNvPr id="419" name="Google Shape;419;p51"/>
          <p:cNvSpPr txBox="1"/>
          <p:nvPr/>
        </p:nvSpPr>
        <p:spPr>
          <a:xfrm>
            <a:off x="2667317" y="1560511"/>
            <a:ext cx="4568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(35 - 21) : 7 = ?</a:t>
            </a:r>
            <a:endParaRPr dirty="0"/>
          </a:p>
        </p:txBody>
      </p:sp>
      <p:sp>
        <p:nvSpPr>
          <p:cNvPr id="420" name="Google Shape;420;p51"/>
          <p:cNvSpPr txBox="1"/>
          <p:nvPr/>
        </p:nvSpPr>
        <p:spPr>
          <a:xfrm>
            <a:off x="1797050" y="2362200"/>
            <a:ext cx="55483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( 35 - 21 ) : 7 = 14 : 7 = 2</a:t>
            </a:r>
            <a:endParaRPr dirty="0"/>
          </a:p>
        </p:txBody>
      </p:sp>
      <p:sp>
        <p:nvSpPr>
          <p:cNvPr id="421" name="Google Shape;421;p51"/>
          <p:cNvSpPr txBox="1"/>
          <p:nvPr/>
        </p:nvSpPr>
        <p:spPr>
          <a:xfrm>
            <a:off x="187325" y="3126738"/>
            <a:ext cx="8631237" cy="212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 : (35  - 21) : 7 </a:t>
            </a:r>
            <a:r>
              <a:rPr lang="en-US" sz="36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					</a:t>
            </a:r>
            <a:endParaRPr dirty="0"/>
          </a:p>
        </p:txBody>
      </p:sp>
      <p:sp>
        <p:nvSpPr>
          <p:cNvPr id="422" name="Google Shape;422;p51"/>
          <p:cNvSpPr txBox="1"/>
          <p:nvPr/>
        </p:nvSpPr>
        <p:spPr>
          <a:xfrm>
            <a:off x="1301750" y="22862"/>
            <a:ext cx="8458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2.  Tính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:</a:t>
            </a:r>
            <a:endParaRPr dirty="0"/>
          </a:p>
        </p:txBody>
      </p:sp>
      <p:sp>
        <p:nvSpPr>
          <p:cNvPr id="423" name="Google Shape;423;p51"/>
          <p:cNvSpPr txBox="1"/>
          <p:nvPr/>
        </p:nvSpPr>
        <p:spPr>
          <a:xfrm>
            <a:off x="4279900" y="3741737"/>
            <a:ext cx="4610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     5   -   3 </a:t>
            </a:r>
            <a:endParaRPr dirty="0"/>
          </a:p>
        </p:txBody>
      </p:sp>
      <p:sp>
        <p:nvSpPr>
          <p:cNvPr id="424" name="Google Shape;424;p51"/>
          <p:cNvSpPr txBox="1"/>
          <p:nvPr/>
        </p:nvSpPr>
        <p:spPr>
          <a:xfrm>
            <a:off x="4279900" y="4349750"/>
            <a:ext cx="4610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          2</a:t>
            </a:r>
            <a:endParaRPr/>
          </a:p>
        </p:txBody>
      </p:sp>
      <p:sp>
        <p:nvSpPr>
          <p:cNvPr id="425" name="Google Shape;425;p51"/>
          <p:cNvSpPr txBox="1"/>
          <p:nvPr/>
        </p:nvSpPr>
        <p:spPr>
          <a:xfrm>
            <a:off x="4279900" y="3157537"/>
            <a:ext cx="4610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35 : 7 - 21 : 7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2"/>
          <p:cNvSpPr txBox="1"/>
          <p:nvPr/>
        </p:nvSpPr>
        <p:spPr>
          <a:xfrm>
            <a:off x="1229199" y="46387"/>
            <a:ext cx="6686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ts val="2800"/>
              <a:buFont typeface="Arial"/>
              <a:buNone/>
            </a:pPr>
            <a:r>
              <a:rPr lang="en-US" sz="2800" b="1" i="0" u="sng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1" i="0" u="sng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. Tính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) </a:t>
            </a:r>
            <a:endParaRPr dirty="0"/>
          </a:p>
        </p:txBody>
      </p:sp>
      <p:sp>
        <p:nvSpPr>
          <p:cNvPr id="432" name="Google Shape;432;p52"/>
          <p:cNvSpPr txBox="1"/>
          <p:nvPr/>
        </p:nvSpPr>
        <p:spPr>
          <a:xfrm>
            <a:off x="93662" y="782637"/>
            <a:ext cx="4064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sym typeface="Arial"/>
              </a:rPr>
              <a:t>a)  (27 - 18) : 3</a:t>
            </a:r>
            <a:endParaRPr sz="2800" dirty="0"/>
          </a:p>
        </p:txBody>
      </p:sp>
      <p:sp>
        <p:nvSpPr>
          <p:cNvPr id="433" name="Google Shape;433;p52"/>
          <p:cNvSpPr txBox="1"/>
          <p:nvPr/>
        </p:nvSpPr>
        <p:spPr>
          <a:xfrm>
            <a:off x="93662" y="1420496"/>
            <a:ext cx="75850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1: (27 - 18) 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: 3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34" name="Google Shape;434;p52"/>
          <p:cNvSpPr txBox="1"/>
          <p:nvPr/>
        </p:nvSpPr>
        <p:spPr>
          <a:xfrm>
            <a:off x="93662" y="3164516"/>
            <a:ext cx="64135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2: (27 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- 18) : 3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35" name="Google Shape;435;p52"/>
          <p:cNvSpPr txBox="1"/>
          <p:nvPr/>
        </p:nvSpPr>
        <p:spPr>
          <a:xfrm>
            <a:off x="1544634" y="1957229"/>
            <a:ext cx="45720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9 : 3</a:t>
            </a:r>
            <a:endParaRPr dirty="0"/>
          </a:p>
        </p:txBody>
      </p:sp>
      <p:sp>
        <p:nvSpPr>
          <p:cNvPr id="436" name="Google Shape;436;p52"/>
          <p:cNvSpPr txBox="1"/>
          <p:nvPr/>
        </p:nvSpPr>
        <p:spPr>
          <a:xfrm>
            <a:off x="1544634" y="2489716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3</a:t>
            </a:r>
            <a:endParaRPr dirty="0"/>
          </a:p>
        </p:txBody>
      </p:sp>
      <p:sp>
        <p:nvSpPr>
          <p:cNvPr id="437" name="Google Shape;437;p52"/>
          <p:cNvSpPr txBox="1"/>
          <p:nvPr/>
        </p:nvSpPr>
        <p:spPr>
          <a:xfrm>
            <a:off x="1544634" y="3536948"/>
            <a:ext cx="49815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27 : 3 - 18 : 3 </a:t>
            </a:r>
            <a:endParaRPr dirty="0"/>
          </a:p>
        </p:txBody>
      </p:sp>
      <p:sp>
        <p:nvSpPr>
          <p:cNvPr id="438" name="Google Shape;438;p52"/>
          <p:cNvSpPr txBox="1"/>
          <p:nvPr/>
        </p:nvSpPr>
        <p:spPr>
          <a:xfrm>
            <a:off x="1544634" y="3923667"/>
            <a:ext cx="49815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  9  -   6 </a:t>
            </a:r>
            <a:endParaRPr dirty="0"/>
          </a:p>
        </p:txBody>
      </p:sp>
      <p:sp>
        <p:nvSpPr>
          <p:cNvPr id="439" name="Google Shape;439;p52"/>
          <p:cNvSpPr txBox="1"/>
          <p:nvPr/>
        </p:nvSpPr>
        <p:spPr>
          <a:xfrm>
            <a:off x="1544635" y="4672010"/>
            <a:ext cx="498157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3</a:t>
            </a:r>
            <a:endParaRPr dirty="0"/>
          </a:p>
        </p:txBody>
      </p:sp>
      <p:sp>
        <p:nvSpPr>
          <p:cNvPr id="12" name="Google Shape;447;p53"/>
          <p:cNvSpPr txBox="1"/>
          <p:nvPr/>
        </p:nvSpPr>
        <p:spPr>
          <a:xfrm>
            <a:off x="5092065" y="841374"/>
            <a:ext cx="528002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sym typeface="Arial"/>
              </a:rPr>
              <a:t>b)    (64 - 32 ) : 8</a:t>
            </a:r>
            <a:endParaRPr sz="2800" dirty="0"/>
          </a:p>
        </p:txBody>
      </p:sp>
      <p:sp>
        <p:nvSpPr>
          <p:cNvPr id="19" name="Google Shape;445;p53"/>
          <p:cNvSpPr txBox="1"/>
          <p:nvPr/>
        </p:nvSpPr>
        <p:spPr>
          <a:xfrm>
            <a:off x="4572474" y="1430840"/>
            <a:ext cx="75850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 1: ( 64 - 32 ) : 8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0" name="Google Shape;446;p53"/>
          <p:cNvSpPr txBox="1"/>
          <p:nvPr/>
        </p:nvSpPr>
        <p:spPr>
          <a:xfrm>
            <a:off x="4572474" y="2710232"/>
            <a:ext cx="6413500" cy="70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2: ( 64 - 32 ) : 8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450;p53"/>
          <p:cNvSpPr txBox="1"/>
          <p:nvPr/>
        </p:nvSpPr>
        <p:spPr>
          <a:xfrm>
            <a:off x="6116634" y="2488558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4</a:t>
            </a:r>
            <a:endParaRPr dirty="0"/>
          </a:p>
        </p:txBody>
      </p:sp>
      <p:sp>
        <p:nvSpPr>
          <p:cNvPr id="22" name="Google Shape;452;p53"/>
          <p:cNvSpPr txBox="1"/>
          <p:nvPr/>
        </p:nvSpPr>
        <p:spPr>
          <a:xfrm>
            <a:off x="5704361" y="3911860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 8   -   4 </a:t>
            </a:r>
            <a:endParaRPr dirty="0"/>
          </a:p>
        </p:txBody>
      </p:sp>
      <p:sp>
        <p:nvSpPr>
          <p:cNvPr id="23" name="Google Shape;453;p53"/>
          <p:cNvSpPr txBox="1"/>
          <p:nvPr/>
        </p:nvSpPr>
        <p:spPr>
          <a:xfrm>
            <a:off x="5704361" y="4612262"/>
            <a:ext cx="4572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4</a:t>
            </a:r>
            <a:endParaRPr/>
          </a:p>
        </p:txBody>
      </p:sp>
      <p:sp>
        <p:nvSpPr>
          <p:cNvPr id="24" name="Google Shape;449;p53"/>
          <p:cNvSpPr txBox="1"/>
          <p:nvPr/>
        </p:nvSpPr>
        <p:spPr>
          <a:xfrm>
            <a:off x="6079011" y="1954483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32 : 8</a:t>
            </a:r>
            <a:endParaRPr dirty="0"/>
          </a:p>
        </p:txBody>
      </p:sp>
      <p:sp>
        <p:nvSpPr>
          <p:cNvPr id="25" name="Google Shape;451;p53"/>
          <p:cNvSpPr txBox="1"/>
          <p:nvPr/>
        </p:nvSpPr>
        <p:spPr>
          <a:xfrm>
            <a:off x="5704361" y="3431235"/>
            <a:ext cx="45720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64 : 8 - 32 : 8 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435" grpId="0"/>
      <p:bldP spid="436" grpId="0"/>
      <p:bldP spid="437" grpId="0"/>
      <p:bldP spid="438" grpId="0"/>
      <p:bldP spid="439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"/>
          <p:cNvSpPr txBox="1"/>
          <p:nvPr/>
        </p:nvSpPr>
        <p:spPr>
          <a:xfrm>
            <a:off x="1597025" y="346075"/>
            <a:ext cx="61150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0" name="Google Shape;460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28942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4"/>
          <p:cNvSpPr txBox="1"/>
          <p:nvPr/>
        </p:nvSpPr>
        <p:spPr>
          <a:xfrm>
            <a:off x="753268" y="307158"/>
            <a:ext cx="7802563" cy="15696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4A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32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4B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28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nhiêu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462" name="Google Shape;462;p54"/>
          <p:cNvSpPr txBox="1"/>
          <p:nvPr/>
        </p:nvSpPr>
        <p:spPr>
          <a:xfrm>
            <a:off x="1654175" y="1970438"/>
            <a:ext cx="68580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252412" y="2243488"/>
            <a:ext cx="17716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</a:t>
            </a:r>
            <a:r>
              <a:rPr lang="en-US" sz="2400" b="1" i="0" u="sng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</a:t>
            </a:r>
            <a:r>
              <a:rPr lang="en-US" sz="2400" b="1" i="0" u="sng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464" name="Google Shape;464;p54"/>
          <p:cNvSpPr txBox="1"/>
          <p:nvPr/>
        </p:nvSpPr>
        <p:spPr>
          <a:xfrm>
            <a:off x="1797050" y="2060133"/>
            <a:ext cx="6572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4A: 32 HS, chia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HS.</a:t>
            </a:r>
            <a:endParaRPr dirty="0"/>
          </a:p>
        </p:txBody>
      </p:sp>
      <p:sp>
        <p:nvSpPr>
          <p:cNvPr id="465" name="Google Shape;465;p54"/>
          <p:cNvSpPr txBox="1"/>
          <p:nvPr/>
        </p:nvSpPr>
        <p:spPr>
          <a:xfrm>
            <a:off x="1654175" y="2467380"/>
            <a:ext cx="68580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000"/>
              <a:buFont typeface="Times New Roman"/>
              <a:buNone/>
            </a:pPr>
            <a:r>
              <a:rPr lang="en-US" sz="30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4B: 28 HS, chia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HS.</a:t>
            </a:r>
            <a:endParaRPr dirty="0"/>
          </a:p>
        </p:txBody>
      </p:sp>
      <p:sp>
        <p:nvSpPr>
          <p:cNvPr id="466" name="Google Shape;466;p54"/>
          <p:cNvSpPr txBox="1"/>
          <p:nvPr/>
        </p:nvSpPr>
        <p:spPr>
          <a:xfrm>
            <a:off x="1430892" y="2991125"/>
            <a:ext cx="41719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/>
          <p:nvPr/>
        </p:nvSpPr>
        <p:spPr>
          <a:xfrm>
            <a:off x="3930834" y="96893"/>
            <a:ext cx="1066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</a:t>
            </a:r>
            <a:endParaRPr dirty="0"/>
          </a:p>
        </p:txBody>
      </p:sp>
      <p:sp>
        <p:nvSpPr>
          <p:cNvPr id="473" name="Google Shape;473;p55"/>
          <p:cNvSpPr/>
          <p:nvPr/>
        </p:nvSpPr>
        <p:spPr>
          <a:xfrm>
            <a:off x="44189" y="1146315"/>
            <a:ext cx="4180114" cy="3587738"/>
          </a:xfrm>
          <a:prstGeom prst="verticalScroll">
            <a:avLst>
              <a:gd name="adj" fmla="val 88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>
              <a:ea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32+28 = 60 (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60:4 = 15 (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15 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/>
          </a:p>
        </p:txBody>
      </p:sp>
      <p:sp>
        <p:nvSpPr>
          <p:cNvPr id="7" name="Google Shape;481;p56"/>
          <p:cNvSpPr txBox="1"/>
          <p:nvPr/>
        </p:nvSpPr>
        <p:spPr>
          <a:xfrm>
            <a:off x="6212030" y="453849"/>
            <a:ext cx="1794540" cy="461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dirty="0"/>
          </a:p>
        </p:txBody>
      </p:sp>
      <p:sp>
        <p:nvSpPr>
          <p:cNvPr id="8" name="Google Shape;473;p55"/>
          <p:cNvSpPr/>
          <p:nvPr/>
        </p:nvSpPr>
        <p:spPr>
          <a:xfrm>
            <a:off x="4224303" y="1146315"/>
            <a:ext cx="4963886" cy="3587738"/>
          </a:xfrm>
          <a:prstGeom prst="verticalScroll">
            <a:avLst>
              <a:gd name="adj" fmla="val 88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100"/>
            </a:pP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4A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32:4 = 8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4B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28 : 4 = 7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              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8 + 7 = 15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15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lang="en-US" sz="2400" dirty="0"/>
          </a:p>
        </p:txBody>
      </p:sp>
      <p:sp>
        <p:nvSpPr>
          <p:cNvPr id="10" name="Google Shape;481;p56"/>
          <p:cNvSpPr txBox="1"/>
          <p:nvPr/>
        </p:nvSpPr>
        <p:spPr>
          <a:xfrm>
            <a:off x="1371437" y="390961"/>
            <a:ext cx="1794540" cy="461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/>
          <p:nvPr/>
        </p:nvSpPr>
        <p:spPr>
          <a:xfrm>
            <a:off x="3930834" y="96893"/>
            <a:ext cx="1066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</a:t>
            </a:r>
            <a:endParaRPr dirty="0"/>
          </a:p>
        </p:txBody>
      </p:sp>
      <p:sp>
        <p:nvSpPr>
          <p:cNvPr id="473" name="Google Shape;473;p55"/>
          <p:cNvSpPr/>
          <p:nvPr/>
        </p:nvSpPr>
        <p:spPr>
          <a:xfrm>
            <a:off x="44189" y="1146315"/>
            <a:ext cx="4180114" cy="3587738"/>
          </a:xfrm>
          <a:prstGeom prst="verticalScroll">
            <a:avLst>
              <a:gd name="adj" fmla="val 88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>
              <a:ea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học sinh cả hai lớp là: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32+28 = 60 (học sinh)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60:4 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15 (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15 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/>
          </a:p>
        </p:txBody>
      </p:sp>
      <p:sp>
        <p:nvSpPr>
          <p:cNvPr id="7" name="Google Shape;481;p56"/>
          <p:cNvSpPr txBox="1"/>
          <p:nvPr/>
        </p:nvSpPr>
        <p:spPr>
          <a:xfrm>
            <a:off x="6212030" y="453849"/>
            <a:ext cx="1794540" cy="461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dirty="0"/>
          </a:p>
        </p:txBody>
      </p:sp>
      <p:sp>
        <p:nvSpPr>
          <p:cNvPr id="8" name="Google Shape;473;p55"/>
          <p:cNvSpPr/>
          <p:nvPr/>
        </p:nvSpPr>
        <p:spPr>
          <a:xfrm>
            <a:off x="4416933" y="1146315"/>
            <a:ext cx="4963886" cy="3587738"/>
          </a:xfrm>
          <a:prstGeom prst="verticalScroll">
            <a:avLst>
              <a:gd name="adj" fmla="val 883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100"/>
            </a:pP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có tất cả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( 32 + 28) : 4 = 15(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15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lang="en-US" sz="2400" dirty="0"/>
          </a:p>
        </p:txBody>
      </p:sp>
      <p:sp>
        <p:nvSpPr>
          <p:cNvPr id="10" name="Google Shape;481;p56"/>
          <p:cNvSpPr txBox="1"/>
          <p:nvPr/>
        </p:nvSpPr>
        <p:spPr>
          <a:xfrm>
            <a:off x="1371437" y="390961"/>
            <a:ext cx="1794540" cy="461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2D56C73-CFCB-463E-8808-E4AF7AB34998}"/>
              </a:ext>
            </a:extLst>
          </p:cNvPr>
          <p:cNvSpPr/>
          <p:nvPr/>
        </p:nvSpPr>
        <p:spPr>
          <a:xfrm>
            <a:off x="4015151" y="3214255"/>
            <a:ext cx="401782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81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  <p:bldP spid="7" grpId="0" build="allAtOnce" animBg="1"/>
      <p:bldP spid="8" grpId="0" uiExpand="1" build="allAtOnce" animBg="1"/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7"/>
          <p:cNvSpPr txBox="1"/>
          <p:nvPr/>
        </p:nvSpPr>
        <p:spPr>
          <a:xfrm>
            <a:off x="304800" y="0"/>
            <a:ext cx="8610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endParaRPr dirty="0"/>
          </a:p>
        </p:txBody>
      </p:sp>
      <p:sp>
        <p:nvSpPr>
          <p:cNvPr id="489" name="Google Shape;489;p57"/>
          <p:cNvSpPr txBox="1"/>
          <p:nvPr/>
        </p:nvSpPr>
        <p:spPr>
          <a:xfrm>
            <a:off x="2438400" y="685800"/>
            <a:ext cx="4343400" cy="40005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một tổng cho một số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57"/>
          <p:cNvSpPr txBox="1"/>
          <p:nvPr/>
        </p:nvSpPr>
        <p:spPr>
          <a:xfrm>
            <a:off x="288925" y="2324100"/>
            <a:ext cx="8566150" cy="13144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lang="en-US" sz="23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chia một tổng cho một số, </a:t>
            </a:r>
            <a:r>
              <a:rPr lang="en-US" sz="23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các số hạng của tổng đều chia hết cho số chia </a:t>
            </a:r>
            <a:r>
              <a:rPr lang="en-US" sz="23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 thể chia từng số hạng cho số chia, rồi cộng các kết quả tìm được với nhau.  </a:t>
            </a:r>
            <a:endParaRPr/>
          </a:p>
        </p:txBody>
      </p:sp>
      <p:sp>
        <p:nvSpPr>
          <p:cNvPr id="491" name="Google Shape;491;p57"/>
          <p:cNvSpPr/>
          <p:nvPr/>
        </p:nvSpPr>
        <p:spPr>
          <a:xfrm>
            <a:off x="3299717" y="1365688"/>
            <a:ext cx="2133600" cy="514350"/>
          </a:xfrm>
          <a:prstGeom prst="ellipse">
            <a:avLst/>
          </a:prstGeom>
          <a:gradFill>
            <a:gsLst>
              <a:gs pos="0">
                <a:srgbClr val="A3A3A3"/>
              </a:gs>
              <a:gs pos="100000">
                <a:srgbClr val="4A4A4A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chất</a:t>
            </a:r>
            <a:endParaRPr sz="23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8"/>
          <p:cNvSpPr txBox="1"/>
          <p:nvPr/>
        </p:nvSpPr>
        <p:spPr>
          <a:xfrm>
            <a:off x="1123950" y="720725"/>
            <a:ext cx="6629400" cy="2514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Chia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0"/>
          <p:cNvSpPr>
            <a:spLocks noChangeArrowheads="1" noChangeShapeType="1" noTextEdit="1"/>
          </p:cNvSpPr>
          <p:nvPr/>
        </p:nvSpPr>
        <p:spPr bwMode="auto">
          <a:xfrm>
            <a:off x="1510040" y="1078624"/>
            <a:ext cx="5865759" cy="1296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hai, </a:t>
            </a:r>
            <a:r>
              <a:rPr lang="en-US" sz="3600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1" name="WordArt 21"/>
          <p:cNvSpPr>
            <a:spLocks noChangeArrowheads="1" noChangeShapeType="1" noTextEdit="1"/>
          </p:cNvSpPr>
          <p:nvPr/>
        </p:nvSpPr>
        <p:spPr bwMode="auto">
          <a:xfrm>
            <a:off x="1307881" y="2280744"/>
            <a:ext cx="6270078" cy="1375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>
              <a:buClr>
                <a:srgbClr val="FF0000"/>
              </a:buClr>
              <a:buSzPts val="3200"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7123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>
            <a:extLst>
              <a:ext uri="{FF2B5EF4-FFF2-40B4-BE49-F238E27FC236}">
                <a16:creationId xmlns:a16="http://schemas.microsoft.com/office/drawing/2014/main" id="{CFBC49E5-8D32-49F9-9E09-F3D804EC1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3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8BC32AD4-9822-4CA1-A907-4E713F01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473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Đặt tính và tính:     235  x 205</a:t>
            </a:r>
            <a:endParaRPr lang="en-GB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9DA74-DA26-47E7-8B33-09EA88DF4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1595438"/>
            <a:ext cx="115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ED2CA-F3BE-4F13-9E52-696AA300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1768475"/>
            <a:ext cx="27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B9EF8D-E1D6-47E9-94FC-4734B68A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1957388"/>
            <a:ext cx="115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A0F4A-FB9C-4F41-9846-5E037C6E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476500"/>
            <a:ext cx="1743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184F4-A493-42DD-8895-9EFCB188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424238"/>
            <a:ext cx="170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sp>
        <p:nvSpPr>
          <p:cNvPr id="5129" name="WordArt 18">
            <a:extLst>
              <a:ext uri="{FF2B5EF4-FFF2-40B4-BE49-F238E27FC236}">
                <a16:creationId xmlns:a16="http://schemas.microsoft.com/office/drawing/2014/main" id="{5B69DBEE-88D4-4469-B539-DBAD95D72A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67038" y="177800"/>
            <a:ext cx="3070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1D1193-A65F-4034-9C06-6903816D17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73563" y="2425700"/>
            <a:ext cx="9271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BD02C6-9F92-44BE-84F6-A9251CA142E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25900" y="3425825"/>
            <a:ext cx="1285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>
            <a:extLst>
              <a:ext uri="{FF2B5EF4-FFF2-40B4-BE49-F238E27FC236}">
                <a16:creationId xmlns:a16="http://schemas.microsoft.com/office/drawing/2014/main" id="{23705E1C-5AFC-4B11-9808-11C81857C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9061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>
            <a:extLst>
              <a:ext uri="{FF2B5EF4-FFF2-40B4-BE49-F238E27FC236}">
                <a16:creationId xmlns:a16="http://schemas.microsoft.com/office/drawing/2014/main" id="{D3822D4E-F272-4CF2-B151-850B1518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463550"/>
            <a:ext cx="3894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90DF1-1B04-4B9D-BB3A-19FADED677C4}"/>
              </a:ext>
            </a:extLst>
          </p:cNvPr>
          <p:cNvSpPr txBox="1"/>
          <p:nvPr/>
        </p:nvSpPr>
        <p:spPr>
          <a:xfrm>
            <a:off x="1030288" y="1017588"/>
            <a:ext cx="7083425" cy="3108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/>
            <a:r>
              <a:rPr lang="nl-NL" altLang="en-US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 chia một tổng cho một số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nl-NL" altLang="en-US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Bước đầu biết vận dụng tính chất chia một tổng cho một số trong thực hành tính </a:t>
            </a:r>
          </a:p>
          <a:p>
            <a:pPr>
              <a:buFontTx/>
              <a:buChar char="-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NL:</a:t>
            </a:r>
            <a:r>
              <a:rPr lang="nl-NL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 tự học, làm việc nhóm, NL tính toán</a:t>
            </a:r>
          </a:p>
          <a:p>
            <a:pPr>
              <a:buFontTx/>
              <a:buChar char="-"/>
            </a:pPr>
            <a:r>
              <a:rPr lang="nl-NL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PC:Tính chính xác, cẩn thận, trình bày bài sạch sẽ.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/>
        </p:nvSpPr>
        <p:spPr>
          <a:xfrm>
            <a:off x="3171222" y="2942622"/>
            <a:ext cx="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42"/>
          <p:cNvSpPr txBox="1"/>
          <p:nvPr/>
        </p:nvSpPr>
        <p:spPr>
          <a:xfrm>
            <a:off x="298640" y="542323"/>
            <a:ext cx="91440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Tính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5" name="Google Shape;245;p42"/>
          <p:cNvSpPr txBox="1"/>
          <p:nvPr/>
        </p:nvSpPr>
        <p:spPr>
          <a:xfrm>
            <a:off x="620110" y="1891697"/>
            <a:ext cx="1225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có: </a:t>
            </a:r>
            <a:endParaRPr/>
          </a:p>
        </p:txBody>
      </p:sp>
      <p:sp>
        <p:nvSpPr>
          <p:cNvPr id="246" name="Google Shape;246;p42"/>
          <p:cNvSpPr txBox="1"/>
          <p:nvPr/>
        </p:nvSpPr>
        <p:spPr>
          <a:xfrm>
            <a:off x="1937735" y="2664810"/>
            <a:ext cx="26130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</a:t>
            </a:r>
            <a:r>
              <a:rPr lang="en-US" sz="32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 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: 7</a:t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2145697" y="3212497"/>
            <a:ext cx="24463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  8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5755672" y="2155222"/>
            <a:ext cx="3152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 </a:t>
            </a:r>
            <a:endParaRPr/>
          </a:p>
        </p:txBody>
      </p:sp>
      <p:sp>
        <p:nvSpPr>
          <p:cNvPr id="249" name="Google Shape;249;p42"/>
          <p:cNvSpPr txBox="1"/>
          <p:nvPr/>
        </p:nvSpPr>
        <p:spPr>
          <a:xfrm>
            <a:off x="5703285" y="2648935"/>
            <a:ext cx="27352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</a:t>
            </a:r>
            <a:r>
              <a:rPr lang="en-US" sz="32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    </a:t>
            </a:r>
            <a:r>
              <a:rPr lang="en-US" sz="32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50" name="Google Shape;250;p42"/>
          <p:cNvSpPr txBox="1"/>
          <p:nvPr/>
        </p:nvSpPr>
        <p:spPr>
          <a:xfrm>
            <a:off x="5790597" y="3217260"/>
            <a:ext cx="2460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8</a:t>
            </a:r>
            <a:endParaRPr/>
          </a:p>
        </p:txBody>
      </p:sp>
      <p:sp>
        <p:nvSpPr>
          <p:cNvPr id="251" name="Google Shape;251;p42"/>
          <p:cNvSpPr txBox="1"/>
          <p:nvPr/>
        </p:nvSpPr>
        <p:spPr>
          <a:xfrm>
            <a:off x="1693260" y="3741135"/>
            <a:ext cx="28305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endParaRPr/>
          </a:p>
        </p:txBody>
      </p:sp>
      <p:sp>
        <p:nvSpPr>
          <p:cNvPr id="252" name="Google Shape;252;p42"/>
          <p:cNvSpPr txBox="1"/>
          <p:nvPr/>
        </p:nvSpPr>
        <p:spPr>
          <a:xfrm>
            <a:off x="5206397" y="3715735"/>
            <a:ext cx="30464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/>
          </a:p>
        </p:txBody>
      </p:sp>
      <p:sp>
        <p:nvSpPr>
          <p:cNvPr id="253" name="Google Shape;253;p42"/>
          <p:cNvSpPr txBox="1"/>
          <p:nvPr/>
        </p:nvSpPr>
        <p:spPr>
          <a:xfrm>
            <a:off x="620110" y="3701447"/>
            <a:ext cx="10191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Vậy: </a:t>
            </a:r>
            <a:endParaRPr/>
          </a:p>
        </p:txBody>
      </p:sp>
      <p:sp>
        <p:nvSpPr>
          <p:cNvPr id="254" name="Google Shape;254;p42"/>
          <p:cNvSpPr txBox="1"/>
          <p:nvPr/>
        </p:nvSpPr>
        <p:spPr>
          <a:xfrm>
            <a:off x="4641247" y="3734785"/>
            <a:ext cx="4587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55" name="Google Shape;255;p42"/>
          <p:cNvSpPr txBox="1"/>
          <p:nvPr/>
        </p:nvSpPr>
        <p:spPr>
          <a:xfrm>
            <a:off x="2086960" y="2083785"/>
            <a:ext cx="25606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/>
        </p:nvSpPr>
        <p:spPr>
          <a:xfrm>
            <a:off x="3291341" y="3672340"/>
            <a:ext cx="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43"/>
          <p:cNvSpPr txBox="1"/>
          <p:nvPr/>
        </p:nvSpPr>
        <p:spPr>
          <a:xfrm>
            <a:off x="1066573" y="294369"/>
            <a:ext cx="94107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Tính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5" name="Google Shape;265;p43"/>
          <p:cNvSpPr txBox="1"/>
          <p:nvPr/>
        </p:nvSpPr>
        <p:spPr>
          <a:xfrm>
            <a:off x="740229" y="1486353"/>
            <a:ext cx="1225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có: </a:t>
            </a:r>
            <a:endParaRPr/>
          </a:p>
        </p:txBody>
      </p:sp>
      <p:sp>
        <p:nvSpPr>
          <p:cNvPr id="266" name="Google Shape;266;p43"/>
          <p:cNvSpPr txBox="1"/>
          <p:nvPr/>
        </p:nvSpPr>
        <p:spPr>
          <a:xfrm>
            <a:off x="2057854" y="1976890"/>
            <a:ext cx="26130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56       : 7</a:t>
            </a:r>
            <a:endParaRPr/>
          </a:p>
        </p:txBody>
      </p:sp>
      <p:sp>
        <p:nvSpPr>
          <p:cNvPr id="267" name="Google Shape;267;p43"/>
          <p:cNvSpPr txBox="1"/>
          <p:nvPr/>
        </p:nvSpPr>
        <p:spPr>
          <a:xfrm>
            <a:off x="2265816" y="2338840"/>
            <a:ext cx="24463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  8</a:t>
            </a:r>
            <a:endParaRPr/>
          </a:p>
        </p:txBody>
      </p:sp>
      <p:sp>
        <p:nvSpPr>
          <p:cNvPr id="268" name="Google Shape;268;p43"/>
          <p:cNvSpPr txBox="1"/>
          <p:nvPr/>
        </p:nvSpPr>
        <p:spPr>
          <a:xfrm>
            <a:off x="5875791" y="1599065"/>
            <a:ext cx="3152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 </a:t>
            </a:r>
            <a:endParaRPr/>
          </a:p>
        </p:txBody>
      </p:sp>
      <p:sp>
        <p:nvSpPr>
          <p:cNvPr id="269" name="Google Shape;269;p43"/>
          <p:cNvSpPr txBox="1"/>
          <p:nvPr/>
        </p:nvSpPr>
        <p:spPr>
          <a:xfrm>
            <a:off x="5823404" y="1962603"/>
            <a:ext cx="27352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5   +      3</a:t>
            </a:r>
            <a:endParaRPr/>
          </a:p>
        </p:txBody>
      </p:sp>
      <p:sp>
        <p:nvSpPr>
          <p:cNvPr id="270" name="Google Shape;270;p43"/>
          <p:cNvSpPr txBox="1"/>
          <p:nvPr/>
        </p:nvSpPr>
        <p:spPr>
          <a:xfrm>
            <a:off x="5910716" y="2343603"/>
            <a:ext cx="24606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8</a:t>
            </a:r>
            <a:endParaRPr/>
          </a:p>
        </p:txBody>
      </p:sp>
      <p:sp>
        <p:nvSpPr>
          <p:cNvPr id="271" name="Google Shape;271;p43"/>
          <p:cNvSpPr txBox="1"/>
          <p:nvPr/>
        </p:nvSpPr>
        <p:spPr>
          <a:xfrm>
            <a:off x="1895929" y="2851603"/>
            <a:ext cx="28305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+ 21) : 7</a:t>
            </a:r>
            <a:endParaRPr/>
          </a:p>
        </p:txBody>
      </p:sp>
      <p:sp>
        <p:nvSpPr>
          <p:cNvPr id="272" name="Google Shape;272;p43"/>
          <p:cNvSpPr txBox="1"/>
          <p:nvPr/>
        </p:nvSpPr>
        <p:spPr>
          <a:xfrm>
            <a:off x="5409066" y="2826203"/>
            <a:ext cx="30464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/>
          </a:p>
        </p:txBody>
      </p:sp>
      <p:sp>
        <p:nvSpPr>
          <p:cNvPr id="273" name="Google Shape;273;p43"/>
          <p:cNvSpPr txBox="1"/>
          <p:nvPr/>
        </p:nvSpPr>
        <p:spPr>
          <a:xfrm>
            <a:off x="822779" y="2811915"/>
            <a:ext cx="10191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Vậy: </a:t>
            </a:r>
            <a:endParaRPr/>
          </a:p>
        </p:txBody>
      </p:sp>
      <p:sp>
        <p:nvSpPr>
          <p:cNvPr id="274" name="Google Shape;274;p43"/>
          <p:cNvSpPr txBox="1"/>
          <p:nvPr/>
        </p:nvSpPr>
        <p:spPr>
          <a:xfrm>
            <a:off x="4843916" y="2845253"/>
            <a:ext cx="4587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75" name="Google Shape;275;p43"/>
          <p:cNvSpPr txBox="1"/>
          <p:nvPr/>
        </p:nvSpPr>
        <p:spPr>
          <a:xfrm>
            <a:off x="2207079" y="1570490"/>
            <a:ext cx="2560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 </a:t>
            </a:r>
            <a:endParaRPr/>
          </a:p>
        </p:txBody>
      </p:sp>
      <p:cxnSp>
        <p:nvCxnSpPr>
          <p:cNvPr id="276" name="Google Shape;276;p43"/>
          <p:cNvCxnSpPr/>
          <p:nvPr/>
        </p:nvCxnSpPr>
        <p:spPr>
          <a:xfrm>
            <a:off x="2738891" y="3667578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7" name="Google Shape;277;p43"/>
          <p:cNvSpPr txBox="1"/>
          <p:nvPr/>
        </p:nvSpPr>
        <p:spPr>
          <a:xfrm>
            <a:off x="2207079" y="4110490"/>
            <a:ext cx="10747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tổng</a:t>
            </a:r>
            <a:endParaRPr/>
          </a:p>
        </p:txBody>
      </p:sp>
      <p:sp>
        <p:nvSpPr>
          <p:cNvPr id="278" name="Google Shape;278;p43"/>
          <p:cNvSpPr txBox="1"/>
          <p:nvPr/>
        </p:nvSpPr>
        <p:spPr>
          <a:xfrm>
            <a:off x="4916941" y="4126365"/>
            <a:ext cx="11684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</a:t>
            </a:r>
            <a:endParaRPr/>
          </a:p>
        </p:txBody>
      </p:sp>
      <p:cxnSp>
        <p:nvCxnSpPr>
          <p:cNvPr id="279" name="Google Shape;279;p43"/>
          <p:cNvCxnSpPr/>
          <p:nvPr/>
        </p:nvCxnSpPr>
        <p:spPr>
          <a:xfrm>
            <a:off x="5612266" y="3572328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0" name="Google Shape;280;p43"/>
          <p:cNvCxnSpPr/>
          <p:nvPr/>
        </p:nvCxnSpPr>
        <p:spPr>
          <a:xfrm>
            <a:off x="6323466" y="3564390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1" name="Google Shape;281;p43"/>
          <p:cNvCxnSpPr/>
          <p:nvPr/>
        </p:nvCxnSpPr>
        <p:spPr>
          <a:xfrm>
            <a:off x="7141029" y="3572328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2" name="Google Shape;282;p43"/>
          <p:cNvCxnSpPr/>
          <p:nvPr/>
        </p:nvCxnSpPr>
        <p:spPr>
          <a:xfrm>
            <a:off x="7771266" y="3545340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3" name="Google Shape;283;p43"/>
          <p:cNvSpPr txBox="1"/>
          <p:nvPr/>
        </p:nvSpPr>
        <p:spPr>
          <a:xfrm>
            <a:off x="5875791" y="4131128"/>
            <a:ext cx="8286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</a:t>
            </a:r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6812416" y="4118428"/>
            <a:ext cx="8731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</a:t>
            </a:r>
            <a:endParaRPr/>
          </a:p>
        </p:txBody>
      </p:sp>
      <p:sp>
        <p:nvSpPr>
          <p:cNvPr id="285" name="Google Shape;285;p43"/>
          <p:cNvSpPr txBox="1"/>
          <p:nvPr/>
        </p:nvSpPr>
        <p:spPr>
          <a:xfrm>
            <a:off x="7526791" y="4142240"/>
            <a:ext cx="7715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</a:t>
            </a:r>
            <a:endParaRPr/>
          </a:p>
        </p:txBody>
      </p:sp>
      <p:sp>
        <p:nvSpPr>
          <p:cNvPr id="286" name="Google Shape;286;p43"/>
          <p:cNvSpPr txBox="1"/>
          <p:nvPr/>
        </p:nvSpPr>
        <p:spPr>
          <a:xfrm>
            <a:off x="3513591" y="4102553"/>
            <a:ext cx="7477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số </a:t>
            </a:r>
            <a:endParaRPr/>
          </a:p>
        </p:txBody>
      </p:sp>
      <p:sp>
        <p:nvSpPr>
          <p:cNvPr id="287" name="Google Shape;287;p43"/>
          <p:cNvSpPr txBox="1"/>
          <p:nvPr/>
        </p:nvSpPr>
        <p:spPr>
          <a:xfrm>
            <a:off x="3740604" y="3359603"/>
            <a:ext cx="5699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cxnSp>
        <p:nvCxnSpPr>
          <p:cNvPr id="288" name="Google Shape;288;p43"/>
          <p:cNvCxnSpPr/>
          <p:nvPr/>
        </p:nvCxnSpPr>
        <p:spPr>
          <a:xfrm rot="5400000">
            <a:off x="3866810" y="3919196"/>
            <a:ext cx="158750" cy="7937"/>
          </a:xfrm>
          <a:prstGeom prst="straightConnector1">
            <a:avLst/>
          </a:prstGeom>
          <a:noFill/>
          <a:ln w="28575" cap="flat" cmpd="sng">
            <a:solidFill>
              <a:srgbClr val="222268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89" name="Google Shape;289;p43"/>
          <p:cNvSpPr/>
          <p:nvPr/>
        </p:nvSpPr>
        <p:spPr>
          <a:xfrm rot="-5400000">
            <a:off x="2584904" y="2880178"/>
            <a:ext cx="309562" cy="1312862"/>
          </a:xfrm>
          <a:prstGeom prst="leftBrace">
            <a:avLst>
              <a:gd name="adj1" fmla="val 422"/>
              <a:gd name="adj2" fmla="val 50000"/>
            </a:avLst>
          </a:prstGeom>
          <a:noFill/>
          <a:ln w="9525" cap="flat" cmpd="sng">
            <a:solidFill>
              <a:srgbClr val="1919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3"/>
          <p:cNvSpPr txBox="1"/>
          <p:nvPr/>
        </p:nvSpPr>
        <p:spPr>
          <a:xfrm>
            <a:off x="2083637" y="3381828"/>
            <a:ext cx="1312097" cy="10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3"/>
          <p:cNvSpPr txBox="1"/>
          <p:nvPr/>
        </p:nvSpPr>
        <p:spPr>
          <a:xfrm>
            <a:off x="6479041" y="4029528"/>
            <a:ext cx="3698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92" name="Google Shape;292;p43"/>
          <p:cNvSpPr txBox="1"/>
          <p:nvPr/>
        </p:nvSpPr>
        <p:spPr>
          <a:xfrm>
            <a:off x="3243716" y="4050165"/>
            <a:ext cx="3048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/>
          <p:nvPr/>
        </p:nvSpPr>
        <p:spPr>
          <a:xfrm>
            <a:off x="381000" y="1128712"/>
            <a:ext cx="81534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44"/>
          <p:cNvSpPr txBox="1"/>
          <p:nvPr/>
        </p:nvSpPr>
        <p:spPr>
          <a:xfrm>
            <a:off x="823912" y="2049462"/>
            <a:ext cx="68881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Vậy: (35 + 21) : 7   =   35 : 7 + 21 : 7</a:t>
            </a:r>
            <a:endParaRPr/>
          </a:p>
        </p:txBody>
      </p:sp>
      <p:sp>
        <p:nvSpPr>
          <p:cNvPr id="300" name="Google Shape;300;p44"/>
          <p:cNvSpPr txBox="1"/>
          <p:nvPr/>
        </p:nvSpPr>
        <p:spPr>
          <a:xfrm>
            <a:off x="185737" y="3236912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đều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chia,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301" name="Google Shape;301;p44"/>
          <p:cNvSpPr txBox="1"/>
          <p:nvPr/>
        </p:nvSpPr>
        <p:spPr>
          <a:xfrm>
            <a:off x="881062" y="1284287"/>
            <a:ext cx="1104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có:</a:t>
            </a: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3743325" y="1284287"/>
            <a:ext cx="17907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56 : 7</a:t>
            </a:r>
            <a:endParaRPr/>
          </a:p>
        </p:txBody>
      </p:sp>
      <p:sp>
        <p:nvSpPr>
          <p:cNvPr id="303" name="Google Shape;303;p44"/>
          <p:cNvSpPr txBox="1"/>
          <p:nvPr/>
        </p:nvSpPr>
        <p:spPr>
          <a:xfrm>
            <a:off x="1982787" y="1692275"/>
            <a:ext cx="20304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/>
          </a:p>
        </p:txBody>
      </p:sp>
      <p:sp>
        <p:nvSpPr>
          <p:cNvPr id="304" name="Google Shape;304;p44"/>
          <p:cNvSpPr txBox="1"/>
          <p:nvPr/>
        </p:nvSpPr>
        <p:spPr>
          <a:xfrm>
            <a:off x="3848100" y="1714500"/>
            <a:ext cx="12112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 + 3</a:t>
            </a:r>
            <a:endParaRPr/>
          </a:p>
        </p:txBody>
      </p:sp>
      <p:sp>
        <p:nvSpPr>
          <p:cNvPr id="305" name="Google Shape;305;p44"/>
          <p:cNvSpPr txBox="1"/>
          <p:nvPr/>
        </p:nvSpPr>
        <p:spPr>
          <a:xfrm>
            <a:off x="4926012" y="1695450"/>
            <a:ext cx="1168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2008187" y="1290637"/>
            <a:ext cx="1858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endParaRPr/>
          </a:p>
        </p:txBody>
      </p:sp>
      <p:sp>
        <p:nvSpPr>
          <p:cNvPr id="307" name="Google Shape;307;p44"/>
          <p:cNvSpPr txBox="1"/>
          <p:nvPr/>
        </p:nvSpPr>
        <p:spPr>
          <a:xfrm>
            <a:off x="0" y="239712"/>
            <a:ext cx="94107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1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Tính và so sánh giá trị của biểu thức: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194D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1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(35 + 21) : 7 và 35 : 7 + 21 : 7</a:t>
            </a:r>
            <a:endParaRPr/>
          </a:p>
        </p:txBody>
      </p:sp>
      <p:sp>
        <p:nvSpPr>
          <p:cNvPr id="308" name="Google Shape;308;p44"/>
          <p:cNvSpPr txBox="1"/>
          <p:nvPr/>
        </p:nvSpPr>
        <p:spPr>
          <a:xfrm>
            <a:off x="1937544" y="2328861"/>
            <a:ext cx="5699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309" name="Google Shape;309;p44"/>
          <p:cNvSpPr txBox="1"/>
          <p:nvPr/>
        </p:nvSpPr>
        <p:spPr>
          <a:xfrm>
            <a:off x="2566194" y="2309811"/>
            <a:ext cx="5699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dirty="0"/>
          </a:p>
        </p:txBody>
      </p:sp>
      <p:sp>
        <p:nvSpPr>
          <p:cNvPr id="310" name="Google Shape;310;p44"/>
          <p:cNvSpPr/>
          <p:nvPr/>
        </p:nvSpPr>
        <p:spPr>
          <a:xfrm>
            <a:off x="5949950" y="0"/>
            <a:ext cx="3194050" cy="2795587"/>
          </a:xfrm>
          <a:prstGeom prst="cloudCallout">
            <a:avLst>
              <a:gd name="adj1" fmla="val 17984"/>
              <a:gd name="adj2" fmla="val 29518"/>
            </a:avLst>
          </a:prstGeom>
          <a:solidFill>
            <a:srgbClr val="7030A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chia một tổng cho một số, nếu các số hạng của tổng chia hết cho số chia ta có thể làm thế nào </a:t>
            </a:r>
            <a:r>
              <a:rPr lang="en-US" sz="1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9125" y="0"/>
            <a:ext cx="9763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/>
          <p:nvPr/>
        </p:nvSpPr>
        <p:spPr>
          <a:xfrm>
            <a:off x="3335337" y="906462"/>
            <a:ext cx="3849687" cy="2124075"/>
          </a:xfrm>
          <a:prstGeom prst="ellipse">
            <a:avLst/>
          </a:prstGeom>
          <a:solidFill>
            <a:srgbClr val="CCFFCC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/>
          <p:nvPr/>
        </p:nvSpPr>
        <p:spPr>
          <a:xfrm>
            <a:off x="2181945" y="27176"/>
            <a:ext cx="672643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FF"/>
              </a:buClr>
              <a:buSzPts val="2800"/>
            </a:pPr>
            <a:r>
              <a:rPr lang="en-US" sz="2800" b="1" i="0" u="sng" dirty="0" err="1">
                <a:solidFill>
                  <a:srgbClr val="C00000"/>
                </a:solidFill>
                <a:sym typeface="Arial"/>
              </a:rPr>
              <a:t>Bài</a:t>
            </a:r>
            <a:r>
              <a:rPr lang="en-US" sz="2800" b="1" i="0" u="sng" dirty="0">
                <a:solidFill>
                  <a:srgbClr val="C00000"/>
                </a:solidFill>
                <a:sym typeface="Arial"/>
              </a:rPr>
              <a:t> 1</a:t>
            </a:r>
            <a:r>
              <a:rPr lang="pt-BR" sz="2800" b="1" dirty="0">
                <a:solidFill>
                  <a:srgbClr val="C00000"/>
                </a:solidFill>
              </a:rPr>
              <a:t> a) Tính bằng hai cách : </a:t>
            </a:r>
            <a:endParaRPr lang="pt-BR" sz="2800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endParaRPr sz="3200" dirty="0"/>
          </a:p>
        </p:txBody>
      </p:sp>
      <p:sp>
        <p:nvSpPr>
          <p:cNvPr id="326" name="Google Shape;326;p46"/>
          <p:cNvSpPr txBox="1"/>
          <p:nvPr/>
        </p:nvSpPr>
        <p:spPr>
          <a:xfrm>
            <a:off x="842878" y="660095"/>
            <a:ext cx="2495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B0F0"/>
                </a:solidFill>
                <a:sym typeface="Arial"/>
              </a:rPr>
              <a:t>(15 + 35) : 5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2131928" y="1321966"/>
            <a:ext cx="35877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C00000"/>
                </a:solidFill>
                <a:sym typeface="Arial"/>
              </a:rPr>
              <a:t>(15 + 35) : 5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28" name="Google Shape;328;p46"/>
          <p:cNvSpPr txBox="1"/>
          <p:nvPr/>
        </p:nvSpPr>
        <p:spPr>
          <a:xfrm>
            <a:off x="6061360" y="1420578"/>
            <a:ext cx="3049587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(15 + 35) :  5			</a:t>
            </a:r>
            <a:endParaRPr sz="2800" dirty="0">
              <a:solidFill>
                <a:srgbClr val="C00000"/>
              </a:solidFill>
            </a:endParaRPr>
          </a:p>
        </p:txBody>
      </p:sp>
      <p:pic>
        <p:nvPicPr>
          <p:cNvPr id="329" name="Google Shape;329;p46" descr="ag00218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780000">
            <a:off x="343693" y="386556"/>
            <a:ext cx="547687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46"/>
          <p:cNvCxnSpPr/>
          <p:nvPr/>
        </p:nvCxnSpPr>
        <p:spPr>
          <a:xfrm rot="10800000" flipH="1">
            <a:off x="4852533" y="3090442"/>
            <a:ext cx="287337" cy="11112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1" name="Google Shape;331;p46"/>
          <p:cNvCxnSpPr/>
          <p:nvPr/>
        </p:nvCxnSpPr>
        <p:spPr>
          <a:xfrm rot="10800000" flipH="1">
            <a:off x="7503658" y="4157242"/>
            <a:ext cx="285750" cy="9525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2" name="Google Shape;332;p46"/>
          <p:cNvSpPr txBox="1"/>
          <p:nvPr/>
        </p:nvSpPr>
        <p:spPr>
          <a:xfrm>
            <a:off x="579353" y="1323554"/>
            <a:ext cx="15113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1: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33" name="Google Shape;333;p46"/>
          <p:cNvSpPr txBox="1"/>
          <p:nvPr/>
        </p:nvSpPr>
        <p:spPr>
          <a:xfrm>
            <a:off x="2249403" y="1785516"/>
            <a:ext cx="24114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= 50 : 5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10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4" name="Google Shape;334;p46"/>
          <p:cNvSpPr txBox="1"/>
          <p:nvPr/>
        </p:nvSpPr>
        <p:spPr>
          <a:xfrm>
            <a:off x="4660815" y="1298726"/>
            <a:ext cx="16319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2: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5766647" y="1841958"/>
            <a:ext cx="33162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15 : 5  + 35 : 5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6" name="Google Shape;336;p46"/>
          <p:cNvSpPr txBox="1"/>
          <p:nvPr/>
        </p:nvSpPr>
        <p:spPr>
          <a:xfrm>
            <a:off x="5753015" y="2243981"/>
            <a:ext cx="29924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  3   +     7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5753015" y="2621050"/>
            <a:ext cx="10382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10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Google Shape;345;p47"/>
          <p:cNvSpPr txBox="1"/>
          <p:nvPr/>
        </p:nvSpPr>
        <p:spPr>
          <a:xfrm>
            <a:off x="718100" y="2753177"/>
            <a:ext cx="36798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B0F0"/>
                </a:solidFill>
                <a:sym typeface="Arial"/>
              </a:rPr>
              <a:t>(80 + 4) : 4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20" name="Google Shape;346;p47"/>
          <p:cNvSpPr txBox="1"/>
          <p:nvPr/>
        </p:nvSpPr>
        <p:spPr>
          <a:xfrm>
            <a:off x="464031" y="3399984"/>
            <a:ext cx="1943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32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 1 :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1" name="Google Shape;347;p47"/>
          <p:cNvSpPr txBox="1"/>
          <p:nvPr/>
        </p:nvSpPr>
        <p:spPr>
          <a:xfrm>
            <a:off x="4685986" y="3516562"/>
            <a:ext cx="1816100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32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2 :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2" name="Google Shape;350;p47"/>
          <p:cNvSpPr txBox="1"/>
          <p:nvPr/>
        </p:nvSpPr>
        <p:spPr>
          <a:xfrm>
            <a:off x="2068993" y="3460309"/>
            <a:ext cx="31765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(80 + 4) : 4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3" name="Google Shape;351;p47"/>
          <p:cNvSpPr txBox="1"/>
          <p:nvPr/>
        </p:nvSpPr>
        <p:spPr>
          <a:xfrm>
            <a:off x="6064274" y="3498646"/>
            <a:ext cx="2487612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(80 + 4) :  4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4" name="Google Shape;352;p47"/>
          <p:cNvSpPr txBox="1"/>
          <p:nvPr/>
        </p:nvSpPr>
        <p:spPr>
          <a:xfrm>
            <a:off x="2131928" y="3920747"/>
            <a:ext cx="331946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84   : 4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21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Google Shape;353;p47"/>
          <p:cNvSpPr txBox="1"/>
          <p:nvPr/>
        </p:nvSpPr>
        <p:spPr>
          <a:xfrm>
            <a:off x="5775434" y="3888931"/>
            <a:ext cx="4572000" cy="133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= 80 :  4  +  4 : 4 </a:t>
            </a:r>
            <a:b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</a:b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=    20    +    1 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rtl="0">
              <a:lnSpc>
                <a:spcPct val="65000"/>
              </a:lnSpc>
              <a:spcBef>
                <a:spcPts val="84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=  21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328" grpId="0"/>
      <p:bldP spid="332" grpId="0"/>
      <p:bldP spid="333" grpId="0"/>
      <p:bldP spid="334" grpId="0"/>
      <p:bldP spid="335" grpId="0"/>
      <p:bldP spid="336" grpId="0"/>
      <p:bldP spid="33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1270</Words>
  <Application>Microsoft Office PowerPoint</Application>
  <PresentationFormat>On-screen Show (16:9)</PresentationFormat>
  <Paragraphs>192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.VnTime</vt:lpstr>
      <vt:lpstr>Arial</vt:lpstr>
      <vt:lpstr>Calibri</vt:lpstr>
      <vt:lpstr>HP001 4 hàng</vt:lpstr>
      <vt:lpstr>Times New Roman</vt:lpstr>
      <vt:lpstr>Trebuchet MS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Anhhh</dc:creator>
  <cp:lastModifiedBy>Administrator</cp:lastModifiedBy>
  <cp:revision>14</cp:revision>
  <dcterms:modified xsi:type="dcterms:W3CDTF">2022-12-05T14:54:10Z</dcterms:modified>
</cp:coreProperties>
</file>