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2" r:id="rId2"/>
    <p:sldId id="301" r:id="rId3"/>
    <p:sldId id="297" r:id="rId4"/>
    <p:sldId id="298" r:id="rId5"/>
    <p:sldId id="296" r:id="rId6"/>
    <p:sldId id="290" r:id="rId7"/>
    <p:sldId id="288" r:id="rId8"/>
    <p:sldId id="286" r:id="rId9"/>
    <p:sldId id="281" r:id="rId10"/>
    <p:sldId id="282" r:id="rId11"/>
    <p:sldId id="283" r:id="rId12"/>
    <p:sldId id="284" r:id="rId13"/>
    <p:sldId id="285" r:id="rId14"/>
    <p:sldId id="280" r:id="rId15"/>
    <p:sldId id="271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15FF7F"/>
    <a:srgbClr val="CC00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60"/>
  </p:normalViewPr>
  <p:slideViewPr>
    <p:cSldViewPr>
      <p:cViewPr varScale="1">
        <p:scale>
          <a:sx n="64" d="100"/>
          <a:sy n="64" d="100"/>
        </p:scale>
        <p:origin x="15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BC5CD-053E-44B9-9DD4-4310DF0C6BC2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90E9F-3676-4222-BD6C-84E58AC54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90E9F-3676-4222-BD6C-84E58AC544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BD7F3C-D6C8-412D-A7E8-59FB5A53A9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30ABF-7401-4E65-812E-978B53015AA9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937E-6F08-4F1D-B223-AE03943D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33400" y="1219200"/>
            <a:ext cx="7848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r>
              <a:rPr lang="en-US" sz="2800" b="1" dirty="0" err="1">
                <a:solidFill>
                  <a:srgbClr val="CC0066"/>
                </a:solidFill>
                <a:latin typeface="Calibri"/>
              </a:rPr>
              <a:t>ôn</a:t>
            </a:r>
            <a:r>
              <a:rPr lang="en-US" sz="2800" b="1" dirty="0">
                <a:solidFill>
                  <a:srgbClr val="CC0066"/>
                </a:solidFill>
                <a:latin typeface="Calibri"/>
              </a:rPr>
              <a:t>: </a:t>
            </a:r>
            <a:r>
              <a:rPr lang="en-US" sz="2800" b="1" dirty="0" err="1">
                <a:solidFill>
                  <a:srgbClr val="CC0066"/>
                </a:solidFill>
                <a:latin typeface="Calibri"/>
              </a:rPr>
              <a:t>Toán</a:t>
            </a:r>
            <a:endParaRPr lang="en-US" sz="2800" b="1" dirty="0">
              <a:solidFill>
                <a:srgbClr val="CC0066"/>
              </a:solidFill>
              <a:latin typeface="Calibri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>
                <a:solidFill>
                  <a:srgbClr val="CC0066"/>
                </a:solidFill>
                <a:latin typeface="Calibri"/>
              </a:rPr>
              <a:t>Lớp</a:t>
            </a:r>
            <a:r>
              <a:rPr lang="en-US" sz="2800" b="1" dirty="0">
                <a:solidFill>
                  <a:srgbClr val="CC0066"/>
                </a:solidFill>
                <a:latin typeface="Calibri"/>
              </a:rPr>
              <a:t>: 5A1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Chia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nhiên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nhiên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thương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tìm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phân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Giáo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GreekC" pitchFamily="2" charset="0"/>
              </a:rPr>
              <a:t>Vũ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GreekC" pitchFamily="2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GreekC" pitchFamily="2" charset="0"/>
              </a:rPr>
              <a:t>Thị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GreekC" pitchFamily="2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GreekC" pitchFamily="2" charset="0"/>
              </a:rPr>
              <a:t>Nghĩa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Monotype Corsiva" pitchFamily="66" charset="0"/>
              <a:ea typeface="+mn-ea"/>
              <a:cs typeface="GreekC" pitchFamily="2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Đồng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87764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50061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1392382" y="1600200"/>
            <a:ext cx="6587835" cy="324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2,5</a:t>
            </a:r>
            <a:endParaRPr lang="en-GB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0,2</a:t>
            </a:r>
            <a:endParaRPr lang="en-GB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0,4</a:t>
            </a:r>
            <a:endParaRPr lang="en-GB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3352800" y="4953000"/>
            <a:ext cx="17059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0,4</a:t>
            </a:r>
            <a:endParaRPr lang="en-US" sz="4800" b="1" cap="none" spc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69944" y="699868"/>
          <a:ext cx="41541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944" y="699868"/>
                        <a:ext cx="41541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81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87841" y="152400"/>
            <a:ext cx="678935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Bạn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chọn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đáp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án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Vì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4000" b="1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sao</a:t>
            </a:r>
            <a:r>
              <a:rPr kumimoji="0" lang="en-US" altLang="en-US" sz="4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GB" alt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1600200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438400" y="1668192"/>
            <a:ext cx="838200" cy="1676400"/>
            <a:chOff x="1842868" y="1668192"/>
            <a:chExt cx="838200" cy="1676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025390" y="2505598"/>
              <a:ext cx="1676400" cy="158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42868" y="2209800"/>
              <a:ext cx="838200" cy="158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576732" y="16002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43464" y="2319996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2585" y="29917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pic>
        <p:nvPicPr>
          <p:cNvPr id="18" name="Picture 16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860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4876800" y="1501914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A. 108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76800" y="2362200"/>
            <a:ext cx="142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B. 1,8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76800" y="327660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C. 1,08</a:t>
            </a:r>
          </a:p>
        </p:txBody>
      </p:sp>
      <p:sp>
        <p:nvSpPr>
          <p:cNvPr id="22" name="TextBox 21">
            <a:hlinkClick r:id="rId3" action="ppaction://hlinksldjump"/>
          </p:cNvPr>
          <p:cNvSpPr txBox="1"/>
          <p:nvPr/>
        </p:nvSpPr>
        <p:spPr>
          <a:xfrm>
            <a:off x="3733800" y="4953000"/>
            <a:ext cx="2242922" cy="923330"/>
          </a:xfrm>
          <a:prstGeom prst="rect">
            <a:avLst/>
          </a:prstGeom>
          <a:solidFill>
            <a:srgbClr val="CCE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1,08</a:t>
            </a:r>
          </a:p>
        </p:txBody>
      </p:sp>
    </p:spTree>
    <p:extLst>
      <p:ext uri="{BB962C8B-B14F-4D97-AF65-F5344CB8AC3E}">
        <p14:creationId xmlns:p14="http://schemas.microsoft.com/office/powerpoint/2010/main" val="242857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5" grpId="0"/>
      <p:bldP spid="16" grpId="0"/>
      <p:bldP spid="17" grpId="0"/>
      <p:bldP spid="19" grpId="0"/>
      <p:bldP spid="20" grpId="0"/>
      <p:bldP spid="21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990602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98735" y="3581400"/>
          <a:ext cx="73086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203112" imgH="393529" progId="Equation.3">
                  <p:embed/>
                </p:oleObj>
              </mc:Choice>
              <mc:Fallback>
                <p:oleObj name="Equation" r:id="rId2" imgW="203112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8735" y="3581400"/>
                        <a:ext cx="730865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793135" y="3962400"/>
            <a:ext cx="6962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26160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:\Users\3437\Desktop\download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65" y="2590800"/>
            <a:ext cx="4091709" cy="409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2571" y="609600"/>
            <a:ext cx="885416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mừng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đã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mở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được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ô may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mắn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nhận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được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hộp</a:t>
            </a: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quà</a:t>
            </a:r>
            <a:endParaRPr lang="en-US" sz="54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577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915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Kính chúc Quý Thầy cô mạnh khỏe.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          Chúc các em học giỏi.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Khoanh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2162 : 37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A. 9              B. 0,9              C. 0,09           D. 0,009</a:t>
            </a:r>
          </a:p>
        </p:txBody>
      </p:sp>
      <p:sp>
        <p:nvSpPr>
          <p:cNvPr id="4" name="TextBox 20"/>
          <p:cNvSpPr txBox="1">
            <a:spLocks noChangeArrowheads="1"/>
          </p:cNvSpPr>
          <p:nvPr/>
        </p:nvSpPr>
        <p:spPr bwMode="auto">
          <a:xfrm>
            <a:off x="3352800" y="1752600"/>
            <a:ext cx="3581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/>
            <a:r>
              <a:rPr lang="en-US" sz="3200" dirty="0">
                <a:solidFill>
                  <a:srgbClr val="0070C0"/>
                </a:solidFill>
                <a:latin typeface="Calibri" pitchFamily="34" charset="0"/>
              </a:rPr>
              <a:t>2 1 6 2         3 7</a:t>
            </a:r>
          </a:p>
          <a:p>
            <a:pPr marL="514350" indent="-514350"/>
            <a:r>
              <a:rPr lang="en-US" sz="3200" dirty="0">
                <a:solidFill>
                  <a:srgbClr val="0070C0"/>
                </a:solidFill>
                <a:latin typeface="Calibri" pitchFamily="34" charset="0"/>
              </a:rPr>
              <a:t>   3 1 2         58,43</a:t>
            </a:r>
          </a:p>
          <a:p>
            <a:pPr marL="514350" indent="-514350"/>
            <a:r>
              <a:rPr lang="en-US" sz="3200" dirty="0">
                <a:solidFill>
                  <a:srgbClr val="0070C0"/>
                </a:solidFill>
                <a:latin typeface="Calibri" pitchFamily="34" charset="0"/>
              </a:rPr>
              <a:t>      1 6 0</a:t>
            </a:r>
          </a:p>
          <a:p>
            <a:pPr marL="514350" indent="-514350"/>
            <a:r>
              <a:rPr lang="en-US" sz="3200" dirty="0">
                <a:solidFill>
                  <a:srgbClr val="0070C0"/>
                </a:solidFill>
                <a:latin typeface="Calibri" pitchFamily="34" charset="0"/>
              </a:rPr>
              <a:t>         1 2 0</a:t>
            </a:r>
          </a:p>
          <a:p>
            <a:pPr marL="514350" indent="-514350"/>
            <a:r>
              <a:rPr lang="en-US" sz="3200" dirty="0">
                <a:solidFill>
                  <a:srgbClr val="0070C0"/>
                </a:solidFill>
                <a:latin typeface="Calibri" pitchFamily="34" charset="0"/>
              </a:rPr>
              <a:t>            0 9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2286000"/>
            <a:ext cx="990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4687888" y="2398713"/>
            <a:ext cx="9906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6858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dư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của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phép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chia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8" name="Oval 7"/>
          <p:cNvSpPr/>
          <p:nvPr/>
        </p:nvSpPr>
        <p:spPr>
          <a:xfrm>
            <a:off x="4343400" y="58674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-76200" y="1143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err="1">
                <a:solidFill>
                  <a:schemeClr val="tx2"/>
                </a:solidFill>
              </a:rPr>
              <a:t>Khởi</a:t>
            </a:r>
            <a:r>
              <a:rPr lang="en-US" sz="7200" b="1" dirty="0">
                <a:solidFill>
                  <a:schemeClr val="tx2"/>
                </a:solidFill>
              </a:rPr>
              <a:t> </a:t>
            </a:r>
            <a:r>
              <a:rPr lang="en-US" sz="7200" b="1" dirty="0" err="1">
                <a:solidFill>
                  <a:schemeClr val="tx2"/>
                </a:solidFill>
              </a:rPr>
              <a:t>động</a:t>
            </a:r>
            <a:endParaRPr lang="en-US" sz="7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6200" y="2743200"/>
            <a:ext cx="7772400" cy="1143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 err="1">
                <a:solidFill>
                  <a:srgbClr val="FF0000"/>
                </a:solidFill>
              </a:rPr>
              <a:t>Trò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chơi</a:t>
            </a:r>
            <a:r>
              <a:rPr lang="en-US" sz="6000" dirty="0">
                <a:solidFill>
                  <a:srgbClr val="FF0000"/>
                </a:solidFill>
              </a:rPr>
              <a:t>: </a:t>
            </a:r>
            <a:r>
              <a:rPr lang="en-US" sz="6000" dirty="0" err="1">
                <a:solidFill>
                  <a:srgbClr val="FF0000"/>
                </a:solidFill>
              </a:rPr>
              <a:t>Truyền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điện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76200" y="685800"/>
            <a:ext cx="7620000" cy="5257800"/>
          </a:xfrm>
          <a:prstGeom prst="cloud">
            <a:avLst/>
          </a:prstGeom>
          <a:solidFill>
            <a:srgbClr val="FFCC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9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9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38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 err="1">
                <a:solidFill>
                  <a:srgbClr val="002060"/>
                </a:solidFill>
              </a:rPr>
              <a:t>Bài</a:t>
            </a:r>
            <a:r>
              <a:rPr lang="en-US" sz="4800" dirty="0">
                <a:solidFill>
                  <a:srgbClr val="002060"/>
                </a:solidFill>
              </a:rPr>
              <a:t> 1: </a:t>
            </a:r>
            <a:r>
              <a:rPr lang="en-US" sz="4800" dirty="0" err="1">
                <a:solidFill>
                  <a:srgbClr val="002060"/>
                </a:solidFill>
              </a:rPr>
              <a:t>Đặt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err="1">
                <a:solidFill>
                  <a:srgbClr val="002060"/>
                </a:solidFill>
              </a:rPr>
              <a:t>tính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err="1">
                <a:solidFill>
                  <a:srgbClr val="002060"/>
                </a:solidFill>
              </a:rPr>
              <a:t>rồi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err="1">
                <a:solidFill>
                  <a:srgbClr val="002060"/>
                </a:solidFill>
              </a:rPr>
              <a:t>tính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4038600" cy="218598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4000" dirty="0">
                <a:solidFill>
                  <a:srgbClr val="002060"/>
                </a:solidFill>
              </a:rPr>
              <a:t>266,22 : 34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038600" cy="2185988"/>
          </a:xfrm>
        </p:spPr>
        <p:txBody>
          <a:bodyPr/>
          <a:lstStyle/>
          <a:p>
            <a:pPr marL="514350" indent="-514350">
              <a:buNone/>
            </a:pPr>
            <a:r>
              <a:rPr lang="en-US" sz="4000" dirty="0">
                <a:solidFill>
                  <a:srgbClr val="002060"/>
                </a:solidFill>
              </a:rPr>
              <a:t>b) 483 : 35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2438400"/>
            <a:ext cx="4038600" cy="21875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2060"/>
                </a:solidFill>
              </a:rPr>
              <a:t>c) 91,08 : 3,6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460625"/>
            <a:ext cx="4038600" cy="2187575"/>
          </a:xfrm>
        </p:spPr>
        <p:txBody>
          <a:bodyPr/>
          <a:lstStyle/>
          <a:p>
            <a:pPr>
              <a:buNone/>
            </a:pPr>
            <a:r>
              <a:rPr lang="en-US" sz="4000" dirty="0">
                <a:solidFill>
                  <a:srgbClr val="002060"/>
                </a:solidFill>
              </a:rPr>
              <a:t>d) 3 : 6,25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42571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(128,4 – 73,2) : 2,4 – 18,32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56871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8,64 : (1,46 + 3,34) + 6,32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068" y="10668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(128,4 – 73,2) : 2,4 – 18,32   =   4,68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1959114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128,4 : 2,4 – 73,2 : 2,4 – 18,32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86600" y="19812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4,68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62000" y="2895600"/>
            <a:ext cx="563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128,4 – 73,2 : 2,4 – 18,32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0" grpId="1"/>
      <p:bldP spid="11" grpId="0" build="allAtOnce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4000" b="1" dirty="0">
                <a:solidFill>
                  <a:srgbClr val="0070C0"/>
                </a:solidFill>
                <a:latin typeface="+mj-lt"/>
              </a:rPr>
              <a:t>Bài 3</a:t>
            </a:r>
            <a:r>
              <a:rPr lang="en-US" sz="4000" b="1" dirty="0">
                <a:solidFill>
                  <a:srgbClr val="0070C0"/>
                </a:solidFill>
                <a:latin typeface="+mj-lt"/>
              </a:rPr>
              <a:t>:</a:t>
            </a:r>
            <a:r>
              <a:rPr lang="vi-VN" sz="4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4000" dirty="0">
                <a:solidFill>
                  <a:srgbClr val="0070C0"/>
                </a:solidFill>
                <a:latin typeface="+mj-lt"/>
              </a:rPr>
              <a:t>Một động cơ mỗi giờ chạy hết 0,5l dầu. Hỏi có 120l dầu thì động cơ ấy chạy được trong bao nhiêu giờ ?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676400" y="1106269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x - 1,27 = 13,5 : 4,5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76400" y="2935069"/>
            <a:ext cx="487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x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2"/>
              </a:rPr>
              <a:t>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12,5 = 6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2"/>
              </a:rPr>
              <a:t>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2,5</a:t>
            </a: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1676400" y="2057400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x + 18,7 = 50,5 : 2,5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00600" y="1524000"/>
            <a:ext cx="2209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13,5 : 4,5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1200" y="1447800"/>
            <a:ext cx="2795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x – 1,27 =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648200" y="1481796"/>
            <a:ext cx="2819400" cy="609600"/>
            <a:chOff x="4572000" y="1447800"/>
            <a:chExt cx="2819400" cy="609600"/>
          </a:xfrm>
        </p:grpSpPr>
        <p:sp>
          <p:nvSpPr>
            <p:cNvPr id="11" name="Rectangle 10"/>
            <p:cNvSpPr/>
            <p:nvPr/>
          </p:nvSpPr>
          <p:spPr>
            <a:xfrm>
              <a:off x="4572000" y="1447800"/>
              <a:ext cx="2819400" cy="609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ab,ab</a:t>
              </a:r>
              <a:r>
                <a:rPr lang="en-US" sz="4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: 0, </a:t>
              </a:r>
              <a:r>
                <a:rPr lang="en-US" sz="4000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4738468" y="1524000"/>
              <a:ext cx="10668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262468" y="1522412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724400" y="2019300"/>
            <a:ext cx="2438400" cy="989231"/>
            <a:chOff x="4724400" y="2019300"/>
            <a:chExt cx="2438400" cy="989231"/>
          </a:xfrm>
        </p:grpSpPr>
        <p:sp>
          <p:nvSpPr>
            <p:cNvPr id="20" name="Left Brace 19"/>
            <p:cNvSpPr/>
            <p:nvPr/>
          </p:nvSpPr>
          <p:spPr>
            <a:xfrm rot="16200000">
              <a:off x="5810250" y="933450"/>
              <a:ext cx="266700" cy="2438400"/>
            </a:xfrm>
            <a:prstGeom prst="leftBrace">
              <a:avLst>
                <a:gd name="adj1" fmla="val 26795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86400" y="23622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101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14400" y="1066800"/>
            <a:ext cx="7467600" cy="4876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" y="304800"/>
            <a:ext cx="4071258" cy="2998333"/>
          </a:xfrm>
          <a:prstGeom prst="rect">
            <a:avLst/>
          </a:prstGeom>
          <a:ln w="28575"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1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04800"/>
            <a:ext cx="3900055" cy="2970436"/>
          </a:xfrm>
          <a:prstGeom prst="rect">
            <a:avLst/>
          </a:prstGeom>
          <a:ln w="28575"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2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27" y="3286123"/>
            <a:ext cx="4082146" cy="2912612"/>
          </a:xfrm>
          <a:prstGeom prst="rect">
            <a:avLst/>
          </a:prstGeom>
          <a:ln w="28575"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2" name="Picture 21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3286122"/>
            <a:ext cx="3889168" cy="2912612"/>
          </a:xfrm>
          <a:prstGeom prst="rect">
            <a:avLst/>
          </a:prstGeom>
          <a:ln w="28575"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1996547" y="629942"/>
            <a:ext cx="108234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987144" y="722503"/>
            <a:ext cx="108234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cap="none" spc="0" dirty="0">
                <a:ln w="11430"/>
                <a:solidFill>
                  <a:schemeClr val="accent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24744" y="3754142"/>
            <a:ext cx="108234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13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80451" y="3758836"/>
            <a:ext cx="108234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13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Action Button: Custom 11">
            <a:hlinkClick r:id="rId7" action="ppaction://hlinksldjump" highlightClick="1"/>
          </p:cNvPr>
          <p:cNvSpPr/>
          <p:nvPr/>
        </p:nvSpPr>
        <p:spPr>
          <a:xfrm>
            <a:off x="8610600" y="6553200"/>
            <a:ext cx="5334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6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9" grpId="0"/>
      <p:bldP spid="15" grpId="0" animBg="1"/>
      <p:bldP spid="13" grpId="0"/>
      <p:bldP spid="13" grpId="1"/>
      <p:bldP spid="23" grpId="0"/>
      <p:bldP spid="23" grpId="1"/>
      <p:bldP spid="26" grpId="0"/>
      <p:bldP spid="26" grpId="1"/>
      <p:bldP spid="27" grpId="0"/>
      <p:bldP spid="2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402</Words>
  <Application>Microsoft Office PowerPoint</Application>
  <PresentationFormat>On-screen Show (4:3)</PresentationFormat>
  <Paragraphs>73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Monotype Corsiva</vt:lpstr>
      <vt:lpstr>Times New Roman</vt:lpstr>
      <vt:lpstr>Office Theme</vt:lpstr>
      <vt:lpstr>Equation</vt:lpstr>
      <vt:lpstr>PowerPoint Presentation</vt:lpstr>
      <vt:lpstr>Khởi động</vt:lpstr>
      <vt:lpstr>Bài 1: Đặt tính rồi tính</vt:lpstr>
      <vt:lpstr>Bài 2: Tính</vt:lpstr>
      <vt:lpstr>(128,4 – 73,2) : 2,4 – 18,32   =   4,68</vt:lpstr>
      <vt:lpstr>PowerPoint Presentation</vt:lpstr>
      <vt:lpstr>Bài 4: Tìm 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Khoanh vào đáp án đúng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MAY TINH ANH KHOA</cp:lastModifiedBy>
  <cp:revision>116</cp:revision>
  <dcterms:created xsi:type="dcterms:W3CDTF">2015-11-26T02:26:32Z</dcterms:created>
  <dcterms:modified xsi:type="dcterms:W3CDTF">2022-12-12T15:29:38Z</dcterms:modified>
</cp:coreProperties>
</file>