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4" r:id="rId6"/>
    <p:sldId id="265" r:id="rId7"/>
    <p:sldId id="267" r:id="rId8"/>
  </p:sldIdLst>
  <p:sldSz cx="18288000" cy="10287000"/>
  <p:notesSz cx="6858000" cy="9144000"/>
  <p:embeddedFontLst>
    <p:embeddedFont>
      <p:font typeface="Josefin Sans Bold" charset="0"/>
      <p:regular r:id="rId9"/>
    </p:embeddedFont>
    <p:embeddedFont>
      <p:font typeface="Noto Serif Display Black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Josefin Sans Regular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56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A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96316" y="1060555"/>
            <a:ext cx="12448266" cy="860062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151229" y="1274187"/>
            <a:ext cx="8870015" cy="5861309"/>
            <a:chOff x="-14369" y="4978"/>
            <a:chExt cx="1366503" cy="915172"/>
          </a:xfrm>
        </p:grpSpPr>
        <p:sp>
          <p:nvSpPr>
            <p:cNvPr id="4" name="Freeform 4"/>
            <p:cNvSpPr/>
            <p:nvPr/>
          </p:nvSpPr>
          <p:spPr>
            <a:xfrm>
              <a:off x="-14369" y="4978"/>
              <a:ext cx="1366503" cy="915172"/>
            </a:xfrm>
            <a:custGeom>
              <a:avLst/>
              <a:gdLst/>
              <a:ahLst/>
              <a:cxnLst/>
              <a:rect l="l" t="t" r="r" b="b"/>
              <a:pathLst>
                <a:path w="1366503" h="915172">
                  <a:moveTo>
                    <a:pt x="1242043" y="915172"/>
                  </a:moveTo>
                  <a:lnTo>
                    <a:pt x="124460" y="915172"/>
                  </a:lnTo>
                  <a:cubicBezTo>
                    <a:pt x="55880" y="915172"/>
                    <a:pt x="0" y="859292"/>
                    <a:pt x="0" y="7907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42043" y="0"/>
                  </a:lnTo>
                  <a:cubicBezTo>
                    <a:pt x="1310623" y="0"/>
                    <a:pt x="1366503" y="55880"/>
                    <a:pt x="1366503" y="124460"/>
                  </a:cubicBezTo>
                  <a:lnTo>
                    <a:pt x="1366503" y="790712"/>
                  </a:lnTo>
                  <a:cubicBezTo>
                    <a:pt x="1366503" y="859292"/>
                    <a:pt x="1310623" y="915172"/>
                    <a:pt x="1242043" y="915172"/>
                  </a:cubicBezTo>
                  <a:close/>
                </a:path>
              </a:pathLst>
            </a:custGeom>
            <a:solidFill>
              <a:srgbClr val="FFD0D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04400">
            <a:off x="14144451" y="966510"/>
            <a:ext cx="864175" cy="10332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04400">
            <a:off x="3426252" y="5891531"/>
            <a:ext cx="864175" cy="10332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2625" y="3086770"/>
            <a:ext cx="2151064" cy="49090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82740" y="3317981"/>
            <a:ext cx="6663910" cy="444664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151230" y="1908911"/>
            <a:ext cx="8358485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</a:pPr>
            <a:r>
              <a:rPr lang="en-US" sz="4400" dirty="0">
                <a:solidFill>
                  <a:srgbClr val="262A55"/>
                </a:solidFill>
                <a:latin typeface="Josefin Sans Bold"/>
              </a:rPr>
              <a:t>GDTC LỚP 3 - TUẦN </a:t>
            </a:r>
            <a:r>
              <a:rPr lang="en-US" sz="4400" dirty="0" smtClean="0">
                <a:solidFill>
                  <a:srgbClr val="262A55"/>
                </a:solidFill>
                <a:latin typeface="Josefin Sans Bold"/>
              </a:rPr>
              <a:t>17</a:t>
            </a:r>
            <a:endParaRPr lang="en-US" sz="4400" dirty="0">
              <a:solidFill>
                <a:srgbClr val="262A55"/>
              </a:solidFill>
              <a:latin typeface="Josefin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151229" y="3366329"/>
            <a:ext cx="8751898" cy="1613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3600" dirty="0">
                <a:solidFill>
                  <a:srgbClr val="262A55"/>
                </a:solidFill>
                <a:latin typeface="Josefin Sans Bold"/>
              </a:rPr>
              <a:t>- </a:t>
            </a:r>
            <a:r>
              <a:rPr lang="en-US" sz="3200" dirty="0">
                <a:solidFill>
                  <a:srgbClr val="262A55"/>
                </a:solidFill>
                <a:latin typeface="Josefin Sans Bold"/>
              </a:rPr>
              <a:t>ÔN ĐI CHUYỂN HƯỚNG PHẢI, TRÁI</a:t>
            </a:r>
          </a:p>
          <a:p>
            <a:pPr>
              <a:lnSpc>
                <a:spcPts val="6440"/>
              </a:lnSpc>
            </a:pPr>
            <a:r>
              <a:rPr lang="en-US" sz="3200" dirty="0">
                <a:solidFill>
                  <a:srgbClr val="262A55"/>
                </a:solidFill>
                <a:latin typeface="Josefin Sans Bold"/>
              </a:rPr>
              <a:t>  </a:t>
            </a:r>
            <a:r>
              <a:rPr lang="en-US" sz="3200" dirty="0" smtClean="0">
                <a:solidFill>
                  <a:srgbClr val="262A55"/>
                </a:solidFill>
                <a:latin typeface="Josefin Sans Bold"/>
              </a:rPr>
              <a:t>  - </a:t>
            </a:r>
            <a:r>
              <a:rPr lang="en-US" sz="3200" dirty="0">
                <a:solidFill>
                  <a:srgbClr val="262A55"/>
                </a:solidFill>
                <a:latin typeface="Josefin Sans Bold"/>
              </a:rPr>
              <a:t>TRÒ CHƠI: CHIM VỀ TỔ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9400" y="6408157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 : NGUYỄN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 HỒNG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33398" y="74593"/>
            <a:ext cx="9794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703024" y="-1197272"/>
            <a:ext cx="2437194" cy="23945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68603" y="1477524"/>
            <a:ext cx="14350795" cy="73319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80202" y="5026801"/>
            <a:ext cx="3278390" cy="808571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041157" y="2208480"/>
            <a:ext cx="6205686" cy="881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0"/>
              </a:lnSpc>
            </a:pPr>
            <a:r>
              <a:rPr lang="en-US" sz="5100">
                <a:solidFill>
                  <a:srgbClr val="FFFFFF"/>
                </a:solidFill>
                <a:latin typeface="Josefin Sans Bold"/>
              </a:rPr>
              <a:t>YÊU CẦU CẦN ĐẠT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090202" y="3642814"/>
            <a:ext cx="10838585" cy="4840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0"/>
              </a:lnSpc>
            </a:pPr>
            <a:r>
              <a:rPr lang="en-US" sz="4579">
                <a:solidFill>
                  <a:srgbClr val="FFFFFF"/>
                </a:solidFill>
                <a:latin typeface="Josefin Sans Regular"/>
              </a:rPr>
              <a:t>- Yêu cầu thực hiện các bài tập tương đối chính xác.</a:t>
            </a:r>
          </a:p>
          <a:p>
            <a:pPr>
              <a:lnSpc>
                <a:spcPts val="6366"/>
              </a:lnSpc>
            </a:pPr>
            <a:r>
              <a:rPr lang="en-US" sz="4547">
                <a:solidFill>
                  <a:srgbClr val="FFFFFF"/>
                </a:solidFill>
                <a:latin typeface="Josefin Sans Regular"/>
              </a:rPr>
              <a:t>- HS tập luyện nghiêm túc, tích cực. </a:t>
            </a:r>
          </a:p>
          <a:p>
            <a:pPr>
              <a:lnSpc>
                <a:spcPts val="6366"/>
              </a:lnSpc>
            </a:pPr>
            <a:r>
              <a:rPr lang="en-US" sz="4547">
                <a:solidFill>
                  <a:srgbClr val="FFFFFF"/>
                </a:solidFill>
                <a:latin typeface="Josefin Sans Regular"/>
              </a:rPr>
              <a:t>- Hình thành thói quen rèn luyện TDTT hàng ngày</a:t>
            </a:r>
          </a:p>
          <a:p>
            <a:pPr>
              <a:lnSpc>
                <a:spcPts val="6366"/>
              </a:lnSpc>
            </a:pPr>
            <a:endParaRPr lang="en-US" sz="4547">
              <a:solidFill>
                <a:srgbClr val="FFFFFF"/>
              </a:solidFill>
              <a:latin typeface="Josefin Sans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97679" y="3987050"/>
            <a:ext cx="7289006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A23838"/>
                </a:solidFill>
                <a:latin typeface="Noto Serif Display Black"/>
              </a:rPr>
              <a:t>KHỞI ĐỘNG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919271">
            <a:off x="-3686268" y="-3259987"/>
            <a:ext cx="7372537" cy="80936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1609082"/>
            <a:ext cx="2793882" cy="25398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431404" y="-110310"/>
            <a:ext cx="1597472" cy="17193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0319" b="60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801484" y="2709922"/>
            <a:ext cx="10425451" cy="4079642"/>
            <a:chOff x="0" y="0"/>
            <a:chExt cx="13900601" cy="5439523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3900601" cy="5439523"/>
              <a:chOff x="0" y="0"/>
              <a:chExt cx="3526634" cy="138002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526634" cy="1380027"/>
              </a:xfrm>
              <a:custGeom>
                <a:avLst/>
                <a:gdLst/>
                <a:ahLst/>
                <a:cxnLst/>
                <a:rect l="l" t="t" r="r" b="b"/>
                <a:pathLst>
                  <a:path w="3526634" h="1380027">
                    <a:moveTo>
                      <a:pt x="0" y="0"/>
                    </a:moveTo>
                    <a:lnTo>
                      <a:pt x="3526634" y="0"/>
                    </a:lnTo>
                    <a:lnTo>
                      <a:pt x="3526634" y="1380027"/>
                    </a:lnTo>
                    <a:lnTo>
                      <a:pt x="0" y="1380027"/>
                    </a:lnTo>
                    <a:close/>
                  </a:path>
                </a:pathLst>
              </a:custGeom>
              <a:solidFill>
                <a:srgbClr val="2A4737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04791" y="319310"/>
              <a:ext cx="13291019" cy="4788454"/>
              <a:chOff x="0" y="0"/>
              <a:chExt cx="34374280" cy="123842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4374280" cy="12384277"/>
              </a:xfrm>
              <a:custGeom>
                <a:avLst/>
                <a:gdLst/>
                <a:ahLst/>
                <a:cxnLst/>
                <a:rect l="l" t="t" r="r" b="b"/>
                <a:pathLst>
                  <a:path w="34374280" h="12384277">
                    <a:moveTo>
                      <a:pt x="0" y="0"/>
                    </a:moveTo>
                    <a:lnTo>
                      <a:pt x="0" y="12384277"/>
                    </a:lnTo>
                    <a:lnTo>
                      <a:pt x="34374280" y="12384277"/>
                    </a:lnTo>
                    <a:lnTo>
                      <a:pt x="34374280" y="0"/>
                    </a:lnTo>
                    <a:lnTo>
                      <a:pt x="0" y="0"/>
                    </a:lnTo>
                    <a:close/>
                    <a:moveTo>
                      <a:pt x="34313320" y="12323316"/>
                    </a:moveTo>
                    <a:lnTo>
                      <a:pt x="59690" y="12323316"/>
                    </a:lnTo>
                    <a:lnTo>
                      <a:pt x="59690" y="59690"/>
                    </a:lnTo>
                    <a:lnTo>
                      <a:pt x="34313320" y="59690"/>
                    </a:lnTo>
                    <a:lnTo>
                      <a:pt x="34313320" y="12323316"/>
                    </a:lnTo>
                    <a:close/>
                  </a:path>
                </a:pathLst>
              </a:custGeom>
              <a:solidFill>
                <a:srgbClr val="EFE9CE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448067" y="9468594"/>
            <a:ext cx="4886008" cy="81840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924623" y="3740781"/>
            <a:ext cx="10179174" cy="2691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</a:pPr>
            <a:r>
              <a:rPr lang="en-US" sz="5300">
                <a:solidFill>
                  <a:srgbClr val="FFFFFF"/>
                </a:solidFill>
                <a:latin typeface="Josefin Sans Bold"/>
              </a:rPr>
              <a:t>ÔN ĐI CHUYỂN HƯỚNG PHẢI, TRÁI</a:t>
            </a:r>
          </a:p>
          <a:p>
            <a:pPr>
              <a:lnSpc>
                <a:spcPts val="6440"/>
              </a:lnSpc>
            </a:pPr>
            <a:r>
              <a:rPr lang="en-US" sz="4600">
                <a:solidFill>
                  <a:srgbClr val="FFFFFF"/>
                </a:solidFill>
                <a:latin typeface="Josefin Sans Bold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42344" y="1613220"/>
            <a:ext cx="11184924" cy="850054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904875"/>
            <a:ext cx="9782637" cy="2834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0"/>
              </a:lnSpc>
            </a:pPr>
            <a:r>
              <a:rPr lang="en-US" sz="5885">
                <a:solidFill>
                  <a:srgbClr val="A23838"/>
                </a:solidFill>
                <a:latin typeface="Josefin Sans Bold"/>
              </a:rPr>
              <a:t>TRÒ CHƠI: CHIM VỀ TỔ</a:t>
            </a:r>
          </a:p>
          <a:p>
            <a:pPr algn="ctr">
              <a:lnSpc>
                <a:spcPts val="7551"/>
              </a:lnSpc>
            </a:pPr>
            <a:endParaRPr lang="en-US" sz="5885">
              <a:solidFill>
                <a:srgbClr val="A23838"/>
              </a:solidFill>
              <a:latin typeface="Josefin Sans Bold"/>
            </a:endParaRPr>
          </a:p>
          <a:p>
            <a:pPr>
              <a:lnSpc>
                <a:spcPts val="6609"/>
              </a:lnSpc>
            </a:pPr>
            <a:r>
              <a:rPr lang="en-US" sz="4720">
                <a:solidFill>
                  <a:srgbClr val="A23838"/>
                </a:solidFill>
                <a:latin typeface="Josefin Sans Bold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85165" y="3977525"/>
            <a:ext cx="6314033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A23838"/>
                </a:solidFill>
                <a:latin typeface="Josefin Sans Bold"/>
              </a:rPr>
              <a:t>THẢ LỎNG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919271">
            <a:off x="-3686268" y="-3259987"/>
            <a:ext cx="7372537" cy="80936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1609082"/>
            <a:ext cx="2793882" cy="25398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431404" y="-110310"/>
            <a:ext cx="1597472" cy="17193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6230600" cy="82934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08022" y="4758670"/>
            <a:ext cx="5671956" cy="6604898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 rot="-3983895">
            <a:off x="13024638" y="5973393"/>
            <a:ext cx="663464" cy="349522"/>
            <a:chOff x="0" y="0"/>
            <a:chExt cx="1610360" cy="848360"/>
          </a:xfrm>
        </p:grpSpPr>
        <p:sp>
          <p:nvSpPr>
            <p:cNvPr id="5" name="Freeform 5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3983895">
            <a:off x="3217418" y="6659548"/>
            <a:ext cx="686745" cy="361787"/>
            <a:chOff x="0" y="0"/>
            <a:chExt cx="1610360" cy="848360"/>
          </a:xfrm>
        </p:grpSpPr>
        <p:sp>
          <p:nvSpPr>
            <p:cNvPr id="7" name="Freeform 7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0FA88C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562228">
            <a:off x="15012026" y="5641528"/>
            <a:ext cx="457695" cy="3952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562228">
            <a:off x="4730806" y="7166785"/>
            <a:ext cx="574782" cy="496403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 rot="-1251523">
            <a:off x="4414921" y="5924693"/>
            <a:ext cx="541452" cy="446923"/>
            <a:chOff x="0" y="0"/>
            <a:chExt cx="2138680" cy="1765300"/>
          </a:xfrm>
        </p:grpSpPr>
        <p:sp>
          <p:nvSpPr>
            <p:cNvPr id="11" name="Freeform 11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-1251523">
            <a:off x="14148910" y="6886314"/>
            <a:ext cx="541452" cy="446923"/>
            <a:chOff x="0" y="0"/>
            <a:chExt cx="2138680" cy="1765300"/>
          </a:xfrm>
        </p:grpSpPr>
        <p:sp>
          <p:nvSpPr>
            <p:cNvPr id="13" name="Freeform 13"/>
            <p:cNvSpPr/>
            <p:nvPr/>
          </p:nvSpPr>
          <p:spPr>
            <a:xfrm>
              <a:off x="-49530" y="-55880"/>
              <a:ext cx="2237740" cy="1819910"/>
            </a:xfrm>
            <a:custGeom>
              <a:avLst/>
              <a:gdLst/>
              <a:ahLst/>
              <a:cxnLst/>
              <a:rect l="l" t="t" r="r" b="b"/>
              <a:pathLst>
                <a:path w="2237740" h="1819910">
                  <a:moveTo>
                    <a:pt x="1789430" y="69850"/>
                  </a:moveTo>
                  <a:cubicBezTo>
                    <a:pt x="1540510" y="0"/>
                    <a:pt x="1233170" y="191770"/>
                    <a:pt x="1118870" y="495300"/>
                  </a:cubicBezTo>
                  <a:cubicBezTo>
                    <a:pt x="1004570" y="190500"/>
                    <a:pt x="697230" y="0"/>
                    <a:pt x="448310" y="69850"/>
                  </a:cubicBezTo>
                  <a:cubicBezTo>
                    <a:pt x="127000" y="160020"/>
                    <a:pt x="0" y="447040"/>
                    <a:pt x="66040" y="796290"/>
                  </a:cubicBezTo>
                  <a:cubicBezTo>
                    <a:pt x="120650" y="1079500"/>
                    <a:pt x="448310" y="1574800"/>
                    <a:pt x="1117600" y="1819910"/>
                  </a:cubicBezTo>
                  <a:cubicBezTo>
                    <a:pt x="1786890" y="1574800"/>
                    <a:pt x="2115820" y="1079500"/>
                    <a:pt x="2169160" y="796290"/>
                  </a:cubicBezTo>
                  <a:cubicBezTo>
                    <a:pt x="2237740" y="447040"/>
                    <a:pt x="2110740" y="160020"/>
                    <a:pt x="1789430" y="6985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491322" y="1028700"/>
            <a:ext cx="334685" cy="334685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28700" y="8995708"/>
            <a:ext cx="326473" cy="326473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861358" y="694015"/>
            <a:ext cx="334685" cy="334685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6658664" y="8558381"/>
            <a:ext cx="365764" cy="365764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546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3257550" y="2813522"/>
            <a:ext cx="11772900" cy="1429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6600" dirty="0" err="1">
                <a:solidFill>
                  <a:srgbClr val="000000"/>
                </a:solidFill>
                <a:latin typeface="Noto Serif Display Black"/>
              </a:rPr>
              <a:t>Hẹn</a:t>
            </a:r>
            <a:r>
              <a:rPr lang="en-US" sz="6600" dirty="0">
                <a:solidFill>
                  <a:srgbClr val="000000"/>
                </a:solidFill>
                <a:latin typeface="Noto Serif Display Black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Noto Serif Display Black"/>
              </a:rPr>
              <a:t>gặp</a:t>
            </a:r>
            <a:r>
              <a:rPr lang="en-US" sz="6600" dirty="0">
                <a:solidFill>
                  <a:srgbClr val="000000"/>
                </a:solidFill>
                <a:latin typeface="Noto Serif Display Black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Noto Serif Display Black"/>
              </a:rPr>
              <a:t>lại</a:t>
            </a:r>
            <a:r>
              <a:rPr lang="en-US" sz="6600" dirty="0">
                <a:solidFill>
                  <a:srgbClr val="000000"/>
                </a:solidFill>
                <a:latin typeface="Noto Serif Display Black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Noto Serif Display Black"/>
              </a:rPr>
              <a:t>các</a:t>
            </a:r>
            <a:r>
              <a:rPr lang="en-US" sz="6600" dirty="0">
                <a:solidFill>
                  <a:srgbClr val="000000"/>
                </a:solidFill>
                <a:latin typeface="Noto Serif Display Black"/>
              </a:rPr>
              <a:t> con!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103</Words>
  <Application>Microsoft Office PowerPoint</Application>
  <PresentationFormat>Custom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Josefin Sans Bold</vt:lpstr>
      <vt:lpstr>Noto Serif Display Black</vt:lpstr>
      <vt:lpstr>Calibri</vt:lpstr>
      <vt:lpstr>Josefin Sans 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GDTC LỚP 3 - TUẦN 15</dc:title>
  <dc:creator>ADMIN</dc:creator>
  <cp:lastModifiedBy>ADMIN</cp:lastModifiedBy>
  <cp:revision>3</cp:revision>
  <dcterms:created xsi:type="dcterms:W3CDTF">2006-08-16T00:00:00Z</dcterms:created>
  <dcterms:modified xsi:type="dcterms:W3CDTF">2023-01-15T12:47:50Z</dcterms:modified>
  <dc:identifier>DAEyDXwPnIM</dc:identifier>
</cp:coreProperties>
</file>