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19"/>
  </p:notesMasterIdLst>
  <p:sldIdLst>
    <p:sldId id="285" r:id="rId3"/>
    <p:sldId id="320" r:id="rId4"/>
    <p:sldId id="321" r:id="rId5"/>
    <p:sldId id="322" r:id="rId6"/>
    <p:sldId id="342" r:id="rId7"/>
    <p:sldId id="343" r:id="rId8"/>
    <p:sldId id="340" r:id="rId9"/>
    <p:sldId id="352" r:id="rId10"/>
    <p:sldId id="344" r:id="rId11"/>
    <p:sldId id="346" r:id="rId12"/>
    <p:sldId id="345" r:id="rId13"/>
    <p:sldId id="347" r:id="rId14"/>
    <p:sldId id="348" r:id="rId15"/>
    <p:sldId id="349" r:id="rId16"/>
    <p:sldId id="328" r:id="rId17"/>
    <p:sldId id="350" r:id="rId18"/>
  </p:sldIdLst>
  <p:sldSz cx="12192000" cy="6858000"/>
  <p:notesSz cx="6858000" cy="9144000"/>
  <p:embeddedFontLst>
    <p:embeddedFont>
      <p:font typeface="Arial Rounded MT Bold" panose="020F0704030504030204" pitchFamily="34" charset="0"/>
      <p:regular r:id="rId20"/>
    </p:embeddedFont>
    <p:embeddedFont>
      <p:font typeface="Microsoft YaHei" panose="020B0503020204020204" pitchFamily="34" charset="-122"/>
      <p:regular r:id="rId21"/>
      <p:bold r:id="rId22"/>
    </p:embeddedFont>
    <p:embeddedFont>
      <p:font typeface="等线" panose="020B0604020202020204" charset="-122"/>
      <p:regular r:id="rId23"/>
      <p:bold r:id="rId24"/>
    </p:embeddedFont>
    <p:embeddedFont>
      <p:font typeface="宋体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F1A1"/>
    <a:srgbClr val="AF1430"/>
    <a:srgbClr val="FFBEEE"/>
    <a:srgbClr val="99CAEC"/>
    <a:srgbClr val="9ED5BA"/>
    <a:srgbClr val="D3E38E"/>
    <a:srgbClr val="FDCC8B"/>
    <a:srgbClr val="9E0222"/>
    <a:srgbClr val="9A3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37" autoAdjust="0"/>
    <p:restoredTop sz="94660"/>
  </p:normalViewPr>
  <p:slideViewPr>
    <p:cSldViewPr snapToGrid="0">
      <p:cViewPr varScale="1">
        <p:scale>
          <a:sx n="61" d="100"/>
          <a:sy n="61" d="100"/>
        </p:scale>
        <p:origin x="508" y="28"/>
      </p:cViewPr>
      <p:guideLst>
        <p:guide orient="horz" pos="2144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6-4971-91FD-CDE9EC007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6-4971-91FD-CDE9EC007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B6-4971-91FD-CDE9EC007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0894C9-4C20-406E-B516-60EF05DC7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1"/>
            <a:ext cx="12191999" cy="694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8478C7A-F0CB-4EBA-AAC8-1BFD5290D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7" y="0"/>
            <a:ext cx="1283313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4C9EED-0132-427B-B73F-97CD6230A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740BBF-6612-4298-A9D7-A30B9976AC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1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9F3787-7FE6-4C9A-94C8-4232884453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6EC8B-7370-496B-9BF8-FDB039486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19CCC-E11B-4C8A-930A-3C7F7F68ECAA}"/>
              </a:ext>
            </a:extLst>
          </p:cNvPr>
          <p:cNvSpPr txBox="1"/>
          <p:nvPr userDrawn="1"/>
        </p:nvSpPr>
        <p:spPr>
          <a:xfrm>
            <a:off x="1973790" y="102471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099E80-3512-49FD-AF28-F32379DFEBB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1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30.svg"/><Relationship Id="rId12" Type="http://schemas.openxmlformats.org/officeDocument/2006/relationships/image" Target="../media/image10.pn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22.png"/><Relationship Id="rId4" Type="http://schemas.openxmlformats.org/officeDocument/2006/relationships/image" Target="../media/image27.svg"/><Relationship Id="rId9" Type="http://schemas.openxmlformats.org/officeDocument/2006/relationships/image" Target="../media/image19.sv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3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43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1.sv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27.svg"/><Relationship Id="rId15" Type="http://schemas.openxmlformats.org/officeDocument/2006/relationships/image" Target="../media/image18.png"/><Relationship Id="rId10" Type="http://schemas.openxmlformats.org/officeDocument/2006/relationships/image" Target="../media/image19.svg"/><Relationship Id="rId19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8.png"/><Relationship Id="rId1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40.png"/><Relationship Id="rId5" Type="http://schemas.openxmlformats.org/officeDocument/2006/relationships/image" Target="../media/image43.sv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27.svg"/><Relationship Id="rId4" Type="http://schemas.openxmlformats.org/officeDocument/2006/relationships/image" Target="../media/image19.png"/><Relationship Id="rId9" Type="http://schemas.openxmlformats.org/officeDocument/2006/relationships/image" Target="../media/image13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9.png"/><Relationship Id="rId4" Type="http://schemas.openxmlformats.org/officeDocument/2006/relationships/image" Target="../media/image19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2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27.svg"/><Relationship Id="rId15" Type="http://schemas.openxmlformats.org/officeDocument/2006/relationships/image" Target="../media/image21.png"/><Relationship Id="rId10" Type="http://schemas.openxmlformats.org/officeDocument/2006/relationships/image" Target="../media/image32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1.sv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3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41.svg"/><Relationship Id="rId7" Type="http://schemas.openxmlformats.org/officeDocument/2006/relationships/image" Target="../media/image2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3.sv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41.svg"/><Relationship Id="rId7" Type="http://schemas.openxmlformats.org/officeDocument/2006/relationships/image" Target="../media/image1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3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32.svg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79C477D-C049-4D2C-8921-C3C2A81E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386" y="-3420"/>
            <a:ext cx="13287022" cy="727004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5619928" y="-29791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LUYỆN TỪ VÀ CÂU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79" name="文本框 7">
            <a:extLst>
              <a:ext uri="{FF2B5EF4-FFF2-40B4-BE49-F238E27FC236}">
                <a16:creationId xmlns:a16="http://schemas.microsoft.com/office/drawing/2014/main" id="{D6EDB4B7-1214-4889-90CA-D5C39564DA5D}"/>
              </a:ext>
            </a:extLst>
          </p:cNvPr>
          <p:cNvSpPr txBox="1"/>
          <p:nvPr/>
        </p:nvSpPr>
        <p:spPr>
          <a:xfrm>
            <a:off x="6705715" y="2407463"/>
            <a:ext cx="7474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9000" b="1" dirty="0" err="1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</a:t>
            </a:r>
            <a:r>
              <a:rPr lang="en-US" altLang="zh-CN" sz="9000" b="1" dirty="0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9000" b="1" dirty="0" err="1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năng</a:t>
            </a:r>
            <a:endParaRPr lang="zh-CN" altLang="en-US" sz="9000" b="1" dirty="0">
              <a:ln w="6600">
                <a:solidFill>
                  <a:srgbClr val="9A3E7E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2473657" y="504239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14100" y="2667078"/>
            <a:ext cx="5688829" cy="7591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80000"/>
              </a:lnSpc>
            </a:pPr>
            <a:r>
              <a:rPr lang="en-US" altLang="zh-CN" sz="5400" b="1" dirty="0" err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Mở</a:t>
            </a:r>
            <a:r>
              <a:rPr lang="en-US" altLang="zh-CN" sz="5400" b="1" dirty="0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5400" b="1" dirty="0" err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rộng</a:t>
            </a:r>
            <a:r>
              <a:rPr lang="en-US" altLang="zh-CN" sz="5400" b="1" dirty="0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5400" b="1" dirty="0" err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vốn</a:t>
            </a:r>
            <a:r>
              <a:rPr lang="en-US" altLang="zh-CN" sz="5400" b="1" dirty="0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5400" b="1" dirty="0" err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từ</a:t>
            </a:r>
            <a:r>
              <a:rPr lang="en-US" altLang="zh-CN" sz="5400" b="1" dirty="0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:</a:t>
            </a:r>
            <a:endParaRPr lang="zh-CN" altLang="en-US" sz="5400" b="1" dirty="0">
              <a:ln/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15" name="文本框 7"/>
          <p:cNvSpPr txBox="1"/>
          <p:nvPr/>
        </p:nvSpPr>
        <p:spPr>
          <a:xfrm>
            <a:off x="-32889" y="550436"/>
            <a:ext cx="9124701" cy="5355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80000"/>
              </a:lnSpc>
            </a:pPr>
            <a:r>
              <a:rPr lang="en-US" altLang="zh-CN" sz="3600" b="1" dirty="0" smtClean="0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TRƯỜNG TIỂU HỌC SÀI ĐỒNG</a:t>
            </a:r>
            <a:endParaRPr lang="zh-CN" altLang="en-US" sz="3600" b="1" dirty="0">
              <a:ln/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8866" y="3876682"/>
            <a:ext cx="553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Lớp</a:t>
            </a:r>
            <a:r>
              <a:rPr lang="en-US" sz="3600" dirty="0" smtClean="0">
                <a:solidFill>
                  <a:srgbClr val="FFFFFF"/>
                </a:solidFill>
              </a:rPr>
              <a:t> : 4A2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GV  :  </a:t>
            </a:r>
            <a:r>
              <a:rPr lang="en-US" sz="3600" dirty="0" err="1" smtClean="0">
                <a:solidFill>
                  <a:srgbClr val="FFFFFF"/>
                </a:solidFill>
              </a:rPr>
              <a:t>Trần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Thị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</a:rPr>
              <a:t>Hạnh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14" grpId="0" bldLvl="0" animBg="1"/>
      <p:bldP spid="14" grpId="1" animBg="1"/>
      <p:bldP spid="79" grpId="1"/>
      <p:bldP spid="79" grpId="2"/>
      <p:bldP spid="31" grpId="0" animBg="1"/>
      <p:bldP spid="32" grpId="0" animBg="1"/>
      <p:bldP spid="8" grpId="0"/>
      <p:bldP spid="8" grpId="1"/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</a:t>
            </a:r>
            <a:r>
              <a:rPr lang="vi-VN" sz="3200" b="1">
                <a:solidFill>
                  <a:srgbClr val="000000"/>
                </a:solidFill>
                <a:highlight>
                  <a:srgbClr val="FFBEE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 ngợi tài trí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1699046"/>
                </p:ext>
              </p:extLst>
            </p:nvPr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450143" y="1792059"/>
            <a:ext cx="112917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là hoa đất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là vốn quý, là tinh tuý của đất trời.</a:t>
            </a:r>
          </a:p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đánh mới kêu</a:t>
            </a:r>
            <a:endParaRPr lang="en-US" sz="3600" b="1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khêu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tỏ</a:t>
            </a:r>
            <a:endParaRPr lang="en-US" sz="3600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tài phải có điều kiện thi thố, có thử thách mới bộc lộ được tài năng; muốn bộc lộ hết năng lực thì phải có sự động viên, thúc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đẩy.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515067" y="2008448"/>
            <a:ext cx="112917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lã mà vã nên hồ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điều kiện vật chất hỗ trợ mà làm nên việc lớn; chỉ bằng sự tài giỏi, bằng hai bàn tay trắng mới làm nên sự nghiệp mới là đáng khâm phục.</a:t>
            </a:r>
          </a:p>
        </p:txBody>
      </p:sp>
    </p:spTree>
    <p:extLst>
      <p:ext uri="{BB962C8B-B14F-4D97-AF65-F5344CB8AC3E}">
        <p14:creationId xmlns:p14="http://schemas.microsoft.com/office/powerpoint/2010/main" val="621852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ca ngợi tài trí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1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36">
            <a:extLst>
              <a:ext uri="{FF2B5EF4-FFF2-40B4-BE49-F238E27FC236}">
                <a16:creationId xmlns:a16="http://schemas.microsoft.com/office/drawing/2014/main" id="{50CCC11E-EEFC-4F4C-8A4C-A6550CA0F9D4}"/>
              </a:ext>
            </a:extLst>
          </p:cNvPr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38">
            <a:extLst>
              <a:ext uri="{FF2B5EF4-FFF2-40B4-BE49-F238E27FC236}">
                <a16:creationId xmlns:a16="http://schemas.microsoft.com/office/drawing/2014/main" id="{F595E609-44F5-4AFC-8C91-D79423742D7D}"/>
              </a:ext>
            </a:extLst>
          </p:cNvPr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AF35A-1C07-45AE-ADCB-E9498AAE8C9E}"/>
              </a:ext>
            </a:extLst>
          </p:cNvPr>
          <p:cNvGrpSpPr/>
          <p:nvPr/>
        </p:nvGrpSpPr>
        <p:grpSpPr>
          <a:xfrm>
            <a:off x="10764172" y="487467"/>
            <a:ext cx="695056" cy="442451"/>
            <a:chOff x="8356016" y="493521"/>
            <a:chExt cx="695056" cy="44245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13F7096-1E8C-4B4F-8697-E234A6E5423C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4E48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" name="Graphic 5" descr="Add">
              <a:extLst>
                <a:ext uri="{FF2B5EF4-FFF2-40B4-BE49-F238E27FC236}">
                  <a16:creationId xmlns:a16="http://schemas.microsoft.com/office/drawing/2014/main" id="{DEE9F476-EDAD-4085-9FC2-530E0CB9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B26C0D9-C17D-4167-B52C-7DD994662972}"/>
              </a:ext>
            </a:extLst>
          </p:cNvPr>
          <p:cNvSpPr/>
          <p:nvPr/>
        </p:nvSpPr>
        <p:spPr>
          <a:xfrm flipH="1">
            <a:off x="8356016" y="49352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id="{208177EE-7AA0-4D84-996D-0E6C17541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86175" y="588555"/>
            <a:ext cx="244176" cy="24417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4B77985-AF19-484C-88B9-E7F0CE19A558}"/>
              </a:ext>
            </a:extLst>
          </p:cNvPr>
          <p:cNvSpPr/>
          <p:nvPr/>
        </p:nvSpPr>
        <p:spPr>
          <a:xfrm flipH="1">
            <a:off x="5989771" y="47366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B4090C1A-6722-4CDA-975B-5C106769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9930" y="568695"/>
            <a:ext cx="244176" cy="24417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47B314-F368-4E90-A256-D21E9765EB93}"/>
              </a:ext>
            </a:extLst>
          </p:cNvPr>
          <p:cNvSpPr/>
          <p:nvPr/>
        </p:nvSpPr>
        <p:spPr>
          <a:xfrm>
            <a:off x="639096" y="457199"/>
            <a:ext cx="10913807" cy="572237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4BCD1-CA4D-4B41-A4BC-3B84FD98F2F0}"/>
              </a:ext>
            </a:extLst>
          </p:cNvPr>
          <p:cNvGrpSpPr/>
          <p:nvPr/>
        </p:nvGrpSpPr>
        <p:grpSpPr>
          <a:xfrm>
            <a:off x="639096" y="1013468"/>
            <a:ext cx="10913807" cy="4821275"/>
            <a:chOff x="639096" y="1013468"/>
            <a:chExt cx="10913807" cy="48212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E80112-46E9-414A-A1C0-E451F6152A3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CBD4D-6072-4440-965F-85FBE476DD15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42E908-56D2-4BC3-A574-DB9ED6A51E05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76527F-81AB-44C3-B250-1BB72C3DBFA0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5C08EF2A-81A2-4EA9-BA8C-7C6950F2C3D4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A678AF-ADFD-4075-ACAE-F2837AB8A503}"/>
              </a:ext>
            </a:extLst>
          </p:cNvPr>
          <p:cNvSpPr txBox="1"/>
          <p:nvPr/>
        </p:nvSpPr>
        <p:spPr>
          <a:xfrm>
            <a:off x="1039982" y="501264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4CF30-8584-4800-A1C4-2CE08E1EB3CD}"/>
              </a:ext>
            </a:extLst>
          </p:cNvPr>
          <p:cNvSpPr txBox="1"/>
          <p:nvPr/>
        </p:nvSpPr>
        <p:spPr>
          <a:xfrm>
            <a:off x="1427828" y="945439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5AFCE3-22E5-4AC0-ADB9-8467B0F3F549}"/>
              </a:ext>
            </a:extLst>
          </p:cNvPr>
          <p:cNvSpPr/>
          <p:nvPr/>
        </p:nvSpPr>
        <p:spPr>
          <a:xfrm>
            <a:off x="639096" y="457199"/>
            <a:ext cx="10913807" cy="5720141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DB130-5645-403F-A463-299AF30B7C44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7C05A-8FA1-4AAE-A0FB-E2C6DDA5AF3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6ABA2CF-0C31-463D-837D-470E3DB0EADC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F64909-567C-4247-A154-4B20E88A6F2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C89398-598C-40A3-A018-9406F38B78FC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id="{EA8BBD73-A3E8-49B6-8BA7-8047EE4566D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6D476BD-5C14-4980-82A4-FEEECCC88B3A}"/>
              </a:ext>
            </a:extLst>
          </p:cNvPr>
          <p:cNvSpPr txBox="1"/>
          <p:nvPr/>
        </p:nvSpPr>
        <p:spPr>
          <a:xfrm>
            <a:off x="334503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D5794D-D1D1-4464-93C0-6DB51FE92A22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id="{3E0D8581-6435-4A2E-AE5F-1BB04F8B1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16894" y="610736"/>
            <a:ext cx="266374" cy="266374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3D52ED9-0D7F-4C6E-933E-F15ECEE1026D}"/>
              </a:ext>
            </a:extLst>
          </p:cNvPr>
          <p:cNvGraphicFramePr/>
          <p:nvPr/>
        </p:nvGraphicFramePr>
        <p:xfrm>
          <a:off x="1222375" y="1837411"/>
          <a:ext cx="4921250" cy="375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8ACDD34-BCB7-4E40-8C33-3D7DF2C06E24}"/>
              </a:ext>
            </a:extLst>
          </p:cNvPr>
          <p:cNvSpPr/>
          <p:nvPr/>
        </p:nvSpPr>
        <p:spPr>
          <a:xfrm>
            <a:off x="5650081" y="2804499"/>
            <a:ext cx="6010275" cy="10255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S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6D19A"/>
                </a:solidFill>
                <a:latin typeface="Bakso Sapi" pitchFamily="50" charset="0"/>
              </a:rPr>
              <a:t>U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B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B6B4DA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99CAEC"/>
                </a:solidFill>
                <a:latin typeface="Bakso Sapi" pitchFamily="50" charset="0"/>
              </a:rPr>
              <a:t>I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D4E48F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DCC8B"/>
                </a:solidFill>
                <a:latin typeface="Bakso Sapi" pitchFamily="50" charset="0"/>
              </a:rPr>
              <a:t>L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E</a:t>
            </a:r>
            <a:endParaRPr lang="id-ID" sz="1600" dirty="0">
              <a:ln>
                <a:solidFill>
                  <a:schemeClr val="tx1"/>
                </a:solidFill>
              </a:ln>
              <a:solidFill>
                <a:srgbClr val="F8B1AA"/>
              </a:solidFill>
              <a:latin typeface="Bakso Sapi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70F43E5-6CC7-4F0C-8249-E4B524F95755}"/>
              </a:ext>
            </a:extLst>
          </p:cNvPr>
          <p:cNvSpPr/>
          <p:nvPr/>
        </p:nvSpPr>
        <p:spPr>
          <a:xfrm>
            <a:off x="639095" y="454257"/>
            <a:ext cx="10913807" cy="5726835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7C0AB-17D4-45DD-B582-5C7AE035586D}"/>
              </a:ext>
            </a:extLst>
          </p:cNvPr>
          <p:cNvSpPr txBox="1"/>
          <p:nvPr/>
        </p:nvSpPr>
        <p:spPr>
          <a:xfrm>
            <a:off x="565008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07C16-98F9-47CF-B143-99D0E559773C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474D7F-C85A-4DC0-87A9-A50E9B9A5F28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7FD8510-155D-4E5E-9332-C013E10F5618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918272-0AAB-48EF-BEED-5A918E660286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8E6E27-2CED-4ABB-8A88-5B59FFEB752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9" name="Heart 38">
              <a:extLst>
                <a:ext uri="{FF2B5EF4-FFF2-40B4-BE49-F238E27FC236}">
                  <a16:creationId xmlns:a16="http://schemas.microsoft.com/office/drawing/2014/main" id="{C4C067BA-FCA7-41E9-B4F8-E2AE0CE3A85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9671D40-9602-4210-AA51-4A0186CAA583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862DF9-96D8-4827-A992-9B1F9FCA3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47" b="37892" l="10000" r="90000">
                        <a14:foregroundMark x1="28750" y1="32813" x2="35156" y2="36406"/>
                        <a14:foregroundMark x1="35156" y1="36406" x2="42500" y2="36250"/>
                        <a14:foregroundMark x1="42500" y1="36250" x2="46250" y2="36563"/>
                        <a14:foregroundMark x1="29375" y1="34063" x2="31094" y2="35469"/>
                        <a14:foregroundMark x1="27344" y1="33281" x2="26875" y2="31719"/>
                        <a14:foregroundMark x1="46563" y1="31875" x2="53438" y2="35156"/>
                        <a14:foregroundMark x1="53438" y1="35156" x2="68750" y2="33438"/>
                        <a14:foregroundMark x1="68750" y1="33438" x2="73750" y2="28281"/>
                        <a14:foregroundMark x1="73750" y1="28281" x2="73281" y2="24688"/>
                        <a14:foregroundMark x1="74063" y1="30156" x2="71406" y2="33594"/>
                        <a14:foregroundMark x1="47969" y1="35469" x2="52969" y2="36406"/>
                        <a14:foregroundMark x1="26563" y1="31719" x2="30625" y2="35625"/>
                        <a14:foregroundMark x1="27969" y1="34219" x2="27969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854" r="20555" b="59215"/>
          <a:stretch/>
        </p:blipFill>
        <p:spPr>
          <a:xfrm>
            <a:off x="1039982" y="1838544"/>
            <a:ext cx="3055343" cy="14914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862176-4B7C-4E0D-96E2-E4E9B0C0135A}"/>
              </a:ext>
            </a:extLst>
          </p:cNvPr>
          <p:cNvSpPr txBox="1"/>
          <p:nvPr/>
        </p:nvSpPr>
        <p:spPr>
          <a:xfrm>
            <a:off x="1516062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24232D-BE6B-4C3F-BA52-2396D57086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25" b="83750" l="26250" r="75469">
                        <a14:foregroundMark x1="28125" y1="67031" x2="26406" y2="74531"/>
                        <a14:foregroundMark x1="26406" y1="74531" x2="27969" y2="77188"/>
                        <a14:foregroundMark x1="27813" y1="73906" x2="27813" y2="75938"/>
                        <a14:foregroundMark x1="28906" y1="79219" x2="35469" y2="82344"/>
                        <a14:foregroundMark x1="35469" y1="82344" x2="61094" y2="79375"/>
                        <a14:foregroundMark x1="61094" y1="79375" x2="68594" y2="80781"/>
                        <a14:foregroundMark x1="68594" y1="80781" x2="75156" y2="78594"/>
                        <a14:foregroundMark x1="75156" y1="78594" x2="75156" y2="71094"/>
                        <a14:foregroundMark x1="75156" y1="71094" x2="73438" y2="67969"/>
                        <a14:foregroundMark x1="75000" y1="68438" x2="75000" y2="68594"/>
                        <a14:foregroundMark x1="74531" y1="66875" x2="74531" y2="66875"/>
                        <a14:foregroundMark x1="73281" y1="66875" x2="75469" y2="6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60741" r="19312" b="13589"/>
          <a:stretch/>
        </p:blipFill>
        <p:spPr>
          <a:xfrm>
            <a:off x="7999374" y="2105039"/>
            <a:ext cx="3205406" cy="12711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B3494B-9E90-43A4-9766-28B09E6A47CD}"/>
              </a:ext>
            </a:extLst>
          </p:cNvPr>
          <p:cNvSpPr txBox="1"/>
          <p:nvPr/>
        </p:nvSpPr>
        <p:spPr>
          <a:xfrm>
            <a:off x="8558310" y="2339834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F8F359-373C-41DA-9FF3-E9799EB8F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59688" l="23750" r="74688">
                        <a14:foregroundMark x1="31094" y1="44063" x2="28438" y2="51406"/>
                        <a14:foregroundMark x1="31250" y1="42500" x2="26250" y2="49375"/>
                        <a14:foregroundMark x1="26250" y1="49375" x2="30156" y2="57188"/>
                        <a14:foregroundMark x1="30156" y1="57188" x2="40938" y2="57969"/>
                        <a14:foregroundMark x1="40938" y1="57969" x2="51094" y2="55937"/>
                        <a14:foregroundMark x1="51094" y1="55937" x2="61875" y2="56250"/>
                        <a14:foregroundMark x1="61875" y1="56250" x2="70000" y2="54688"/>
                        <a14:foregroundMark x1="70000" y1="54688" x2="74531" y2="47969"/>
                        <a14:foregroundMark x1="74531" y1="47969" x2="47344" y2="50625"/>
                        <a14:foregroundMark x1="47344" y1="50625" x2="44375" y2="49063"/>
                        <a14:foregroundMark x1="44375" y1="49063" x2="33906" y2="45000"/>
                        <a14:foregroundMark x1="27656" y1="44219" x2="30781" y2="44688"/>
                        <a14:foregroundMark x1="31406" y1="42344" x2="23906" y2="45781"/>
                        <a14:foregroundMark x1="23906" y1="45781" x2="30469" y2="48750"/>
                        <a14:foregroundMark x1="47500" y1="58438" x2="66875" y2="55937"/>
                        <a14:foregroundMark x1="70469" y1="56094" x2="74688" y2="48906"/>
                        <a14:foregroundMark x1="74688" y1="48906" x2="73594" y2="44063"/>
                        <a14:foregroundMark x1="70938" y1="55781" x2="72969" y2="54688"/>
                        <a14:foregroundMark x1="74375" y1="53906" x2="74531" y2="5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9080" r="22891" b="37953"/>
          <a:stretch/>
        </p:blipFill>
        <p:spPr>
          <a:xfrm>
            <a:off x="4387067" y="2111079"/>
            <a:ext cx="3205407" cy="1177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9FD285-9086-40FC-9813-FE54BF4416FA}"/>
              </a:ext>
            </a:extLst>
          </p:cNvPr>
          <p:cNvSpPr txBox="1"/>
          <p:nvPr/>
        </p:nvSpPr>
        <p:spPr>
          <a:xfrm>
            <a:off x="4952876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DB3C2-0D86-4329-8E38-D09C93904D7E}"/>
              </a:ext>
            </a:extLst>
          </p:cNvPr>
          <p:cNvSpPr txBox="1"/>
          <p:nvPr/>
        </p:nvSpPr>
        <p:spPr>
          <a:xfrm>
            <a:off x="1632458" y="320534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E1189-4705-4F5D-855D-8475A9D60CC3}"/>
              </a:ext>
            </a:extLst>
          </p:cNvPr>
          <p:cNvSpPr txBox="1"/>
          <p:nvPr/>
        </p:nvSpPr>
        <p:spPr>
          <a:xfrm>
            <a:off x="5016444" y="322819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2A8303-3970-419E-A267-562EB22F74B4}"/>
              </a:ext>
            </a:extLst>
          </p:cNvPr>
          <p:cNvSpPr txBox="1"/>
          <p:nvPr/>
        </p:nvSpPr>
        <p:spPr>
          <a:xfrm>
            <a:off x="8612891" y="324867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8397A3-1CAB-413E-AE00-50D65B173F15}"/>
              </a:ext>
            </a:extLst>
          </p:cNvPr>
          <p:cNvSpPr/>
          <p:nvPr/>
        </p:nvSpPr>
        <p:spPr>
          <a:xfrm>
            <a:off x="623328" y="454180"/>
            <a:ext cx="10913807" cy="5793084"/>
          </a:xfrm>
          <a:custGeom>
            <a:avLst/>
            <a:gdLst>
              <a:gd name="connsiteX0" fmla="*/ 7524278 w 10913807"/>
              <a:gd name="connsiteY0" fmla="*/ 0 h 5692223"/>
              <a:gd name="connsiteX1" fmla="*/ 9875390 w 10913807"/>
              <a:gd name="connsiteY1" fmla="*/ 7706 h 5692223"/>
              <a:gd name="connsiteX2" fmla="*/ 10114298 w 10913807"/>
              <a:gd name="connsiteY2" fmla="*/ 381767 h 5692223"/>
              <a:gd name="connsiteX3" fmla="*/ 10132517 w 10913807"/>
              <a:gd name="connsiteY3" fmla="*/ 416257 h 5692223"/>
              <a:gd name="connsiteX4" fmla="*/ 10913807 w 10913807"/>
              <a:gd name="connsiteY4" fmla="*/ 416257 h 5692223"/>
              <a:gd name="connsiteX5" fmla="*/ 10913807 w 10913807"/>
              <a:gd name="connsiteY5" fmla="*/ 5692223 h 5692223"/>
              <a:gd name="connsiteX6" fmla="*/ 0 w 10913807"/>
              <a:gd name="connsiteY6" fmla="*/ 5692223 h 5692223"/>
              <a:gd name="connsiteX7" fmla="*/ 0 w 10913807"/>
              <a:gd name="connsiteY7" fmla="*/ 416257 h 5692223"/>
              <a:gd name="connsiteX8" fmla="*/ 7250865 w 10913807"/>
              <a:gd name="connsiteY8" fmla="*/ 416257 h 5692223"/>
              <a:gd name="connsiteX9" fmla="*/ 7272628 w 10913807"/>
              <a:gd name="connsiteY9" fmla="*/ 381232 h 5692223"/>
              <a:gd name="connsiteX10" fmla="*/ 7524278 w 10913807"/>
              <a:gd name="connsiteY10" fmla="*/ 0 h 56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692223">
                <a:moveTo>
                  <a:pt x="7524278" y="0"/>
                </a:moveTo>
                <a:lnTo>
                  <a:pt x="9875390" y="7706"/>
                </a:lnTo>
                <a:cubicBezTo>
                  <a:pt x="10076873" y="14955"/>
                  <a:pt x="10053599" y="229453"/>
                  <a:pt x="10114298" y="381767"/>
                </a:cubicBezTo>
                <a:lnTo>
                  <a:pt x="10132517" y="416257"/>
                </a:lnTo>
                <a:lnTo>
                  <a:pt x="10913807" y="416257"/>
                </a:lnTo>
                <a:lnTo>
                  <a:pt x="10913807" y="5692223"/>
                </a:lnTo>
                <a:lnTo>
                  <a:pt x="0" y="5692223"/>
                </a:lnTo>
                <a:lnTo>
                  <a:pt x="0" y="416257"/>
                </a:lnTo>
                <a:lnTo>
                  <a:pt x="7250865" y="416257"/>
                </a:lnTo>
                <a:lnTo>
                  <a:pt x="7272628" y="381232"/>
                </a:lnTo>
                <a:cubicBezTo>
                  <a:pt x="7344190" y="226560"/>
                  <a:pt x="7311962" y="2900"/>
                  <a:pt x="7524278" y="0"/>
                </a:cubicBezTo>
                <a:close/>
              </a:path>
            </a:pathLst>
          </a:custGeom>
          <a:solidFill>
            <a:srgbClr val="D4E48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C65645-3F5C-477C-AF68-12974E4E08E2}"/>
              </a:ext>
            </a:extLst>
          </p:cNvPr>
          <p:cNvGrpSpPr/>
          <p:nvPr/>
        </p:nvGrpSpPr>
        <p:grpSpPr>
          <a:xfrm>
            <a:off x="634416" y="986757"/>
            <a:ext cx="10913807" cy="4855243"/>
            <a:chOff x="639095" y="987003"/>
            <a:chExt cx="10913807" cy="4855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25663D7-643F-44EA-90D8-A3DBEBC3AB3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949816-D13E-4A88-A556-0249F788CE7B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712EAB3A-4BA9-4F04-8F46-3F71D24C6DC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099D2D0-58E6-473F-91C2-454BB748B297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D873982-84C4-4B8E-883C-67137444CDE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Heart 57">
                <a:extLst>
                  <a:ext uri="{FF2B5EF4-FFF2-40B4-BE49-F238E27FC236}">
                    <a16:creationId xmlns:a16="http://schemas.microsoft.com/office/drawing/2014/main" id="{706285B5-B710-4FE8-A843-6DFFE24C5941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057276-6D4E-4F45-B5AB-F4027077A489}"/>
                </a:ext>
              </a:extLst>
            </p:cNvPr>
            <p:cNvSpPr txBox="1"/>
            <p:nvPr/>
          </p:nvSpPr>
          <p:spPr>
            <a:xfrm>
              <a:off x="1616794" y="987003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chiase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C4B5F00-CFD5-4F59-A1DE-AD279A3D596F}"/>
              </a:ext>
            </a:extLst>
          </p:cNvPr>
          <p:cNvSpPr txBox="1"/>
          <p:nvPr/>
        </p:nvSpPr>
        <p:spPr>
          <a:xfrm>
            <a:off x="8123239" y="478206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5D5081A1-5D70-4578-8969-272FBDAB0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95103" y="578099"/>
            <a:ext cx="266374" cy="266374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5E43328-C631-4F41-8DE9-CC8CAECAFB4B}"/>
              </a:ext>
            </a:extLst>
          </p:cNvPr>
          <p:cNvGrpSpPr/>
          <p:nvPr/>
        </p:nvGrpSpPr>
        <p:grpSpPr>
          <a:xfrm>
            <a:off x="3727190" y="980037"/>
            <a:ext cx="7620261" cy="5720141"/>
            <a:chOff x="3727190" y="980037"/>
            <a:chExt cx="7620261" cy="5720141"/>
          </a:xfrm>
        </p:grpSpPr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74327A-352C-4771-BD7B-6122C6C3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90" y="980037"/>
              <a:ext cx="7620261" cy="5720141"/>
            </a:xfrm>
            <a:prstGeom prst="rect">
              <a:avLst/>
            </a:prstGeom>
          </p:spPr>
        </p:pic>
        <p:sp>
          <p:nvSpPr>
            <p:cNvPr id="69" name="文本框 45">
              <a:extLst>
                <a:ext uri="{FF2B5EF4-FFF2-40B4-BE49-F238E27FC236}">
                  <a16:creationId xmlns:a16="http://schemas.microsoft.com/office/drawing/2014/main" id="{F9AB4680-1B5C-4827-B20E-EC11B59529DD}"/>
                </a:ext>
              </a:extLst>
            </p:cNvPr>
            <p:cNvSpPr txBox="1"/>
            <p:nvPr/>
          </p:nvSpPr>
          <p:spPr>
            <a:xfrm>
              <a:off x="5566366" y="2915609"/>
              <a:ext cx="45309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câu tục ngữ nào ở bài 3? Vì sao?</a:t>
              </a:r>
              <a:endParaRPr lang="vi-VN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Picture 70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DFE0DBFE-0E15-4C8D-B81F-09ACA3123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" y="2026262"/>
            <a:ext cx="5344550" cy="4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0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418186" y="-385991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8" y="6200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1111529" y="272187"/>
            <a:ext cx="9754870" cy="6375400"/>
            <a:chOff x="1556" y="392"/>
            <a:chExt cx="15362" cy="10040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5347" y="8891"/>
              <a:ext cx="1245" cy="1541"/>
            </a:xfrm>
            <a:prstGeom prst="rect">
              <a:avLst/>
            </a:prstGeom>
          </p:spPr>
        </p:pic>
      </p:grpSp>
      <p:cxnSp>
        <p:nvCxnSpPr>
          <p:cNvPr id="54" name="直接连接符 53"/>
          <p:cNvCxnSpPr>
            <a:cxnSpLocks/>
          </p:cNvCxnSpPr>
          <p:nvPr/>
        </p:nvCxnSpPr>
        <p:spPr>
          <a:xfrm>
            <a:off x="6187719" y="2899892"/>
            <a:ext cx="0" cy="192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995314" y="2708122"/>
            <a:ext cx="384175" cy="384175"/>
          </a:xfrm>
          <a:prstGeom prst="ellipse">
            <a:avLst/>
          </a:prstGeom>
          <a:solidFill>
            <a:srgbClr val="FFB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flipH="1">
            <a:off x="2568124" y="2556134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Hoàn thành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 vở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12384" y="2884017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015634" y="4648047"/>
            <a:ext cx="384175" cy="384175"/>
          </a:xfrm>
          <a:prstGeom prst="ellipse">
            <a:avLst/>
          </a:prstGeom>
          <a:solidFill>
            <a:srgbClr val="A4E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035048" y="4563253"/>
            <a:ext cx="2273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Chuẩn bị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tiếp theo.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6399809" y="4823942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353531" y="1081252"/>
            <a:ext cx="5520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DẶN DÒ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B4A8C29-5779-4690-85CB-FE0EA9FAB9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" y="2708122"/>
            <a:ext cx="2737300" cy="4050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5" grpId="0" animBg="1"/>
      <p:bldP spid="26" grpId="0"/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098676" y="1908510"/>
            <a:ext cx="5520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Chúc em học tốt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17547" y="2201422"/>
            <a:ext cx="7371186" cy="1076960"/>
            <a:chOff x="2871" y="3667"/>
            <a:chExt cx="11608" cy="1696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609" y="3667"/>
              <a:ext cx="1087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1. Mở rộng và hệ thống hoá vốn từ theo chủ điểm: </a:t>
              </a:r>
              <a:r>
                <a:rPr lang="en-US" altLang="zh-CN" sz="3200" b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Trí tuệ, Tài năng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 rot="16200000">
            <a:off x="5723506" y="109606"/>
            <a:ext cx="952143" cy="2939415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Mục tiêu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05946" y="3461210"/>
            <a:ext cx="7107555" cy="1076960"/>
            <a:chOff x="2871" y="3667"/>
            <a:chExt cx="11193" cy="1696"/>
          </a:xfrm>
        </p:grpSpPr>
        <p:pic>
          <p:nvPicPr>
            <p:cNvPr id="21" name="图形 12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2. Biết sử dụng các từ đã học để đặt câu và ghi nhớ các từ đó</a:t>
              </a:r>
              <a:endParaRPr lang="zh-CN" altLang="en-US" sz="3200" b="1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34283" y="4580070"/>
            <a:ext cx="7343246" cy="1569720"/>
            <a:chOff x="2871" y="3667"/>
            <a:chExt cx="11564" cy="2472"/>
          </a:xfrm>
        </p:grpSpPr>
        <p:pic>
          <p:nvPicPr>
            <p:cNvPr id="6" name="图形 12"/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09" y="3667"/>
              <a:ext cx="10826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</a:t>
              </a:r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Hiểu nghĩa và sử dụng các tục ngữ, thành ngữ thuộc chủ điểm</a:t>
              </a:r>
              <a:endParaRPr lang="zh-CN" altLang="en-US" sz="3200" b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  <a:p>
              <a:pPr algn="just"/>
              <a:endPara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88733" y="2232831"/>
            <a:ext cx="2211000" cy="3533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65288" y="1457325"/>
            <a:ext cx="5520690" cy="3032760"/>
            <a:chOff x="2246" y="2383"/>
            <a:chExt cx="8694" cy="4776"/>
          </a:xfrm>
        </p:grpSpPr>
        <p:grpSp>
          <p:nvGrpSpPr>
            <p:cNvPr id="7" name="组合 6"/>
            <p:cNvGrpSpPr/>
            <p:nvPr/>
          </p:nvGrpSpPr>
          <p:grpSpPr>
            <a:xfrm>
              <a:off x="2246" y="4521"/>
              <a:ext cx="8694" cy="2638"/>
              <a:chOff x="1623" y="3378"/>
              <a:chExt cx="8694" cy="263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23" y="4126"/>
                <a:ext cx="869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F280B3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Phân loại từ</a:t>
                </a:r>
                <a:endParaRPr lang="en-US" altLang="zh-CN" sz="7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F280B3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131" y="1240710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241085" y="-204481"/>
            <a:ext cx="12801600" cy="7646670"/>
            <a:chOff x="-333" y="-305"/>
            <a:chExt cx="20160" cy="12042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-305"/>
              <a:ext cx="20160" cy="12042"/>
              <a:chOff x="243" y="18"/>
              <a:chExt cx="19538" cy="11677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6" y="18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46" name="文本框 45"/>
          <p:cNvSpPr txBox="1"/>
          <p:nvPr/>
        </p:nvSpPr>
        <p:spPr>
          <a:xfrm>
            <a:off x="989592" y="1590393"/>
            <a:ext cx="1055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từ sau đây theo nghĩa của tiếng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6F5E4E-0EFB-4249-B061-10B78AA31DA1}"/>
              </a:ext>
            </a:extLst>
          </p:cNvPr>
          <p:cNvSpPr txBox="1"/>
          <p:nvPr/>
        </p:nvSpPr>
        <p:spPr>
          <a:xfrm>
            <a:off x="2085481" y="3508153"/>
            <a:ext cx="8401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37A99F-509E-4AAB-A23C-B1E2A4109224}"/>
              </a:ext>
            </a:extLst>
          </p:cNvPr>
          <p:cNvSpPr txBox="1"/>
          <p:nvPr/>
        </p:nvSpPr>
        <p:spPr>
          <a:xfrm>
            <a:off x="2468388" y="2265539"/>
            <a:ext cx="8291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6" grpId="0" build="p"/>
      <p:bldP spid="83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365111" y="143169"/>
            <a:ext cx="11374893" cy="6384105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376539" y="710246"/>
            <a:ext cx="11374893" cy="5378804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607814" y="171430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630094" y="702645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>
                <a:latin typeface="Cutewritten" panose="02000503000000000000" pitchFamily="2" charset="0"/>
              </a:rPr>
              <a:t>www.</a:t>
            </a:r>
            <a:r>
              <a:rPr lang="en-US" sz="2000">
                <a:latin typeface="Cutewritten" panose="02000503000000000000" pitchFamily="2" charset="0"/>
              </a:rPr>
              <a:t>phanloai</a:t>
            </a:r>
            <a:r>
              <a:rPr lang="id-ID" sz="2000">
                <a:latin typeface="Cutewritten" panose="02000503000000000000" pitchFamily="2" charset="0"/>
              </a:rPr>
              <a:t>.</a:t>
            </a:r>
            <a:r>
              <a:rPr lang="id-ID" sz="2000" dirty="0">
                <a:latin typeface="Cutewritten" panose="02000503000000000000" pitchFamily="2" charset="0"/>
              </a:rPr>
              <a:t>com</a:t>
            </a: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8E1881F-A05C-426B-A429-04204806DCC6}"/>
              </a:ext>
            </a:extLst>
          </p:cNvPr>
          <p:cNvSpPr txBox="1"/>
          <p:nvPr/>
        </p:nvSpPr>
        <p:spPr>
          <a:xfrm>
            <a:off x="2356019" y="1293813"/>
            <a:ext cx="73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2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E90A71C-50D7-4786-870B-6470FB8B4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" r="-3417"/>
          <a:stretch/>
        </p:blipFill>
        <p:spPr>
          <a:xfrm>
            <a:off x="8996645" y="3833553"/>
            <a:ext cx="2684551" cy="2134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C676EB-EC7F-47BC-A8F8-EDBF1633DBB0}"/>
              </a:ext>
            </a:extLst>
          </p:cNvPr>
          <p:cNvGrpSpPr/>
          <p:nvPr/>
        </p:nvGrpSpPr>
        <p:grpSpPr>
          <a:xfrm>
            <a:off x="5931774" y="2551717"/>
            <a:ext cx="390525" cy="3187065"/>
            <a:chOff x="5652135" y="1795145"/>
            <a:chExt cx="390525" cy="3187065"/>
          </a:xfrm>
        </p:grpSpPr>
        <p:cxnSp>
          <p:nvCxnSpPr>
            <p:cNvPr id="103" name="直接连接符 53">
              <a:extLst>
                <a:ext uri="{FF2B5EF4-FFF2-40B4-BE49-F238E27FC236}">
                  <a16:creationId xmlns:a16="http://schemas.microsoft.com/office/drawing/2014/main" id="{0CB6E444-4D1C-4978-BCE3-199F0D36DB26}"/>
                </a:ext>
              </a:extLst>
            </p:cNvPr>
            <p:cNvCxnSpPr/>
            <p:nvPr/>
          </p:nvCxnSpPr>
          <p:spPr>
            <a:xfrm>
              <a:off x="5850890" y="1986915"/>
              <a:ext cx="0" cy="2820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椭圆 4">
              <a:extLst>
                <a:ext uri="{FF2B5EF4-FFF2-40B4-BE49-F238E27FC236}">
                  <a16:creationId xmlns:a16="http://schemas.microsoft.com/office/drawing/2014/main" id="{AEAA4961-73E5-4B00-9494-2E3387446170}"/>
                </a:ext>
              </a:extLst>
            </p:cNvPr>
            <p:cNvSpPr/>
            <p:nvPr/>
          </p:nvSpPr>
          <p:spPr>
            <a:xfrm>
              <a:off x="5658485" y="1795145"/>
              <a:ext cx="384175" cy="384175"/>
            </a:xfrm>
            <a:prstGeom prst="ellipse">
              <a:avLst/>
            </a:prstGeom>
            <a:solidFill>
              <a:srgbClr val="FFB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9">
              <a:extLst>
                <a:ext uri="{FF2B5EF4-FFF2-40B4-BE49-F238E27FC236}">
                  <a16:creationId xmlns:a16="http://schemas.microsoft.com/office/drawing/2014/main" id="{62DA823E-A6A4-4D35-B94E-4E22A852E1B6}"/>
                </a:ext>
              </a:extLst>
            </p:cNvPr>
            <p:cNvSpPr/>
            <p:nvPr/>
          </p:nvSpPr>
          <p:spPr>
            <a:xfrm flipH="1">
              <a:off x="5652135" y="3196590"/>
              <a:ext cx="384175" cy="384175"/>
            </a:xfrm>
            <a:prstGeom prst="ellipse">
              <a:avLst/>
            </a:prstGeom>
            <a:solidFill>
              <a:srgbClr val="BDBD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24">
              <a:extLst>
                <a:ext uri="{FF2B5EF4-FFF2-40B4-BE49-F238E27FC236}">
                  <a16:creationId xmlns:a16="http://schemas.microsoft.com/office/drawing/2014/main" id="{D540893D-483A-49FC-AC23-A3A09D8E4D1C}"/>
                </a:ext>
              </a:extLst>
            </p:cNvPr>
            <p:cNvSpPr/>
            <p:nvPr/>
          </p:nvSpPr>
          <p:spPr>
            <a:xfrm>
              <a:off x="5652135" y="4598035"/>
              <a:ext cx="384175" cy="384175"/>
            </a:xfrm>
            <a:prstGeom prst="ellipse">
              <a:avLst/>
            </a:prstGeom>
            <a:solidFill>
              <a:srgbClr val="A4E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6123D18-0243-4014-82B4-E2D5C507D36C}"/>
              </a:ext>
            </a:extLst>
          </p:cNvPr>
          <p:cNvSpPr/>
          <p:nvPr/>
        </p:nvSpPr>
        <p:spPr>
          <a:xfrm>
            <a:off x="6734767" y="3253037"/>
            <a:ext cx="2364750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nguyên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trợ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sản</a:t>
            </a:r>
            <a:endParaRPr lang="vi-VN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D09CA-759B-47EB-AC77-34A9670D080E}"/>
              </a:ext>
            </a:extLst>
          </p:cNvPr>
          <p:cNvSpPr txBox="1"/>
          <p:nvPr/>
        </p:nvSpPr>
        <p:spPr>
          <a:xfrm>
            <a:off x="2069402" y="3209455"/>
            <a:ext cx="1762021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giỏi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nghệ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ba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62216D6-33FF-4D61-AB6D-2401BF3F84B5}"/>
              </a:ext>
            </a:extLst>
          </p:cNvPr>
          <p:cNvSpPr txBox="1"/>
          <p:nvPr/>
        </p:nvSpPr>
        <p:spPr>
          <a:xfrm>
            <a:off x="3911451" y="3209265"/>
            <a:ext cx="1787669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hoa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B3E33CD-13FB-4EA5-955F-0E5CF12AF7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32" y="2397255"/>
            <a:ext cx="5062697" cy="117820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4C6BB0F-28EA-4632-AFD0-109A918065FE}"/>
              </a:ext>
            </a:extLst>
          </p:cNvPr>
          <p:cNvSpPr txBox="1"/>
          <p:nvPr/>
        </p:nvSpPr>
        <p:spPr>
          <a:xfrm>
            <a:off x="917017" y="2439994"/>
            <a:ext cx="494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A966502-A02E-46D5-B03C-84CC0A903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56045" b="67127"/>
          <a:stretch/>
        </p:blipFill>
        <p:spPr>
          <a:xfrm>
            <a:off x="124040" y="3000001"/>
            <a:ext cx="2654379" cy="333602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1DF3469-C3A8-4DCE-9183-64E754B17B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7" y="2360937"/>
            <a:ext cx="5062697" cy="10534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AEA3AC7-8D51-4DF8-9E54-B2D6C7D6C065}"/>
              </a:ext>
            </a:extLst>
          </p:cNvPr>
          <p:cNvSpPr txBox="1"/>
          <p:nvPr/>
        </p:nvSpPr>
        <p:spPr>
          <a:xfrm>
            <a:off x="6500342" y="2464081"/>
            <a:ext cx="456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19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0" grpId="0" build="p"/>
      <p:bldP spid="8" grpId="0" uiExpand="1" build="p"/>
      <p:bldP spid="112" grpId="0" build="p"/>
      <p:bldP spid="102" grpId="0"/>
      <p:bldP spid="1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11700" y="248920"/>
            <a:ext cx="10363197" cy="6156642"/>
            <a:chOff x="1194" y="392"/>
            <a:chExt cx="15724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194" y="431"/>
              <a:ext cx="15724" cy="8286"/>
              <a:chOff x="1745" y="864"/>
              <a:chExt cx="15724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745" y="2041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92593" y="1457325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6">
                          <a:lumMod val="75000"/>
                        </a:schemeClr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Đặt câu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6">
                        <a:lumMod val="75000"/>
                      </a:schemeClr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CB03C">
                <a:alpha val="71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02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013460" y="517842"/>
            <a:ext cx="11092180" cy="6944360"/>
            <a:chOff x="1568" y="226"/>
            <a:chExt cx="17468" cy="10936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68" y="33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91" y="7053"/>
              <a:ext cx="2698" cy="2698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656" y="1103342"/>
            <a:ext cx="3829413" cy="49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4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3E3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9" name="组合 9">
            <a:extLst>
              <a:ext uri="{FF2B5EF4-FFF2-40B4-BE49-F238E27FC236}">
                <a16:creationId xmlns:a16="http://schemas.microsoft.com/office/drawing/2014/main" id="{D6C63043-2E0A-4330-A42F-248C6842E499}"/>
              </a:ext>
            </a:extLst>
          </p:cNvPr>
          <p:cNvGrpSpPr/>
          <p:nvPr/>
        </p:nvGrpSpPr>
        <p:grpSpPr>
          <a:xfrm>
            <a:off x="5836062" y="3059548"/>
            <a:ext cx="5530208" cy="1939290"/>
            <a:chOff x="2893" y="3667"/>
            <a:chExt cx="14035" cy="3054"/>
          </a:xfrm>
        </p:grpSpPr>
        <p:pic>
          <p:nvPicPr>
            <p:cNvPr id="120" name="图形 12">
              <a:extLst>
                <a:ext uri="{FF2B5EF4-FFF2-40B4-BE49-F238E27FC236}">
                  <a16:creationId xmlns:a16="http://schemas.microsoft.com/office/drawing/2014/main" id="{7E3BB968-324B-410A-8B15-B7F13FA5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893" y="3894"/>
              <a:ext cx="420" cy="630"/>
            </a:xfrm>
            <a:prstGeom prst="rect">
              <a:avLst/>
            </a:prstGeom>
          </p:spPr>
        </p:pic>
        <p:sp>
          <p:nvSpPr>
            <p:cNvPr id="121" name="文本框 21">
              <a:extLst>
                <a:ext uri="{FF2B5EF4-FFF2-40B4-BE49-F238E27FC236}">
                  <a16:creationId xmlns:a16="http://schemas.microsoft.com/office/drawing/2014/main" id="{9F4BD7E3-E717-4118-BB3C-8CFBAF52CC48}"/>
                </a:ext>
              </a:extLst>
            </p:cNvPr>
            <p:cNvSpPr txBox="1"/>
            <p:nvPr/>
          </p:nvSpPr>
          <p:spPr>
            <a:xfrm>
              <a:off x="3609" y="3667"/>
              <a:ext cx="13319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 sư Ngô Bảo Châu là một </a:t>
              </a:r>
              <a:r>
                <a:rPr lang="en-US" altLang="zh-CN" sz="4000" b="1">
                  <a:solidFill>
                    <a:srgbClr val="E2005B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năng</a:t>
              </a:r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Toán học của nước ta.</a:t>
              </a:r>
              <a:endParaRPr lang="zh-CN" altLang="en-US" sz="4000" b="1" dirty="0">
                <a:solidFill>
                  <a:srgbClr val="E2005B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0347110-FBE1-40BA-AD44-72E92DD3F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3051823"/>
            <a:ext cx="4443340" cy="249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4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6" name="组合 8">
            <a:extLst>
              <a:ext uri="{FF2B5EF4-FFF2-40B4-BE49-F238E27FC236}">
                <a16:creationId xmlns:a16="http://schemas.microsoft.com/office/drawing/2014/main" id="{1CE0F163-805A-4D6A-A236-7BADA0B6FAC8}"/>
              </a:ext>
            </a:extLst>
          </p:cNvPr>
          <p:cNvGrpSpPr/>
          <p:nvPr/>
        </p:nvGrpSpPr>
        <p:grpSpPr>
          <a:xfrm>
            <a:off x="302134" y="3276183"/>
            <a:ext cx="6249522" cy="2632439"/>
            <a:chOff x="2410" y="3454"/>
            <a:chExt cx="14567" cy="1892"/>
          </a:xfrm>
        </p:grpSpPr>
        <p:pic>
          <p:nvPicPr>
            <p:cNvPr id="117" name="图形 12">
              <a:extLst>
                <a:ext uri="{FF2B5EF4-FFF2-40B4-BE49-F238E27FC236}">
                  <a16:creationId xmlns:a16="http://schemas.microsoft.com/office/drawing/2014/main" id="{453E1D92-B003-48DD-9239-534DFF31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0" y="3454"/>
              <a:ext cx="1222" cy="509"/>
            </a:xfrm>
            <a:prstGeom prst="rect">
              <a:avLst/>
            </a:prstGeom>
          </p:spPr>
        </p:pic>
        <p:sp>
          <p:nvSpPr>
            <p:cNvPr id="118" name="文本框 1">
              <a:extLst>
                <a:ext uri="{FF2B5EF4-FFF2-40B4-BE49-F238E27FC236}">
                  <a16:creationId xmlns:a16="http://schemas.microsoft.com/office/drawing/2014/main" id="{8CB51C56-AD9C-4590-9539-7A28421ABAD0}"/>
                </a:ext>
              </a:extLst>
            </p:cNvPr>
            <p:cNvSpPr txBox="1"/>
            <p:nvPr/>
          </p:nvSpPr>
          <p:spPr>
            <a:xfrm>
              <a:off x="3815" y="3456"/>
              <a:ext cx="13162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Nước không phải là nguồn </a:t>
              </a:r>
              <a:r>
                <a:rPr lang="en-US" altLang="zh-CN" sz="4000" b="1">
                  <a:solidFill>
                    <a:srgbClr val="7030A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nguyên</a:t>
              </a:r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vô tận, vì vậy chúng ta phải tiết kiệm nước.</a:t>
              </a:r>
              <a:endParaRPr lang="zh-C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0D07C-78BD-48A9-9481-B0BD9517A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/>
        </p:blipFill>
        <p:spPr>
          <a:xfrm>
            <a:off x="6688884" y="2894276"/>
            <a:ext cx="4739313" cy="266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653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7928728" y="5304833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04123" y="1711988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0070C0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Tục ngữ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0070C0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78ACE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03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48055" y="274002"/>
            <a:ext cx="11157585" cy="7188200"/>
            <a:chOff x="1465" y="-158"/>
            <a:chExt cx="17571" cy="11320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" y="-15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532" y="-158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2" y="7530"/>
              <a:ext cx="2060" cy="20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E8DC8F-2098-4C73-A91C-3DC4AB4137FA}"/>
              </a:ext>
            </a:extLst>
          </p:cNvPr>
          <p:cNvGrpSpPr/>
          <p:nvPr/>
        </p:nvGrpSpPr>
        <p:grpSpPr>
          <a:xfrm>
            <a:off x="1764369" y="1210108"/>
            <a:ext cx="5284819" cy="4893573"/>
            <a:chOff x="1495370" y="1326765"/>
            <a:chExt cx="5284819" cy="4893573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5370" y="1326765"/>
              <a:ext cx="5284819" cy="48935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20D197-710E-4EF0-8F67-2131694046E2}"/>
                </a:ext>
              </a:extLst>
            </p:cNvPr>
            <p:cNvSpPr txBox="1"/>
            <p:nvPr/>
          </p:nvSpPr>
          <p:spPr>
            <a:xfrm>
              <a:off x="2257117" y="2957155"/>
              <a:ext cx="1662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UTM Aquarelle" panose="02040603050506020204" pitchFamily="18" charset="0"/>
                </a:rPr>
                <a:t>Tục ngữ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8885" y="248920"/>
            <a:ext cx="10466012" cy="6156642"/>
            <a:chOff x="1038" y="392"/>
            <a:chExt cx="15880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038" y="431"/>
              <a:ext cx="15880" cy="8286"/>
              <a:chOff x="1589" y="864"/>
              <a:chExt cx="15880" cy="8286"/>
            </a:xfrm>
          </p:grpSpPr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89" y="2012"/>
                <a:ext cx="1010" cy="1250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966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plqbr4f5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637</Words>
  <Application>Microsoft Office PowerPoint</Application>
  <PresentationFormat>Widescreen</PresentationFormat>
  <Paragraphs>105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Cutewritten</vt:lpstr>
      <vt:lpstr>Arial Rounded MT Bold</vt:lpstr>
      <vt:lpstr>UTM Showcard</vt:lpstr>
      <vt:lpstr>UTM Aquarelle</vt:lpstr>
      <vt:lpstr>Microsoft YaHei</vt:lpstr>
      <vt:lpstr>Wingdings</vt:lpstr>
      <vt:lpstr>仓耳玄三M W05</vt:lpstr>
      <vt:lpstr>等线</vt:lpstr>
      <vt:lpstr>UTM Beautiful Caps</vt:lpstr>
      <vt:lpstr>字魂50号-白鸽天行体</vt:lpstr>
      <vt:lpstr>宋体</vt:lpstr>
      <vt:lpstr>Times New Roman</vt:lpstr>
      <vt:lpstr>UTM Gradoo</vt:lpstr>
      <vt:lpstr>Arial</vt:lpstr>
      <vt:lpstr>Bakso Sapi</vt:lpstr>
      <vt:lpstr>方正卡通简体</vt:lpstr>
      <vt:lpstr>UTM Atlas</vt:lpstr>
      <vt:lpstr>Calibri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Tai nang</dc:title>
  <dc:subject>LTVC 4</dc:subject>
  <dc:creator>KTUTS</dc:creator>
  <cp:keywords>YenVu</cp:keywords>
  <cp:lastModifiedBy>DELL</cp:lastModifiedBy>
  <cp:revision>21</cp:revision>
  <dcterms:created xsi:type="dcterms:W3CDTF">2021-12-17T07:20:22Z</dcterms:created>
  <dcterms:modified xsi:type="dcterms:W3CDTF">2023-01-12T09:08:10Z</dcterms:modified>
  <cp:version>N04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D5C10C241FD2461CBB2FE286B5FF0AE3</vt:lpwstr>
  </property>
  <property fmtid="{D5CDD505-2E9C-101B-9397-08002B2CF9AE}" pid="3" name="KSOProductBuildVer">
    <vt:lpwstr>2052-11.1.0.11194</vt:lpwstr>
  </property>
</Properties>
</file>