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90" r:id="rId2"/>
    <p:sldId id="291" r:id="rId3"/>
    <p:sldId id="283" r:id="rId4"/>
    <p:sldId id="275" r:id="rId5"/>
    <p:sldId id="294" r:id="rId6"/>
    <p:sldId id="292" r:id="rId7"/>
    <p:sldId id="295" r:id="rId8"/>
    <p:sldId id="293" r:id="rId9"/>
    <p:sldId id="296" r:id="rId10"/>
    <p:sldId id="297" r:id="rId11"/>
    <p:sldId id="298" r:id="rId12"/>
    <p:sldId id="300" r:id="rId13"/>
    <p:sldId id="299" r:id="rId14"/>
    <p:sldId id="277" r:id="rId15"/>
    <p:sldId id="287" r:id="rId16"/>
    <p:sldId id="288" r:id="rId17"/>
    <p:sldId id="280" r:id="rId18"/>
    <p:sldId id="301" r:id="rId19"/>
    <p:sldId id="302" r:id="rId20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A7DFED"/>
    <a:srgbClr val="FFFA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5" autoAdjust="0"/>
    <p:restoredTop sz="94687"/>
  </p:normalViewPr>
  <p:slideViewPr>
    <p:cSldViewPr snapToGrid="0" snapToObjects="1">
      <p:cViewPr varScale="1">
        <p:scale>
          <a:sx n="63" d="100"/>
          <a:sy n="63" d="100"/>
        </p:scale>
        <p:origin x="5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62303-8C28-0644-A4CB-3C344652946A}" type="datetimeFigureOut">
              <a:rPr lang="en-VN" smtClean="0"/>
              <a:t>01/14/2023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AB50D-77C5-B346-9201-AD410808430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5307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4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04DC-2F8A-A84B-9EAB-6A3895A24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75D05-326A-6B4E-B576-A814E58AA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16EC3-0E9B-AA47-8C63-5E9C315BA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C2E-E72B-644F-87BE-712E10AA0BA3}" type="datetimeFigureOut">
              <a:rPr lang="en-VN" smtClean="0"/>
              <a:t>01/14/2023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A2EC5-7ABF-D746-B477-EB8AD1E2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F0514-E200-3544-86B1-D739C9B0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54F8-42FC-5E47-9173-F1B8F2D8969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0737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D7B03-AE8C-F54E-8D0B-A581EC763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27E58-90E6-6841-8524-6E69D85EE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1FCB1-1006-C145-B1F9-7A6E3CDD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C2E-E72B-644F-87BE-712E10AA0BA3}" type="datetimeFigureOut">
              <a:rPr lang="en-VN" smtClean="0"/>
              <a:t>01/14/2023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83AE1-AD35-C84A-A61C-A258362D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387EF-31C2-F440-A365-471E7CB8D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54F8-42FC-5E47-9173-F1B8F2D8969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0964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807779-06C0-F845-B2FE-5723FA3BF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1D63B-CDAC-1D4E-BCF3-18DF5628A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2D41F-DA02-BC4D-B858-0B8C5C0C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C2E-E72B-644F-87BE-712E10AA0BA3}" type="datetimeFigureOut">
              <a:rPr lang="en-VN" smtClean="0"/>
              <a:t>01/14/2023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4C2D5-49D8-CF4C-92D8-C3DF4299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09513-D74F-714B-8674-7BD6A734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54F8-42FC-5E47-9173-F1B8F2D8969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43909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382824"/>
      </p:ext>
    </p:extLst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3" y="6218770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963970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20F2-6648-9742-BCEE-3582CF0D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9A72B-BEA5-E543-AA91-BD392999A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EC1EA-C756-D349-BBF4-C02F3E1A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C2E-E72B-644F-87BE-712E10AA0BA3}" type="datetimeFigureOut">
              <a:rPr lang="en-VN" smtClean="0"/>
              <a:t>01/14/2023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DB46D-9EB3-944C-ADE7-6FE06F91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915CB-D805-AD40-9ADF-6A404882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54F8-42FC-5E47-9173-F1B8F2D8969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0834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E3AF-25F5-2C46-ABC1-37BCE0EA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AB472-CC37-A94E-A15B-33C1E95A7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0E1D8-5D5D-0649-8BB3-70F5F215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C2E-E72B-644F-87BE-712E10AA0BA3}" type="datetimeFigureOut">
              <a:rPr lang="en-VN" smtClean="0"/>
              <a:t>01/14/2023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05B1-512F-E14E-8769-5655A0F2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A9064-0D59-0E4B-A210-7CFEE9DB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54F8-42FC-5E47-9173-F1B8F2D8969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0965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B076-3355-E546-8F4E-B1F94EF2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8C946-73D1-1141-A87B-2AFE54910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88073-FF41-1E46-873B-BFF7BC853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F0781-9790-D44B-8527-EF35E1785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C2E-E72B-644F-87BE-712E10AA0BA3}" type="datetimeFigureOut">
              <a:rPr lang="en-VN" smtClean="0"/>
              <a:t>01/14/2023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5EDEA-8DD8-524C-A79A-769FDA98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2A5A7-6263-3347-8851-D47D3B7B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54F8-42FC-5E47-9173-F1B8F2D8969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651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7A30E-313A-F443-A083-9F8B6691B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354DC-F62D-3246-99B7-9FF04CB5C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775AF-AA7E-4240-B234-71326414A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8F3BA9-D8E9-3343-BBB0-ADE8454A1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5029D0-B94B-C442-9F75-531B6F983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60316-CC04-E340-A731-0070D0DA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C2E-E72B-644F-87BE-712E10AA0BA3}" type="datetimeFigureOut">
              <a:rPr lang="en-VN" smtClean="0"/>
              <a:t>01/14/2023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17835E-AB4C-A64E-A286-52FE9AA8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4AB43F-A48B-F64F-B26A-3E608ECA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54F8-42FC-5E47-9173-F1B8F2D8969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774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BB81-306F-D947-9341-3F767B91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8B07B-5178-B041-828B-2BBB0CDA8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C2E-E72B-644F-87BE-712E10AA0BA3}" type="datetimeFigureOut">
              <a:rPr lang="en-VN" smtClean="0"/>
              <a:t>01/14/2023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D95C3-5510-3A4F-B6BE-B34EF1FB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9EB51-4FEE-4A44-81EF-B2B211B3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54F8-42FC-5E47-9173-F1B8F2D8969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7111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53ED0-4A8C-904C-9374-6EED3CBE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C2E-E72B-644F-87BE-712E10AA0BA3}" type="datetimeFigureOut">
              <a:rPr lang="en-VN" smtClean="0"/>
              <a:t>01/14/2023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E3A6F4-AA4E-0941-B33C-9D6ED2B1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F490D-657C-9945-A45D-CA40711E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54F8-42FC-5E47-9173-F1B8F2D8969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1653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0385-8443-BB47-8093-239F6E6F6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335B1-5B03-444D-A42D-D3EFBE56B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8ADF2-9260-7743-9E31-03815EF4C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8DE32-A24D-D541-969F-F9002398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C2E-E72B-644F-87BE-712E10AA0BA3}" type="datetimeFigureOut">
              <a:rPr lang="en-VN" smtClean="0"/>
              <a:t>01/14/2023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70B54-7564-5F4C-9322-8FE2C0FF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8B7FD-8AEB-6245-8D49-2328E291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54F8-42FC-5E47-9173-F1B8F2D8969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4498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A3534-8C72-844D-A3C2-EC31C969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EE8CCE-7AB7-8E49-A8C6-023B8F59D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F31B9-4593-D147-8B8F-800D23E1C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A48C5-510A-3C49-A7D5-1FB1F379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1BC2E-E72B-644F-87BE-712E10AA0BA3}" type="datetimeFigureOut">
              <a:rPr lang="en-VN" smtClean="0"/>
              <a:t>01/14/2023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7709F-3877-4349-BD34-6B138F52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B1863-B45C-7D41-A7F3-9931FE66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54F8-42FC-5E47-9173-F1B8F2D8969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160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2899E-2495-F247-B128-72FF729E0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7F2FB-343C-AE41-8914-F8003A0D8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167E3-898D-D04E-B242-DBB08388B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1BC2E-E72B-644F-87BE-712E10AA0BA3}" type="datetimeFigureOut">
              <a:rPr lang="en-VN" smtClean="0"/>
              <a:t>01/14/2023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D875C-994C-6848-823F-322257424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1510A-0B64-1547-9C22-EB740ECDD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B54F8-42FC-5E47-9173-F1B8F2D8969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4358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4038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45163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8768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3571240" y="2739975"/>
            <a:ext cx="5857240" cy="108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Arial" panose="020B0604020202020204" pitchFamily="34" charset="0"/>
              </a:rPr>
              <a:t>: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Arial" panose="020B0604020202020204" pitchFamily="34" charset="0"/>
              </a:rPr>
              <a:t>Chuyện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Arial" panose="020B0604020202020204" pitchFamily="34" charset="0"/>
              </a:rPr>
              <a:t>cổ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Arial" panose="020B0604020202020204" pitchFamily="34" charset="0"/>
              </a:rPr>
              <a:t>loài</a:t>
            </a:r>
            <a:r>
              <a:rPr lang="en-US" sz="3600" b="1" kern="10" dirty="0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Arial" panose="020B0604020202020204" pitchFamily="34" charset="0"/>
              </a:rPr>
              <a:t>người</a:t>
            </a:r>
            <a:endParaRPr lang="en-US" sz="3600" b="1" kern="10" dirty="0">
              <a:ln w="12700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475672" y="2077720"/>
            <a:ext cx="30241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Môn</a:t>
            </a: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: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Tập</a:t>
            </a:r>
            <a:r>
              <a:rPr lang="en-US" altLang="en-US" sz="32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đọc</a:t>
            </a:r>
            <a:endParaRPr lang="en-US" alt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1229360"/>
            <a:ext cx="656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TRƯỜNG TIỂU HỌC SÀI ĐỒNG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571240" y="3952558"/>
            <a:ext cx="7345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anose="020B0603050302020204" pitchFamily="34" charset="0"/>
              </a:rPr>
              <a:t>Lớp</a:t>
            </a:r>
            <a:r>
              <a:rPr lang="en-US" sz="3200" b="1" dirty="0" smtClean="0">
                <a:latin typeface="HP001 4 hàng" panose="020B0603050302020204" pitchFamily="34" charset="0"/>
              </a:rPr>
              <a:t> : 4A5</a:t>
            </a:r>
          </a:p>
          <a:p>
            <a:r>
              <a:rPr lang="en-US" sz="3200" b="1" dirty="0" smtClean="0">
                <a:latin typeface="HP001 4 hàng" panose="020B0603050302020204" pitchFamily="34" charset="0"/>
              </a:rPr>
              <a:t>GV  :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Vũ</a:t>
            </a:r>
            <a:r>
              <a:rPr lang="en-US" sz="3200" b="1" dirty="0" smtClean="0"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</a:rPr>
              <a:t>Thị</a:t>
            </a:r>
            <a:r>
              <a:rPr lang="en-US" sz="3200" b="1" dirty="0" smtClean="0">
                <a:latin typeface="HP001 4 hàng" panose="020B0603050302020204" pitchFamily="34" charset="0"/>
              </a:rPr>
              <a:t> Kim Loan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28601" y="152401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45832" y="1854485"/>
            <a:ext cx="5852129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t">
              <a:buNone/>
            </a:pPr>
            <a:r>
              <a:rPr lang="vi-VN" i="1" dirty="0" smtClean="0">
                <a:solidFill>
                  <a:srgbClr val="0000FF"/>
                </a:solidFill>
                <a:latin typeface="+mj-lt"/>
              </a:rPr>
              <a:t>Nhưng </a:t>
            </a:r>
            <a:r>
              <a:rPr lang="vi-VN" i="1" dirty="0">
                <a:solidFill>
                  <a:srgbClr val="0000FF"/>
                </a:solidFill>
                <a:latin typeface="+mj-lt"/>
              </a:rPr>
              <a:t>còn cần cho trẻ</a:t>
            </a:r>
          </a:p>
          <a:p>
            <a:pPr fontAlgn="t">
              <a:buNone/>
            </a:pPr>
            <a:r>
              <a:rPr lang="vi-VN" b="1" i="1" dirty="0">
                <a:solidFill>
                  <a:srgbClr val="0000FF"/>
                </a:solidFill>
                <a:latin typeface="+mj-lt"/>
              </a:rPr>
              <a:t>Tình yêu </a:t>
            </a:r>
            <a:r>
              <a:rPr lang="vi-VN" i="1" dirty="0">
                <a:solidFill>
                  <a:srgbClr val="0000FF"/>
                </a:solidFill>
                <a:latin typeface="+mj-lt"/>
              </a:rPr>
              <a:t>và </a:t>
            </a:r>
            <a:r>
              <a:rPr lang="vi-VN" b="1" i="1" dirty="0">
                <a:solidFill>
                  <a:srgbClr val="0000FF"/>
                </a:solidFill>
                <a:latin typeface="+mj-lt"/>
              </a:rPr>
              <a:t>lời ru</a:t>
            </a:r>
          </a:p>
          <a:p>
            <a:pPr fontAlgn="t">
              <a:buNone/>
            </a:pPr>
            <a:r>
              <a:rPr lang="vi-VN" i="1" dirty="0">
                <a:solidFill>
                  <a:srgbClr val="0000FF"/>
                </a:solidFill>
                <a:latin typeface="+mj-lt"/>
              </a:rPr>
              <a:t>Cho nên mẹ sinh ra</a:t>
            </a:r>
          </a:p>
          <a:p>
            <a:pPr fontAlgn="t">
              <a:buNone/>
            </a:pPr>
            <a:r>
              <a:rPr lang="vi-VN" i="1" dirty="0">
                <a:solidFill>
                  <a:srgbClr val="0000FF"/>
                </a:solidFill>
                <a:latin typeface="+mj-lt"/>
              </a:rPr>
              <a:t>Để </a:t>
            </a:r>
            <a:r>
              <a:rPr lang="vi-VN" b="1" i="1" dirty="0">
                <a:solidFill>
                  <a:srgbClr val="0000FF"/>
                </a:solidFill>
                <a:latin typeface="+mj-lt"/>
              </a:rPr>
              <a:t>bế bồng chăm sóc</a:t>
            </a:r>
            <a:r>
              <a:rPr lang="vi-VN" i="1" dirty="0" smtClean="0">
                <a:solidFill>
                  <a:srgbClr val="0000FF"/>
                </a:solidFill>
                <a:latin typeface="+mj-lt"/>
              </a:rPr>
              <a:t>.</a:t>
            </a:r>
            <a:endParaRPr lang="en-US" i="1" dirty="0" smtClean="0">
              <a:solidFill>
                <a:srgbClr val="0000FF"/>
              </a:solidFill>
              <a:latin typeface="+mj-lt"/>
            </a:endParaRPr>
          </a:p>
          <a:p>
            <a:pPr fontAlgn="t">
              <a:buNone/>
            </a:pPr>
            <a:r>
              <a:rPr lang="vi-VN" i="1" dirty="0">
                <a:solidFill>
                  <a:srgbClr val="0000FF"/>
                </a:solidFill>
                <a:latin typeface="+mj-lt"/>
              </a:rPr>
              <a:t>Thầy viết chữ </a:t>
            </a:r>
            <a:r>
              <a:rPr lang="vi-VN" b="1" i="1" dirty="0">
                <a:solidFill>
                  <a:srgbClr val="0000FF"/>
                </a:solidFill>
                <a:latin typeface="+mj-lt"/>
              </a:rPr>
              <a:t>thật to</a:t>
            </a:r>
          </a:p>
          <a:p>
            <a:pPr fontAlgn="t">
              <a:buNone/>
            </a:pPr>
            <a:r>
              <a:rPr lang="vi-VN" i="1" dirty="0">
                <a:solidFill>
                  <a:srgbClr val="0000FF"/>
                </a:solidFill>
                <a:latin typeface="+mj-lt"/>
              </a:rPr>
              <a:t>"</a:t>
            </a:r>
            <a:r>
              <a:rPr lang="vi-VN" b="1" i="1" dirty="0">
                <a:solidFill>
                  <a:srgbClr val="0000FF"/>
                </a:solidFill>
                <a:latin typeface="+mj-lt"/>
              </a:rPr>
              <a:t>Chuyện loài người</a:t>
            </a:r>
            <a:r>
              <a:rPr lang="vi-VN" i="1" dirty="0">
                <a:solidFill>
                  <a:srgbClr val="0000FF"/>
                </a:solidFill>
                <a:latin typeface="+mj-lt"/>
              </a:rPr>
              <a:t>" trước nhất.</a:t>
            </a:r>
            <a:endParaRPr lang="en-US" i="1" dirty="0">
              <a:solidFill>
                <a:srgbClr val="0000FF"/>
              </a:solidFill>
              <a:latin typeface="+mj-lt"/>
            </a:endParaRPr>
          </a:p>
          <a:p>
            <a:pPr fontAlgn="t">
              <a:buNone/>
            </a:pPr>
            <a:endParaRPr lang="vi-V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2863"/>
            <a:ext cx="121539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28600" y="152400"/>
            <a:ext cx="11647488" cy="63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Hộp_Văn_Bản 7"/>
          <p:cNvSpPr txBox="1">
            <a:spLocks noChangeArrowheads="1"/>
          </p:cNvSpPr>
          <p:nvPr/>
        </p:nvSpPr>
        <p:spPr bwMode="auto">
          <a:xfrm>
            <a:off x="2819400" y="2846388"/>
            <a:ext cx="69262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nhóm đôi</a:t>
            </a:r>
          </a:p>
        </p:txBody>
      </p:sp>
    </p:spTree>
    <p:extLst>
      <p:ext uri="{BB962C8B-B14F-4D97-AF65-F5344CB8AC3E}">
        <p14:creationId xmlns:p14="http://schemas.microsoft.com/office/powerpoint/2010/main" val="285106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182761" y="909901"/>
          <a:ext cx="7924800" cy="5865454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3646812152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3596246231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fontAlgn="t"/>
                      <a:r>
                        <a:rPr lang="vi-VN" sz="20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Trời sinh ra trước nhất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Chỉ toàn là trẻ con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Trên trái đất trụi trần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Không dáng cây ngọn cỏ.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Nhưng còn cần cho trẻ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Tình yêu và lời ru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Cho nên mẹ sinh ra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Để bế bồng chăm sóc.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Muốn cho trẻ hiểu biết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Thế là bố sinh ra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Bố bảo cho biết ngoan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Bố dạy cho biết nghĩ.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Rộng lắm là mặt bể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Dài lắm con đường đi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Núi thì xanh và xa        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Hình tròn là trái đất</a:t>
                      </a:r>
                      <a:r>
                        <a:rPr lang="vi-VN" sz="2000" b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vi-VN" sz="2000" b="0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7127" marR="37127" marT="37127" marB="371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000" b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Mắt trẻ con sáng lắm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Nhưng chưa thấy gì đâu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Mặt trời mới nhô cao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Cho trẻ con nhìn rõ.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Chữ bắt đầu có trước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Rồi có ghế có bàn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Rồi có lớp có trường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Và sinh ra thầy giáo.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Cái bảng bằng cái chiếu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Cục phấn từ đá ra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Thầy viết chữ thật to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"Chuyện loài người" trước nhất</a:t>
                      </a:r>
                      <a:r>
                        <a:rPr lang="vi-VN" sz="20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2000" b="0" dirty="0" smtClean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fontAlgn="t"/>
                      <a:endParaRPr lang="vi-VN" sz="2000" b="0" dirty="0">
                        <a:effectLst/>
                        <a:latin typeface="+mn-lt"/>
                      </a:endParaRPr>
                    </a:p>
                    <a:p>
                      <a:pPr algn="r" fontAlgn="t"/>
                      <a:r>
                        <a:rPr lang="vi-VN" sz="2000" b="0" dirty="0">
                          <a:effectLst/>
                          <a:latin typeface="+mn-lt"/>
                        </a:rPr>
                        <a:t> (Xuân Quỳnh)</a:t>
                      </a:r>
                    </a:p>
                  </a:txBody>
                  <a:tcPr marL="37127" marR="37127" marT="37127" marB="371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24409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87453" y="16053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2863"/>
            <a:ext cx="121539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39713" y="195263"/>
            <a:ext cx="11647487" cy="63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Hộp_Văn_Bản 7"/>
          <p:cNvSpPr txBox="1">
            <a:spLocks noChangeArrowheads="1"/>
          </p:cNvSpPr>
          <p:nvPr/>
        </p:nvSpPr>
        <p:spPr bwMode="auto">
          <a:xfrm>
            <a:off x="2819400" y="2846388"/>
            <a:ext cx="69262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28" y="388988"/>
            <a:ext cx="116141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Trong Chuyện cổ tích về loài người, ai là người được sinh ra đầu tiên? (Đọc khổ thơ 1).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3191" y="1682904"/>
            <a:ext cx="116541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Chuyện cổ tích về loài người, người được sinh ra đầu tiên đó chính là trẻ con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28" y="2921250"/>
            <a:ext cx="116141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Sau khi trẻ sinh ra, vì sao cần có ngay mặt trời? (Đọc khổ thơ 2).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838" y="3595379"/>
            <a:ext cx="115644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28" y="4756558"/>
            <a:ext cx="11546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 Sau khi trẻ sinh ra, vì sao cần có ngay người mẹ? (Đọc khổ thơ 3)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838" y="5487452"/>
            <a:ext cx="111700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 khi trẻ sinh ra, cần có ngay người mẹ vì để được sự yêu thương, nghe lời ru và được sự chăm sóc, bế bồng của mẹ.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3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294" y="196334"/>
            <a:ext cx="7196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>
                <a:latin typeface="+mj-lt"/>
              </a:rPr>
              <a:t>(4) B</a:t>
            </a:r>
            <a:r>
              <a:rPr lang="en-US" sz="3200" i="1" dirty="0">
                <a:latin typeface="+mj-lt"/>
              </a:rPr>
              <a:t>ố</a:t>
            </a:r>
            <a:r>
              <a:rPr lang="vi-VN" sz="3200" i="1" dirty="0">
                <a:latin typeface="+mj-lt"/>
              </a:rPr>
              <a:t> giúp trẻ những gì? (Đọc khổ thơ 4).</a:t>
            </a:r>
            <a:endParaRPr lang="en-US" sz="3200" i="1" dirty="0">
              <a:latin typeface="+mj-l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7065" y="901742"/>
            <a:ext cx="60628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Bố giúp trẻ biết ngoan,biết nghĩ.</a:t>
            </a:r>
            <a:endParaRPr kumimoji="0" lang="it-IT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294" y="1775774"/>
            <a:ext cx="5583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Thầy giáo giúp trẻ những gì?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0076" y="2482736"/>
            <a:ext cx="5119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Thầy giáo giúp trẻ học chữ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3377160"/>
            <a:ext cx="1203493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     </a:t>
            </a:r>
            <a:r>
              <a:rPr lang="en-US" sz="2800" dirty="0" smtClean="0"/>
              <a:t>- </a:t>
            </a:r>
            <a:r>
              <a:rPr lang="en-US" sz="2800" dirty="0" err="1" smtClean="0"/>
              <a:t>Trẻ</a:t>
            </a:r>
            <a:r>
              <a:rPr lang="en-US" sz="2800" dirty="0" smtClean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bố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thầy</a:t>
            </a:r>
            <a:r>
              <a:rPr lang="en-US" sz="2800" dirty="0" smtClean="0"/>
              <a:t> </a:t>
            </a:r>
            <a:r>
              <a:rPr lang="en-US" sz="2800" dirty="0" err="1" smtClean="0"/>
              <a:t>giáo</a:t>
            </a:r>
            <a:r>
              <a:rPr lang="en-US" sz="2800" dirty="0" smtClean="0"/>
              <a:t> </a:t>
            </a:r>
            <a:r>
              <a:rPr lang="en-US" sz="2800" dirty="0" err="1" smtClean="0"/>
              <a:t>dạy</a:t>
            </a:r>
            <a:endParaRPr lang="en-US" sz="2800" dirty="0"/>
          </a:p>
        </p:txBody>
      </p:sp>
      <p:sp>
        <p:nvSpPr>
          <p:cNvPr id="8" name="Vertical Scroll 7"/>
          <p:cNvSpPr/>
          <p:nvPr/>
        </p:nvSpPr>
        <p:spPr>
          <a:xfrm>
            <a:off x="210294" y="3901035"/>
            <a:ext cx="4306288" cy="2596051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bể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782" y="404174"/>
            <a:ext cx="401315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3833898"/>
            <a:ext cx="3781472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76" y="3964988"/>
            <a:ext cx="3371106" cy="246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96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2885" y="219591"/>
            <a:ext cx="113851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i="1" dirty="0" smtClean="0">
                <a:latin typeface="+mj-lt"/>
              </a:rPr>
              <a:t>(6) Theo em, ý nghĩa của bài thơ này là gì?</a:t>
            </a:r>
          </a:p>
          <a:p>
            <a:r>
              <a:rPr lang="vi-VN" sz="3200" dirty="0" smtClean="0">
                <a:latin typeface="+mj-lt"/>
              </a:rPr>
              <a:t>a. Trước khi có trẻ con, trái đất không hề có cỏ cây.</a:t>
            </a:r>
          </a:p>
          <a:p>
            <a:r>
              <a:rPr lang="vi-VN" sz="3200" dirty="0" smtClean="0">
                <a:latin typeface="+mj-lt"/>
              </a:rPr>
              <a:t>b. Khi mới được sinh ra, mắt trẻ em chưa nhìn thấy gì.</a:t>
            </a:r>
          </a:p>
          <a:p>
            <a:r>
              <a:rPr lang="vi-VN" sz="3200" dirty="0" smtClean="0">
                <a:latin typeface="+mj-lt"/>
              </a:rPr>
              <a:t>c. Những điều tốt đẹp nhất trên đời đều dành cho trẻ em.</a:t>
            </a:r>
          </a:p>
          <a:p>
            <a:r>
              <a:rPr lang="vi-VN" sz="3200" dirty="0" smtClean="0">
                <a:latin typeface="+mj-lt"/>
              </a:rPr>
              <a:t>d. Trẻ em cần đọc những câu chuyện về loài người.</a:t>
            </a:r>
            <a:endParaRPr lang="vi-VN" sz="3200" dirty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2885" y="1745283"/>
            <a:ext cx="466164" cy="4930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19D9BB-CCDF-46B7-A553-AAD0D54E5977}"/>
              </a:ext>
            </a:extLst>
          </p:cNvPr>
          <p:cNvGrpSpPr/>
          <p:nvPr/>
        </p:nvGrpSpPr>
        <p:grpSpPr>
          <a:xfrm>
            <a:off x="0" y="78658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3484" y="463374"/>
            <a:ext cx="5328093" cy="24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nl-NL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DUNG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6287" y="1541169"/>
            <a:ext cx="11051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 </a:t>
            </a:r>
            <a:r>
              <a:rPr lang="it-IT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 </a:t>
            </a:r>
            <a:r>
              <a:rPr lang="it-IT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 sinh ra trên trái </a:t>
            </a:r>
            <a:r>
              <a:rPr lang="it-IT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 </a:t>
            </a:r>
            <a:r>
              <a:rPr lang="it-IT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 là </a:t>
            </a:r>
            <a:r>
              <a:rPr lang="it-IT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con người, vì trẻ </a:t>
            </a:r>
            <a:r>
              <a:rPr lang="it-IT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em. Hãy dành </a:t>
            </a:r>
            <a:r>
              <a:rPr lang="it-IT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trẻ em </a:t>
            </a:r>
            <a:r>
              <a:rPr lang="it-IT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 </a:t>
            </a:r>
            <a:r>
              <a:rPr lang="it-IT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 tốt đẹp nhất.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934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2863"/>
            <a:ext cx="121539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39713" y="195263"/>
            <a:ext cx="11647487" cy="63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Hộp_Văn_Bản 7"/>
          <p:cNvSpPr txBox="1">
            <a:spLocks noChangeArrowheads="1"/>
          </p:cNvSpPr>
          <p:nvPr/>
        </p:nvSpPr>
        <p:spPr bwMode="auto">
          <a:xfrm>
            <a:off x="2819400" y="2846388"/>
            <a:ext cx="69262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362" name="Picture 4" descr="Bea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2743200" y="990600"/>
              <a:ext cx="4724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Tạm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biệt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các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,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hẹn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gặp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lại</a:t>
              </a:r>
              <a:r>
                <a:rPr lang="en-US" altLang="en-US" sz="3600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!</a:t>
              </a:r>
            </a:p>
          </p:txBody>
        </p:sp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8005159" y="188640"/>
              <a:ext cx="24482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Giáo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viên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: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Trần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Công</a:t>
              </a:r>
              <a:r>
                <a:rPr lang="en-US" altLang="en-US" sz="1400" b="1" i="1" dirty="0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1400" b="1" i="1" dirty="0" err="1" smtClean="0">
                  <a:solidFill>
                    <a:srgbClr val="0000FF"/>
                  </a:solidFill>
                  <a:latin typeface="HP001 4 hàng" panose="020B0603050302020204" pitchFamily="34" charset="0"/>
                </a:rPr>
                <a:t>Hiến</a:t>
              </a:r>
              <a:endParaRPr lang="en-US" altLang="en-US" sz="1400" b="1" i="1" dirty="0">
                <a:solidFill>
                  <a:srgbClr val="0000FF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37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228601" y="152401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1727201" y="1612677"/>
            <a:ext cx="8737600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35019" y="3152343"/>
            <a:ext cx="87514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(SGK/4)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86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C:\ja11^001.jpg"/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66"/>
          <a:stretch>
            <a:fillRect/>
          </a:stretch>
        </p:blipFill>
        <p:spPr bwMode="auto">
          <a:xfrm>
            <a:off x="0" y="1"/>
            <a:ext cx="85442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8849032" y="2"/>
            <a:ext cx="2893142" cy="6857998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</a:rPr>
              <a:t>Chuyện</a:t>
            </a:r>
            <a:endParaRPr lang="en-US" sz="4800" b="1" dirty="0" smtClean="0">
              <a:solidFill>
                <a:srgbClr val="FF00FF"/>
              </a:solidFill>
              <a:latin typeface="Times New Roman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</a:rPr>
              <a:t>cổ</a:t>
            </a:r>
            <a:endParaRPr lang="en-US" sz="4800" b="1" dirty="0" smtClean="0">
              <a:solidFill>
                <a:srgbClr val="FF00FF"/>
              </a:solidFill>
              <a:latin typeface="Times New Roman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</a:rPr>
              <a:t>tích</a:t>
            </a:r>
            <a:endParaRPr lang="en-US" sz="4800" b="1" dirty="0" smtClean="0">
              <a:solidFill>
                <a:srgbClr val="FF00FF"/>
              </a:solidFill>
              <a:latin typeface="Times New Roman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</a:rPr>
              <a:t>về</a:t>
            </a:r>
            <a:endParaRPr lang="en-US" sz="4800" b="1" dirty="0">
              <a:solidFill>
                <a:srgbClr val="FF00FF"/>
              </a:solidFill>
              <a:latin typeface="Times New Roman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</a:rPr>
              <a:t>loài</a:t>
            </a:r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4800" b="1" dirty="0" err="1" smtClean="0">
                <a:solidFill>
                  <a:srgbClr val="FF00FF"/>
                </a:solidFill>
                <a:latin typeface="Times New Roman" pitchFamily="18" charset="0"/>
              </a:rPr>
              <a:t>người</a:t>
            </a:r>
            <a:endParaRPr lang="en-US" sz="48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6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52694"/>
              </p:ext>
            </p:extLst>
          </p:nvPr>
        </p:nvGraphicFramePr>
        <p:xfrm>
          <a:off x="2182761" y="909901"/>
          <a:ext cx="7924800" cy="5865454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3646812152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3596246231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Trời sinh ra trước nhất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Chỉ toàn là trẻ con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Trên trái đất trụi trần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Không dáng cây ngọn cỏ.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Nhưng còn cần cho trẻ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Tình yêu và lời ru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Cho nên mẹ sinh ra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Để bế bồng chăm sóc.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Muốn cho trẻ hiểu biết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Thế là bố sinh ra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Bố bảo cho biết ngoan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Bố dạy cho biết nghĩ.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Rộng lắm là mặt bể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Dài lắm con đường đi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Núi thì xanh và xa        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Hình tròn là trái đất</a:t>
                      </a:r>
                      <a:r>
                        <a:rPr lang="vi-VN" sz="2000" b="0" dirty="0" smtClean="0">
                          <a:effectLst/>
                          <a:latin typeface="+mn-lt"/>
                        </a:rPr>
                        <a:t>.</a:t>
                      </a:r>
                      <a:endParaRPr lang="vi-VN" sz="2000" b="0" dirty="0">
                        <a:effectLst/>
                        <a:latin typeface="+mn-lt"/>
                      </a:endParaRPr>
                    </a:p>
                  </a:txBody>
                  <a:tcPr marL="37127" marR="37127" marT="37127" marB="371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Mắt trẻ con sáng lắm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Nhưng chưa thấy gì đâu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Mặt trời mới nhô cao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Cho trẻ con nhìn rõ.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Chữ bắt đầu có trước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Rồi có ghế có bàn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Rồi có lớp có trường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Và sinh ra thầy giáo.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Cái bảng bằng cái chiếu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Cục phấn từ đá ra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Thầy viết chữ thật to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"Chuyện loài người" trước nhất</a:t>
                      </a:r>
                      <a:r>
                        <a:rPr lang="vi-VN" sz="2000" b="0" dirty="0" smtClean="0">
                          <a:effectLst/>
                          <a:latin typeface="+mn-lt"/>
                        </a:rPr>
                        <a:t>.</a:t>
                      </a:r>
                      <a:endParaRPr lang="en-US" sz="2000" b="0" dirty="0" smtClean="0">
                        <a:effectLst/>
                        <a:latin typeface="+mn-lt"/>
                      </a:endParaRPr>
                    </a:p>
                    <a:p>
                      <a:pPr fontAlgn="t"/>
                      <a:endParaRPr lang="vi-VN" sz="2000" b="0" dirty="0">
                        <a:effectLst/>
                        <a:latin typeface="+mn-lt"/>
                      </a:endParaRPr>
                    </a:p>
                    <a:p>
                      <a:pPr algn="r" fontAlgn="t"/>
                      <a:r>
                        <a:rPr lang="vi-VN" sz="2000" b="0" dirty="0">
                          <a:effectLst/>
                          <a:latin typeface="+mn-lt"/>
                        </a:rPr>
                        <a:t> (Xuân Quỳnh)</a:t>
                      </a:r>
                    </a:p>
                  </a:txBody>
                  <a:tcPr marL="37127" marR="37127" marT="37127" marB="371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24409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87453" y="16053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0"/>
            <a:ext cx="11984182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97633" y="1407637"/>
            <a:ext cx="5270786" cy="4401205"/>
          </a:xfrm>
          <a:prstGeom prst="rect">
            <a:avLst/>
          </a:prstGeom>
          <a:solidFill>
            <a:srgbClr val="A7DFE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</a:t>
            </a:r>
            <a:r>
              <a: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10  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1942 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La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(nay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eaLnBrk="1" hangingPunct="1"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hay,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vi-VN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Tuổi ngựa,...</a:t>
            </a:r>
            <a:endParaRPr lang="en-US" sz="28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4267200" y="914400"/>
            <a:ext cx="3581400" cy="53340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.VnRevueH" panose="020B7200000000000000" pitchFamily="34" charset="0"/>
            </a:endParaRP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1399743" y="5603025"/>
            <a:ext cx="3560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Xuân Quỳnh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(1942 - 1988)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01534" y="412662"/>
            <a:ext cx="6858000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Giới thiệu về tác giả Xuân Quỳnh</a:t>
            </a:r>
            <a:endParaRPr lang="en-US" sz="35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103" name="Picture 2" descr="&lt;strong&gt;Xuân Quỳnh&lt;/strong&gt; – Wikipedia tiếng Việ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81" y="1303646"/>
            <a:ext cx="341312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041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304801" y="71451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2633134" y="2263834"/>
            <a:ext cx="6925733" cy="193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717934"/>
              </p:ext>
            </p:extLst>
          </p:nvPr>
        </p:nvGraphicFramePr>
        <p:xfrm>
          <a:off x="2182761" y="909901"/>
          <a:ext cx="7924800" cy="5865454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3646812152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3596246231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fontAlgn="t"/>
                      <a:r>
                        <a:rPr lang="vi-VN" sz="20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Trời sinh ra trước nhất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Chỉ toàn là trẻ con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Trên trái đất trụi trần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Không dáng cây ngọn cỏ.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Nhưng còn cần cho trẻ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Tình yêu và lời ru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Cho nên mẹ sinh ra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Để bế bồng chăm sóc.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Muốn cho trẻ hiểu biết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Thế là bố sinh ra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Bố bảo cho biết ngoan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Bố dạy cho biết nghĩ.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Rộng lắm là mặt bể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Dài lắm con đường đi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Núi thì xanh và xa        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Hình tròn là trái đất</a:t>
                      </a:r>
                      <a:r>
                        <a:rPr lang="vi-VN" sz="2000" b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vi-VN" sz="2000" b="0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7127" marR="37127" marT="37127" marB="371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000" b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Mắt trẻ con sáng lắm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Nhưng chưa thấy gì đâu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Mặt trời mới nhô cao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Cho trẻ con nhìn rõ.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Chữ bắt đầu có trước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Rồi có ghế có bàn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Rồi có lớp có trường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Và sinh ra thầy giáo.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Cái bảng bằng cái chiếu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Cục phấn từ đá ra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Thầy viết chữ thật to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"Chuyện loài người" trước nhất</a:t>
                      </a:r>
                      <a:r>
                        <a:rPr lang="vi-VN" sz="20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2000" b="0" dirty="0" smtClean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fontAlgn="t"/>
                      <a:endParaRPr lang="vi-VN" sz="2000" b="0" dirty="0">
                        <a:effectLst/>
                        <a:latin typeface="+mn-lt"/>
                      </a:endParaRPr>
                    </a:p>
                    <a:p>
                      <a:pPr algn="r" fontAlgn="t"/>
                      <a:r>
                        <a:rPr lang="vi-VN" sz="2000" b="0" dirty="0">
                          <a:effectLst/>
                          <a:latin typeface="+mn-lt"/>
                        </a:rPr>
                        <a:t> (Xuân Quỳnh)</a:t>
                      </a:r>
                    </a:p>
                  </a:txBody>
                  <a:tcPr marL="37127" marR="37127" marT="37127" marB="371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24409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87453" y="16053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2334"/>
            <a:ext cx="121539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304801" y="71451"/>
            <a:ext cx="11648017" cy="632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Hộp_Văn_Bản 7"/>
          <p:cNvSpPr txBox="1">
            <a:spLocks noChangeArrowheads="1"/>
          </p:cNvSpPr>
          <p:nvPr/>
        </p:nvSpPr>
        <p:spPr bwMode="auto">
          <a:xfrm>
            <a:off x="2633134" y="1498600"/>
            <a:ext cx="6925733" cy="10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80" tIns="45089" rIns="90180" bIns="450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336800" y="2616200"/>
            <a:ext cx="8229600" cy="349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788" tIns="54395" rIns="108788" bIns="54395">
            <a:spAutoFit/>
          </a:bodyPr>
          <a:lstStyle>
            <a:lvl1pPr marL="550863" indent="-550863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indent="0" fontAlgn="t"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</a:t>
            </a:r>
            <a:r>
              <a:rPr lang="vi-VN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mặt </a:t>
            </a:r>
            <a:r>
              <a:rPr lang="vi-VN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</a:t>
            </a:r>
            <a:endParaRPr lang="vi-VN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 </a:t>
            </a:r>
            <a:r>
              <a:rPr lang="vi-V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 </a:t>
            </a:r>
            <a:endParaRPr lang="en-US" alt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trụi trần</a:t>
            </a:r>
            <a:endParaRPr lang="en-US" sz="4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  <a:buClrTx/>
              <a:buSzTx/>
              <a:buNone/>
              <a:defRPr/>
            </a:pPr>
            <a:r>
              <a:rPr lang="en-US" alt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</a:t>
            </a:r>
            <a:endParaRPr lang="en-US" altLang="vi-VN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182761" y="909901"/>
          <a:ext cx="7924800" cy="5865454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3646812152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3596246231"/>
                    </a:ext>
                  </a:extLst>
                </a:gridCol>
              </a:tblGrid>
              <a:tr h="4351338">
                <a:tc>
                  <a:txBody>
                    <a:bodyPr/>
                    <a:lstStyle/>
                    <a:p>
                      <a:pPr fontAlgn="t"/>
                      <a:r>
                        <a:rPr lang="vi-VN" sz="20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Trời sinh ra trước nhất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Chỉ toàn là trẻ con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Trên trái đất trụi trần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Không dáng cây ngọn cỏ.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Nhưng còn cần cho trẻ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Tình yêu và lời ru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Cho nên mẹ sinh ra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Để bế bồng chăm sóc.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Muốn cho trẻ hiểu biết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Thế là bố sinh ra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Bố bảo cho biết ngoan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Bố dạy cho biết nghĩ.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Rộng lắm là mặt bể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Dài lắm con đường đi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Núi thì xanh và xa        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Hình tròn là trái đất</a:t>
                      </a:r>
                      <a:r>
                        <a:rPr lang="vi-VN" sz="2000" b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vi-VN" sz="2000" b="0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7127" marR="37127" marT="37127" marB="371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000" b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Mắt trẻ con sáng lắm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Nhưng chưa thấy gì đâu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Mặt trời mới nhô cao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Cho trẻ con nhìn rõ.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Chữ bắt đầu có trước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Rồi có ghế có bàn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Rồi có lớp có trường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Và sinh ra thầy giáo.</a:t>
                      </a:r>
                    </a:p>
                    <a:p>
                      <a:pPr fontAlgn="t"/>
                      <a:r>
                        <a:rPr lang="vi-VN" sz="2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Cái bảng bằng cái chiếu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Cục phấn từ đá ra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Thầy viết chữ thật to</a:t>
                      </a:r>
                    </a:p>
                    <a:p>
                      <a:pPr fontAlgn="t"/>
                      <a:r>
                        <a:rPr lang="vi-VN" sz="20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"Chuyện loài người" trước nhất</a:t>
                      </a:r>
                      <a:r>
                        <a:rPr lang="vi-VN" sz="2000" b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2000" b="0" dirty="0" smtClean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fontAlgn="t"/>
                      <a:endParaRPr lang="vi-VN" sz="2000" b="0" dirty="0">
                        <a:effectLst/>
                        <a:latin typeface="+mn-lt"/>
                      </a:endParaRPr>
                    </a:p>
                    <a:p>
                      <a:pPr algn="r" fontAlgn="t"/>
                      <a:r>
                        <a:rPr lang="vi-VN" sz="2000" b="0" dirty="0">
                          <a:effectLst/>
                          <a:latin typeface="+mn-lt"/>
                        </a:rPr>
                        <a:t> (Xuân Quỳnh)</a:t>
                      </a:r>
                    </a:p>
                  </a:txBody>
                  <a:tcPr marL="37127" marR="37127" marT="37127" marB="371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24409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87453" y="16053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646</Words>
  <Application>Microsoft Office PowerPoint</Application>
  <PresentationFormat>Widescreen</PresentationFormat>
  <Paragraphs>202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.VnRevueH</vt:lpstr>
      <vt:lpstr>Arial</vt:lpstr>
      <vt:lpstr>Calibri</vt:lpstr>
      <vt:lpstr>Calibri Light</vt:lpstr>
      <vt:lpstr>等线</vt:lpstr>
      <vt:lpstr>HP001 4 hàng</vt:lpstr>
      <vt:lpstr>inpin heiti</vt:lpstr>
      <vt:lpstr>Tahoma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Nguyễn Cao Duy</dc:creator>
  <cp:lastModifiedBy>DELL</cp:lastModifiedBy>
  <cp:revision>41</cp:revision>
  <dcterms:created xsi:type="dcterms:W3CDTF">2021-12-11T12:28:44Z</dcterms:created>
  <dcterms:modified xsi:type="dcterms:W3CDTF">2023-01-14T14:18:22Z</dcterms:modified>
</cp:coreProperties>
</file>