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35"/>
  </p:notesMasterIdLst>
  <p:sldIdLst>
    <p:sldId id="308" r:id="rId4"/>
    <p:sldId id="311" r:id="rId5"/>
    <p:sldId id="283" r:id="rId6"/>
    <p:sldId id="284" r:id="rId7"/>
    <p:sldId id="285" r:id="rId8"/>
    <p:sldId id="309" r:id="rId9"/>
    <p:sldId id="313" r:id="rId10"/>
    <p:sldId id="310" r:id="rId11"/>
    <p:sldId id="259" r:id="rId12"/>
    <p:sldId id="260" r:id="rId13"/>
    <p:sldId id="287" r:id="rId14"/>
    <p:sldId id="312" r:id="rId15"/>
    <p:sldId id="261" r:id="rId16"/>
    <p:sldId id="262" r:id="rId17"/>
    <p:sldId id="314" r:id="rId18"/>
    <p:sldId id="263" r:id="rId19"/>
    <p:sldId id="315" r:id="rId20"/>
    <p:sldId id="265" r:id="rId21"/>
    <p:sldId id="266" r:id="rId22"/>
    <p:sldId id="289" r:id="rId23"/>
    <p:sldId id="291" r:id="rId24"/>
    <p:sldId id="293" r:id="rId25"/>
    <p:sldId id="316" r:id="rId26"/>
    <p:sldId id="295" r:id="rId27"/>
    <p:sldId id="272" r:id="rId28"/>
    <p:sldId id="273" r:id="rId29"/>
    <p:sldId id="297" r:id="rId30"/>
    <p:sldId id="298" r:id="rId31"/>
    <p:sldId id="317" r:id="rId32"/>
    <p:sldId id="318" r:id="rId33"/>
    <p:sldId id="319" r:id="rId34"/>
  </p:sldIdLst>
  <p:sldSz cx="9144000" cy="6858000" type="screen4x3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4ACE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61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5EBBB-E1C9-4171-9B51-273CB893883F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79DDA-F09B-4DE8-8E53-9E4B12EB95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9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84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0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64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6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451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335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83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35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9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5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3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0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56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4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3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20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6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82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7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453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5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73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8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8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0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36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41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4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9069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4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9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50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7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7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3"/>
            <a:ext cx="7772400" cy="1362075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9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9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9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8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8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77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152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6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7"/>
            <a:ext cx="4040188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97" indent="0">
              <a:buNone/>
              <a:defRPr sz="2024" b="1"/>
            </a:lvl2pPr>
            <a:lvl3pPr marL="914195" indent="0">
              <a:buNone/>
              <a:defRPr sz="1800" b="1"/>
            </a:lvl3pPr>
            <a:lvl4pPr marL="1371291" indent="0">
              <a:buNone/>
              <a:defRPr sz="1650" b="1"/>
            </a:lvl4pPr>
            <a:lvl5pPr marL="1828388" indent="0">
              <a:buNone/>
              <a:defRPr sz="1650" b="1"/>
            </a:lvl5pPr>
            <a:lvl6pPr marL="2285486" indent="0">
              <a:buNone/>
              <a:defRPr sz="1650" b="1"/>
            </a:lvl6pPr>
            <a:lvl7pPr marL="2742583" indent="0">
              <a:buNone/>
              <a:defRPr sz="1650" b="1"/>
            </a:lvl7pPr>
            <a:lvl8pPr marL="3199680" indent="0">
              <a:buNone/>
              <a:defRPr sz="1650" b="1"/>
            </a:lvl8pPr>
            <a:lvl9pPr marL="3656777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7"/>
            <a:ext cx="4041775" cy="3951288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7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5" y="1031258"/>
            <a:ext cx="7434551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6451899"/>
            <a:ext cx="293917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algn="ctr" defTabSz="685663">
              <a:defRPr/>
            </a:pPr>
            <a:endParaRPr lang="zh-CN" altLang="en-US" sz="1350">
              <a:solidFill>
                <a:srgbClr val="FFFFFF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6396228"/>
            <a:ext cx="21336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12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6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7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5"/>
            <a:ext cx="5111750" cy="5853113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6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31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3"/>
            <a:ext cx="5486400" cy="566739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24"/>
            </a:lvl1pPr>
            <a:lvl2pPr marL="457097" indent="0">
              <a:buNone/>
              <a:defRPr sz="2849"/>
            </a:lvl2pPr>
            <a:lvl3pPr marL="914195" indent="0">
              <a:buNone/>
              <a:defRPr sz="2399"/>
            </a:lvl3pPr>
            <a:lvl4pPr marL="1371291" indent="0">
              <a:buNone/>
              <a:defRPr sz="2024"/>
            </a:lvl4pPr>
            <a:lvl5pPr marL="1828388" indent="0">
              <a:buNone/>
              <a:defRPr sz="2024"/>
            </a:lvl5pPr>
            <a:lvl6pPr marL="2285486" indent="0">
              <a:buNone/>
              <a:defRPr sz="2024"/>
            </a:lvl6pPr>
            <a:lvl7pPr marL="2742583" indent="0">
              <a:buNone/>
              <a:defRPr sz="2024"/>
            </a:lvl7pPr>
            <a:lvl8pPr marL="3199680" indent="0">
              <a:buNone/>
              <a:defRPr sz="2024"/>
            </a:lvl8pPr>
            <a:lvl9pPr marL="3656777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097" indent="0">
              <a:buNone/>
              <a:defRPr sz="1200"/>
            </a:lvl2pPr>
            <a:lvl3pPr marL="914195" indent="0">
              <a:buNone/>
              <a:defRPr sz="1050"/>
            </a:lvl3pPr>
            <a:lvl4pPr marL="1371291" indent="0">
              <a:buNone/>
              <a:defRPr sz="900"/>
            </a:lvl4pPr>
            <a:lvl5pPr marL="1828388" indent="0">
              <a:buNone/>
              <a:defRPr sz="900"/>
            </a:lvl5pPr>
            <a:lvl6pPr marL="2285486" indent="0">
              <a:buNone/>
              <a:defRPr sz="900"/>
            </a:lvl6pPr>
            <a:lvl7pPr marL="2742583" indent="0">
              <a:buNone/>
              <a:defRPr sz="900"/>
            </a:lvl7pPr>
            <a:lvl8pPr marL="3199680" indent="0">
              <a:buNone/>
              <a:defRPr sz="900"/>
            </a:lvl8pPr>
            <a:lvl9pPr marL="365677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4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7464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2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21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1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1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5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43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image" Target="../media/image1.jpg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7A34-F3B0-4036-BEE0-447608446E14}" type="datetimeFigureOut">
              <a:rPr lang="en-US" smtClean="0"/>
              <a:pPr/>
              <a:t>11/12/2023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63B8A-2D94-4504-A281-0732434601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38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7" r:id="rId8"/>
    <p:sldLayoutId id="2147483706" r:id="rId9"/>
    <p:sldLayoutId id="2147483702" r:id="rId10"/>
    <p:sldLayoutId id="2147483698" r:id="rId11"/>
    <p:sldLayoutId id="2147483697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9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04" r:id="rId8"/>
    <p:sldLayoutId id="2147483703" r:id="rId9"/>
    <p:sldLayoutId id="2147483700" r:id="rId10"/>
    <p:sldLayoutId id="2147483693" r:id="rId11"/>
    <p:sldLayoutId id="2147483689" r:id="rId12"/>
    <p:sldLayoutId id="2147483668" r:id="rId13"/>
    <p:sldLayoutId id="2147483709" r:id="rId14"/>
    <p:sldLayoutId id="2147483705" r:id="rId15"/>
    <p:sldLayoutId id="2147483701" r:id="rId16"/>
    <p:sldLayoutId id="2147483699" r:id="rId17"/>
    <p:sldLayoutId id="2147483696" r:id="rId18"/>
    <p:sldLayoutId id="2147483695" r:id="rId19"/>
    <p:sldLayoutId id="2147483694" r:id="rId20"/>
    <p:sldLayoutId id="2147483692" r:id="rId21"/>
    <p:sldLayoutId id="2147483691" r:id="rId22"/>
    <p:sldLayoutId id="2147483690" r:id="rId23"/>
    <p:sldLayoutId id="2147483688" r:id="rId24"/>
    <p:sldLayoutId id="2147483687" r:id="rId25"/>
    <p:sldLayoutId id="2147483669" r:id="rId26"/>
    <p:sldLayoutId id="2147483670" r:id="rId27"/>
    <p:sldLayoutId id="2147483708" r:id="rId28"/>
    <p:sldLayoutId id="2147483671" r:id="rId29"/>
    <p:sldLayoutId id="2147483672" r:id="rId3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40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3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635635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710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random/>
      </p:transition>
    </mc:Choice>
    <mc:Fallback xmlns="">
      <p:transition spd="slow" advClick="0" advTm="2000">
        <p:random/>
      </p:transition>
    </mc:Fallback>
  </mc:AlternateContent>
  <p:hf hdr="0" ftr="0" dt="0"/>
  <p:txStyles>
    <p:titleStyle>
      <a:lvl1pPr algn="ctr" defTabSz="914195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4" indent="-342824" algn="l" defTabSz="914195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83" indent="-285686" algn="l" defTabSz="914195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43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40" indent="-228548" algn="l" defTabSz="914195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937" indent="-228548" algn="l" defTabSz="914195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4034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132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229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326" indent="-228548" algn="l" defTabSz="914195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5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1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3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9141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OP5-YEN\BAIGIANGDIENTU\DAODUC\Vi&#7879;t%20Nam-%20V&#7867;%20&#273;&#7865;p%20b&#7845;t%20t&#7853;n(%20kinh%20t&#7871;-%20v&#259;n%20h&#243;a-%20x&#227;%20h&#7897;i).mp4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12" Type="http://schemas.openxmlformats.org/officeDocument/2006/relationships/image" Target="../media/image3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hyperlink" Target="http://www.google.com.vn/imgres?imgurl=http://www.tongocthach.vn/tnthach_admin/news_images/images/News/QtrDo%5b1%5d.jpg&amp;imgrefurl=http://www.tongocthach.vn/index.php?loading=6&amp;sid=032afd896fe76&amp;title=index&amp;setallid=010000110111000111001100111&amp;group_id=2&amp;new_id=292&amp;cap=Tin%20n%C3%B3ng&amp;usg=__-MlyJheU2qna_b_-nO0hs8Hy56o=&amp;h=600&amp;w=476&amp;sz=58&amp;hl=vi&amp;start=220&amp;zoom=1&amp;tbnid=uRXE_h_aAAtjOM:&amp;tbnh=135&amp;tbnw=107&amp;prev=/images?q=xanh+petecbua&amp;start=200&amp;um=1&amp;hl=vi&amp;sa=N&amp;rlz=1T4GGLL_viVN392VN392&amp;tbs=isch:1&amp;um=1&amp;itbs=1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0.jpeg"/><Relationship Id="rId4" Type="http://schemas.openxmlformats.org/officeDocument/2006/relationships/image" Target="../media/image25.jpeg"/><Relationship Id="rId9" Type="http://schemas.openxmlformats.org/officeDocument/2006/relationships/hyperlink" Target="http://www.google.com.vn/imgres?imgurl=http://www.hanoimoi.com.vn/Uploads/image/Hong%20Van/kim%20tu%20thap.jpg&amp;imgrefurl=http://www.hanoimoi.com.vn/newsdetail/Khoa_hoc/305435/kim-tu-thap-duoc-xay-boi-nhung-nguoi-dan-ong-tu-do.htm&amp;usg=__IW9M-Wfjhl_SN11OuWDyh3nXgxQ=&amp;h=339&amp;w=500&amp;sz=29&amp;hl=vi&amp;start=24&amp;zoom=1&amp;tbnid=TJ1rHUz3hNPupM:&amp;tbnh=88&amp;tbnw=130&amp;prev=/images?q=kim+tu+thap+ai+cap&amp;start=20&amp;um=1&amp;hl=vi&amp;sa=N&amp;rlz=1T4GGLL_viVN392VN392&amp;tbs=isch:1&amp;um=1&amp;itbs=1" TargetMode="External"/><Relationship Id="rId1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36.jpe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434340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198" y="1868719"/>
            <a:ext cx="6562694" cy="81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EM YÊU TỔ QUỐC VIỆT NAM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74554944-2C49-48C9-85A4-E7DB1CA3EAA6}"/>
              </a:ext>
            </a:extLst>
          </p:cNvPr>
          <p:cNvGrpSpPr/>
          <p:nvPr/>
        </p:nvGrpSpPr>
        <p:grpSpPr>
          <a:xfrm>
            <a:off x="2794366" y="2695831"/>
            <a:ext cx="1700922" cy="630144"/>
            <a:chOff x="1299454" y="1927712"/>
            <a:chExt cx="3428910" cy="362911"/>
          </a:xfrm>
        </p:grpSpPr>
        <p:sp>
          <p:nvSpPr>
            <p:cNvPr id="8" name="对角圆角矩形 9">
              <a:extLst>
                <a:ext uri="{FF2B5EF4-FFF2-40B4-BE49-F238E27FC236}">
                  <a16:creationId xmlns:a16="http://schemas.microsoft.com/office/drawing/2014/main" id="{34B81E4F-5402-4A4C-9A1C-9C42F57C35FD}"/>
                </a:ext>
              </a:extLst>
            </p:cNvPr>
            <p:cNvSpPr/>
            <p:nvPr/>
          </p:nvSpPr>
          <p:spPr bwMode="auto">
            <a:xfrm>
              <a:off x="1299454" y="1927712"/>
              <a:ext cx="3428910" cy="362911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endParaRPr lang="zh-CN" altLang="en-US" sz="135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8EF2CF9-4AB4-4F17-A69E-443AA884C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1207" y="1957703"/>
              <a:ext cx="1988415" cy="260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30000"/>
                </a:lnSpc>
              </a:pPr>
              <a:r>
                <a:rPr lang="en-GB" altLang="zh-C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TIẾT 1</a:t>
              </a:r>
              <a:endPara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EDC76A97-4752-4EF2-9DFE-7939A5972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1586" y="184530"/>
            <a:ext cx="5267404" cy="6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200" b="1" dirty="0">
                <a:solidFill>
                  <a:srgbClr val="FF0000"/>
                </a:solidFill>
                <a:latin typeface="HanaMinB"/>
                <a:cs typeface="+mn-ea"/>
                <a:sym typeface="+mn-lt"/>
              </a:rPr>
              <a:t>TRƯỜNG TIỂU HỌC SÀI ĐỒNG</a:t>
            </a:r>
            <a:endParaRPr lang="zh-CN" altLang="en-US" sz="3200" b="1" dirty="0">
              <a:solidFill>
                <a:srgbClr val="FF000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E980729B-B5B0-454B-8434-D16D9D0B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298" y="1015829"/>
            <a:ext cx="5489003" cy="68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Bài giảng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điện</a:t>
            </a: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tử</a:t>
            </a:r>
            <a:r>
              <a:rPr lang="en-GB" altLang="zh-CN" sz="3200" b="1" dirty="0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 môn Đạo </a:t>
            </a:r>
            <a:r>
              <a:rPr lang="en-GB" altLang="zh-CN" sz="3200" b="1" dirty="0" err="1">
                <a:solidFill>
                  <a:schemeClr val="accent6">
                    <a:lumMod val="75000"/>
                  </a:schemeClr>
                </a:solidFill>
                <a:latin typeface="HanaMinB"/>
                <a:cs typeface="+mn-ea"/>
                <a:sym typeface="+mn-lt"/>
              </a:rPr>
              <a:t>đức</a:t>
            </a:r>
            <a:endParaRPr lang="zh-CN" altLang="en-US" sz="3200" b="1" dirty="0">
              <a:solidFill>
                <a:schemeClr val="accent6">
                  <a:lumMod val="75000"/>
                </a:schemeClr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FD3A5942-03EF-4E5B-847C-9E0580752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370" y="3651102"/>
            <a:ext cx="4229043" cy="59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2800" b="1" i="1" dirty="0">
                <a:solidFill>
                  <a:srgbClr val="FF0000"/>
                </a:solidFill>
                <a:latin typeface="Lobster Two" panose="02000506000000020003" pitchFamily="2" charset="0"/>
                <a:cs typeface="+mn-ea"/>
                <a:sym typeface="+mn-lt"/>
              </a:rPr>
              <a:t>GV: Nguyễn Thị Thùy </a:t>
            </a:r>
            <a:r>
              <a:rPr lang="en-GB" altLang="zh-CN" sz="2800" b="1" i="1" dirty="0" err="1">
                <a:solidFill>
                  <a:srgbClr val="FF0000"/>
                </a:solidFill>
                <a:latin typeface="Lobster Two" panose="02000506000000020003" pitchFamily="2" charset="0"/>
                <a:cs typeface="+mn-ea"/>
                <a:sym typeface="+mn-lt"/>
              </a:rPr>
              <a:t>Ninh</a:t>
            </a:r>
            <a:endParaRPr lang="zh-CN" altLang="en-US" sz="2800" b="1" i="1" dirty="0">
              <a:solidFill>
                <a:srgbClr val="FF0000"/>
              </a:solidFill>
              <a:latin typeface="Lobster Two" panose="02000506000000020003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c\Desktop\ban d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80715"/>
            <a:ext cx="4343400" cy="611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14826" y="984973"/>
            <a:ext cx="4648199" cy="51090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nằm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trên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bán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Dương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vực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Á.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Đất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có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hình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dạng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chữ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S. 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Diện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tích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lãnh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thổ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ta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khoảng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330 000 km</a:t>
            </a:r>
            <a:r>
              <a:rPr lang="en-US" sz="2200" baseline="30000" dirty="0">
                <a:latin typeface="Tahoma" pitchFamily="34" charset="0"/>
                <a:ea typeface="Tahoma" pitchFamily="34" charset="0"/>
                <a:cs typeface="Tahoma" pitchFamily="34" charset="0"/>
              </a:rPr>
              <a:t>2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Vùng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Việt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rộng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lớn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thuộc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nhiều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quần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đảo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Trung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Quốc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Tây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Lào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Campuchia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Nam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Thái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Lan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 algn="just">
              <a:buFont typeface="Wingdings" pitchFamily="2" charset="2"/>
              <a:buChar char="Ø"/>
              <a:defRPr/>
            </a:pP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Phía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giáp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vịnh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Bắc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Bộ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và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biển</a:t>
            </a:r>
            <a:r>
              <a:rPr lang="en-US" sz="22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2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Đông</a:t>
            </a:r>
            <a:endParaRPr lang="en-US" sz="22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en-US" dirty="0"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3207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41445" y="990600"/>
            <a:ext cx="8534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Nam?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Danh lam thắng cảnh nổi tiếng, các lễ hội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Truyền thống dựng nước và giữ nước</a:t>
            </a:r>
          </a:p>
          <a:p>
            <a:pPr marL="457200" indent="-457200" algn="just">
              <a:buFont typeface="Wingdings" pitchFamily="2" charset="2"/>
              <a:buChar char="Ø"/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Thành tựu khoa học – kĩ thuật</a:t>
            </a: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Ø"/>
            </a:pP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ction Button: Movie 6">
            <a:hlinkClick r:id="rId2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" y="4041669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02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4819650" y="8316038"/>
            <a:ext cx="6515100" cy="364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Dù ai đi ngược về xuôi</a:t>
            </a:r>
            <a:b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Nhớ ngày giỗ tổ mùng 10 tháng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997" y="29718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3" y="457200"/>
            <a:ext cx="4640167" cy="25938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260541"/>
            <a:ext cx="4519204" cy="291165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TextBox 10"/>
          <p:cNvSpPr txBox="1"/>
          <p:nvPr/>
        </p:nvSpPr>
        <p:spPr>
          <a:xfrm>
            <a:off x="5573104" y="6243935"/>
            <a:ext cx="2656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9" y="3521915"/>
            <a:ext cx="3609661" cy="249788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204" y="214609"/>
            <a:ext cx="3657600" cy="24479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extBox 13"/>
          <p:cNvSpPr txBox="1"/>
          <p:nvPr/>
        </p:nvSpPr>
        <p:spPr>
          <a:xfrm>
            <a:off x="6185106" y="2662535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95400" y="6091535"/>
            <a:ext cx="1997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Chùa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Cột</a:t>
            </a:r>
            <a:endParaRPr lang="en-US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49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/>
        </p:nvSpPr>
        <p:spPr bwMode="auto">
          <a:xfrm>
            <a:off x="2373833" y="3200400"/>
            <a:ext cx="4724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b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215" y="180975"/>
            <a:ext cx="3484036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0975"/>
            <a:ext cx="4876800" cy="314434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61" y="4191000"/>
            <a:ext cx="6627084" cy="25908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TextBox 9"/>
          <p:cNvSpPr txBox="1"/>
          <p:nvPr/>
        </p:nvSpPr>
        <p:spPr>
          <a:xfrm>
            <a:off x="7105057" y="6056280"/>
            <a:ext cx="1542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Gióng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94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03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72529" y="2201235"/>
            <a:ext cx="19664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7400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3. </a:t>
            </a:r>
          </a:p>
        </p:txBody>
      </p:sp>
      <p:sp>
        <p:nvSpPr>
          <p:cNvPr id="4" name="Text Box 46"/>
          <p:cNvSpPr txBox="1">
            <a:spLocks noChangeArrowheads="1"/>
          </p:cNvSpPr>
          <p:nvPr/>
        </p:nvSpPr>
        <p:spPr bwMode="auto">
          <a:xfrm>
            <a:off x="6400800" y="1631662"/>
            <a:ext cx="228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24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nghĩa</a:t>
            </a:r>
            <a:r>
              <a:rPr lang="en-US" sz="2400" b="1" dirty="0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Hai </a:t>
            </a:r>
            <a:r>
              <a:rPr lang="en-US" sz="2400" b="1" dirty="0" err="1">
                <a:solidFill>
                  <a:srgbClr val="8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BàTrư­ng</a:t>
            </a:r>
            <a:endParaRPr lang="en-US" sz="2400" b="1" dirty="0">
              <a:solidFill>
                <a:srgbClr val="8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5672"/>
            <a:ext cx="6042547" cy="30411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3736032"/>
            <a:ext cx="6513393" cy="3098084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TextBox 7"/>
          <p:cNvSpPr txBox="1"/>
          <p:nvPr/>
        </p:nvSpPr>
        <p:spPr>
          <a:xfrm>
            <a:off x="228600" y="5105400"/>
            <a:ext cx="2133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04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tựu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1"/>
          <p:cNvSpPr txBox="1">
            <a:spLocks noChangeArrowheads="1"/>
          </p:cNvSpPr>
          <p:nvPr/>
        </p:nvSpPr>
        <p:spPr bwMode="auto">
          <a:xfrm>
            <a:off x="3352800" y="7458547"/>
            <a:ext cx="7302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26" y="535672"/>
            <a:ext cx="4276271" cy="2907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71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4.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293" y="3466397"/>
            <a:ext cx="2397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52"/>
          <p:cNvSpPr txBox="1">
            <a:spLocks noChangeArrowheads="1"/>
          </p:cNvSpPr>
          <p:nvPr/>
        </p:nvSpPr>
        <p:spPr bwMode="auto">
          <a:xfrm>
            <a:off x="4457697" y="3788035"/>
            <a:ext cx="4800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0596" y="535672"/>
            <a:ext cx="4114801" cy="2907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410200" y="3469341"/>
            <a:ext cx="2720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 bwMode="auto">
          <a:xfrm>
            <a:off x="-171468" y="6304106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Đèo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300px-Cua_ham_phia_Ba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9" y="3988090"/>
            <a:ext cx="4573004" cy="245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au my thua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188" y="4096940"/>
            <a:ext cx="4114801" cy="231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7562086" y="10172647"/>
            <a:ext cx="150589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eaLnBrk="1" hangingPunct="1"/>
            <a:r>
              <a:rPr lang="en-US" sz="2800">
                <a:latin typeface="Times New Roman" pitchFamily="18" charset="0"/>
                <a:cs typeface="Times New Roman" pitchFamily="18" charset="0"/>
              </a:rPr>
              <a:t>Cầu Mỹ Thuận</a:t>
            </a:r>
          </a:p>
        </p:txBody>
      </p:sp>
      <p:sp>
        <p:nvSpPr>
          <p:cNvPr id="19" name="Title 1"/>
          <p:cNvSpPr>
            <a:spLocks noGrp="1"/>
          </p:cNvSpPr>
          <p:nvPr/>
        </p:nvSpPr>
        <p:spPr bwMode="auto">
          <a:xfrm>
            <a:off x="4262602" y="6253399"/>
            <a:ext cx="5299974" cy="7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7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914400"/>
            <a:ext cx="7772400" cy="1362075"/>
          </a:xfrm>
        </p:spPr>
        <p:txBody>
          <a:bodyPr/>
          <a:lstStyle/>
          <a:p>
            <a:pPr algn="ctr"/>
            <a:r>
              <a:rPr lang="en-GB" dirty="0"/>
              <a:t>NỘI DUNG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200" y="4038600"/>
            <a:ext cx="7772400" cy="1500187"/>
          </a:xfrm>
        </p:spPr>
        <p:txBody>
          <a:bodyPr>
            <a:noAutofit/>
          </a:bodyPr>
          <a:lstStyle/>
          <a:p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u="sng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000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6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8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887329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KHỞI ĐỘNG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390434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318645" y="2057400"/>
            <a:ext cx="7551465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Em có cảm nghĩ gì về đất nước và con người Việt Nam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vi-VN" sz="2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Action Button: Movie 6">
            <a:hlinkClick r:id="rId3" action="ppaction://hlinkfile" highlightClick="1"/>
          </p:cNvPr>
          <p:cNvSpPr/>
          <p:nvPr/>
        </p:nvSpPr>
        <p:spPr>
          <a:xfrm>
            <a:off x="7620000" y="6019800"/>
            <a:ext cx="1066800" cy="685800"/>
          </a:xfrm>
          <a:prstGeom prst="actionButtonMovi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703284"/>
            <a:ext cx="77768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16002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NAM (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05285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5250" y="2514600"/>
            <a:ext cx="8915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Nam.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vi-V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1752600"/>
            <a:ext cx="3654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/35</a:t>
            </a:r>
          </a:p>
        </p:txBody>
      </p:sp>
      <p:pic>
        <p:nvPicPr>
          <p:cNvPr id="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7039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05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atin typeface="Times New Roman" pitchFamily="18" charset="0"/>
                <a:cs typeface="Times New Roman" pitchFamily="18" charset="0"/>
              </a:rPr>
              <a:t>VẬN DỤNG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5068" y="2057400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2/9/1945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7/5/1954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Ngày 30/4/1975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Sông Bạch Đằng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Bến Nhà Rồng</a:t>
            </a:r>
          </a:p>
          <a:p>
            <a:pPr marL="742950" indent="-742950">
              <a:buFont typeface="+mj-lt"/>
              <a:buAutoNum type="arabicPeriod"/>
            </a:pPr>
            <a:r>
              <a:rPr lang="vi-VN" sz="3600" dirty="0">
                <a:latin typeface="Tahoma" pitchFamily="34" charset="0"/>
                <a:ea typeface="Tahoma" pitchFamily="34" charset="0"/>
                <a:cs typeface="Tahoma" pitchFamily="34" charset="0"/>
              </a:rPr>
              <a:t>Cây đa Tân Trào</a:t>
            </a:r>
            <a:endParaRPr lang="en-US" sz="3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332656"/>
            <a:ext cx="808781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2400" b="1" u="sng" spc="0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Bài tập 1:Em hãy cho biết các mốc thời gian và địa danh liên quan đến </a:t>
            </a:r>
            <a:r>
              <a:rPr lang="vi-VN" sz="2400" b="1" u="sng" dirty="0">
                <a:ln/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những sự kiện nào của đất nước ta</a:t>
            </a:r>
            <a:endParaRPr lang="en-US" sz="2400" b="1" u="sng" spc="0" dirty="0">
              <a:ln/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7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963988" cy="537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381000" y="685800"/>
            <a:ext cx="1676400" cy="1600200"/>
            <a:chOff x="240" y="0"/>
            <a:chExt cx="768" cy="705"/>
          </a:xfrm>
        </p:grpSpPr>
        <p:pic>
          <p:nvPicPr>
            <p:cNvPr id="31" name="Picture 30" descr="d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2"/>
              <a:ext cx="768" cy="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288" y="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1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33400" y="2438400"/>
            <a:ext cx="1371600" cy="1828800"/>
            <a:chOff x="1296" y="576"/>
            <a:chExt cx="760" cy="1275"/>
          </a:xfrm>
        </p:grpSpPr>
        <p:pic>
          <p:nvPicPr>
            <p:cNvPr id="29" name="Picture 28" descr="chutichhochimi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816"/>
              <a:ext cx="760" cy="1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296" y="57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2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0" y="414338"/>
            <a:ext cx="1219200" cy="1447800"/>
            <a:chOff x="144" y="2832"/>
            <a:chExt cx="855" cy="1098"/>
          </a:xfrm>
        </p:grpSpPr>
        <p:pic>
          <p:nvPicPr>
            <p:cNvPr id="27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3072"/>
              <a:ext cx="759" cy="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144" y="283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6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7620000" y="414338"/>
            <a:ext cx="1143000" cy="1828800"/>
            <a:chOff x="2208" y="1680"/>
            <a:chExt cx="660" cy="1518"/>
          </a:xfrm>
        </p:grpSpPr>
        <p:pic>
          <p:nvPicPr>
            <p:cNvPr id="25" name="Picture 24" descr="eiffel-tower-day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06" t="4692" r="17969"/>
            <a:stretch>
              <a:fillRect/>
            </a:stretch>
          </p:blipFill>
          <p:spPr bwMode="auto">
            <a:xfrm>
              <a:off x="2208" y="1920"/>
              <a:ext cx="660" cy="12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>
              <a:spLocks noChangeArrowheads="1"/>
            </p:cNvSpPr>
            <p:nvPr/>
          </p:nvSpPr>
          <p:spPr bwMode="auto">
            <a:xfrm>
              <a:off x="2208" y="1680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7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57200" y="4376738"/>
            <a:ext cx="1295400" cy="2286000"/>
            <a:chOff x="4464" y="-96"/>
            <a:chExt cx="667" cy="1200"/>
          </a:xfrm>
        </p:grpSpPr>
        <p:pic>
          <p:nvPicPr>
            <p:cNvPr id="23" name="Picture 22" descr="untitled"/>
            <p:cNvPicPr>
              <a:picLocks noChangeAspect="1" noChangeArrowheads="1"/>
            </p:cNvPicPr>
            <p:nvPr/>
          </p:nvPicPr>
          <p:blipFill>
            <a:blip r:embed="rId7" cstate="print">
              <a:lum bright="6000" contras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80"/>
            <a:stretch>
              <a:fillRect/>
            </a:stretch>
          </p:blipFill>
          <p:spPr bwMode="auto">
            <a:xfrm>
              <a:off x="4512" y="192"/>
              <a:ext cx="619" cy="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4464" y="-96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28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5</a:t>
              </a:r>
              <a:endParaRPr lang="en-US" sz="2800">
                <a:latin typeface="Arial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1981203" y="2624138"/>
            <a:ext cx="1752601" cy="1676400"/>
            <a:chOff x="3792" y="2112"/>
            <a:chExt cx="1037" cy="865"/>
          </a:xfrm>
        </p:grpSpPr>
        <p:pic>
          <p:nvPicPr>
            <p:cNvPr id="21" name="Picture 20" descr="china-fla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352"/>
              <a:ext cx="941" cy="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3792" y="2112"/>
              <a:ext cx="240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600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algn="ctr" eaLnBrk="0" hangingPunct="0"/>
              <a:r>
                <a:rPr lang="en-US" sz="3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3</a:t>
              </a:r>
              <a:endParaRPr lang="en-US" sz="2200">
                <a:latin typeface="Arial" charset="0"/>
              </a:endParaRPr>
            </a:p>
          </p:txBody>
        </p:sp>
      </p:grpSp>
      <p:sp>
        <p:nvSpPr>
          <p:cNvPr id="10" name="Line 23"/>
          <p:cNvSpPr>
            <a:spLocks noChangeShapeType="1"/>
          </p:cNvSpPr>
          <p:nvPr/>
        </p:nvSpPr>
        <p:spPr bwMode="auto">
          <a:xfrm>
            <a:off x="2743200" y="2743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11" name="Picture 10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5562600"/>
            <a:ext cx="1905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0"/>
            <a:ext cx="1371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1905000" y="4357688"/>
            <a:ext cx="6429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7086600" y="19954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6705600" y="3824288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9</a:t>
            </a:r>
          </a:p>
        </p:txBody>
      </p:sp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6477000" y="5348288"/>
            <a:ext cx="838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10</a:t>
            </a:r>
          </a:p>
        </p:txBody>
      </p:sp>
      <p:pic>
        <p:nvPicPr>
          <p:cNvPr id="17" name="Picture 16" descr="Hinh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681538"/>
            <a:ext cx="12954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0" y="0"/>
            <a:ext cx="9144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Bài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u="sng" dirty="0" err="1">
                <a:solidFill>
                  <a:schemeClr val="tx2">
                    <a:lumMod val="50000"/>
                  </a:schemeClr>
                </a:solidFill>
              </a:rPr>
              <a:t>tập</a:t>
            </a:r>
            <a:r>
              <a:rPr lang="en-US" sz="2400" b="1" i="1" u="sng" dirty="0">
                <a:solidFill>
                  <a:schemeClr val="tx2">
                    <a:lumMod val="50000"/>
                  </a:schemeClr>
                </a:solidFill>
              </a:rPr>
              <a:t> 2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Em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hãy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tìm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những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hình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về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Việt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Nam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trong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các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tranh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ảnh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dưới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tx2">
                    <a:lumMod val="50000"/>
                  </a:schemeClr>
                </a:solidFill>
              </a:rPr>
              <a:t>đây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876800" y="2971800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sz="2800" b="1">
                <a:latin typeface="Arial" charset="0"/>
              </a:rPr>
              <a:t>11</a:t>
            </a:r>
          </a:p>
        </p:txBody>
      </p:sp>
      <p:pic>
        <p:nvPicPr>
          <p:cNvPr id="20" name="Picture 19" descr="4[2]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1752600" cy="1600200"/>
          </a:xfrm>
          <a:prstGeom prst="rect">
            <a:avLst/>
          </a:prstGeom>
          <a:solidFill>
            <a:srgbClr val="D1FFD1"/>
          </a:solidFill>
          <a:ln w="57150">
            <a:solidFill>
              <a:srgbClr val="B7FFB7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19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/>
        </p:nvSpPr>
        <p:spPr bwMode="auto">
          <a:xfrm>
            <a:off x="457200" y="2576512"/>
            <a:ext cx="26670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2400" dirty="0">
                <a:solidFill>
                  <a:srgbClr val="00B05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Quốc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kỳ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Việt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là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lá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cờ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đỏ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, ở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giữa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có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ngôi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sao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vàng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5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</a:rPr>
              <a:t>cánh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38800" y="2500312"/>
            <a:ext cx="3276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 eaLnBrk="0" hangingPunct="0"/>
            <a:r>
              <a:rPr lang="en-US" sz="2400" b="1">
                <a:solidFill>
                  <a:srgbClr val="00B050"/>
                </a:solidFill>
              </a:rPr>
              <a:t>   B</a:t>
            </a:r>
            <a:r>
              <a:rPr lang="en-US" sz="2800" b="1">
                <a:solidFill>
                  <a:srgbClr val="00B050"/>
                </a:solidFill>
              </a:rPr>
              <a:t>ác</a:t>
            </a:r>
            <a:r>
              <a:rPr lang="en-US" sz="2400" b="1">
                <a:solidFill>
                  <a:srgbClr val="00B050"/>
                </a:solidFill>
              </a:rPr>
              <a:t> Hồ là lãnh tụ vĩ đại của dân tộc Việt Nam, là danh nhân văn hoá thế giới.</a:t>
            </a:r>
          </a:p>
        </p:txBody>
      </p:sp>
      <p:pic>
        <p:nvPicPr>
          <p:cNvPr id="8" name="Picture 7" descr="images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4" y="519112"/>
            <a:ext cx="2513012" cy="1524000"/>
          </a:xfrm>
          <a:prstGeom prst="rect">
            <a:avLst/>
          </a:prstGeom>
          <a:solidFill>
            <a:srgbClr val="FFFFCC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pic>
        <p:nvPicPr>
          <p:cNvPr id="9" name="Picture 8" descr="bando"/>
          <p:cNvPicPr>
            <a:picLocks noChangeAspect="1" noChangeArrowheads="1"/>
          </p:cNvPicPr>
          <p:nvPr/>
        </p:nvPicPr>
        <p:blipFill>
          <a:blip r:embed="rId3">
            <a:lum bright="-6000"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" t="2136" r="4572"/>
          <a:stretch>
            <a:fillRect/>
          </a:stretch>
        </p:blipFill>
        <p:spPr bwMode="auto">
          <a:xfrm>
            <a:off x="3581400" y="138112"/>
            <a:ext cx="21336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3581400" y="2576512"/>
            <a:ext cx="213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B050"/>
                </a:solidFill>
              </a:rPr>
              <a:t>Đất nước Việt Nam có dạng hình chữ S.</a:t>
            </a:r>
          </a:p>
        </p:txBody>
      </p:sp>
      <p:pic>
        <p:nvPicPr>
          <p:cNvPr id="11" name="Picture 10" descr="4[2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91000"/>
            <a:ext cx="1741488" cy="2057400"/>
          </a:xfrm>
          <a:prstGeom prst="rect">
            <a:avLst/>
          </a:prstGeom>
          <a:solidFill>
            <a:srgbClr val="66FFFF"/>
          </a:solidFill>
          <a:ln w="57150">
            <a:solidFill>
              <a:srgbClr val="66FFFF"/>
            </a:solidFill>
            <a:miter lim="800000"/>
            <a:headEnd/>
            <a:tailEnd/>
          </a:ln>
        </p:spPr>
      </p:pic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381000" y="4267200"/>
            <a:ext cx="2133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Miếu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Quốc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Tử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Giám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trường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Đại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học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đầu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tiên</a:t>
            </a:r>
            <a:r>
              <a:rPr lang="en-US" sz="2400" b="1" dirty="0">
                <a:solidFill>
                  <a:srgbClr val="00B050"/>
                </a:solidFill>
              </a:rPr>
              <a:t> ở </a:t>
            </a:r>
            <a:r>
              <a:rPr lang="en-US" sz="2400" b="1" dirty="0" err="1">
                <a:solidFill>
                  <a:srgbClr val="00B050"/>
                </a:solidFill>
              </a:rPr>
              <a:t>nước</a:t>
            </a:r>
            <a:r>
              <a:rPr lang="en-US" sz="2400" b="1" dirty="0">
                <a:solidFill>
                  <a:srgbClr val="00B050"/>
                </a:solidFill>
              </a:rPr>
              <a:t> ta. </a:t>
            </a:r>
          </a:p>
        </p:txBody>
      </p:sp>
      <p:pic>
        <p:nvPicPr>
          <p:cNvPr id="13" name="Picture 12" descr="200px-%C3%81o_d%C3%A0i_1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91000"/>
            <a:ext cx="1612900" cy="2057400"/>
          </a:xfrm>
          <a:prstGeom prst="rect">
            <a:avLst/>
          </a:prstGeom>
          <a:noFill/>
          <a:ln w="57150">
            <a:solidFill>
              <a:srgbClr val="66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6400800" y="4343400"/>
            <a:ext cx="2362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</a:rPr>
              <a:t>Áo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dài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Việt</a:t>
            </a:r>
            <a:r>
              <a:rPr lang="en-US" sz="2400" b="1" dirty="0">
                <a:solidFill>
                  <a:srgbClr val="00B050"/>
                </a:solidFill>
              </a:rPr>
              <a:t> Nam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một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nét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văn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hóa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truyền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thống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của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dân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tộc</a:t>
            </a:r>
            <a:r>
              <a:rPr lang="en-US" sz="2400" b="1" dirty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1600200" y="2043112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 flipH="1">
            <a:off x="7086600" y="2195512"/>
            <a:ext cx="53975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7" name="Line 28"/>
          <p:cNvSpPr>
            <a:spLocks noChangeShapeType="1"/>
          </p:cNvSpPr>
          <p:nvPr/>
        </p:nvSpPr>
        <p:spPr bwMode="auto">
          <a:xfrm flipH="1">
            <a:off x="4648200" y="2119312"/>
            <a:ext cx="762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 flipH="1">
            <a:off x="2362200" y="4724400"/>
            <a:ext cx="2286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6248400" y="4648200"/>
            <a:ext cx="1524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6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21" name="Picture 20" descr="chutichhochimin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9112"/>
            <a:ext cx="1752600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8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1524000"/>
            <a:ext cx="54726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Việt Nam đang trên đà đổi mới và phát triển, chúng ta gặp rất nhiều khó khăn, trở ngại.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59594"/>
              </p:ext>
            </p:extLst>
          </p:nvPr>
        </p:nvGraphicFramePr>
        <p:xfrm>
          <a:off x="1878300" y="4419600"/>
          <a:ext cx="509936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noFill/>
                        </a:rPr>
                        <a:t>Nh</a:t>
                      </a:r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vi-VN" baseline="0" dirty="0">
                          <a:solidFill>
                            <a:schemeClr val="tx1"/>
                          </a:solidFill>
                        </a:rPr>
                        <a:t> khó khăn</a:t>
                      </a:r>
                      <a:endParaRPr lang="en-US" dirty="0">
                        <a:noFill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>
                          <a:solidFill>
                            <a:schemeClr val="tx1"/>
                          </a:solidFill>
                        </a:rPr>
                        <a:t>Khắc</a:t>
                      </a:r>
                      <a:r>
                        <a:rPr lang="vi-VN" baseline="0" dirty="0">
                          <a:solidFill>
                            <a:schemeClr val="tx1"/>
                          </a:solidFill>
                        </a:rPr>
                        <a:t> phục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dirty="0"/>
                        <a:t>..............................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7991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7773811"/>
              </p:ext>
            </p:extLst>
          </p:nvPr>
        </p:nvGraphicFramePr>
        <p:xfrm>
          <a:off x="152400" y="838200"/>
          <a:ext cx="8763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57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662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Những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khó khăn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Khắc</a:t>
                      </a:r>
                      <a:r>
                        <a:rPr lang="vi-VN" sz="28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Nạn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phá rừng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Trồng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cây, bảo vệ, không bẻ cây.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6458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Ô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nhiễm môi trường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Bỏ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rác đúng quy định,làm vệ sinh trường lớp...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Lãng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phí điện, nước...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Sử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dụng điện, nước.. tiết kiệm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156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Tham ô,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tham nhũng..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Sống</a:t>
                      </a:r>
                      <a:r>
                        <a:rPr lang="vi-VN" sz="2800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trung thực, ngay thẳng...</a:t>
                      </a:r>
                      <a:endParaRPr lang="en-US" sz="28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262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5" y="1124856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06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045978" y="2410299"/>
            <a:ext cx="19664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DẶN DÒ – CỦNG CỐ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3" y="9525"/>
            <a:ext cx="8915400" cy="6696075"/>
          </a:xfrm>
          <a:prstGeom prst="rect">
            <a:avLst/>
          </a:prstGeom>
        </p:spPr>
      </p:pic>
      <p:sp>
        <p:nvSpPr>
          <p:cNvPr id="2" name="Right Arrow 1">
            <a:hlinkClick r:id="rId3" action="ppaction://hlinksldjump"/>
          </p:cNvPr>
          <p:cNvSpPr/>
          <p:nvPr/>
        </p:nvSpPr>
        <p:spPr>
          <a:xfrm>
            <a:off x="7524328" y="116632"/>
            <a:ext cx="720080" cy="50405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4528567" y="0"/>
            <a:ext cx="4629733" cy="68199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19050" y="0"/>
            <a:ext cx="4499992" cy="6819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50800" dir="5400000" algn="ctr" rotWithShape="0">
              <a:srgbClr val="3399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38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8">
            <a:extLst>
              <a:ext uri="{FF2B5EF4-FFF2-40B4-BE49-F238E27FC236}">
                <a16:creationId xmlns:a16="http://schemas.microsoft.com/office/drawing/2014/main" id="{0AD49C1C-7D50-4885-BED4-DD11FC7870B5}"/>
              </a:ext>
            </a:extLst>
          </p:cNvPr>
          <p:cNvSpPr>
            <a:spLocks/>
          </p:cNvSpPr>
          <p:nvPr/>
        </p:nvSpPr>
        <p:spPr bwMode="auto">
          <a:xfrm>
            <a:off x="-154363" y="2015549"/>
            <a:ext cx="4144048" cy="3590700"/>
          </a:xfrm>
          <a:custGeom>
            <a:avLst/>
            <a:gdLst>
              <a:gd name="T0" fmla="*/ 344 w 1378"/>
              <a:gd name="T1" fmla="*/ 1194 h 1194"/>
              <a:gd name="T2" fmla="*/ 0 w 1378"/>
              <a:gd name="T3" fmla="*/ 597 h 1194"/>
              <a:gd name="T4" fmla="*/ 344 w 1378"/>
              <a:gd name="T5" fmla="*/ 0 h 1194"/>
              <a:gd name="T6" fmla="*/ 1033 w 1378"/>
              <a:gd name="T7" fmla="*/ 0 h 1194"/>
              <a:gd name="T8" fmla="*/ 1378 w 1378"/>
              <a:gd name="T9" fmla="*/ 597 h 1194"/>
              <a:gd name="T10" fmla="*/ 1033 w 1378"/>
              <a:gd name="T11" fmla="*/ 1194 h 1194"/>
              <a:gd name="T12" fmla="*/ 344 w 1378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8" h="1194">
                <a:moveTo>
                  <a:pt x="344" y="1194"/>
                </a:moveTo>
                <a:lnTo>
                  <a:pt x="0" y="597"/>
                </a:lnTo>
                <a:lnTo>
                  <a:pt x="344" y="0"/>
                </a:lnTo>
                <a:lnTo>
                  <a:pt x="1033" y="0"/>
                </a:lnTo>
                <a:lnTo>
                  <a:pt x="1378" y="597"/>
                </a:lnTo>
                <a:lnTo>
                  <a:pt x="1033" y="1194"/>
                </a:lnTo>
                <a:lnTo>
                  <a:pt x="344" y="1194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6" name="Freeform 27">
            <a:extLst>
              <a:ext uri="{FF2B5EF4-FFF2-40B4-BE49-F238E27FC236}">
                <a16:creationId xmlns:a16="http://schemas.microsoft.com/office/drawing/2014/main" id="{97FC5E6A-29A3-4309-8AC0-140798D58011}"/>
              </a:ext>
            </a:extLst>
          </p:cNvPr>
          <p:cNvSpPr>
            <a:spLocks/>
          </p:cNvSpPr>
          <p:nvPr/>
        </p:nvSpPr>
        <p:spPr bwMode="auto">
          <a:xfrm>
            <a:off x="2517580" y="100218"/>
            <a:ext cx="4147052" cy="3584686"/>
          </a:xfrm>
          <a:custGeom>
            <a:avLst/>
            <a:gdLst>
              <a:gd name="T0" fmla="*/ 345 w 1379"/>
              <a:gd name="T1" fmla="*/ 1192 h 1192"/>
              <a:gd name="T2" fmla="*/ 0 w 1379"/>
              <a:gd name="T3" fmla="*/ 597 h 1192"/>
              <a:gd name="T4" fmla="*/ 345 w 1379"/>
              <a:gd name="T5" fmla="*/ 0 h 1192"/>
              <a:gd name="T6" fmla="*/ 1034 w 1379"/>
              <a:gd name="T7" fmla="*/ 0 h 1192"/>
              <a:gd name="T8" fmla="*/ 1379 w 1379"/>
              <a:gd name="T9" fmla="*/ 597 h 1192"/>
              <a:gd name="T10" fmla="*/ 1034 w 1379"/>
              <a:gd name="T11" fmla="*/ 1192 h 1192"/>
              <a:gd name="T12" fmla="*/ 345 w 1379"/>
              <a:gd name="T13" fmla="*/ 1192 h 1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2">
                <a:moveTo>
                  <a:pt x="345" y="1192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2"/>
                </a:lnTo>
                <a:lnTo>
                  <a:pt x="345" y="1192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39" name="Freeform 26">
            <a:extLst>
              <a:ext uri="{FF2B5EF4-FFF2-40B4-BE49-F238E27FC236}">
                <a16:creationId xmlns:a16="http://schemas.microsoft.com/office/drawing/2014/main" id="{CC3610AD-D917-425A-BE93-B35A78C28427}"/>
              </a:ext>
            </a:extLst>
          </p:cNvPr>
          <p:cNvSpPr>
            <a:spLocks/>
          </p:cNvSpPr>
          <p:nvPr/>
        </p:nvSpPr>
        <p:spPr bwMode="auto">
          <a:xfrm>
            <a:off x="2463514" y="3284360"/>
            <a:ext cx="4147052" cy="3590700"/>
          </a:xfrm>
          <a:custGeom>
            <a:avLst/>
            <a:gdLst>
              <a:gd name="T0" fmla="*/ 345 w 1379"/>
              <a:gd name="T1" fmla="*/ 1194 h 1194"/>
              <a:gd name="T2" fmla="*/ 0 w 1379"/>
              <a:gd name="T3" fmla="*/ 597 h 1194"/>
              <a:gd name="T4" fmla="*/ 345 w 1379"/>
              <a:gd name="T5" fmla="*/ 0 h 1194"/>
              <a:gd name="T6" fmla="*/ 1034 w 1379"/>
              <a:gd name="T7" fmla="*/ 0 h 1194"/>
              <a:gd name="T8" fmla="*/ 1379 w 1379"/>
              <a:gd name="T9" fmla="*/ 597 h 1194"/>
              <a:gd name="T10" fmla="*/ 1034 w 1379"/>
              <a:gd name="T11" fmla="*/ 1194 h 1194"/>
              <a:gd name="T12" fmla="*/ 345 w 1379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9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4" y="0"/>
                </a:lnTo>
                <a:lnTo>
                  <a:pt x="1379" y="597"/>
                </a:lnTo>
                <a:lnTo>
                  <a:pt x="1034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  <p:sp>
        <p:nvSpPr>
          <p:cNvPr id="42" name="Freeform 29">
            <a:extLst>
              <a:ext uri="{FF2B5EF4-FFF2-40B4-BE49-F238E27FC236}">
                <a16:creationId xmlns:a16="http://schemas.microsoft.com/office/drawing/2014/main" id="{74BB5CC3-E651-43AB-AD4F-63255FA1C542}"/>
              </a:ext>
            </a:extLst>
          </p:cNvPr>
          <p:cNvSpPr>
            <a:spLocks/>
          </p:cNvSpPr>
          <p:nvPr/>
        </p:nvSpPr>
        <p:spPr bwMode="auto">
          <a:xfrm>
            <a:off x="4944368" y="2034883"/>
            <a:ext cx="4141038" cy="3590700"/>
          </a:xfrm>
          <a:custGeom>
            <a:avLst/>
            <a:gdLst>
              <a:gd name="T0" fmla="*/ 345 w 1377"/>
              <a:gd name="T1" fmla="*/ 1194 h 1194"/>
              <a:gd name="T2" fmla="*/ 0 w 1377"/>
              <a:gd name="T3" fmla="*/ 597 h 1194"/>
              <a:gd name="T4" fmla="*/ 345 w 1377"/>
              <a:gd name="T5" fmla="*/ 0 h 1194"/>
              <a:gd name="T6" fmla="*/ 1033 w 1377"/>
              <a:gd name="T7" fmla="*/ 0 h 1194"/>
              <a:gd name="T8" fmla="*/ 1377 w 1377"/>
              <a:gd name="T9" fmla="*/ 597 h 1194"/>
              <a:gd name="T10" fmla="*/ 1033 w 1377"/>
              <a:gd name="T11" fmla="*/ 1194 h 1194"/>
              <a:gd name="T12" fmla="*/ 345 w 1377"/>
              <a:gd name="T13" fmla="*/ 1194 h 1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77" h="1194">
                <a:moveTo>
                  <a:pt x="345" y="1194"/>
                </a:moveTo>
                <a:lnTo>
                  <a:pt x="0" y="597"/>
                </a:lnTo>
                <a:lnTo>
                  <a:pt x="345" y="0"/>
                </a:lnTo>
                <a:lnTo>
                  <a:pt x="1033" y="0"/>
                </a:lnTo>
                <a:lnTo>
                  <a:pt x="1377" y="597"/>
                </a:lnTo>
                <a:lnTo>
                  <a:pt x="1033" y="1194"/>
                </a:lnTo>
                <a:lnTo>
                  <a:pt x="345" y="1194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30000"/>
              </a:lnSpc>
              <a:defRPr/>
            </a:pPr>
            <a:endParaRPr lang="zh-CN" altLang="en-US" sz="1350">
              <a:solidFill>
                <a:prstClr val="black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511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800" y="2398283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815140"/>
            <a:ext cx="3940118" cy="95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685800" eaLnBrk="1" hangingPunct="1">
              <a:lnSpc>
                <a:spcPct val="130000"/>
              </a:lnSpc>
              <a:defRPr/>
            </a:pPr>
            <a:r>
              <a:rPr lang="en-GB" altLang="zh-CN" sz="4800" b="1" dirty="0">
                <a:solidFill>
                  <a:srgbClr val="2A89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THANK YOU</a:t>
            </a:r>
            <a:endParaRPr lang="zh-CN" altLang="en-US" sz="4800" b="1" dirty="0">
              <a:solidFill>
                <a:srgbClr val="2A89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39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457200" y="2057400"/>
            <a:ext cx="8305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Kể tên Ủy ban nhân dân phường (xã) nơi em sinh sống .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>
            <a:hlinkClick r:id="rId2" action="ppaction://hlinksldjump"/>
          </p:cNvPr>
          <p:cNvSpPr/>
          <p:nvPr/>
        </p:nvSpPr>
        <p:spPr>
          <a:xfrm>
            <a:off x="7812360" y="4511983"/>
            <a:ext cx="648072" cy="64807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92" y="3179590"/>
            <a:ext cx="3959579" cy="3356319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2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4" y="0"/>
            <a:ext cx="9144000" cy="6858000"/>
          </a:xfrm>
          <a:prstGeom prst="rect">
            <a:avLst/>
          </a:prstGeom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85800" y="1557056"/>
            <a:ext cx="739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Garamond" pitchFamily="18" charset="0"/>
              </a:defRPr>
            </a:lvl1pPr>
            <a:lvl2pPr>
              <a:defRPr sz="2800">
                <a:solidFill>
                  <a:schemeClr val="tx1"/>
                </a:solidFill>
                <a:latin typeface="Garamond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Garamond" pitchFamily="18" charset="0"/>
              </a:defRPr>
            </a:lvl3pPr>
            <a:lvl4pPr>
              <a:defRPr sz="2000">
                <a:solidFill>
                  <a:schemeClr val="tx1"/>
                </a:solidFill>
                <a:latin typeface="Garamond" pitchFamily="18" charset="0"/>
              </a:defRPr>
            </a:lvl4pPr>
            <a:lvl5pPr>
              <a:defRPr sz="2000">
                <a:solidFill>
                  <a:schemeClr val="tx1"/>
                </a:solidFill>
                <a:latin typeface="Garamond" pitchFamily="18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just" eaLnBrk="1" hangingPunct="1"/>
            <a:r>
              <a:rPr lang="vi-VN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Em hãy nhắc lại ghi nhớ của bài học trước</a:t>
            </a:r>
            <a:endParaRPr lang="en-US" alt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Left Arrow 2"/>
          <p:cNvSpPr/>
          <p:nvPr/>
        </p:nvSpPr>
        <p:spPr>
          <a:xfrm>
            <a:off x="6918288" y="5334000"/>
            <a:ext cx="360040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Left Arrow 3">
            <a:hlinkClick r:id="rId3" action="ppaction://hlinksldjump"/>
          </p:cNvPr>
          <p:cNvSpPr/>
          <p:nvPr/>
        </p:nvSpPr>
        <p:spPr>
          <a:xfrm>
            <a:off x="8223501" y="5801919"/>
            <a:ext cx="864096" cy="79208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635073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0">
            <a:extLst>
              <a:ext uri="{FF2B5EF4-FFF2-40B4-BE49-F238E27FC236}">
                <a16:creationId xmlns:a16="http://schemas.microsoft.com/office/drawing/2014/main" id="{FECB7A63-7B3D-43F9-AD96-728E5DABE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256" y="3814112"/>
            <a:ext cx="1810111" cy="108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4950" b="1" dirty="0">
                <a:solidFill>
                  <a:srgbClr val="000033"/>
                </a:solidFill>
                <a:latin typeface="HanaMinB"/>
                <a:ea typeface="+mn-ea"/>
                <a:cs typeface="+mn-ea"/>
                <a:sym typeface="+mn-lt"/>
              </a:rPr>
              <a:t>目  录</a:t>
            </a:r>
            <a:endParaRPr lang="en-US" altLang="en-US" sz="4950" b="1" dirty="0">
              <a:solidFill>
                <a:srgbClr val="000033"/>
              </a:solidFill>
              <a:latin typeface="HanaMinB"/>
              <a:ea typeface="+mn-ea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822FF3D-3129-46C6-9399-38C659E61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824" y="1533498"/>
            <a:ext cx="1712450" cy="24232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F0C539D-3CB3-468F-9709-19EDD011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6" y="1943518"/>
            <a:ext cx="330634" cy="4678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2276A7D9-83D1-4177-A1CE-CEE2BD6F91F6}"/>
              </a:ext>
            </a:extLst>
          </p:cNvPr>
          <p:cNvGrpSpPr/>
          <p:nvPr/>
        </p:nvGrpSpPr>
        <p:grpSpPr>
          <a:xfrm>
            <a:off x="4654612" y="2012128"/>
            <a:ext cx="4489388" cy="463181"/>
            <a:chOff x="7553738" y="2050705"/>
            <a:chExt cx="3578087" cy="617574"/>
          </a:xfrm>
        </p:grpSpPr>
        <p:sp>
          <p:nvSpPr>
            <p:cNvPr id="8" name="圆角矩形 29">
              <a:extLst>
                <a:ext uri="{FF2B5EF4-FFF2-40B4-BE49-F238E27FC236}">
                  <a16:creationId xmlns:a16="http://schemas.microsoft.com/office/drawing/2014/main" id="{B82E6CF0-407F-4958-A0DE-4E15CAC75379}"/>
                </a:ext>
              </a:extLst>
            </p:cNvPr>
            <p:cNvSpPr/>
            <p:nvPr/>
          </p:nvSpPr>
          <p:spPr>
            <a:xfrm>
              <a:off x="7553738" y="2050705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DDE3EECD-4F7F-4505-AE72-BAFE98926DB6}"/>
                </a:ext>
              </a:extLst>
            </p:cNvPr>
            <p:cNvSpPr txBox="1"/>
            <p:nvPr/>
          </p:nvSpPr>
          <p:spPr>
            <a:xfrm>
              <a:off x="7891955" y="2065037"/>
              <a:ext cx="3238494" cy="603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Diện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tích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vị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trí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địa</a:t>
              </a:r>
              <a:r>
                <a:rPr lang="en-GB" altLang="zh-CN" b="1" kern="0" dirty="0">
                  <a:solidFill>
                    <a:srgbClr val="FFFFFF"/>
                  </a:solidFill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solidFill>
                    <a:srgbClr val="FFFFFF"/>
                  </a:solidFill>
                  <a:cs typeface="+mn-ea"/>
                  <a:sym typeface="+mn-lt"/>
                </a:rPr>
                <a:t>lí</a:t>
              </a:r>
              <a:endParaRPr lang="zh-CN" altLang="en-US" b="1" kern="0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73A96DC-C76C-46F4-9447-CF4BB2240926}"/>
              </a:ext>
            </a:extLst>
          </p:cNvPr>
          <p:cNvGrpSpPr/>
          <p:nvPr/>
        </p:nvGrpSpPr>
        <p:grpSpPr>
          <a:xfrm>
            <a:off x="4654600" y="2671704"/>
            <a:ext cx="4489399" cy="813340"/>
            <a:chOff x="7553738" y="2930980"/>
            <a:chExt cx="3578087" cy="1084453"/>
          </a:xfrm>
        </p:grpSpPr>
        <p:sp>
          <p:nvSpPr>
            <p:cNvPr id="11" name="圆角矩形 32">
              <a:extLst>
                <a:ext uri="{FF2B5EF4-FFF2-40B4-BE49-F238E27FC236}">
                  <a16:creationId xmlns:a16="http://schemas.microsoft.com/office/drawing/2014/main" id="{D0F3BD34-B6BF-422B-9E99-BB71DBC3648F}"/>
                </a:ext>
              </a:extLst>
            </p:cNvPr>
            <p:cNvSpPr/>
            <p:nvPr/>
          </p:nvSpPr>
          <p:spPr>
            <a:xfrm>
              <a:off x="7553738" y="2930980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9073105-8C44-4371-9D56-4D974B179F07}"/>
                </a:ext>
              </a:extLst>
            </p:cNvPr>
            <p:cNvSpPr txBox="1"/>
            <p:nvPr/>
          </p:nvSpPr>
          <p:spPr>
            <a:xfrm>
              <a:off x="7891956" y="2932060"/>
              <a:ext cx="3011189" cy="1083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03">
                <a:lnSpc>
                  <a:spcPct val="130000"/>
                </a:lnSpc>
                <a:defRPr/>
              </a:pPr>
              <a:r>
                <a:rPr lang="en-GB" altLang="zh-CN" b="1" kern="0" dirty="0" err="1">
                  <a:cs typeface="+mn-ea"/>
                  <a:sym typeface="+mn-lt"/>
                </a:rPr>
                <a:t>Danh</a:t>
              </a:r>
              <a:r>
                <a:rPr lang="en-GB" altLang="zh-CN" b="1" kern="0" dirty="0">
                  <a:cs typeface="+mn-ea"/>
                  <a:sym typeface="+mn-lt"/>
                </a:rPr>
                <a:t> lam </a:t>
              </a:r>
              <a:r>
                <a:rPr lang="en-GB" altLang="zh-CN" b="1" kern="0" dirty="0" err="1">
                  <a:cs typeface="+mn-ea"/>
                  <a:sym typeface="+mn-lt"/>
                </a:rPr>
                <a:t>thắng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cảnh</a:t>
              </a:r>
              <a:r>
                <a:rPr lang="en-GB" altLang="zh-CN" b="1" kern="0" dirty="0">
                  <a:cs typeface="+mn-ea"/>
                  <a:sym typeface="+mn-lt"/>
                </a:rPr>
                <a:t>, </a:t>
              </a:r>
              <a:r>
                <a:rPr lang="en-GB" altLang="zh-CN" b="1" kern="0" dirty="0" err="1">
                  <a:cs typeface="+mn-ea"/>
                  <a:sym typeface="+mn-lt"/>
                </a:rPr>
                <a:t>các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lễ</a:t>
              </a:r>
              <a:r>
                <a:rPr lang="en-GB" altLang="zh-CN" b="1" kern="0" dirty="0">
                  <a:cs typeface="+mn-ea"/>
                  <a:sym typeface="+mn-lt"/>
                </a:rPr>
                <a:t> </a:t>
              </a:r>
              <a:r>
                <a:rPr lang="en-GB" altLang="zh-CN" b="1" kern="0" dirty="0" err="1">
                  <a:cs typeface="+mn-ea"/>
                  <a:sym typeface="+mn-lt"/>
                </a:rPr>
                <a:t>hội</a:t>
              </a:r>
              <a:endParaRPr lang="zh-CN" altLang="en-US" b="1" kern="0" dirty="0">
                <a:cs typeface="+mn-ea"/>
                <a:sym typeface="+mn-lt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C35F0DE-9CD1-4A7E-8F28-9B0258BF16B3}"/>
              </a:ext>
            </a:extLst>
          </p:cNvPr>
          <p:cNvGrpSpPr/>
          <p:nvPr/>
        </p:nvGrpSpPr>
        <p:grpSpPr>
          <a:xfrm>
            <a:off x="4654612" y="3386551"/>
            <a:ext cx="4489388" cy="682948"/>
            <a:chOff x="7553738" y="3789239"/>
            <a:chExt cx="3578087" cy="910597"/>
          </a:xfrm>
        </p:grpSpPr>
        <p:sp>
          <p:nvSpPr>
            <p:cNvPr id="14" name="圆角矩形 35">
              <a:extLst>
                <a:ext uri="{FF2B5EF4-FFF2-40B4-BE49-F238E27FC236}">
                  <a16:creationId xmlns:a16="http://schemas.microsoft.com/office/drawing/2014/main" id="{FB7B2CE5-1EB6-4596-AB75-8CAD87346357}"/>
                </a:ext>
              </a:extLst>
            </p:cNvPr>
            <p:cNvSpPr/>
            <p:nvPr/>
          </p:nvSpPr>
          <p:spPr>
            <a:xfrm>
              <a:off x="7553738" y="3789239"/>
              <a:ext cx="3578087" cy="516834"/>
            </a:xfrm>
            <a:prstGeom prst="roundRect">
              <a:avLst>
                <a:gd name="adj" fmla="val 29488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04139182-6083-4C5A-BDA5-7D70E55D300F}"/>
                </a:ext>
              </a:extLst>
            </p:cNvPr>
            <p:cNvSpPr txBox="1"/>
            <p:nvPr/>
          </p:nvSpPr>
          <p:spPr>
            <a:xfrm>
              <a:off x="7595541" y="3838062"/>
              <a:ext cx="330758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thống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56D5236A-A8EA-4EE1-8232-0141EDE4EC5E}"/>
              </a:ext>
            </a:extLst>
          </p:cNvPr>
          <p:cNvGrpSpPr/>
          <p:nvPr/>
        </p:nvGrpSpPr>
        <p:grpSpPr>
          <a:xfrm>
            <a:off x="4654600" y="4132105"/>
            <a:ext cx="4489400" cy="391574"/>
            <a:chOff x="7553738" y="4664250"/>
            <a:chExt cx="4906135" cy="522098"/>
          </a:xfrm>
          <a:solidFill>
            <a:srgbClr val="FFC000"/>
          </a:solidFill>
        </p:grpSpPr>
        <p:sp>
          <p:nvSpPr>
            <p:cNvPr id="17" name="圆角矩形 38">
              <a:extLst>
                <a:ext uri="{FF2B5EF4-FFF2-40B4-BE49-F238E27FC236}">
                  <a16:creationId xmlns:a16="http://schemas.microsoft.com/office/drawing/2014/main" id="{685EAF1A-51EF-41FA-B027-D2ED485CB72F}"/>
                </a:ext>
              </a:extLst>
            </p:cNvPr>
            <p:cNvSpPr/>
            <p:nvPr/>
          </p:nvSpPr>
          <p:spPr>
            <a:xfrm>
              <a:off x="7553738" y="4669514"/>
              <a:ext cx="3578087" cy="516834"/>
            </a:xfrm>
            <a:prstGeom prst="roundRect">
              <a:avLst>
                <a:gd name="adj" fmla="val 2948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808C164-9D7F-430D-A149-CB962F544209}"/>
                </a:ext>
              </a:extLst>
            </p:cNvPr>
            <p:cNvSpPr txBox="1"/>
            <p:nvPr/>
          </p:nvSpPr>
          <p:spPr>
            <a:xfrm>
              <a:off x="7891955" y="4664250"/>
              <a:ext cx="4567918" cy="49244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tựu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Khoa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–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Kỹ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b="1" dirty="0" err="1">
                  <a:latin typeface="Times New Roman" pitchFamily="18" charset="0"/>
                  <a:cs typeface="Times New Roman" pitchFamily="18" charset="0"/>
                </a:rPr>
                <a:t>thuật</a:t>
              </a:r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: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62E6208E-BD49-4E82-A4FF-2C057AD6D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2665037"/>
            <a:ext cx="330634" cy="46787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5C02941-907B-4FF3-88CE-C599CBF5B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3386556"/>
            <a:ext cx="330634" cy="46787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EC74951-86C8-44B1-8D0A-2648F3BB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665" y="4075785"/>
            <a:ext cx="330634" cy="46787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81507" y="520361"/>
            <a:ext cx="4112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vi-VN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 ĐẠT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36" y="1103399"/>
            <a:ext cx="8391005" cy="269472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44" y="2112791"/>
            <a:ext cx="3959579" cy="335631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00011" y="3790951"/>
            <a:ext cx="4672011" cy="2133599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3E8DE155-0A04-4DB0-A9E3-F39C28640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994" y="1827775"/>
            <a:ext cx="2672526" cy="73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GB" altLang="zh-CN" sz="3600" b="1" dirty="0">
                <a:solidFill>
                  <a:srgbClr val="2A8910"/>
                </a:solidFill>
                <a:latin typeface="HanaMinB"/>
                <a:cs typeface="+mn-ea"/>
                <a:sym typeface="+mn-lt"/>
              </a:rPr>
              <a:t>KHÁM PHÁ</a:t>
            </a:r>
            <a:endParaRPr lang="zh-CN" altLang="en-US" sz="3600" b="1" dirty="0">
              <a:solidFill>
                <a:srgbClr val="2A8910"/>
              </a:solidFill>
              <a:latin typeface="HanaMinB"/>
              <a:cs typeface="+mn-ea"/>
              <a:sym typeface="+mn-lt"/>
            </a:endParaRPr>
          </a:p>
        </p:txBody>
      </p:sp>
      <p:sp>
        <p:nvSpPr>
          <p:cNvPr id="8" name="对角圆角矩形 9">
            <a:extLst>
              <a:ext uri="{FF2B5EF4-FFF2-40B4-BE49-F238E27FC236}">
                <a16:creationId xmlns:a16="http://schemas.microsoft.com/office/drawing/2014/main" id="{34B81E4F-5402-4A4C-9A1C-9C42F57C35FD}"/>
              </a:ext>
            </a:extLst>
          </p:cNvPr>
          <p:cNvSpPr/>
          <p:nvPr/>
        </p:nvSpPr>
        <p:spPr bwMode="auto">
          <a:xfrm>
            <a:off x="2794366" y="2637297"/>
            <a:ext cx="1700922" cy="272183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262" y="68857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5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3263511-9871-4044-9147-1B563B052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2" y="1101195"/>
            <a:ext cx="8391005" cy="269472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4193808-569B-4B96-93DA-588EC8204D28}"/>
              </a:ext>
            </a:extLst>
          </p:cNvPr>
          <p:cNvGrpSpPr/>
          <p:nvPr/>
        </p:nvGrpSpPr>
        <p:grpSpPr>
          <a:xfrm>
            <a:off x="4645038" y="2173460"/>
            <a:ext cx="2826007" cy="1944400"/>
            <a:chOff x="7065141" y="1881946"/>
            <a:chExt cx="3768009" cy="2592533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1A3A3B3-5803-44CA-A1EE-DD67A9299936}"/>
                </a:ext>
              </a:extLst>
            </p:cNvPr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FA3187A-4B63-4014-8AFB-FC4550340E4F}"/>
                </a:ext>
              </a:extLst>
            </p:cNvPr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endParaRPr lang="zh-CN" altLang="en-US" sz="135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3F2EDBC-625A-40F1-B054-B492F0A8D8A9}"/>
              </a:ext>
            </a:extLst>
          </p:cNvPr>
          <p:cNvGrpSpPr/>
          <p:nvPr/>
        </p:nvGrpSpPr>
        <p:grpSpPr>
          <a:xfrm>
            <a:off x="2480341" y="1881495"/>
            <a:ext cx="1134126" cy="1979565"/>
            <a:chOff x="2118480" y="1316166"/>
            <a:chExt cx="1512168" cy="2639420"/>
          </a:xfrm>
          <a:solidFill>
            <a:srgbClr val="92D050"/>
          </a:solidFill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738D88A-4930-4FFD-B83F-9E8C5C02BF53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  <a:defRPr/>
              </a:pPr>
              <a:endParaRPr lang="zh-CN" altLang="en-US" sz="1350">
                <a:solidFill>
                  <a:srgbClr val="3992B5"/>
                </a:solidFill>
                <a:cs typeface="+mn-ea"/>
                <a:sym typeface="+mn-lt"/>
              </a:endParaRPr>
            </a:p>
          </p:txBody>
        </p:sp>
        <p:sp>
          <p:nvSpPr>
            <p:cNvPr id="8" name="TextBox 67">
              <a:extLst>
                <a:ext uri="{FF2B5EF4-FFF2-40B4-BE49-F238E27FC236}">
                  <a16:creationId xmlns:a16="http://schemas.microsoft.com/office/drawing/2014/main" id="{1BB17499-CF92-4470-AE81-E2E4638FFF68}"/>
                </a:ext>
              </a:extLst>
            </p:cNvPr>
            <p:cNvSpPr txBox="1"/>
            <p:nvPr/>
          </p:nvSpPr>
          <p:spPr>
            <a:xfrm>
              <a:off x="2396587" y="1556810"/>
              <a:ext cx="964027" cy="23987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lvl="1" algn="ctr">
                <a:lnSpc>
                  <a:spcPct val="130000"/>
                </a:lnSpc>
                <a:defRPr/>
              </a:pPr>
              <a:r>
                <a:rPr lang="en-US" altLang="zh-CN" sz="4500" spc="169" dirty="0">
                  <a:solidFill>
                    <a:srgbClr val="FFFFFF"/>
                  </a:solidFill>
                  <a:cs typeface="+mn-ea"/>
                  <a:sym typeface="+mn-lt"/>
                </a:rPr>
                <a:t>01</a:t>
              </a:r>
              <a:endParaRPr lang="zh-CN" altLang="en-US" sz="4500" spc="169" dirty="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3120CFF0-8D07-43BD-8D74-3929849E8B56}"/>
              </a:ext>
            </a:extLst>
          </p:cNvPr>
          <p:cNvSpPr txBox="1"/>
          <p:nvPr/>
        </p:nvSpPr>
        <p:spPr>
          <a:xfrm>
            <a:off x="5121543" y="2539339"/>
            <a:ext cx="1966436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lnSpc>
                <a:spcPct val="130000"/>
              </a:lnSpc>
              <a:defRPr/>
            </a:pP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Diện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tích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vị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trí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,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địa</a:t>
            </a:r>
            <a:r>
              <a:rPr lang="en-GB" altLang="zh-CN" sz="2800" b="1" kern="0" dirty="0">
                <a:solidFill>
                  <a:srgbClr val="FFFFFF"/>
                </a:solidFill>
                <a:cs typeface="+mn-ea"/>
                <a:sym typeface="+mn-lt"/>
              </a:rPr>
              <a:t> </a:t>
            </a:r>
            <a:r>
              <a:rPr lang="en-GB" altLang="zh-CN" sz="2800" b="1" kern="0" dirty="0" err="1">
                <a:solidFill>
                  <a:srgbClr val="FFFFFF"/>
                </a:solidFill>
                <a:cs typeface="+mn-ea"/>
                <a:sym typeface="+mn-lt"/>
              </a:rPr>
              <a:t>lí</a:t>
            </a:r>
            <a:endParaRPr lang="zh-CN" altLang="en-US" sz="2800" b="1" kern="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908" y="3577247"/>
            <a:ext cx="2357057" cy="199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6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3294" y="2057400"/>
            <a:ext cx="7871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TÌM HIỂU VỀ TỔ QUỐC VIỆT NAM</a:t>
            </a:r>
          </a:p>
        </p:txBody>
      </p:sp>
      <p:sp>
        <p:nvSpPr>
          <p:cNvPr id="5" name="Rectangle 4"/>
          <p:cNvSpPr/>
          <p:nvPr/>
        </p:nvSpPr>
        <p:spPr>
          <a:xfrm>
            <a:off x="2383599" y="3733800"/>
            <a:ext cx="4209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pic>
        <p:nvPicPr>
          <p:cNvPr id="25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7253"/>
            <a:ext cx="3142742" cy="266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3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975197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786</Words>
  <Application>Microsoft Office PowerPoint</Application>
  <PresentationFormat>On-screen Show (4:3)</PresentationFormat>
  <Paragraphs>111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Arial</vt:lpstr>
      <vt:lpstr>Calibri</vt:lpstr>
      <vt:lpstr>HanaMinB</vt:lpstr>
      <vt:lpstr>ITC Avant Garde Std Bk</vt:lpstr>
      <vt:lpstr>Lobster Two</vt:lpstr>
      <vt:lpstr>Tahoma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THUY</dc:creator>
  <cp:lastModifiedBy>Windows User</cp:lastModifiedBy>
  <cp:revision>72</cp:revision>
  <dcterms:created xsi:type="dcterms:W3CDTF">2015-06-20T14:58:30Z</dcterms:created>
  <dcterms:modified xsi:type="dcterms:W3CDTF">2023-11-12T15:25:16Z</dcterms:modified>
</cp:coreProperties>
</file>