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21"/>
  </p:notesMasterIdLst>
  <p:sldIdLst>
    <p:sldId id="257" r:id="rId3"/>
    <p:sldId id="256" r:id="rId4"/>
    <p:sldId id="325" r:id="rId5"/>
    <p:sldId id="381" r:id="rId6"/>
    <p:sldId id="350" r:id="rId7"/>
    <p:sldId id="380" r:id="rId8"/>
    <p:sldId id="359" r:id="rId9"/>
    <p:sldId id="333" r:id="rId10"/>
    <p:sldId id="337" r:id="rId11"/>
    <p:sldId id="382" r:id="rId12"/>
    <p:sldId id="383" r:id="rId13"/>
    <p:sldId id="384" r:id="rId14"/>
    <p:sldId id="295" r:id="rId15"/>
    <p:sldId id="368" r:id="rId16"/>
    <p:sldId id="386" r:id="rId17"/>
    <p:sldId id="387" r:id="rId18"/>
    <p:sldId id="385" r:id="rId19"/>
    <p:sldId id="260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atamaran" panose="020B0604020202020204" charset="0"/>
      <p:regular r:id="rId30"/>
      <p:bold r:id="rId31"/>
    </p:embeddedFont>
    <p:embeddedFont>
      <p:font typeface="Comfortaa" panose="020B0604020202020204" charset="0"/>
      <p:regular r:id="rId32"/>
      <p:bold r:id="rId33"/>
    </p:embeddedFont>
    <p:embeddedFont>
      <p:font typeface="Kalam" panose="020B0604020202020204" charset="0"/>
      <p:regular r:id="rId34"/>
      <p:bold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Roboto Slab Regular" panose="020B0604020202020204" charset="0"/>
      <p:regular r:id="rId40"/>
    </p:embeddedFont>
    <p:embeddedFont>
      <p:font typeface="Vibur" panose="020B0604020202020204" charset="0"/>
      <p:regular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3972" autoAdjust="0"/>
  </p:normalViewPr>
  <p:slideViewPr>
    <p:cSldViewPr snapToGrid="0">
      <p:cViewPr varScale="1">
        <p:scale>
          <a:sx n="141" d="100"/>
          <a:sy n="141" d="100"/>
        </p:scale>
        <p:origin x="22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>
            <a:extLst>
              <a:ext uri="{FF2B5EF4-FFF2-40B4-BE49-F238E27FC236}">
                <a16:creationId xmlns:a16="http://schemas.microsoft.com/office/drawing/2014/main" id="{52EBACE3-89EF-4ACB-9A1F-6F4949E53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>
            <a:extLst>
              <a:ext uri="{FF2B5EF4-FFF2-40B4-BE49-F238E27FC236}">
                <a16:creationId xmlns:a16="http://schemas.microsoft.com/office/drawing/2014/main" id="{91DCA639-2357-43E4-8F85-2C824B308F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49508" name="Slide Number Placeholder 3">
            <a:extLst>
              <a:ext uri="{FF2B5EF4-FFF2-40B4-BE49-F238E27FC236}">
                <a16:creationId xmlns:a16="http://schemas.microsoft.com/office/drawing/2014/main" id="{DF67BAFA-FB97-45BA-BB5F-60F0A96B6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18122F-F550-428E-9C97-F784E4F7AF76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980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>
            <a:extLst>
              <a:ext uri="{FF2B5EF4-FFF2-40B4-BE49-F238E27FC236}">
                <a16:creationId xmlns:a16="http://schemas.microsoft.com/office/drawing/2014/main" id="{52EBACE3-89EF-4ACB-9A1F-6F4949E53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>
            <a:extLst>
              <a:ext uri="{FF2B5EF4-FFF2-40B4-BE49-F238E27FC236}">
                <a16:creationId xmlns:a16="http://schemas.microsoft.com/office/drawing/2014/main" id="{91DCA639-2357-43E4-8F85-2C824B308F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49508" name="Slide Number Placeholder 3">
            <a:extLst>
              <a:ext uri="{FF2B5EF4-FFF2-40B4-BE49-F238E27FC236}">
                <a16:creationId xmlns:a16="http://schemas.microsoft.com/office/drawing/2014/main" id="{DF67BAFA-FB97-45BA-BB5F-60F0A96B6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18122F-F550-428E-9C97-F784E4F7AF76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13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99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>
            <a:extLst>
              <a:ext uri="{FF2B5EF4-FFF2-40B4-BE49-F238E27FC236}">
                <a16:creationId xmlns:a16="http://schemas.microsoft.com/office/drawing/2014/main" id="{21E6C2C2-89C7-48AD-ACFA-1A8E6D7A01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>
            <a:extLst>
              <a:ext uri="{FF2B5EF4-FFF2-40B4-BE49-F238E27FC236}">
                <a16:creationId xmlns:a16="http://schemas.microsoft.com/office/drawing/2014/main" id="{7AA17539-2B6A-4BC7-B9E6-84577AF421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Cá nhân</a:t>
            </a:r>
          </a:p>
        </p:txBody>
      </p:sp>
      <p:sp>
        <p:nvSpPr>
          <p:cNvPr id="147460" name="Slide Number Placeholder 3">
            <a:extLst>
              <a:ext uri="{FF2B5EF4-FFF2-40B4-BE49-F238E27FC236}">
                <a16:creationId xmlns:a16="http://schemas.microsoft.com/office/drawing/2014/main" id="{40AC1082-E01F-44F3-AD2F-AE88F5CD4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BD707A-7714-4D2B-A11D-F287603D5B38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782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98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>
            <a:extLst>
              <a:ext uri="{FF2B5EF4-FFF2-40B4-BE49-F238E27FC236}">
                <a16:creationId xmlns:a16="http://schemas.microsoft.com/office/drawing/2014/main" id="{52EBACE3-89EF-4ACB-9A1F-6F4949E53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>
            <a:extLst>
              <a:ext uri="{FF2B5EF4-FFF2-40B4-BE49-F238E27FC236}">
                <a16:creationId xmlns:a16="http://schemas.microsoft.com/office/drawing/2014/main" id="{91DCA639-2357-43E4-8F85-2C824B308F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49508" name="Slide Number Placeholder 3">
            <a:extLst>
              <a:ext uri="{FF2B5EF4-FFF2-40B4-BE49-F238E27FC236}">
                <a16:creationId xmlns:a16="http://schemas.microsoft.com/office/drawing/2014/main" id="{DF67BAFA-FB97-45BA-BB5F-60F0A96B6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18122F-F550-428E-9C97-F784E4F7AF76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2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41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20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789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2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8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22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65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6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9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60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96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0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8111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3246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288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2701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814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0631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8813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0815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7521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23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85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92" r:id="rId3"/>
    <p:sldLayoutId id="2147483655" r:id="rId4"/>
    <p:sldLayoutId id="2147483658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805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710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697" r:id="rId13"/>
    <p:sldLayoutId id="2147483695" r:id="rId14"/>
    <p:sldLayoutId id="2147483694" r:id="rId15"/>
    <p:sldLayoutId id="2147483693" r:id="rId16"/>
    <p:sldLayoutId id="2147483690" r:id="rId17"/>
    <p:sldLayoutId id="2147483709" r:id="rId18"/>
    <p:sldLayoutId id="2147483703" r:id="rId19"/>
    <p:sldLayoutId id="2147483702" r:id="rId20"/>
    <p:sldLayoutId id="2147483701" r:id="rId21"/>
    <p:sldLayoutId id="2147483700" r:id="rId22"/>
    <p:sldLayoutId id="2147483699" r:id="rId23"/>
    <p:sldLayoutId id="2147483698" r:id="rId24"/>
    <p:sldLayoutId id="214748369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087" y="1230840"/>
            <a:ext cx="7178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Cambria" panose="02040503050406030204" pitchFamily="18" charset="0"/>
                <a:ea typeface="Cambria" panose="02040503050406030204" pitchFamily="18" charset="0"/>
              </a:rPr>
              <a:t>Tổ chức thi kể: </a:t>
            </a:r>
            <a:r>
              <a:rPr lang="nl-NL" sz="24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kể những việc mình đã làm thể hiện là người có ý chí: 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 Em đã làm được những việc gì?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 Tại sao em lại làm như vậy 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 Việc đó mang lại kết quả gì?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1616;p37"/>
          <p:cNvSpPr txBox="1">
            <a:spLocks noGrp="1"/>
          </p:cNvSpPr>
          <p:nvPr>
            <p:ph type="title"/>
          </p:nvPr>
        </p:nvSpPr>
        <p:spPr>
          <a:xfrm>
            <a:off x="2496506" y="249106"/>
            <a:ext cx="4073796" cy="1015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sz="36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C2900A-0F33-4870-B3CA-E9A6D6F11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4" y="1214804"/>
            <a:ext cx="904435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VIỆC THỂ HIỆN LÒNG BIẾT ƠN TỔ TIÊN</a:t>
            </a:r>
          </a:p>
        </p:txBody>
      </p:sp>
    </p:spTree>
    <p:extLst>
      <p:ext uri="{BB962C8B-B14F-4D97-AF65-F5344CB8AC3E}">
        <p14:creationId xmlns:p14="http://schemas.microsoft.com/office/powerpoint/2010/main" val="23466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id="{6543DB3E-2A0F-4DB9-9425-7D16474D4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044" y="1963341"/>
            <a:ext cx="40005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050">
              <a:solidFill>
                <a:srgbClr val="9933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EA798671-EB39-4EC0-9E48-91B61AA4F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663" y="3314700"/>
            <a:ext cx="40005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050">
                <a:solidFill>
                  <a:srgbClr val="9933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70CE4818-B106-4387-819D-7C723EC6D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044" y="3662363"/>
            <a:ext cx="40005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050">
              <a:solidFill>
                <a:srgbClr val="9933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A433D162-0197-458A-954E-AEB6F33C3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044" y="4005263"/>
            <a:ext cx="40005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050">
              <a:solidFill>
                <a:srgbClr val="9933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C47C172-226A-442A-9D98-399A20DEE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353" y="768905"/>
            <a:ext cx="6465277" cy="738664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100" b="1" u="sng" dirty="0" err="1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100" b="1" u="sng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u="sng" dirty="0" err="1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en-US" sz="2100" b="1" u="sng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altLang="en-US" sz="2100" b="1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0858F-8333-4563-ABB0-A21CFBE3E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663" y="1858522"/>
            <a:ext cx="6566388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gắng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đ)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giỗ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e]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25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6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5E164F7-A349-4587-A3C9-D7A9C6CED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2" y="544244"/>
            <a:ext cx="904435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LIÊN HỆ BẢN THÂN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0011BA65-A21D-4E71-A918-FA2A7C6F5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32" y="1694113"/>
            <a:ext cx="66865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kể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tỏ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lòng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ơn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250" b="1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tiên</a:t>
            </a:r>
            <a:r>
              <a:rPr lang="en-US" altLang="en-US" sz="225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3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0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Text Box 3">
            <a:extLst>
              <a:ext uri="{FF2B5EF4-FFF2-40B4-BE49-F238E27FC236}">
                <a16:creationId xmlns:a16="http://schemas.microsoft.com/office/drawing/2014/main" id="{8A41FC33-128B-426F-8CEA-8B7E8AE1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135" y="1786296"/>
            <a:ext cx="5543550" cy="41549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a/ </a:t>
            </a:r>
            <a:r>
              <a:rPr lang="vi-VN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hiếu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471" name="Text Box 3">
            <a:extLst>
              <a:ext uri="{FF2B5EF4-FFF2-40B4-BE49-F238E27FC236}">
                <a16:creationId xmlns:a16="http://schemas.microsoft.com/office/drawing/2014/main" id="{BFA23D2C-D2FA-4591-ADE5-3D7ED95E5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135" y="2243496"/>
            <a:ext cx="5543550" cy="41549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b/ </a:t>
            </a:r>
            <a:r>
              <a:rPr lang="vi-VN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sum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họp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472" name="Text Box 3">
            <a:extLst>
              <a:ext uri="{FF2B5EF4-FFF2-40B4-BE49-F238E27FC236}">
                <a16:creationId xmlns:a16="http://schemas.microsoft.com/office/drawing/2014/main" id="{0CA6EAD5-4A72-4FF3-838B-ECB2BFB0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135" y="2757846"/>
            <a:ext cx="5715000" cy="41549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c/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dâng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.</a:t>
            </a:r>
          </a:p>
        </p:txBody>
      </p:sp>
      <p:sp>
        <p:nvSpPr>
          <p:cNvPr id="16395" name="TextBox 10">
            <a:extLst>
              <a:ext uri="{FF2B5EF4-FFF2-40B4-BE49-F238E27FC236}">
                <a16:creationId xmlns:a16="http://schemas.microsoft.com/office/drawing/2014/main" id="{87E7427C-A945-4C01-8184-65813BD21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885023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1/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1F369864-A0A7-4624-98CD-7C7FF907B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45" y="2289931"/>
            <a:ext cx="40005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0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Countdown in After Effects - Free Template">
            <a:hlinkClick r:id="" action="ppaction://media"/>
            <a:extLst>
              <a:ext uri="{FF2B5EF4-FFF2-40B4-BE49-F238E27FC236}">
                <a16:creationId xmlns:a16="http://schemas.microsoft.com/office/drawing/2014/main" id="{3F67E9F4-AB02-48E0-B5B9-23F58062E0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865" y="3173344"/>
            <a:ext cx="1859195" cy="1105839"/>
          </a:xfrm>
          <a:prstGeom prst="rect">
            <a:avLst/>
          </a:prstGeom>
        </p:spPr>
      </p:pic>
      <p:pic>
        <p:nvPicPr>
          <p:cNvPr id="14" name="Picture 2" descr="RUNG CHUÔNG VÀNG-01 - Alpha School - Học đam mê, Sống tự chủ">
            <a:extLst>
              <a:ext uri="{FF2B5EF4-FFF2-40B4-BE49-F238E27FC236}">
                <a16:creationId xmlns:a16="http://schemas.microsoft.com/office/drawing/2014/main" id="{5CE47A6C-1043-45D8-BA2E-0431EBF5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9470" grpId="0" animBg="1"/>
      <p:bldP spid="19471" grpId="0" animBg="1"/>
      <p:bldP spid="19472" grpId="0" animBg="1"/>
      <p:bldP spid="16395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untdown in After Effects - Free Template">
            <a:hlinkClick r:id="" action="ppaction://media"/>
            <a:extLst>
              <a:ext uri="{FF2B5EF4-FFF2-40B4-BE49-F238E27FC236}">
                <a16:creationId xmlns:a16="http://schemas.microsoft.com/office/drawing/2014/main" id="{3F67E9F4-AB02-48E0-B5B9-23F58062E0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865" y="3173344"/>
            <a:ext cx="1859195" cy="1105839"/>
          </a:xfrm>
          <a:prstGeom prst="rect">
            <a:avLst/>
          </a:prstGeom>
        </p:spPr>
      </p:pic>
      <p:pic>
        <p:nvPicPr>
          <p:cNvPr id="14" name="Picture 2" descr="RUNG CHUÔNG VÀNG-01 - Alpha School - Học đam mê, Sống tự chủ">
            <a:extLst>
              <a:ext uri="{FF2B5EF4-FFF2-40B4-BE49-F238E27FC236}">
                <a16:creationId xmlns:a16="http://schemas.microsoft.com/office/drawing/2014/main" id="{5CE47A6C-1043-45D8-BA2E-0431EBF5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D8CD61EC-1D11-4BC3-B49D-E6E5FA5FB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485" y="2026627"/>
            <a:ext cx="5543550" cy="41549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a/ </a:t>
            </a:r>
            <a:r>
              <a:rPr lang="vi-VN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Đúng.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C3D5CB0-2C9F-4EBF-9312-878F1ECA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485" y="2483827"/>
            <a:ext cx="5543550" cy="41549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b/ </a:t>
            </a:r>
            <a:r>
              <a:rPr lang="vi-VN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Sai.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2CFF6-19B7-4420-B8E7-52A9FDE3C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866" y="1056218"/>
            <a:ext cx="6515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2/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sợ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dám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9B2FC8A1-0EBE-4E96-97C6-FEB2C29EF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485" y="2520126"/>
            <a:ext cx="40005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0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003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 animBg="1"/>
      <p:bldP spid="10" grpId="0" animBg="1"/>
      <p:bldP spid="11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untdown in After Effects - Free Template">
            <a:hlinkClick r:id="" action="ppaction://media"/>
            <a:extLst>
              <a:ext uri="{FF2B5EF4-FFF2-40B4-BE49-F238E27FC236}">
                <a16:creationId xmlns:a16="http://schemas.microsoft.com/office/drawing/2014/main" id="{3F67E9F4-AB02-48E0-B5B9-23F58062E0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865" y="3173344"/>
            <a:ext cx="1859195" cy="1105839"/>
          </a:xfrm>
          <a:prstGeom prst="rect">
            <a:avLst/>
          </a:prstGeom>
        </p:spPr>
      </p:pic>
      <p:pic>
        <p:nvPicPr>
          <p:cNvPr id="14" name="Picture 2" descr="RUNG CHUÔNG VÀNG-01 - Alpha School - Học đam mê, Sống tự chủ">
            <a:extLst>
              <a:ext uri="{FF2B5EF4-FFF2-40B4-BE49-F238E27FC236}">
                <a16:creationId xmlns:a16="http://schemas.microsoft.com/office/drawing/2014/main" id="{5CE47A6C-1043-45D8-BA2E-0431EBF5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B4CB934C-B386-4790-B332-39A82495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257" y="1508270"/>
            <a:ext cx="5543550" cy="41549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a/ </a:t>
            </a:r>
            <a:r>
              <a:rPr lang="vi-VN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Tôn trọng nơi thờ cúng tổ tiên.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EA51BB5C-E86C-4341-B685-BC044DEA6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257" y="1908320"/>
            <a:ext cx="5543550" cy="738664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b/ </a:t>
            </a:r>
            <a:r>
              <a:rPr lang="vi-VN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Không sợ hãi, trân trọng, tự hào truyền thống tổ tiên.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7D5BE23-8037-49E7-909F-A25D5259E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257" y="2651270"/>
            <a:ext cx="5543550" cy="738664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c/ Biết phát huy truyền thống, cố gắng học tập.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C14D4B3C-DC36-4373-9310-1017E83AF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807" y="1051070"/>
            <a:ext cx="6515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3/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129BF01-FBBB-43EA-94ED-C7726CFC6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257" y="3073301"/>
            <a:ext cx="5543549" cy="41549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Cambria" panose="02040503050406030204" pitchFamily="18" charset="0"/>
                <a:ea typeface="Cambria" panose="02040503050406030204" pitchFamily="18" charset="0"/>
              </a:rPr>
              <a:t>d/ Cả a,b,c đều đúng.</a:t>
            </a:r>
          </a:p>
        </p:txBody>
      </p:sp>
      <p:sp>
        <p:nvSpPr>
          <p:cNvPr id="19" name="Oval 4">
            <a:extLst>
              <a:ext uri="{FF2B5EF4-FFF2-40B4-BE49-F238E27FC236}">
                <a16:creationId xmlns:a16="http://schemas.microsoft.com/office/drawing/2014/main" id="{EBC94BA6-590B-4D86-A31E-FA2E2B89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251" y="3159667"/>
            <a:ext cx="40005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05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6898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1" grpId="0" animBg="1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754" y="397241"/>
            <a:ext cx="3171031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788D3F9-3142-41F5-B402-EB3A8076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18" y="2816119"/>
            <a:ext cx="63376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Tìm hiểu các truyền thống tốt đẹp của gia đình và dòng họ của mình.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6CCDF32-13A9-4F33-8D64-57E9D57F0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18" y="2016019"/>
            <a:ext cx="6067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2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2 )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338860" y="128865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  <a:endParaRPr sz="3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1503312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 b="1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56841" y="2531037"/>
            <a:ext cx="6078415" cy="1008505"/>
            <a:chOff x="4078605" y="5071747"/>
            <a:chExt cx="8124750" cy="1433512"/>
          </a:xfrm>
        </p:grpSpPr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4078605" y="5071747"/>
              <a:ext cx="8124750" cy="1433512"/>
              <a:chOff x="4097655" y="4422459"/>
              <a:chExt cx="8124750" cy="1433512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4755174" y="4611371"/>
                <a:ext cx="7467231" cy="1244600"/>
              </a:xfrm>
              <a:custGeom>
                <a:avLst/>
                <a:gdLst>
                  <a:gd name="T0" fmla="*/ 5102015 w 2345"/>
                  <a:gd name="T1" fmla="*/ 1244600 h 456"/>
                  <a:gd name="T2" fmla="*/ 549485 w 2345"/>
                  <a:gd name="T3" fmla="*/ 1244600 h 456"/>
                  <a:gd name="T4" fmla="*/ 0 w 2345"/>
                  <a:gd name="T5" fmla="*/ 622300 h 456"/>
                  <a:gd name="T6" fmla="*/ 0 w 2345"/>
                  <a:gd name="T7" fmla="*/ 622300 h 456"/>
                  <a:gd name="T8" fmla="*/ 549485 w 2345"/>
                  <a:gd name="T9" fmla="*/ 0 h 456"/>
                  <a:gd name="T10" fmla="*/ 5102015 w 2345"/>
                  <a:gd name="T11" fmla="*/ 0 h 456"/>
                  <a:gd name="T12" fmla="*/ 5651500 w 2345"/>
                  <a:gd name="T13" fmla="*/ 622300 h 456"/>
                  <a:gd name="T14" fmla="*/ 5651500 w 2345"/>
                  <a:gd name="T15" fmla="*/ 622300 h 456"/>
                  <a:gd name="T16" fmla="*/ 5102015 w 2345"/>
                  <a:gd name="T17" fmla="*/ 1244600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45" h="456">
                    <a:moveTo>
                      <a:pt x="2117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102"/>
                      <a:pt x="102" y="0"/>
                      <a:pt x="228" y="0"/>
                    </a:cubicBezTo>
                    <a:cubicBezTo>
                      <a:pt x="2117" y="0"/>
                      <a:pt x="2117" y="0"/>
                      <a:pt x="2117" y="0"/>
                    </a:cubicBezTo>
                    <a:cubicBezTo>
                      <a:pt x="2243" y="0"/>
                      <a:pt x="2345" y="102"/>
                      <a:pt x="2345" y="228"/>
                    </a:cubicBezTo>
                    <a:cubicBezTo>
                      <a:pt x="2345" y="228"/>
                      <a:pt x="2345" y="228"/>
                      <a:pt x="2345" y="228"/>
                    </a:cubicBezTo>
                    <a:cubicBezTo>
                      <a:pt x="2345" y="354"/>
                      <a:pt x="2243" y="456"/>
                      <a:pt x="2117" y="456"/>
                    </a:cubicBezTo>
                    <a:close/>
                  </a:path>
                </a:pathLst>
              </a:custGeom>
              <a:solidFill>
                <a:srgbClr val="ED7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 b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4775683" y="4598655"/>
                <a:ext cx="1252537" cy="979488"/>
              </a:xfrm>
              <a:custGeom>
                <a:avLst/>
                <a:gdLst>
                  <a:gd name="T0" fmla="*/ 1252537 w 582"/>
                  <a:gd name="T1" fmla="*/ 0 h 456"/>
                  <a:gd name="T2" fmla="*/ 490685 w 582"/>
                  <a:gd name="T3" fmla="*/ 0 h 456"/>
                  <a:gd name="T4" fmla="*/ 0 w 582"/>
                  <a:gd name="T5" fmla="*/ 489744 h 456"/>
                  <a:gd name="T6" fmla="*/ 142040 w 582"/>
                  <a:gd name="T7" fmla="*/ 835572 h 456"/>
                  <a:gd name="T8" fmla="*/ 490685 w 582"/>
                  <a:gd name="T9" fmla="*/ 979488 h 456"/>
                  <a:gd name="T10" fmla="*/ 1252537 w 582"/>
                  <a:gd name="T11" fmla="*/ 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0"/>
                    </a:moveTo>
                    <a:cubicBezTo>
                      <a:pt x="228" y="0"/>
                      <a:pt x="228" y="0"/>
                      <a:pt x="228" y="0"/>
                    </a:cubicBezTo>
                    <a:cubicBezTo>
                      <a:pt x="102" y="0"/>
                      <a:pt x="0" y="102"/>
                      <a:pt x="0" y="228"/>
                    </a:cubicBezTo>
                    <a:cubicBezTo>
                      <a:pt x="0" y="291"/>
                      <a:pt x="25" y="348"/>
                      <a:pt x="66" y="389"/>
                    </a:cubicBezTo>
                    <a:cubicBezTo>
                      <a:pt x="108" y="431"/>
                      <a:pt x="165" y="456"/>
                      <a:pt x="228" y="456"/>
                    </a:cubicBez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 b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4739047" y="4598655"/>
                <a:ext cx="1252537" cy="1244600"/>
              </a:xfrm>
              <a:custGeom>
                <a:avLst/>
                <a:gdLst>
                  <a:gd name="T0" fmla="*/ 1252537 w 582"/>
                  <a:gd name="T1" fmla="*/ 1244600 h 456"/>
                  <a:gd name="T2" fmla="*/ 490685 w 582"/>
                  <a:gd name="T3" fmla="*/ 1244600 h 456"/>
                  <a:gd name="T4" fmla="*/ 0 w 582"/>
                  <a:gd name="T5" fmla="*/ 622300 h 456"/>
                  <a:gd name="T6" fmla="*/ 142040 w 582"/>
                  <a:gd name="T7" fmla="*/ 182869 h 456"/>
                  <a:gd name="T8" fmla="*/ 490685 w 582"/>
                  <a:gd name="T9" fmla="*/ 0 h 456"/>
                  <a:gd name="T10" fmla="*/ 1252537 w 582"/>
                  <a:gd name="T11" fmla="*/ 124460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165"/>
                      <a:pt x="25" y="108"/>
                      <a:pt x="66" y="67"/>
                    </a:cubicBezTo>
                    <a:cubicBezTo>
                      <a:pt x="108" y="26"/>
                      <a:pt x="165" y="0"/>
                      <a:pt x="228" y="0"/>
                    </a:cubicBezTo>
                    <a:lnTo>
                      <a:pt x="582" y="456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 b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4205605" y="4531997"/>
                <a:ext cx="1485900" cy="539750"/>
              </a:xfrm>
              <a:custGeom>
                <a:avLst/>
                <a:gdLst>
                  <a:gd name="T0" fmla="*/ 1485900 w 1368"/>
                  <a:gd name="T1" fmla="*/ 539750 h 357"/>
                  <a:gd name="T2" fmla="*/ 333459 w 1368"/>
                  <a:gd name="T3" fmla="*/ 539750 h 357"/>
                  <a:gd name="T4" fmla="*/ 0 w 1368"/>
                  <a:gd name="T5" fmla="*/ 0 h 3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8" h="357">
                    <a:moveTo>
                      <a:pt x="1368" y="357"/>
                    </a:moveTo>
                    <a:lnTo>
                      <a:pt x="307" y="357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58595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1" rIns="68580" bIns="34291"/>
              <a:lstStyle/>
              <a:p>
                <a:endParaRPr lang="en-US" sz="2400" b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4097655" y="4422459"/>
                <a:ext cx="198437" cy="196850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 b="1">
                  <a:solidFill>
                    <a:srgbClr val="21305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740336" y="5526618"/>
              <a:ext cx="6337014" cy="9187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 được những việc cần làm phù hợp với khả năng để thể hiện lòng biết ơn tổ tiên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1080785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1067956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1098640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705179" y="1158265"/>
            <a:ext cx="45358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con người ai cũng có tổ tiên và mỗi người đều phải nhớ ơn tổ tiên.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8" name="Rectangle 33">
            <a:extLst>
              <a:ext uri="{FF2B5EF4-FFF2-40B4-BE49-F238E27FC236}">
                <a16:creationId xmlns:a16="http://schemas.microsoft.com/office/drawing/2014/main" id="{E2B31582-7518-4123-8687-B76CDCC7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16;p37"/>
          <p:cNvSpPr txBox="1">
            <a:spLocks noGrp="1"/>
          </p:cNvSpPr>
          <p:nvPr>
            <p:ph type="title"/>
          </p:nvPr>
        </p:nvSpPr>
        <p:spPr>
          <a:xfrm>
            <a:off x="2535102" y="1081445"/>
            <a:ext cx="4073796" cy="1015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endParaRPr sz="4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7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F3B889E-87F7-4D2C-8204-F27B3BCA0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107" y="347296"/>
            <a:ext cx="6686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18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altLang="en-US" sz="1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TÌM HIỂU TRUYỆN “THĂM MỘ”</a:t>
            </a:r>
          </a:p>
        </p:txBody>
      </p:sp>
      <p:pic>
        <p:nvPicPr>
          <p:cNvPr id="123908" name="Picture 7" descr="C:\Users\Administrator\Downloads\Trang 12 (1).jpg">
            <a:extLst>
              <a:ext uri="{FF2B5EF4-FFF2-40B4-BE49-F238E27FC236}">
                <a16:creationId xmlns:a16="http://schemas.microsoft.com/office/drawing/2014/main" id="{5EEC3B76-E4C7-4A0C-9146-A2EB3FF3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33071"/>
            <a:ext cx="6800850" cy="425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F3F59D-B0DC-42CE-A40D-717515B7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394223"/>
            <a:ext cx="3086100" cy="92333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8FF8C-224F-4E40-95A8-44E8CF110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857500"/>
            <a:ext cx="3086100" cy="92333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Theo em, bố Việt muốn nhắc nhở Việt về điều gì khi kể về tổ tiên?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7014-D710-468D-848A-05C7ACB8D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114800"/>
            <a:ext cx="3086100" cy="646331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Vì sao Việt muốn lau dọn bàn thờ giúp mẹ?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621DD-89D9-4238-998F-365007DE5A0E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4286250" y="1289567"/>
            <a:ext cx="400050" cy="5663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DE7F782-E742-4360-8929-8737B1BBB369}"/>
              </a:ext>
            </a:extLst>
          </p:cNvPr>
          <p:cNvSpPr txBox="1"/>
          <p:nvPr/>
        </p:nvSpPr>
        <p:spPr>
          <a:xfrm>
            <a:off x="4686300" y="1104901"/>
            <a:ext cx="1371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 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</a:t>
            </a:r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ăm mộ </a:t>
            </a:r>
            <a:endPara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54F848-5E1C-4E6F-94EF-6DEBF74BBA94}"/>
              </a:ext>
            </a:extLst>
          </p:cNvPr>
          <p:cNvSpPr txBox="1"/>
          <p:nvPr/>
        </p:nvSpPr>
        <p:spPr>
          <a:xfrm>
            <a:off x="4686300" y="1562101"/>
            <a:ext cx="19431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Dọn dẹp ngôi mộ</a:t>
            </a:r>
            <a:endPara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072BB-39CE-4A5C-B225-80F3E2F5A26D}"/>
              </a:ext>
            </a:extLst>
          </p:cNvPr>
          <p:cNvSpPr txBox="1"/>
          <p:nvPr/>
        </p:nvSpPr>
        <p:spPr>
          <a:xfrm>
            <a:off x="4686300" y="1993107"/>
            <a:ext cx="3200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Thắp hương, kể về truyền thống của gia đình</a:t>
            </a:r>
            <a:endPara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DEA1D3-85F9-40A7-944F-9BEBD54CFAD0}"/>
              </a:ext>
            </a:extLst>
          </p:cNvPr>
          <p:cNvCxnSpPr>
            <a:stCxn id="6" idx="3"/>
            <a:endCxn id="12" idx="1"/>
          </p:cNvCxnSpPr>
          <p:nvPr/>
        </p:nvCxnSpPr>
        <p:spPr>
          <a:xfrm flipV="1">
            <a:off x="4286250" y="1746767"/>
            <a:ext cx="400050" cy="1091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F32F50-1B2C-45A5-9FB8-4ABFF10E8843}"/>
              </a:ext>
            </a:extLst>
          </p:cNvPr>
          <p:cNvCxnSpPr>
            <a:stCxn id="6" idx="3"/>
            <a:endCxn id="13" idx="1"/>
          </p:cNvCxnSpPr>
          <p:nvPr/>
        </p:nvCxnSpPr>
        <p:spPr>
          <a:xfrm>
            <a:off x="4286250" y="1855888"/>
            <a:ext cx="400050" cy="4603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9451F8-FEDC-48A3-9195-E33646BBFC0B}"/>
              </a:ext>
            </a:extLst>
          </p:cNvPr>
          <p:cNvCxnSpPr>
            <a:stCxn id="7" idx="3"/>
            <a:endCxn id="30" idx="1"/>
          </p:cNvCxnSpPr>
          <p:nvPr/>
        </p:nvCxnSpPr>
        <p:spPr>
          <a:xfrm>
            <a:off x="4286250" y="3319165"/>
            <a:ext cx="400050" cy="4088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E6068B2-754A-4136-B034-A44966759DC9}"/>
              </a:ext>
            </a:extLst>
          </p:cNvPr>
          <p:cNvSpPr txBox="1"/>
          <p:nvPr/>
        </p:nvSpPr>
        <p:spPr>
          <a:xfrm>
            <a:off x="4686300" y="2800350"/>
            <a:ext cx="257175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Muốn Việt cố gắng học hành để nên người</a:t>
            </a:r>
            <a:endPara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895C43-67FC-468A-94BB-058CD8067EE4}"/>
              </a:ext>
            </a:extLst>
          </p:cNvPr>
          <p:cNvSpPr txBox="1"/>
          <p:nvPr/>
        </p:nvSpPr>
        <p:spPr>
          <a:xfrm>
            <a:off x="4686300" y="3543301"/>
            <a:ext cx="3200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Phát huy truyền thống gia đình</a:t>
            </a:r>
            <a:endPara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398DF1B-5000-4B7C-ADFB-00D7B4D785E6}"/>
              </a:ext>
            </a:extLst>
          </p:cNvPr>
          <p:cNvCxnSpPr>
            <a:stCxn id="7" idx="3"/>
            <a:endCxn id="29" idx="1"/>
          </p:cNvCxnSpPr>
          <p:nvPr/>
        </p:nvCxnSpPr>
        <p:spPr>
          <a:xfrm flipV="1">
            <a:off x="4286250" y="3123516"/>
            <a:ext cx="400050" cy="1956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DD5EF7-AD52-4147-9B16-E223792167B8}"/>
              </a:ext>
            </a:extLst>
          </p:cNvPr>
          <p:cNvCxnSpPr>
            <a:stCxn id="8" idx="3"/>
            <a:endCxn id="38" idx="1"/>
          </p:cNvCxnSpPr>
          <p:nvPr/>
        </p:nvCxnSpPr>
        <p:spPr>
          <a:xfrm>
            <a:off x="4286250" y="4437966"/>
            <a:ext cx="400050" cy="2615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F0FB862-66D5-4AFE-9704-D1AD7B1C49B9}"/>
              </a:ext>
            </a:extLst>
          </p:cNvPr>
          <p:cNvSpPr txBox="1"/>
          <p:nvPr/>
        </p:nvSpPr>
        <p:spPr>
          <a:xfrm>
            <a:off x="4686300" y="4057651"/>
            <a:ext cx="211455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Nhớ lời dạy của bố</a:t>
            </a:r>
            <a:endPara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1D9290-3C2A-4F63-833C-E7CF9C9CD95F}"/>
              </a:ext>
            </a:extLst>
          </p:cNvPr>
          <p:cNvSpPr txBox="1"/>
          <p:nvPr/>
        </p:nvSpPr>
        <p:spPr>
          <a:xfrm>
            <a:off x="4686300" y="4514851"/>
            <a:ext cx="291465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Muốn thể hiện lòng biết ơn</a:t>
            </a:r>
            <a:endPara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BFAD27-92DD-4F32-B7AC-2E9C5F77049D}"/>
              </a:ext>
            </a:extLst>
          </p:cNvPr>
          <p:cNvCxnSpPr>
            <a:stCxn id="8" idx="3"/>
            <a:endCxn id="37" idx="1"/>
          </p:cNvCxnSpPr>
          <p:nvPr/>
        </p:nvCxnSpPr>
        <p:spPr>
          <a:xfrm flipV="1">
            <a:off x="4286250" y="4242317"/>
            <a:ext cx="400050" cy="1956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29" grpId="0" animBg="1"/>
      <p:bldP spid="30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>
            <a:extLst>
              <a:ext uri="{FF2B5EF4-FFF2-40B4-BE49-F238E27FC236}">
                <a16:creationId xmlns:a16="http://schemas.microsoft.com/office/drawing/2014/main" id="{05E8FC63-AC7D-4CE7-90A7-64D3F6738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2451497"/>
            <a:ext cx="3314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50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en-US" altLang="en-US" sz="1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27" name="Rectangle 6">
            <a:extLst>
              <a:ext uri="{FF2B5EF4-FFF2-40B4-BE49-F238E27FC236}">
                <a16:creationId xmlns:a16="http://schemas.microsoft.com/office/drawing/2014/main" id="{ABB401B8-9CCB-4A99-A733-1B17ACC2B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966787"/>
            <a:ext cx="3314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50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en-US" altLang="en-US" sz="1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BB5ACF75-A3A3-40BD-A6C4-52251A31D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860" y="1428750"/>
            <a:ext cx="6382940" cy="8001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130969" indent="65485">
              <a:spcBef>
                <a:spcPct val="20000"/>
              </a:spcBef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chuyện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suy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trách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nhiệm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cháu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đối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tiên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  <a:p>
            <a:pPr marL="130969" indent="65485">
              <a:spcBef>
                <a:spcPct val="20000"/>
              </a:spcBef>
              <a:defRPr/>
            </a:pP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0DCB94-72E3-4AAD-A8A6-23403622750F}"/>
              </a:ext>
            </a:extLst>
          </p:cNvPr>
          <p:cNvCxnSpPr>
            <a:cxnSpLocks/>
            <a:stCxn id="19" idx="2"/>
            <a:endCxn id="14" idx="0"/>
          </p:cNvCxnSpPr>
          <p:nvPr/>
        </p:nvCxnSpPr>
        <p:spPr>
          <a:xfrm flipH="1">
            <a:off x="2743200" y="2228850"/>
            <a:ext cx="1990130" cy="702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71C221-30A0-428D-BC5A-2E7E9C33D210}"/>
              </a:ext>
            </a:extLst>
          </p:cNvPr>
          <p:cNvSpPr txBox="1"/>
          <p:nvPr/>
        </p:nvSpPr>
        <p:spPr>
          <a:xfrm>
            <a:off x="2057400" y="2931319"/>
            <a:ext cx="1371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Phải biết ơn tổ tiên 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4FB1E-AF60-4393-BEEF-738F7F69FE19}"/>
              </a:ext>
            </a:extLst>
          </p:cNvPr>
          <p:cNvSpPr txBox="1"/>
          <p:nvPr/>
        </p:nvSpPr>
        <p:spPr>
          <a:xfrm>
            <a:off x="4286250" y="2917032"/>
            <a:ext cx="3200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Có trách nhiệm giữ gìn, phát huy truyền thống tốt đẹp của gia đình, dòng họ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054CEF-FE52-448D-AF72-51736B8EC2A9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4733330" y="2228850"/>
            <a:ext cx="1153120" cy="6881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12">
            <a:extLst>
              <a:ext uri="{FF2B5EF4-FFF2-40B4-BE49-F238E27FC236}">
                <a16:creationId xmlns:a16="http://schemas.microsoft.com/office/drawing/2014/main" id="{915E8E2C-C986-45B4-AD1E-1550E63DE7FD}"/>
              </a:ext>
            </a:extLst>
          </p:cNvPr>
          <p:cNvGrpSpPr>
            <a:grpSpLocks/>
          </p:cNvGrpSpPr>
          <p:nvPr/>
        </p:nvGrpSpPr>
        <p:grpSpPr bwMode="auto">
          <a:xfrm>
            <a:off x="679938" y="457204"/>
            <a:ext cx="7725508" cy="3144441"/>
            <a:chOff x="2544" y="1335"/>
            <a:chExt cx="3184" cy="2841"/>
          </a:xfrm>
        </p:grpSpPr>
        <p:sp>
          <p:nvSpPr>
            <p:cNvPr id="130053" name="AutoShape 13">
              <a:extLst>
                <a:ext uri="{FF2B5EF4-FFF2-40B4-BE49-F238E27FC236}">
                  <a16:creationId xmlns:a16="http://schemas.microsoft.com/office/drawing/2014/main" id="{72B57D53-EDFB-487E-9590-BD31A8A9F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335"/>
              <a:ext cx="3184" cy="2841"/>
            </a:xfrm>
            <a:prstGeom prst="verticalScroll">
              <a:avLst>
                <a:gd name="adj" fmla="val 8509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950" b="1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30054" name="Text Box 14">
              <a:extLst>
                <a:ext uri="{FF2B5EF4-FFF2-40B4-BE49-F238E27FC236}">
                  <a16:creationId xmlns:a16="http://schemas.microsoft.com/office/drawing/2014/main" id="{AE166EB1-72A4-4A79-96EE-5DBF32885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8" y="2050"/>
              <a:ext cx="275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Con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tông</a:t>
              </a:r>
              <a:endPara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cội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Ca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dao</a:t>
              </a:r>
              <a:endPara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>
            <a:extLst>
              <a:ext uri="{FF2B5EF4-FFF2-40B4-BE49-F238E27FC236}">
                <a16:creationId xmlns:a16="http://schemas.microsoft.com/office/drawing/2014/main" id="{F8FB273A-39FD-4A82-B03F-FC7CC50FF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592" y="664881"/>
            <a:ext cx="308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69" y="1276472"/>
            <a:ext cx="3621475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37778001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689</Words>
  <Application>Microsoft Office PowerPoint</Application>
  <PresentationFormat>On-screen Show (16:9)</PresentationFormat>
  <Paragraphs>69</Paragraphs>
  <Slides>18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Cambria</vt:lpstr>
      <vt:lpstr>Work Sans</vt:lpstr>
      <vt:lpstr>Wingdings</vt:lpstr>
      <vt:lpstr>Montserrat</vt:lpstr>
      <vt:lpstr>.VnTime</vt:lpstr>
      <vt:lpstr>Vibur</vt:lpstr>
      <vt:lpstr>Calibri</vt:lpstr>
      <vt:lpstr>Arial</vt:lpstr>
      <vt:lpstr>Comfortaa</vt:lpstr>
      <vt:lpstr>Roboto Slab Regular</vt:lpstr>
      <vt:lpstr>Times New Roman</vt:lpstr>
      <vt:lpstr>Kalam</vt:lpstr>
      <vt:lpstr>Catamaran</vt:lpstr>
      <vt:lpstr>Learning the Days of the Week by Slidesgo </vt:lpstr>
      <vt:lpstr>Doodle Sketchbook by Slidesgo</vt:lpstr>
      <vt:lpstr>Khởi động</vt:lpstr>
      <vt:lpstr>Đạo đức Nhớ ơn tổ tiên ( Tiết 1)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Sáu Đặng</cp:lastModifiedBy>
  <cp:revision>39</cp:revision>
  <dcterms:modified xsi:type="dcterms:W3CDTF">2021-10-08T05:18:42Z</dcterms:modified>
</cp:coreProperties>
</file>