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67" r:id="rId2"/>
    <p:sldId id="299" r:id="rId3"/>
    <p:sldId id="264" r:id="rId4"/>
    <p:sldId id="368" r:id="rId5"/>
    <p:sldId id="365" r:id="rId6"/>
    <p:sldId id="328" r:id="rId7"/>
    <p:sldId id="345" r:id="rId8"/>
    <p:sldId id="346" r:id="rId9"/>
    <p:sldId id="331" r:id="rId10"/>
    <p:sldId id="347" r:id="rId11"/>
    <p:sldId id="332" r:id="rId12"/>
    <p:sldId id="334" r:id="rId13"/>
    <p:sldId id="335" r:id="rId14"/>
    <p:sldId id="336" r:id="rId15"/>
    <p:sldId id="364" r:id="rId16"/>
    <p:sldId id="337" r:id="rId17"/>
    <p:sldId id="348" r:id="rId18"/>
    <p:sldId id="349" r:id="rId19"/>
    <p:sldId id="361" r:id="rId20"/>
    <p:sldId id="341" r:id="rId21"/>
    <p:sldId id="342" r:id="rId22"/>
    <p:sldId id="363" r:id="rId23"/>
    <p:sldId id="291" r:id="rId24"/>
    <p:sldId id="321" r:id="rId25"/>
    <p:sldId id="295" r:id="rId26"/>
    <p:sldId id="301" r:id="rId27"/>
    <p:sldId id="326" r:id="rId28"/>
    <p:sldId id="314" r:id="rId29"/>
    <p:sldId id="315" r:id="rId30"/>
    <p:sldId id="304" r:id="rId31"/>
    <p:sldId id="370" r:id="rId32"/>
    <p:sldId id="305" r:id="rId33"/>
    <p:sldId id="306" r:id="rId34"/>
    <p:sldId id="307" r:id="rId35"/>
    <p:sldId id="297" r:id="rId36"/>
    <p:sldId id="360" r:id="rId37"/>
    <p:sldId id="352" r:id="rId38"/>
    <p:sldId id="358" r:id="rId39"/>
    <p:sldId id="324" r:id="rId40"/>
    <p:sldId id="369" r:id="rId41"/>
    <p:sldId id="355" r:id="rId42"/>
    <p:sldId id="356" r:id="rId43"/>
    <p:sldId id="359" r:id="rId44"/>
  </p:sldIdLst>
  <p:sldSz cx="9144000" cy="6858000" type="screen4x3"/>
  <p:notesSz cx="6858000" cy="9144000"/>
  <p:custDataLst>
    <p:tags r:id="rId4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FFCC"/>
    <a:srgbClr val="F8042D"/>
    <a:srgbClr val="FF9900"/>
    <a:srgbClr val="FF0000"/>
    <a:srgbClr val="FFFF00"/>
    <a:srgbClr val="F10BDB"/>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2973" autoAdjust="0"/>
  </p:normalViewPr>
  <p:slideViewPr>
    <p:cSldViewPr>
      <p:cViewPr varScale="1">
        <p:scale>
          <a:sx n="67" d="100"/>
          <a:sy n="67" d="100"/>
        </p:scale>
        <p:origin x="148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187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87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87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187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101A7931-5060-4B14-A46A-C2E1C8937014}" type="slidenum">
              <a:rPr lang="en-US"/>
              <a:pPr>
                <a:defRPr/>
              </a:pPr>
              <a:t>‹#›</a:t>
            </a:fld>
            <a:endParaRPr lang="en-US"/>
          </a:p>
        </p:txBody>
      </p:sp>
    </p:spTree>
    <p:extLst>
      <p:ext uri="{BB962C8B-B14F-4D97-AF65-F5344CB8AC3E}">
        <p14:creationId xmlns:p14="http://schemas.microsoft.com/office/powerpoint/2010/main" val="14287890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0F0D0C-548C-4B68-B8C5-11DDDE7FD5B3}" type="slidenum">
              <a:rPr lang="en-US" smtClean="0"/>
              <a:pPr eaLnBrk="1" hangingPunct="1"/>
              <a:t>6</a:t>
            </a:fld>
            <a:endParaRPr lang="en-US"/>
          </a:p>
        </p:txBody>
      </p:sp>
      <p:sp>
        <p:nvSpPr>
          <p:cNvPr id="471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6692B10F-AE62-42C8-8238-833A176DF484}" type="slidenum">
              <a:rPr lang="en-US" sz="1200"/>
              <a:pPr algn="r" eaLnBrk="1" hangingPunct="1"/>
              <a:t>6</a:t>
            </a:fld>
            <a:endParaRPr lang="en-US" sz="1200"/>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p:spPr>
        <p:txBody>
          <a:bodyPr/>
          <a:lstStyle/>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endParaRPr lang="en-US" sz="900"/>
          </a:p>
          <a:p>
            <a:pPr eaLnBrk="1" hangingPunct="1">
              <a:lnSpc>
                <a:spcPct val="80000"/>
              </a:lnSpc>
            </a:pPr>
            <a:r>
              <a:rPr lang="en-US" sz="900"/>
              <a:t>Copyright © 2005 Doan Van Hung - Khoa Lich Su - Dai hoc Quy Nhon 12/2005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6A1BF2-E33F-41CF-A484-1FB48FD66667}" type="slidenum">
              <a:rPr lang="en-US" smtClean="0"/>
              <a:pPr eaLnBrk="1" hangingPunct="1"/>
              <a:t>12</a:t>
            </a:fld>
            <a:endParaRPr lang="en-US"/>
          </a:p>
        </p:txBody>
      </p:sp>
      <p:sp>
        <p:nvSpPr>
          <p:cNvPr id="48131" name="Slide Image Placeholder 1"/>
          <p:cNvSpPr>
            <a:spLocks noGrp="1" noRot="1" noChangeAspect="1" noTextEdit="1"/>
          </p:cNvSpPr>
          <p:nvPr>
            <p:ph type="sldImg"/>
          </p:nvPr>
        </p:nvSpPr>
        <p:spPr>
          <a:ln/>
        </p:spPr>
      </p:sp>
      <p:sp>
        <p:nvSpPr>
          <p:cNvPr id="48132" name="Notes Placeholder 2"/>
          <p:cNvSpPr>
            <a:spLocks noGrp="1"/>
          </p:cNvSpPr>
          <p:nvPr>
            <p:ph type="body" idx="1"/>
          </p:nvPr>
        </p:nvSpPr>
        <p:spPr>
          <a:noFill/>
        </p:spPr>
        <p:txBody>
          <a:bodyPr/>
          <a:lstStyle/>
          <a:p>
            <a:pPr eaLnBrk="1" hangingPunct="1"/>
            <a:endParaRPr lang="en-US"/>
          </a:p>
        </p:txBody>
      </p:sp>
      <p:sp>
        <p:nvSpPr>
          <p:cNvPr id="481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C7794131-AD71-4C00-9B89-DE4EA76579DB}" type="slidenum">
              <a:rPr lang="en-US" sz="1200"/>
              <a:pPr algn="r" eaLnBrk="1" hangingPunct="1"/>
              <a:t>12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31BE1C-E794-4840-B6C7-DC11CC2DDC8E}" type="slidenum">
              <a:rPr lang="en-US" smtClean="0"/>
              <a:pPr eaLnBrk="1" hangingPunct="1"/>
              <a:t>39</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4400" y="4343400"/>
            <a:ext cx="5029200" cy="4114800"/>
          </a:xfrm>
          <a:noFill/>
        </p:spPr>
        <p:txBody>
          <a:bodyPr/>
          <a:lstStyle/>
          <a:p>
            <a:pPr eaLnBrk="1" hangingPunct="1"/>
            <a:endParaRPr lang="en-US" noProof="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A99E7B-2D8D-4C62-8CBD-71A8625772A5}" type="slidenum">
              <a:rPr lang="en-US"/>
              <a:pPr>
                <a:defRPr/>
              </a:pPr>
              <a:t>‹#›</a:t>
            </a:fld>
            <a:endParaRPr lang="en-US"/>
          </a:p>
        </p:txBody>
      </p:sp>
    </p:spTree>
    <p:extLst>
      <p:ext uri="{BB962C8B-B14F-4D97-AF65-F5344CB8AC3E}">
        <p14:creationId xmlns:p14="http://schemas.microsoft.com/office/powerpoint/2010/main" val="125110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4CF95D-0EA4-4C0C-9C65-135890E091AE}" type="slidenum">
              <a:rPr lang="en-US"/>
              <a:pPr>
                <a:defRPr/>
              </a:pPr>
              <a:t>‹#›</a:t>
            </a:fld>
            <a:endParaRPr lang="en-US"/>
          </a:p>
        </p:txBody>
      </p:sp>
    </p:spTree>
    <p:extLst>
      <p:ext uri="{BB962C8B-B14F-4D97-AF65-F5344CB8AC3E}">
        <p14:creationId xmlns:p14="http://schemas.microsoft.com/office/powerpoint/2010/main" val="564202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9B1A8-6F5C-4A28-AAD7-5AF3E10571FA}" type="slidenum">
              <a:rPr lang="en-US"/>
              <a:pPr>
                <a:defRPr/>
              </a:pPr>
              <a:t>‹#›</a:t>
            </a:fld>
            <a:endParaRPr lang="en-US"/>
          </a:p>
        </p:txBody>
      </p:sp>
    </p:spTree>
    <p:extLst>
      <p:ext uri="{BB962C8B-B14F-4D97-AF65-F5344CB8AC3E}">
        <p14:creationId xmlns:p14="http://schemas.microsoft.com/office/powerpoint/2010/main" val="391573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378008-FF58-4BDF-82AD-5B1AE1ECD3AA}" type="slidenum">
              <a:rPr lang="en-US"/>
              <a:pPr>
                <a:defRPr/>
              </a:pPr>
              <a:t>‹#›</a:t>
            </a:fld>
            <a:endParaRPr lang="en-US"/>
          </a:p>
        </p:txBody>
      </p:sp>
    </p:spTree>
    <p:extLst>
      <p:ext uri="{BB962C8B-B14F-4D97-AF65-F5344CB8AC3E}">
        <p14:creationId xmlns:p14="http://schemas.microsoft.com/office/powerpoint/2010/main" val="407172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A8B78-E87F-4CF6-8AB8-C1FFB60004BC}" type="slidenum">
              <a:rPr lang="en-US"/>
              <a:pPr>
                <a:defRPr/>
              </a:pPr>
              <a:t>‹#›</a:t>
            </a:fld>
            <a:endParaRPr lang="en-US"/>
          </a:p>
        </p:txBody>
      </p:sp>
    </p:spTree>
    <p:extLst>
      <p:ext uri="{BB962C8B-B14F-4D97-AF65-F5344CB8AC3E}">
        <p14:creationId xmlns:p14="http://schemas.microsoft.com/office/powerpoint/2010/main" val="338793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A79692-D76A-43E9-AE18-E6D5C47F4963}" type="slidenum">
              <a:rPr lang="en-US"/>
              <a:pPr>
                <a:defRPr/>
              </a:pPr>
              <a:t>‹#›</a:t>
            </a:fld>
            <a:endParaRPr lang="en-US"/>
          </a:p>
        </p:txBody>
      </p:sp>
    </p:spTree>
    <p:extLst>
      <p:ext uri="{BB962C8B-B14F-4D97-AF65-F5344CB8AC3E}">
        <p14:creationId xmlns:p14="http://schemas.microsoft.com/office/powerpoint/2010/main" val="371083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53C8D1-A422-41F8-80DB-B7343DFB1DD3}" type="slidenum">
              <a:rPr lang="en-US"/>
              <a:pPr>
                <a:defRPr/>
              </a:pPr>
              <a:t>‹#›</a:t>
            </a:fld>
            <a:endParaRPr lang="en-US"/>
          </a:p>
        </p:txBody>
      </p:sp>
    </p:spTree>
    <p:extLst>
      <p:ext uri="{BB962C8B-B14F-4D97-AF65-F5344CB8AC3E}">
        <p14:creationId xmlns:p14="http://schemas.microsoft.com/office/powerpoint/2010/main" val="4192304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77C523-24FA-4EFF-B56B-F153F3B3A32F}" type="slidenum">
              <a:rPr lang="en-US"/>
              <a:pPr>
                <a:defRPr/>
              </a:pPr>
              <a:t>‹#›</a:t>
            </a:fld>
            <a:endParaRPr lang="en-US"/>
          </a:p>
        </p:txBody>
      </p:sp>
    </p:spTree>
    <p:extLst>
      <p:ext uri="{BB962C8B-B14F-4D97-AF65-F5344CB8AC3E}">
        <p14:creationId xmlns:p14="http://schemas.microsoft.com/office/powerpoint/2010/main" val="199704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3B72C6-DC8B-461F-9C3B-A47E66D7C42E}" type="slidenum">
              <a:rPr lang="en-US"/>
              <a:pPr>
                <a:defRPr/>
              </a:pPr>
              <a:t>‹#›</a:t>
            </a:fld>
            <a:endParaRPr lang="en-US"/>
          </a:p>
        </p:txBody>
      </p:sp>
    </p:spTree>
    <p:extLst>
      <p:ext uri="{BB962C8B-B14F-4D97-AF65-F5344CB8AC3E}">
        <p14:creationId xmlns:p14="http://schemas.microsoft.com/office/powerpoint/2010/main" val="217421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5DCCC5-991F-459D-8107-36D4B75A8999}" type="slidenum">
              <a:rPr lang="en-US"/>
              <a:pPr>
                <a:defRPr/>
              </a:pPr>
              <a:t>‹#›</a:t>
            </a:fld>
            <a:endParaRPr lang="en-US"/>
          </a:p>
        </p:txBody>
      </p:sp>
    </p:spTree>
    <p:extLst>
      <p:ext uri="{BB962C8B-B14F-4D97-AF65-F5344CB8AC3E}">
        <p14:creationId xmlns:p14="http://schemas.microsoft.com/office/powerpoint/2010/main" val="2764742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06461-622C-40BA-AA40-274FD3B3DA3D}" type="slidenum">
              <a:rPr lang="en-US"/>
              <a:pPr>
                <a:defRPr/>
              </a:pPr>
              <a:t>‹#›</a:t>
            </a:fld>
            <a:endParaRPr lang="en-US"/>
          </a:p>
        </p:txBody>
      </p:sp>
    </p:spTree>
    <p:extLst>
      <p:ext uri="{BB962C8B-B14F-4D97-AF65-F5344CB8AC3E}">
        <p14:creationId xmlns:p14="http://schemas.microsoft.com/office/powerpoint/2010/main" val="2781881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CC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24C165E3-9AF2-4C00-8CA6-E5AD862BC8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oleObject" Target="../embeddings/oleObject2.bin"/><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6.gif"/><Relationship Id="rId4" Type="http://schemas.openxmlformats.org/officeDocument/2006/relationships/image" Target="../media/image55.gif"/></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audio" Target="file:///C:\Documents%20and%20Settings\Phuong%20Thuy\Desktop\THIET%20KE%20BAI%20GIANG\THAY%20DANG_%20Cdsp\Mo%20dau\caydaysinhvien.MP3" TargetMode="Externa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My%20Documents/Downloads/Documents/mau4_final/countdown_4.1_EXE.exe" TargetMode="External"/><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y%20Documents/Downloads/Documents/mau4_final/countdown_4.1_EXE.exe"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4"/>
          <p:cNvSpPr>
            <a:spLocks noChangeArrowheads="1"/>
          </p:cNvSpPr>
          <p:nvPr/>
        </p:nvSpPr>
        <p:spPr bwMode="auto">
          <a:xfrm>
            <a:off x="838200" y="1752600"/>
            <a:ext cx="7467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3600" b="1" dirty="0" err="1">
                <a:solidFill>
                  <a:schemeClr val="tx2"/>
                </a:solidFill>
                <a:latin typeface="Times New Roman" pitchFamily="18" charset="0"/>
                <a:cs typeface="Times New Roman" pitchFamily="18" charset="0"/>
              </a:rPr>
              <a:t>Môn</a:t>
            </a:r>
            <a:r>
              <a:rPr lang="en-US" sz="4400" b="1" dirty="0">
                <a:solidFill>
                  <a:schemeClr val="tx2"/>
                </a:solidFill>
                <a:latin typeface="Times New Roman" pitchFamily="18" charset="0"/>
                <a:cs typeface="Times New Roman" pitchFamily="18" charset="0"/>
              </a:rPr>
              <a:t>: </a:t>
            </a:r>
            <a:r>
              <a:rPr lang="en-US" sz="4400" b="1" dirty="0">
                <a:solidFill>
                  <a:srgbClr val="FF0000"/>
                </a:solidFill>
                <a:latin typeface="Times New Roman" pitchFamily="18" charset="0"/>
                <a:cs typeface="Times New Roman" pitchFamily="18" charset="0"/>
              </a:rPr>
              <a:t>LỊCH SỬ</a:t>
            </a:r>
            <a:r>
              <a:rPr lang="en-US" sz="4400" b="1" dirty="0">
                <a:solidFill>
                  <a:schemeClr val="tx2"/>
                </a:solidFill>
                <a:latin typeface="Times New Roman" pitchFamily="18" charset="0"/>
                <a:cs typeface="Times New Roman" pitchFamily="18" charset="0"/>
              </a:rPr>
              <a:t> </a:t>
            </a:r>
          </a:p>
          <a:p>
            <a:pPr algn="ctr">
              <a:spcBef>
                <a:spcPct val="50000"/>
              </a:spcBef>
            </a:pPr>
            <a:r>
              <a:rPr lang="en-US" sz="3200" b="1" dirty="0" err="1">
                <a:latin typeface="Times New Roman" pitchFamily="18" charset="0"/>
              </a:rPr>
              <a:t>Bài</a:t>
            </a:r>
            <a:r>
              <a:rPr lang="en-US" sz="3200" b="1" dirty="0">
                <a:latin typeface="Times New Roman" pitchFamily="18" charset="0"/>
              </a:rPr>
              <a:t>: </a:t>
            </a:r>
            <a:r>
              <a:rPr lang="en-US" sz="3200" b="1" dirty="0">
                <a:solidFill>
                  <a:srgbClr val="0033CC"/>
                </a:solidFill>
                <a:latin typeface="Times New Roman" pitchFamily="18" charset="0"/>
              </a:rPr>
              <a:t>Tr</a:t>
            </a:r>
            <a:r>
              <a:rPr lang="vi-VN" sz="3200" b="1" dirty="0">
                <a:solidFill>
                  <a:srgbClr val="0033CC"/>
                </a:solidFill>
                <a:latin typeface="Times New Roman" pitchFamily="18" charset="0"/>
              </a:rPr>
              <a:t>ường</a:t>
            </a:r>
            <a:r>
              <a:rPr lang="en-US" sz="3200" b="1" dirty="0">
                <a:solidFill>
                  <a:srgbClr val="0033CC"/>
                </a:solidFill>
                <a:latin typeface="Times New Roman" pitchFamily="18" charset="0"/>
              </a:rPr>
              <a:t> </a:t>
            </a:r>
            <a:r>
              <a:rPr lang="en-US" sz="3200" b="1" dirty="0" err="1">
                <a:solidFill>
                  <a:srgbClr val="0033CC"/>
                </a:solidFill>
                <a:latin typeface="Times New Roman" pitchFamily="18" charset="0"/>
              </a:rPr>
              <a:t>học</a:t>
            </a:r>
            <a:r>
              <a:rPr lang="en-US" sz="3200" b="1" dirty="0">
                <a:solidFill>
                  <a:srgbClr val="0033CC"/>
                </a:solidFill>
                <a:latin typeface="Times New Roman" pitchFamily="18" charset="0"/>
              </a:rPr>
              <a:t> </a:t>
            </a:r>
            <a:r>
              <a:rPr lang="en-US" sz="3200" b="1" dirty="0" err="1">
                <a:solidFill>
                  <a:srgbClr val="0033CC"/>
                </a:solidFill>
                <a:latin typeface="Times New Roman" pitchFamily="18" charset="0"/>
              </a:rPr>
              <a:t>thời</a:t>
            </a:r>
            <a:r>
              <a:rPr lang="en-US" sz="3200" b="1" dirty="0">
                <a:solidFill>
                  <a:srgbClr val="0033CC"/>
                </a:solidFill>
                <a:latin typeface="Times New Roman" pitchFamily="18" charset="0"/>
              </a:rPr>
              <a:t> </a:t>
            </a:r>
            <a:r>
              <a:rPr lang="en-US" sz="3200" b="1" dirty="0" err="1">
                <a:solidFill>
                  <a:srgbClr val="0033CC"/>
                </a:solidFill>
                <a:latin typeface="Times New Roman" pitchFamily="18" charset="0"/>
              </a:rPr>
              <a:t>Hậu</a:t>
            </a:r>
            <a:r>
              <a:rPr lang="en-US" sz="3200" b="1" dirty="0">
                <a:solidFill>
                  <a:srgbClr val="0033CC"/>
                </a:solidFill>
                <a:latin typeface="Times New Roman" pitchFamily="18" charset="0"/>
              </a:rPr>
              <a:t> Lê</a:t>
            </a:r>
          </a:p>
          <a:p>
            <a:pPr algn="ctr">
              <a:spcBef>
                <a:spcPct val="50000"/>
              </a:spcBef>
            </a:pPr>
            <a:r>
              <a:rPr lang="en-US" sz="3200" b="1" dirty="0" err="1">
                <a:latin typeface="Times New Roman" pitchFamily="18" charset="0"/>
              </a:rPr>
              <a:t>Lớp</a:t>
            </a:r>
            <a:r>
              <a:rPr lang="en-US" sz="3200" b="1" dirty="0">
                <a:latin typeface="Times New Roman" pitchFamily="18" charset="0"/>
              </a:rPr>
              <a:t>: 4A5</a:t>
            </a:r>
          </a:p>
        </p:txBody>
      </p:sp>
      <p:sp>
        <p:nvSpPr>
          <p:cNvPr id="4" name="TextBox 3"/>
          <p:cNvSpPr txBox="1">
            <a:spLocks noChangeArrowheads="1"/>
          </p:cNvSpPr>
          <p:nvPr/>
        </p:nvSpPr>
        <p:spPr bwMode="auto">
          <a:xfrm>
            <a:off x="152400" y="457200"/>
            <a:ext cx="883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dirty="0">
                <a:solidFill>
                  <a:srgbClr val="FF0000"/>
                </a:solidFill>
                <a:latin typeface="Times New Roman" pitchFamily="18" charset="0"/>
                <a:cs typeface="Times New Roman" pitchFamily="18" charset="0"/>
              </a:rPr>
              <a:t>PHÒNG GIÁO DỤC – ĐÀO TẠO QUẬN LONG BIÊN</a:t>
            </a:r>
          </a:p>
          <a:p>
            <a:pPr algn="ctr" eaLnBrk="1" hangingPunct="1"/>
            <a:r>
              <a:rPr lang="en-US" sz="2400" b="1" dirty="0">
                <a:solidFill>
                  <a:srgbClr val="0070C0"/>
                </a:solidFill>
                <a:latin typeface="Times New Roman" pitchFamily="18" charset="0"/>
                <a:cs typeface="Times New Roman" pitchFamily="18" charset="0"/>
              </a:rPr>
              <a:t>TRƯỜNG TIỂU HỌC SÀI ĐỒNG</a:t>
            </a:r>
          </a:p>
        </p:txBody>
      </p:sp>
      <p:sp>
        <p:nvSpPr>
          <p:cNvPr id="2" name="TextBox 1">
            <a:extLst>
              <a:ext uri="{FF2B5EF4-FFF2-40B4-BE49-F238E27FC236}">
                <a16:creationId xmlns:a16="http://schemas.microsoft.com/office/drawing/2014/main" id="{5B0D0D66-B032-43CE-951A-0580BB0A48F2}"/>
              </a:ext>
            </a:extLst>
          </p:cNvPr>
          <p:cNvSpPr txBox="1"/>
          <p:nvPr/>
        </p:nvSpPr>
        <p:spPr>
          <a:xfrm>
            <a:off x="2590800" y="4038600"/>
            <a:ext cx="4495800" cy="646331"/>
          </a:xfrm>
          <a:prstGeom prst="rect">
            <a:avLst/>
          </a:prstGeom>
          <a:noFill/>
        </p:spPr>
        <p:txBody>
          <a:bodyPr wrap="square" rtlCol="0">
            <a:spAutoFit/>
          </a:bodyPr>
          <a:lstStyle/>
          <a:p>
            <a:pPr algn="ctr" eaLnBrk="1" hangingPunct="1">
              <a:spcBef>
                <a:spcPct val="50000"/>
              </a:spcBef>
              <a:buFontTx/>
              <a:buNone/>
            </a:pPr>
            <a:r>
              <a:rPr lang="en-US" altLang="en-US" sz="3600" b="1" dirty="0">
                <a:solidFill>
                  <a:srgbClr val="0000FF"/>
                </a:solidFill>
                <a:latin typeface="HP001 4 hàng" pitchFamily="34" charset="0"/>
              </a:rPr>
              <a:t>GV: </a:t>
            </a:r>
            <a:r>
              <a:rPr lang="en-US" altLang="en-US" sz="3600" b="1" dirty="0" err="1">
                <a:solidFill>
                  <a:srgbClr val="0000FF"/>
                </a:solidFill>
                <a:latin typeface="HP001 4 hàng" pitchFamily="34" charset="0"/>
              </a:rPr>
              <a:t>Vũ</a:t>
            </a:r>
            <a:r>
              <a:rPr lang="en-US" altLang="en-US" sz="3600" b="1" dirty="0">
                <a:solidFill>
                  <a:srgbClr val="0000FF"/>
                </a:solidFill>
                <a:latin typeface="HP001 4 hàng" pitchFamily="34" charset="0"/>
              </a:rPr>
              <a:t> </a:t>
            </a:r>
            <a:r>
              <a:rPr lang="en-US" altLang="en-US" sz="3600" b="1" dirty="0" err="1">
                <a:solidFill>
                  <a:srgbClr val="0000FF"/>
                </a:solidFill>
                <a:latin typeface="HP001 4 hàng" pitchFamily="34" charset="0"/>
              </a:rPr>
              <a:t>Thị</a:t>
            </a:r>
            <a:r>
              <a:rPr lang="en-US" altLang="en-US" sz="3600" b="1" dirty="0">
                <a:solidFill>
                  <a:srgbClr val="0000FF"/>
                </a:solidFill>
                <a:latin typeface="HP001 4 hàng" pitchFamily="34" charset="0"/>
              </a:rPr>
              <a:t> Kim Loan</a:t>
            </a:r>
          </a:p>
        </p:txBody>
      </p:sp>
    </p:spTree>
  </p:cSld>
  <p:clrMapOvr>
    <a:masterClrMapping/>
  </p:clrMapOvr>
  <p:transition spd="slow" advTm="19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6693" name="Text Box 21"/>
          <p:cNvSpPr txBox="1">
            <a:spLocks noChangeArrowheads="1"/>
          </p:cNvSpPr>
          <p:nvPr/>
        </p:nvSpPr>
        <p:spPr bwMode="auto">
          <a:xfrm>
            <a:off x="533400" y="5943600"/>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0000FF"/>
                </a:solidFill>
                <a:latin typeface="Times New Roman" pitchFamily="18" charset="0"/>
              </a:rPr>
              <a:t>Nhà Thái Học trong Văn Miếu (Hà Nội)</a:t>
            </a:r>
          </a:p>
        </p:txBody>
      </p:sp>
      <p:pic>
        <p:nvPicPr>
          <p:cNvPr id="11267"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7650"/>
            <a:ext cx="87630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6693">
                                            <p:txEl>
                                              <p:pRg st="0" end="0"/>
                                            </p:txEl>
                                          </p:spTgt>
                                        </p:tgtEl>
                                        <p:attrNameLst>
                                          <p:attrName>style.visibility</p:attrName>
                                        </p:attrNameLst>
                                      </p:cBhvr>
                                      <p:to>
                                        <p:strVal val="visible"/>
                                      </p:to>
                                    </p:set>
                                    <p:anim calcmode="lin" valueType="num">
                                      <p:cBhvr additive="base">
                                        <p:cTn id="7" dur="500" fill="hold"/>
                                        <p:tgtEl>
                                          <p:spTgt spid="1566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669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93"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14023" name="Picture 7" descr="Van-Mieu[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029200" y="795338"/>
            <a:ext cx="3886200" cy="2938462"/>
          </a:xfrm>
          <a:noFill/>
          <a:ln w="25400">
            <a:solidFill>
              <a:srgbClr val="FFFF00"/>
            </a:solidFill>
            <a:miter lim="800000"/>
            <a:headEnd/>
            <a:tailEnd/>
          </a:ln>
        </p:spPr>
      </p:pic>
      <p:sp>
        <p:nvSpPr>
          <p:cNvPr id="214025" name="Text Box 9"/>
          <p:cNvSpPr txBox="1">
            <a:spLocks noChangeArrowheads="1"/>
          </p:cNvSpPr>
          <p:nvPr/>
        </p:nvSpPr>
        <p:spPr bwMode="auto">
          <a:xfrm>
            <a:off x="533400" y="4114800"/>
            <a:ext cx="3429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a:latin typeface=".VnTime" pitchFamily="34" charset="0"/>
                <a:cs typeface="Arial" charset="0"/>
              </a:rPr>
              <a:t>Nhµ Th¸i </a:t>
            </a:r>
            <a:r>
              <a:rPr lang="en-US" sz="2800" b="1">
                <a:latin typeface="Times New Roman" pitchFamily="18" charset="0"/>
                <a:cs typeface="Arial" charset="0"/>
              </a:rPr>
              <a:t>Học</a:t>
            </a:r>
          </a:p>
          <a:p>
            <a:pPr algn="ctr" eaLnBrk="1" hangingPunct="1"/>
            <a:r>
              <a:rPr lang="en-US" sz="2800" b="1">
                <a:latin typeface="Times New Roman" pitchFamily="18" charset="0"/>
                <a:cs typeface="Arial" charset="0"/>
              </a:rPr>
              <a:t> (ngày xưa)</a:t>
            </a:r>
            <a:endParaRPr lang="en-US" sz="2800" b="1">
              <a:latin typeface=".VnTime" pitchFamily="34" charset="0"/>
              <a:cs typeface="Arial" charset="0"/>
            </a:endParaRPr>
          </a:p>
        </p:txBody>
      </p:sp>
      <p:pic>
        <p:nvPicPr>
          <p:cNvPr id="28676" name="Picture 4" descr="Bức ảnh chụp quốc tử giám ngày trước"/>
          <p:cNvPicPr>
            <a:picLocks noChangeAspect="1" noChangeArrowheads="1"/>
          </p:cNvPicPr>
          <p:nvPr/>
        </p:nvPicPr>
        <p:blipFill>
          <a:blip r:embed="rId4">
            <a:extLst>
              <a:ext uri="{28A0092B-C50C-407E-A947-70E740481C1C}">
                <a14:useLocalDpi xmlns:a14="http://schemas.microsoft.com/office/drawing/2010/main" val="0"/>
              </a:ext>
            </a:extLst>
          </a:blip>
          <a:srcRect l="10938" t="15517" r="12500" b="12070"/>
          <a:stretch>
            <a:fillRect/>
          </a:stretch>
        </p:blipFill>
        <p:spPr bwMode="auto">
          <a:xfrm>
            <a:off x="228600" y="762000"/>
            <a:ext cx="4191000" cy="3048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9"/>
          <p:cNvSpPr txBox="1">
            <a:spLocks noChangeArrowheads="1"/>
          </p:cNvSpPr>
          <p:nvPr/>
        </p:nvSpPr>
        <p:spPr bwMode="auto">
          <a:xfrm>
            <a:off x="5334000" y="4110038"/>
            <a:ext cx="3429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a:latin typeface=".VnTime" pitchFamily="34" charset="0"/>
                <a:cs typeface="Arial" charset="0"/>
              </a:rPr>
              <a:t>Nhµ Th¸i </a:t>
            </a:r>
            <a:r>
              <a:rPr lang="en-US" sz="2800" b="1">
                <a:latin typeface="Times New Roman" pitchFamily="18" charset="0"/>
                <a:cs typeface="Arial" charset="0"/>
              </a:rPr>
              <a:t>Học</a:t>
            </a:r>
          </a:p>
          <a:p>
            <a:pPr algn="ctr" eaLnBrk="1" hangingPunct="1"/>
            <a:r>
              <a:rPr lang="en-US" sz="2800" b="1">
                <a:latin typeface="Times New Roman" pitchFamily="18" charset="0"/>
                <a:cs typeface="Arial" charset="0"/>
              </a:rPr>
              <a:t> (ngày nay)</a:t>
            </a:r>
            <a:endParaRPr lang="en-US" sz="2800" b="1">
              <a:latin typeface=".VnTime"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4023"/>
                                        </p:tgtEl>
                                        <p:attrNameLst>
                                          <p:attrName>style.visibility</p:attrName>
                                        </p:attrNameLst>
                                      </p:cBhvr>
                                      <p:to>
                                        <p:strVal val="visible"/>
                                      </p:to>
                                    </p:set>
                                    <p:animEffect transition="in" filter="blinds(horizontal)">
                                      <p:cBhvr>
                                        <p:cTn id="7" dur="500"/>
                                        <p:tgtEl>
                                          <p:spTgt spid="214023"/>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14025">
                                            <p:txEl>
                                              <p:pRg st="0" end="0"/>
                                            </p:txEl>
                                          </p:spTgt>
                                        </p:tgtEl>
                                        <p:attrNameLst>
                                          <p:attrName>style.visibility</p:attrName>
                                        </p:attrNameLst>
                                      </p:cBhvr>
                                      <p:to>
                                        <p:strVal val="visible"/>
                                      </p:to>
                                    </p:set>
                                    <p:animEffect transition="in" filter="blinds(horizontal)">
                                      <p:cBhvr>
                                        <p:cTn id="11" dur="500"/>
                                        <p:tgtEl>
                                          <p:spTgt spid="214025">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14025">
                                            <p:txEl>
                                              <p:pRg st="1" end="1"/>
                                            </p:txEl>
                                          </p:spTgt>
                                        </p:tgtEl>
                                        <p:attrNameLst>
                                          <p:attrName>style.visibility</p:attrName>
                                        </p:attrNameLst>
                                      </p:cBhvr>
                                      <p:to>
                                        <p:strVal val="visible"/>
                                      </p:to>
                                    </p:set>
                                    <p:animEffect transition="in" filter="blinds(horizontal)">
                                      <p:cBhvr>
                                        <p:cTn id="15" dur="500"/>
                                        <p:tgtEl>
                                          <p:spTgt spid="21402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0" presetClass="entr" presetSubtype="0" fill="hold" nodeType="clickEffect">
                                  <p:stCondLst>
                                    <p:cond delay="0"/>
                                  </p:stCondLst>
                                  <p:childTnLst>
                                    <p:set>
                                      <p:cBhvr>
                                        <p:cTn id="19" dur="1" fill="hold">
                                          <p:stCondLst>
                                            <p:cond delay="0"/>
                                          </p:stCondLst>
                                        </p:cTn>
                                        <p:tgtEl>
                                          <p:spTgt spid="28676"/>
                                        </p:tgtEl>
                                        <p:attrNameLst>
                                          <p:attrName>style.visibility</p:attrName>
                                        </p:attrNameLst>
                                      </p:cBhvr>
                                      <p:to>
                                        <p:strVal val="visible"/>
                                      </p:to>
                                    </p:set>
                                    <p:animEffect transition="in" filter="wedge">
                                      <p:cBhvr>
                                        <p:cTn id="20" dur="500"/>
                                        <p:tgtEl>
                                          <p:spTgt spid="28676"/>
                                        </p:tgtEl>
                                      </p:cBhvr>
                                    </p:animEffect>
                                  </p:childTnLst>
                                </p:cTn>
                              </p:par>
                            </p:childTnLst>
                          </p:cTn>
                        </p:par>
                        <p:par>
                          <p:cTn id="21" fill="hold" nodeType="afterGroup">
                            <p:stCondLst>
                              <p:cond delay="500"/>
                            </p:stCondLst>
                            <p:childTnLst>
                              <p:par>
                                <p:cTn id="22" presetID="3" presetClass="entr" presetSubtype="10" fill="hold"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linds(horizontal)">
                                      <p:cBhvr>
                                        <p:cTn id="24" dur="500"/>
                                        <p:tgtEl>
                                          <p:spTgt spid="6">
                                            <p:txEl>
                                              <p:pRg st="0" end="0"/>
                                            </p:txEl>
                                          </p:spTgt>
                                        </p:tgtEl>
                                      </p:cBhvr>
                                    </p:animEffect>
                                  </p:childTnLst>
                                </p:cTn>
                              </p:par>
                            </p:childTnLst>
                          </p:cTn>
                        </p:par>
                        <p:par>
                          <p:cTn id="25" fill="hold" nodeType="afterGroup">
                            <p:stCondLst>
                              <p:cond delay="1000"/>
                            </p:stCondLst>
                            <p:childTnLst>
                              <p:par>
                                <p:cTn id="26" presetID="3" presetClass="entr" presetSubtype="10"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blinds(horizontal)">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58373" name="Picture 5" descr="Quoc tu gi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8305800" cy="4953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8374" name="Text Box 6"/>
          <p:cNvSpPr txBox="1">
            <a:spLocks noChangeArrowheads="1"/>
          </p:cNvSpPr>
          <p:nvPr/>
        </p:nvSpPr>
        <p:spPr bwMode="auto">
          <a:xfrm>
            <a:off x="2286000" y="5791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solidFill>
                  <a:srgbClr val="0000FF"/>
                </a:solidFill>
                <a:latin typeface="Times New Roman" pitchFamily="18" charset="0"/>
                <a:cs typeface="Times New Roman" pitchFamily="18" charset="0"/>
              </a:rPr>
              <a:t>Quốc Tử Giám ngày nay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wedge">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8374"/>
                                        </p:tgtEl>
                                        <p:attrNameLst>
                                          <p:attrName>style.visibility</p:attrName>
                                        </p:attrNameLst>
                                      </p:cBhvr>
                                      <p:to>
                                        <p:strVal val="visible"/>
                                      </p:to>
                                    </p:set>
                                    <p:animEffect transition="in" filter="diamond(in)">
                                      <p:cBhvr>
                                        <p:cTn id="12" dur="500"/>
                                        <p:tgtEl>
                                          <p:spTgt spid="58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4338" name="Text Box 8"/>
          <p:cNvSpPr txBox="1">
            <a:spLocks noChangeArrowheads="1"/>
          </p:cNvSpPr>
          <p:nvPr/>
        </p:nvSpPr>
        <p:spPr bwMode="auto">
          <a:xfrm>
            <a:off x="1524000" y="228600"/>
            <a:ext cx="586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solidFill>
                  <a:srgbClr val="FF0000"/>
                </a:solidFill>
                <a:latin typeface="Times New Roman" pitchFamily="18" charset="0"/>
                <a:cs typeface="Times New Roman" pitchFamily="18" charset="0"/>
              </a:rPr>
              <a:t>Nội dung học tập: chủ yếu là Nho giáo</a:t>
            </a:r>
          </a:p>
        </p:txBody>
      </p:sp>
      <p:pic>
        <p:nvPicPr>
          <p:cNvPr id="216073" name="Picture 9" descr="VVHTP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328988" y="1219200"/>
            <a:ext cx="5738812" cy="3962400"/>
          </a:xfrm>
          <a:noFill/>
        </p:spPr>
      </p:pic>
      <p:sp>
        <p:nvSpPr>
          <p:cNvPr id="216074" name="AutoShape 10" descr="hinh khong tu"/>
          <p:cNvSpPr>
            <a:spLocks noChangeArrowheads="1"/>
          </p:cNvSpPr>
          <p:nvPr/>
        </p:nvSpPr>
        <p:spPr bwMode="auto">
          <a:xfrm>
            <a:off x="152400" y="1295400"/>
            <a:ext cx="3124200" cy="3200400"/>
          </a:xfrm>
          <a:prstGeom prst="roundRect">
            <a:avLst>
              <a:gd name="adj" fmla="val 16667"/>
            </a:avLst>
          </a:prstGeom>
          <a:blipFill dpi="0" rotWithShape="1">
            <a:blip r:embed="rId4"/>
            <a:srcRect/>
            <a:stretch>
              <a:fillRect/>
            </a:stretch>
          </a:blipFill>
          <a:ln w="9525">
            <a:solidFill>
              <a:schemeClr val="tx1"/>
            </a:solidFill>
            <a:round/>
            <a:headEnd/>
            <a:tailEnd/>
          </a:ln>
        </p:spPr>
        <p:txBody>
          <a:bodyPr wrap="none" anchor="ctr"/>
          <a:lstStyle/>
          <a:p>
            <a:endParaRPr lang="en-US">
              <a:latin typeface=".VnTimeH" pitchFamily="34" charset="0"/>
            </a:endParaRPr>
          </a:p>
        </p:txBody>
      </p:sp>
      <p:sp>
        <p:nvSpPr>
          <p:cNvPr id="216075" name="Text Box 11"/>
          <p:cNvSpPr txBox="1">
            <a:spLocks noChangeArrowheads="1"/>
          </p:cNvSpPr>
          <p:nvPr/>
        </p:nvSpPr>
        <p:spPr bwMode="auto">
          <a:xfrm>
            <a:off x="838200" y="44958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latin typeface=".VnTimeH" pitchFamily="34" charset="0"/>
              </a:rPr>
              <a:t>Khæng tö</a:t>
            </a:r>
          </a:p>
        </p:txBody>
      </p:sp>
      <p:sp>
        <p:nvSpPr>
          <p:cNvPr id="216076" name="Text Box 12"/>
          <p:cNvSpPr txBox="1">
            <a:spLocks noChangeArrowheads="1"/>
          </p:cNvSpPr>
          <p:nvPr/>
        </p:nvSpPr>
        <p:spPr bwMode="auto">
          <a:xfrm>
            <a:off x="152400" y="5572125"/>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a:solidFill>
                  <a:srgbClr val="0033CC"/>
                </a:solidFill>
                <a:latin typeface="Times New Roman" pitchFamily="18" charset="0"/>
                <a:cs typeface="Times New Roman" pitchFamily="18" charset="0"/>
              </a:rPr>
              <a:t>Nho giáo ( còn gọi là Khổng giáo) do Khổng Tử sáng lập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16073"/>
                                        </p:tgtEl>
                                        <p:attrNameLst>
                                          <p:attrName>style.visibility</p:attrName>
                                        </p:attrNameLst>
                                      </p:cBhvr>
                                      <p:to>
                                        <p:strVal val="visible"/>
                                      </p:to>
                                    </p:set>
                                    <p:anim calcmode="lin" valueType="num">
                                      <p:cBhvr>
                                        <p:cTn id="7" dur="500" fill="hold"/>
                                        <p:tgtEl>
                                          <p:spTgt spid="216073"/>
                                        </p:tgtEl>
                                        <p:attrNameLst>
                                          <p:attrName>ppt_w</p:attrName>
                                        </p:attrNameLst>
                                      </p:cBhvr>
                                      <p:tavLst>
                                        <p:tav tm="0">
                                          <p:val>
                                            <p:fltVal val="0"/>
                                          </p:val>
                                        </p:tav>
                                        <p:tav tm="100000">
                                          <p:val>
                                            <p:strVal val="#ppt_w"/>
                                          </p:val>
                                        </p:tav>
                                      </p:tavLst>
                                    </p:anim>
                                    <p:anim calcmode="lin" valueType="num">
                                      <p:cBhvr>
                                        <p:cTn id="8" dur="500" fill="hold"/>
                                        <p:tgtEl>
                                          <p:spTgt spid="21607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216074"/>
                                        </p:tgtEl>
                                        <p:attrNameLst>
                                          <p:attrName>style.visibility</p:attrName>
                                        </p:attrNameLst>
                                      </p:cBhvr>
                                      <p:to>
                                        <p:strVal val="visible"/>
                                      </p:to>
                                    </p:set>
                                    <p:animEffect transition="in" filter="wheel(4)">
                                      <p:cBhvr>
                                        <p:cTn id="13" dur="2000"/>
                                        <p:tgtEl>
                                          <p:spTgt spid="216074"/>
                                        </p:tgtEl>
                                      </p:cBhvr>
                                    </p:animEffect>
                                  </p:childTnLst>
                                </p:cTn>
                              </p:par>
                            </p:childTnLst>
                          </p:cTn>
                        </p:par>
                        <p:par>
                          <p:cTn id="14" fill="hold" nodeType="afterGroup">
                            <p:stCondLst>
                              <p:cond delay="2000"/>
                            </p:stCondLst>
                            <p:childTnLst>
                              <p:par>
                                <p:cTn id="15" presetID="35" presetClass="entr" presetSubtype="0" fill="hold" grpId="0" nodeType="afterEffect">
                                  <p:stCondLst>
                                    <p:cond delay="0"/>
                                  </p:stCondLst>
                                  <p:childTnLst>
                                    <p:set>
                                      <p:cBhvr>
                                        <p:cTn id="16" dur="1" fill="hold">
                                          <p:stCondLst>
                                            <p:cond delay="0"/>
                                          </p:stCondLst>
                                        </p:cTn>
                                        <p:tgtEl>
                                          <p:spTgt spid="216075"/>
                                        </p:tgtEl>
                                        <p:attrNameLst>
                                          <p:attrName>style.visibility</p:attrName>
                                        </p:attrNameLst>
                                      </p:cBhvr>
                                      <p:to>
                                        <p:strVal val="visible"/>
                                      </p:to>
                                    </p:set>
                                    <p:animEffect transition="in" filter="fade">
                                      <p:cBhvr>
                                        <p:cTn id="17" dur="2000"/>
                                        <p:tgtEl>
                                          <p:spTgt spid="216075"/>
                                        </p:tgtEl>
                                      </p:cBhvr>
                                    </p:animEffect>
                                    <p:anim calcmode="lin" valueType="num">
                                      <p:cBhvr>
                                        <p:cTn id="18" dur="2000" fill="hold"/>
                                        <p:tgtEl>
                                          <p:spTgt spid="216075"/>
                                        </p:tgtEl>
                                        <p:attrNameLst>
                                          <p:attrName>style.rotation</p:attrName>
                                        </p:attrNameLst>
                                      </p:cBhvr>
                                      <p:tavLst>
                                        <p:tav tm="0">
                                          <p:val>
                                            <p:fltVal val="720"/>
                                          </p:val>
                                        </p:tav>
                                        <p:tav tm="100000">
                                          <p:val>
                                            <p:fltVal val="0"/>
                                          </p:val>
                                        </p:tav>
                                      </p:tavLst>
                                    </p:anim>
                                    <p:anim calcmode="lin" valueType="num">
                                      <p:cBhvr>
                                        <p:cTn id="19" dur="2000" fill="hold"/>
                                        <p:tgtEl>
                                          <p:spTgt spid="216075"/>
                                        </p:tgtEl>
                                        <p:attrNameLst>
                                          <p:attrName>ppt_h</p:attrName>
                                        </p:attrNameLst>
                                      </p:cBhvr>
                                      <p:tavLst>
                                        <p:tav tm="0">
                                          <p:val>
                                            <p:fltVal val="0"/>
                                          </p:val>
                                        </p:tav>
                                        <p:tav tm="100000">
                                          <p:val>
                                            <p:strVal val="#ppt_h"/>
                                          </p:val>
                                        </p:tav>
                                      </p:tavLst>
                                    </p:anim>
                                    <p:anim calcmode="lin" valueType="num">
                                      <p:cBhvr>
                                        <p:cTn id="20" dur="2000" fill="hold"/>
                                        <p:tgtEl>
                                          <p:spTgt spid="216075"/>
                                        </p:tgtEl>
                                        <p:attrNameLst>
                                          <p:attrName>ppt_w</p:attrName>
                                        </p:attrNameLst>
                                      </p:cBhvr>
                                      <p:tavLst>
                                        <p:tav tm="0">
                                          <p:val>
                                            <p:fltVal val="0"/>
                                          </p:val>
                                        </p:tav>
                                        <p:tav tm="100000">
                                          <p:val>
                                            <p:strVal val="#ppt_w"/>
                                          </p:val>
                                        </p:tav>
                                      </p:tavLst>
                                    </p:anim>
                                  </p:childTnLst>
                                </p:cTn>
                              </p:par>
                            </p:childTnLst>
                          </p:cTn>
                        </p:par>
                        <p:par>
                          <p:cTn id="21" fill="hold" nodeType="afterGroup">
                            <p:stCondLst>
                              <p:cond delay="4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16076"/>
                                        </p:tgtEl>
                                        <p:attrNameLst>
                                          <p:attrName>style.visibility</p:attrName>
                                        </p:attrNameLst>
                                      </p:cBhvr>
                                      <p:to>
                                        <p:strVal val="visible"/>
                                      </p:to>
                                    </p:set>
                                    <p:anim calcmode="lin" valueType="num">
                                      <p:cBhvr>
                                        <p:cTn id="24" dur="500" fill="hold"/>
                                        <p:tgtEl>
                                          <p:spTgt spid="216076"/>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16076"/>
                                        </p:tgtEl>
                                        <p:attrNameLst>
                                          <p:attrName>ppt_y</p:attrName>
                                        </p:attrNameLst>
                                      </p:cBhvr>
                                      <p:tavLst>
                                        <p:tav tm="0">
                                          <p:val>
                                            <p:strVal val="#ppt_y"/>
                                          </p:val>
                                        </p:tav>
                                        <p:tav tm="100000">
                                          <p:val>
                                            <p:strVal val="#ppt_y"/>
                                          </p:val>
                                        </p:tav>
                                      </p:tavLst>
                                    </p:anim>
                                    <p:anim calcmode="lin" valueType="num">
                                      <p:cBhvr>
                                        <p:cTn id="26" dur="500" fill="hold"/>
                                        <p:tgtEl>
                                          <p:spTgt spid="216076"/>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1607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16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4" grpId="0" animBg="1"/>
      <p:bldP spid="216075" grpId="0"/>
      <p:bldP spid="21607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48000">
              <a:srgbClr val="FFFF00"/>
            </a:gs>
            <a:gs pos="50000">
              <a:schemeClr val="accent1">
                <a:shade val="67500"/>
                <a:satMod val="115000"/>
              </a:schemeClr>
            </a:gs>
            <a:gs pos="51000">
              <a:srgbClr val="FFFF00"/>
            </a:gs>
          </a:gsLst>
          <a:lin ang="5400000" scaled="0"/>
        </a:gradFill>
        <a:effectLst/>
      </p:bgPr>
    </p:bg>
    <p:spTree>
      <p:nvGrpSpPr>
        <p:cNvPr id="1" name=""/>
        <p:cNvGrpSpPr/>
        <p:nvPr/>
      </p:nvGrpSpPr>
      <p:grpSpPr>
        <a:xfrm>
          <a:off x="0" y="0"/>
          <a:ext cx="0" cy="0"/>
          <a:chOff x="0" y="0"/>
          <a:chExt cx="0" cy="0"/>
        </a:xfrm>
      </p:grpSpPr>
      <p:sp>
        <p:nvSpPr>
          <p:cNvPr id="15362" name="Text Box 7"/>
          <p:cNvSpPr txBox="1">
            <a:spLocks noChangeArrowheads="1"/>
          </p:cNvSpPr>
          <p:nvPr/>
        </p:nvSpPr>
        <p:spPr bwMode="auto">
          <a:xfrm>
            <a:off x="1905000" y="533400"/>
            <a:ext cx="571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a:solidFill>
                  <a:srgbClr val="FF0000"/>
                </a:solidFill>
                <a:latin typeface="Times New Roman" pitchFamily="18" charset="0"/>
                <a:cs typeface="Times New Roman" pitchFamily="18" charset="0"/>
              </a:rPr>
              <a:t>Tổ chức lớp học thời Hậu Lê</a:t>
            </a:r>
          </a:p>
        </p:txBody>
      </p:sp>
      <p:pic>
        <p:nvPicPr>
          <p:cNvPr id="218120" name="Picture 8" descr="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314450"/>
            <a:ext cx="4010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21" name="Picture 9" descr="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295400"/>
            <a:ext cx="39131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22" name="Text Box 10"/>
          <p:cNvSpPr txBox="1">
            <a:spLocks noChangeArrowheads="1"/>
          </p:cNvSpPr>
          <p:nvPr/>
        </p:nvSpPr>
        <p:spPr bwMode="auto">
          <a:xfrm>
            <a:off x="152400" y="4972050"/>
            <a:ext cx="899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a:latin typeface="Times New Roman" pitchFamily="18" charset="0"/>
                <a:cs typeface="Times New Roman" pitchFamily="18" charset="0"/>
              </a:rPr>
              <a:t>Ở thời Hậu Lê, học sinh phải học thuộc những gì </a:t>
            </a:r>
          </a:p>
          <a:p>
            <a:pPr algn="ctr" eaLnBrk="1" hangingPunct="1">
              <a:spcBef>
                <a:spcPct val="50000"/>
              </a:spcBef>
            </a:pPr>
            <a:r>
              <a:rPr lang="en-US" sz="2800" b="1">
                <a:latin typeface="Times New Roman" pitchFamily="18" charset="0"/>
                <a:cs typeface="Times New Roman" pitchFamily="18" charset="0"/>
              </a:rPr>
              <a:t>Nho giáo dạy...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218120"/>
                                        </p:tgtEl>
                                        <p:attrNameLst>
                                          <p:attrName>style.visibility</p:attrName>
                                        </p:attrNameLst>
                                      </p:cBhvr>
                                      <p:to>
                                        <p:strVal val="visible"/>
                                      </p:to>
                                    </p:set>
                                    <p:anim calcmode="lin" valueType="num">
                                      <p:cBhvr>
                                        <p:cTn id="7" dur="1000" fill="hold"/>
                                        <p:tgtEl>
                                          <p:spTgt spid="218120"/>
                                        </p:tgtEl>
                                        <p:attrNameLst>
                                          <p:attrName>ppt_x</p:attrName>
                                        </p:attrNameLst>
                                      </p:cBhvr>
                                      <p:tavLst>
                                        <p:tav tm="0">
                                          <p:val>
                                            <p:strVal val="#ppt_x-.2"/>
                                          </p:val>
                                        </p:tav>
                                        <p:tav tm="100000">
                                          <p:val>
                                            <p:strVal val="#ppt_x"/>
                                          </p:val>
                                        </p:tav>
                                      </p:tavLst>
                                    </p:anim>
                                    <p:anim calcmode="lin" valueType="num">
                                      <p:cBhvr>
                                        <p:cTn id="8" dur="1000" fill="hold"/>
                                        <p:tgtEl>
                                          <p:spTgt spid="2181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8120"/>
                                        </p:tgtEl>
                                      </p:cBhvr>
                                    </p:animEffect>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218121"/>
                                        </p:tgtEl>
                                        <p:attrNameLst>
                                          <p:attrName>style.visibility</p:attrName>
                                        </p:attrNameLst>
                                      </p:cBhvr>
                                      <p:to>
                                        <p:strVal val="visible"/>
                                      </p:to>
                                    </p:set>
                                    <p:anim calcmode="lin" valueType="num">
                                      <p:cBhvr>
                                        <p:cTn id="13" dur="1000" fill="hold"/>
                                        <p:tgtEl>
                                          <p:spTgt spid="218121"/>
                                        </p:tgtEl>
                                        <p:attrNameLst>
                                          <p:attrName>ppt_x</p:attrName>
                                        </p:attrNameLst>
                                      </p:cBhvr>
                                      <p:tavLst>
                                        <p:tav tm="0">
                                          <p:val>
                                            <p:strVal val="#ppt_x-.2"/>
                                          </p:val>
                                        </p:tav>
                                        <p:tav tm="100000">
                                          <p:val>
                                            <p:strVal val="#ppt_x"/>
                                          </p:val>
                                        </p:tav>
                                      </p:tavLst>
                                    </p:anim>
                                    <p:anim calcmode="lin" valueType="num">
                                      <p:cBhvr>
                                        <p:cTn id="14" dur="1000" fill="hold"/>
                                        <p:tgtEl>
                                          <p:spTgt spid="21812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18121"/>
                                        </p:tgtEl>
                                      </p:cBhvr>
                                    </p:animEffect>
                                  </p:childTnLst>
                                </p:cTn>
                              </p:par>
                            </p:childTnLst>
                          </p:cTn>
                        </p:par>
                        <p:par>
                          <p:cTn id="16" fill="hold" nodeType="afterGroup">
                            <p:stCondLst>
                              <p:cond delay="2000"/>
                            </p:stCondLst>
                            <p:childTnLst>
                              <p:par>
                                <p:cTn id="17" presetID="13" presetClass="entr" presetSubtype="16" fill="hold" grpId="0" nodeType="afterEffect">
                                  <p:stCondLst>
                                    <p:cond delay="0"/>
                                  </p:stCondLst>
                                  <p:childTnLst>
                                    <p:set>
                                      <p:cBhvr>
                                        <p:cTn id="18" dur="1" fill="hold">
                                          <p:stCondLst>
                                            <p:cond delay="0"/>
                                          </p:stCondLst>
                                        </p:cTn>
                                        <p:tgtEl>
                                          <p:spTgt spid="218122"/>
                                        </p:tgtEl>
                                        <p:attrNameLst>
                                          <p:attrName>style.visibility</p:attrName>
                                        </p:attrNameLst>
                                      </p:cBhvr>
                                      <p:to>
                                        <p:strVal val="visible"/>
                                      </p:to>
                                    </p:set>
                                    <p:animEffect transition="in" filter="plus(in)">
                                      <p:cBhvr>
                                        <p:cTn id="19" dur="2000"/>
                                        <p:tgtEl>
                                          <p:spTgt spid="218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16386" name="Picture 23" descr="Thay_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155950"/>
            <a:ext cx="3963988"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4" descr="Thay_giao l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457200"/>
            <a:ext cx="39862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26"/>
          <p:cNvSpPr txBox="1">
            <a:spLocks noChangeArrowheads="1"/>
          </p:cNvSpPr>
          <p:nvPr/>
        </p:nvSpPr>
        <p:spPr bwMode="auto">
          <a:xfrm>
            <a:off x="906463" y="3122613"/>
            <a:ext cx="3346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a:solidFill>
                  <a:srgbClr val="0000FF"/>
                </a:solidFill>
                <a:latin typeface="Times New Roman" pitchFamily="18" charset="0"/>
              </a:rPr>
              <a:t>Thầy giáo làng</a:t>
            </a:r>
          </a:p>
        </p:txBody>
      </p:sp>
      <p:sp>
        <p:nvSpPr>
          <p:cNvPr id="16389" name="Text Box 27"/>
          <p:cNvSpPr txBox="1">
            <a:spLocks noChangeArrowheads="1"/>
          </p:cNvSpPr>
          <p:nvPr/>
        </p:nvSpPr>
        <p:spPr bwMode="auto">
          <a:xfrm>
            <a:off x="5410200" y="58674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a:solidFill>
                  <a:srgbClr val="0000FF"/>
                </a:solidFill>
                <a:latin typeface="Times New Roman" pitchFamily="18" charset="0"/>
              </a:rPr>
              <a:t>Thầy đồ</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94568" name="Text Box 8"/>
          <p:cNvSpPr txBox="1">
            <a:spLocks noChangeArrowheads="1"/>
          </p:cNvSpPr>
          <p:nvPr/>
        </p:nvSpPr>
        <p:spPr bwMode="auto">
          <a:xfrm>
            <a:off x="381000" y="1303338"/>
            <a:ext cx="845820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lnSpc>
                <a:spcPct val="150000"/>
              </a:lnSpc>
            </a:pPr>
            <a:r>
              <a:rPr lang="en-US" sz="3600" b="1">
                <a:solidFill>
                  <a:srgbClr val="FFFF00"/>
                </a:solidFill>
                <a:latin typeface="Times New Roman" pitchFamily="18" charset="0"/>
              </a:rPr>
              <a:t>1.Tổ chức giáo dục thời Hậu Lê</a:t>
            </a:r>
          </a:p>
          <a:p>
            <a:pPr algn="just" eaLnBrk="1" hangingPunct="1">
              <a:lnSpc>
                <a:spcPct val="150000"/>
              </a:lnSpc>
            </a:pPr>
            <a:r>
              <a:rPr lang="en-US" sz="3200" b="1">
                <a:solidFill>
                  <a:schemeClr val="bg1"/>
                </a:solidFill>
                <a:latin typeface="Times New Roman" pitchFamily="18" charset="0"/>
                <a:cs typeface="Times New Roman" pitchFamily="18" charset="0"/>
              </a:rPr>
              <a:t>- Dựng nhà Thái Học, dựng lại Quốc Tử Giám. </a:t>
            </a:r>
          </a:p>
          <a:p>
            <a:pPr algn="just" eaLnBrk="1" hangingPunct="1">
              <a:lnSpc>
                <a:spcPct val="150000"/>
              </a:lnSpc>
            </a:pPr>
            <a:r>
              <a:rPr lang="en-US" sz="3200" b="1">
                <a:solidFill>
                  <a:schemeClr val="bg1"/>
                </a:solidFill>
                <a:latin typeface="Times New Roman" pitchFamily="18" charset="0"/>
                <a:cs typeface="Times New Roman" pitchFamily="18" charset="0"/>
              </a:rPr>
              <a:t>- Trường thu nhận cả con em gia đình thường dân nếu học giỏi.</a:t>
            </a:r>
          </a:p>
          <a:p>
            <a:pPr algn="just" eaLnBrk="1" hangingPunct="1">
              <a:lnSpc>
                <a:spcPct val="150000"/>
              </a:lnSpc>
            </a:pPr>
            <a:r>
              <a:rPr lang="en-US" sz="3200" b="1">
                <a:solidFill>
                  <a:schemeClr val="bg1"/>
                </a:solidFill>
                <a:latin typeface="Times New Roman" pitchFamily="18" charset="0"/>
                <a:cs typeface="Times New Roman" pitchFamily="18" charset="0"/>
              </a:rPr>
              <a:t>- Nội dung học tập thời Hậu Lê là Nho giáo.</a:t>
            </a:r>
          </a:p>
        </p:txBody>
      </p:sp>
      <p:sp>
        <p:nvSpPr>
          <p:cNvPr id="17411" name="Text Box 11"/>
          <p:cNvSpPr txBox="1">
            <a:spLocks noChangeArrowheads="1"/>
          </p:cNvSpPr>
          <p:nvPr/>
        </p:nvSpPr>
        <p:spPr bwMode="auto">
          <a:xfrm>
            <a:off x="5222875" y="838200"/>
            <a:ext cx="1841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2900">
              <a:solidFill>
                <a:srgbClr val="0000FF"/>
              </a:solidFill>
              <a:latin typeface=".VnBodoniH"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4568">
                                            <p:txEl>
                                              <p:pRg st="0" end="0"/>
                                            </p:txEl>
                                          </p:spTgt>
                                        </p:tgtEl>
                                        <p:attrNameLst>
                                          <p:attrName>style.visibility</p:attrName>
                                        </p:attrNameLst>
                                      </p:cBhvr>
                                      <p:to>
                                        <p:strVal val="visible"/>
                                      </p:to>
                                    </p:set>
                                    <p:animEffect transition="in" filter="checkerboard(across)">
                                      <p:cBhvr>
                                        <p:cTn id="7" dur="500"/>
                                        <p:tgtEl>
                                          <p:spTgt spid="1945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4568">
                                            <p:txEl>
                                              <p:pRg st="1" end="1"/>
                                            </p:txEl>
                                          </p:spTgt>
                                        </p:tgtEl>
                                        <p:attrNameLst>
                                          <p:attrName>style.visibility</p:attrName>
                                        </p:attrNameLst>
                                      </p:cBhvr>
                                      <p:to>
                                        <p:strVal val="visible"/>
                                      </p:to>
                                    </p:set>
                                    <p:animEffect transition="in" filter="dissolve">
                                      <p:cBhvr>
                                        <p:cTn id="12" dur="500"/>
                                        <p:tgtEl>
                                          <p:spTgt spid="19456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94568">
                                            <p:txEl>
                                              <p:pRg st="2" end="2"/>
                                            </p:txEl>
                                          </p:spTgt>
                                        </p:tgtEl>
                                        <p:attrNameLst>
                                          <p:attrName>style.visibility</p:attrName>
                                        </p:attrNameLst>
                                      </p:cBhvr>
                                      <p:to>
                                        <p:strVal val="visible"/>
                                      </p:to>
                                    </p:set>
                                    <p:animEffect transition="in" filter="blinds(horizontal)">
                                      <p:cBhvr>
                                        <p:cTn id="17" dur="500"/>
                                        <p:tgtEl>
                                          <p:spTgt spid="19456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nodeType="clickEffect">
                                  <p:stCondLst>
                                    <p:cond delay="0"/>
                                  </p:stCondLst>
                                  <p:childTnLst>
                                    <p:set>
                                      <p:cBhvr>
                                        <p:cTn id="21" dur="1" fill="hold">
                                          <p:stCondLst>
                                            <p:cond delay="0"/>
                                          </p:stCondLst>
                                        </p:cTn>
                                        <p:tgtEl>
                                          <p:spTgt spid="194568">
                                            <p:txEl>
                                              <p:pRg st="3" end="3"/>
                                            </p:txEl>
                                          </p:spTgt>
                                        </p:tgtEl>
                                        <p:attrNameLst>
                                          <p:attrName>style.visibility</p:attrName>
                                        </p:attrNameLst>
                                      </p:cBhvr>
                                      <p:to>
                                        <p:strVal val="visible"/>
                                      </p:to>
                                    </p:set>
                                    <p:animEffect transition="in" filter="wipe(down)">
                                      <p:cBhvr>
                                        <p:cTn id="22" dur="580">
                                          <p:stCondLst>
                                            <p:cond delay="0"/>
                                          </p:stCondLst>
                                        </p:cTn>
                                        <p:tgtEl>
                                          <p:spTgt spid="194568">
                                            <p:txEl>
                                              <p:pRg st="3" end="3"/>
                                            </p:txEl>
                                          </p:spTgt>
                                        </p:tgtEl>
                                      </p:cBhvr>
                                    </p:animEffect>
                                    <p:anim calcmode="lin" valueType="num">
                                      <p:cBhvr>
                                        <p:cTn id="23" dur="1822" tmFilter="0,0; 0.14,0.36; 0.43,0.73; 0.71,0.91; 1.0,1.0">
                                          <p:stCondLst>
                                            <p:cond delay="0"/>
                                          </p:stCondLst>
                                        </p:cTn>
                                        <p:tgtEl>
                                          <p:spTgt spid="194568">
                                            <p:txEl>
                                              <p:pRg st="3" end="3"/>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94568">
                                            <p:txEl>
                                              <p:pRg st="3" end="3"/>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94568">
                                            <p:txEl>
                                              <p:pRg st="3" end="3"/>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94568">
                                            <p:txEl>
                                              <p:pRg st="3" end="3"/>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94568">
                                            <p:txEl>
                                              <p:pRg st="3" end="3"/>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194568">
                                            <p:txEl>
                                              <p:pRg st="3" end="3"/>
                                            </p:txEl>
                                          </p:spTgt>
                                        </p:tgtEl>
                                      </p:cBhvr>
                                      <p:to x="100000" y="60000"/>
                                    </p:animScale>
                                    <p:animScale>
                                      <p:cBhvr>
                                        <p:cTn id="29" dur="166" decel="50000">
                                          <p:stCondLst>
                                            <p:cond delay="676"/>
                                          </p:stCondLst>
                                        </p:cTn>
                                        <p:tgtEl>
                                          <p:spTgt spid="194568">
                                            <p:txEl>
                                              <p:pRg st="3" end="3"/>
                                            </p:txEl>
                                          </p:spTgt>
                                        </p:tgtEl>
                                      </p:cBhvr>
                                      <p:to x="100000" y="100000"/>
                                    </p:animScale>
                                    <p:animScale>
                                      <p:cBhvr>
                                        <p:cTn id="30" dur="26">
                                          <p:stCondLst>
                                            <p:cond delay="1312"/>
                                          </p:stCondLst>
                                        </p:cTn>
                                        <p:tgtEl>
                                          <p:spTgt spid="194568">
                                            <p:txEl>
                                              <p:pRg st="3" end="3"/>
                                            </p:txEl>
                                          </p:spTgt>
                                        </p:tgtEl>
                                      </p:cBhvr>
                                      <p:to x="100000" y="80000"/>
                                    </p:animScale>
                                    <p:animScale>
                                      <p:cBhvr>
                                        <p:cTn id="31" dur="166" decel="50000">
                                          <p:stCondLst>
                                            <p:cond delay="1338"/>
                                          </p:stCondLst>
                                        </p:cTn>
                                        <p:tgtEl>
                                          <p:spTgt spid="194568">
                                            <p:txEl>
                                              <p:pRg st="3" end="3"/>
                                            </p:txEl>
                                          </p:spTgt>
                                        </p:tgtEl>
                                      </p:cBhvr>
                                      <p:to x="100000" y="100000"/>
                                    </p:animScale>
                                    <p:animScale>
                                      <p:cBhvr>
                                        <p:cTn id="32" dur="26">
                                          <p:stCondLst>
                                            <p:cond delay="1642"/>
                                          </p:stCondLst>
                                        </p:cTn>
                                        <p:tgtEl>
                                          <p:spTgt spid="194568">
                                            <p:txEl>
                                              <p:pRg st="3" end="3"/>
                                            </p:txEl>
                                          </p:spTgt>
                                        </p:tgtEl>
                                      </p:cBhvr>
                                      <p:to x="100000" y="90000"/>
                                    </p:animScale>
                                    <p:animScale>
                                      <p:cBhvr>
                                        <p:cTn id="33" dur="166" decel="50000">
                                          <p:stCondLst>
                                            <p:cond delay="1668"/>
                                          </p:stCondLst>
                                        </p:cTn>
                                        <p:tgtEl>
                                          <p:spTgt spid="194568">
                                            <p:txEl>
                                              <p:pRg st="3" end="3"/>
                                            </p:txEl>
                                          </p:spTgt>
                                        </p:tgtEl>
                                      </p:cBhvr>
                                      <p:to x="100000" y="100000"/>
                                    </p:animScale>
                                    <p:animScale>
                                      <p:cBhvr>
                                        <p:cTn id="34" dur="26">
                                          <p:stCondLst>
                                            <p:cond delay="1808"/>
                                          </p:stCondLst>
                                        </p:cTn>
                                        <p:tgtEl>
                                          <p:spTgt spid="194568">
                                            <p:txEl>
                                              <p:pRg st="3" end="3"/>
                                            </p:txEl>
                                          </p:spTgt>
                                        </p:tgtEl>
                                      </p:cBhvr>
                                      <p:to x="100000" y="95000"/>
                                    </p:animScale>
                                    <p:animScale>
                                      <p:cBhvr>
                                        <p:cTn id="35" dur="166" decel="50000">
                                          <p:stCondLst>
                                            <p:cond delay="1834"/>
                                          </p:stCondLst>
                                        </p:cTn>
                                        <p:tgtEl>
                                          <p:spTgt spid="194568">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63891" name="Rectangle 51"/>
          <p:cNvSpPr>
            <a:spLocks noChangeArrowheads="1"/>
          </p:cNvSpPr>
          <p:nvPr/>
        </p:nvSpPr>
        <p:spPr bwMode="auto">
          <a:xfrm>
            <a:off x="228600" y="3048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a:solidFill>
                  <a:srgbClr val="002060"/>
                </a:solidFill>
                <a:latin typeface="Times New Roman" pitchFamily="18" charset="0"/>
              </a:rPr>
              <a:t>2. Những biện pháp khuyến khích học tập của nhà Hậu Lê</a:t>
            </a:r>
          </a:p>
        </p:txBody>
      </p:sp>
      <p:sp>
        <p:nvSpPr>
          <p:cNvPr id="163892" name="Text Box 52"/>
          <p:cNvSpPr txBox="1">
            <a:spLocks noChangeArrowheads="1"/>
          </p:cNvSpPr>
          <p:nvPr/>
        </p:nvSpPr>
        <p:spPr bwMode="auto">
          <a:xfrm>
            <a:off x="762000" y="1752600"/>
            <a:ext cx="7467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latin typeface="Times New Roman" pitchFamily="18" charset="0"/>
              </a:rPr>
              <a:t>Đọc đoạn “cứ ba năm …đến có tài” SGK/50 trả lời các câu hỏi sau:</a:t>
            </a:r>
          </a:p>
          <a:p>
            <a:pPr eaLnBrk="1" hangingPunct="1">
              <a:spcBef>
                <a:spcPct val="50000"/>
              </a:spcBef>
            </a:pPr>
            <a:r>
              <a:rPr lang="en-US" sz="3200" b="1" u="sng">
                <a:solidFill>
                  <a:srgbClr val="0000FF"/>
                </a:solidFill>
                <a:latin typeface="Times New Roman" pitchFamily="18" charset="0"/>
              </a:rPr>
              <a:t>Câu 1</a:t>
            </a:r>
            <a:r>
              <a:rPr lang="en-US" sz="3200" b="1">
                <a:solidFill>
                  <a:srgbClr val="0000FF"/>
                </a:solidFill>
                <a:latin typeface="Times New Roman" pitchFamily="18" charset="0"/>
              </a:rPr>
              <a:t>: Chế độ thi cử nhà Hậu Lê như</a:t>
            </a:r>
            <a:r>
              <a:rPr lang="en-US" b="1">
                <a:latin typeface="Times New Roman" pitchFamily="18" charset="0"/>
              </a:rPr>
              <a:t> </a:t>
            </a:r>
            <a:r>
              <a:rPr lang="en-US" sz="3200" b="1">
                <a:solidFill>
                  <a:srgbClr val="0000FF"/>
                </a:solidFill>
                <a:latin typeface="Times New Roman" pitchFamily="18" charset="0"/>
              </a:rPr>
              <a:t>thế nào?</a:t>
            </a:r>
          </a:p>
          <a:p>
            <a:pPr eaLnBrk="1" hangingPunct="1">
              <a:spcBef>
                <a:spcPct val="50000"/>
              </a:spcBef>
            </a:pPr>
            <a:r>
              <a:rPr lang="en-US" sz="3200" b="1" u="sng">
                <a:solidFill>
                  <a:srgbClr val="0000FF"/>
                </a:solidFill>
                <a:latin typeface="Times New Roman" pitchFamily="18" charset="0"/>
              </a:rPr>
              <a:t>Câu 2</a:t>
            </a:r>
            <a:r>
              <a:rPr lang="en-US" sz="3200" b="1">
                <a:solidFill>
                  <a:srgbClr val="0000FF"/>
                </a:solidFill>
                <a:latin typeface="Times New Roman" pitchFamily="18" charset="0"/>
              </a:rPr>
              <a:t>: Nhà Hậu Lê đã làm gì để khuyến  khích việc học?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3891"/>
                                        </p:tgtEl>
                                        <p:attrNameLst>
                                          <p:attrName>style.visibility</p:attrName>
                                        </p:attrNameLst>
                                      </p:cBhvr>
                                      <p:to>
                                        <p:strVal val="visible"/>
                                      </p:to>
                                    </p:set>
                                    <p:animEffect transition="in" filter="strips(downRight)">
                                      <p:cBhvr>
                                        <p:cTn id="7" dur="1000"/>
                                        <p:tgtEl>
                                          <p:spTgt spid="163891"/>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163892"/>
                                        </p:tgtEl>
                                        <p:attrNameLst>
                                          <p:attrName>style.visibility</p:attrName>
                                        </p:attrNameLst>
                                      </p:cBhvr>
                                      <p:to>
                                        <p:strVal val="visible"/>
                                      </p:to>
                                    </p:set>
                                    <p:anim calcmode="lin" valueType="num">
                                      <p:cBhvr>
                                        <p:cTn id="10" dur="1000" fill="hold"/>
                                        <p:tgtEl>
                                          <p:spTgt spid="163892"/>
                                        </p:tgtEl>
                                        <p:attrNameLst>
                                          <p:attrName>ppt_w</p:attrName>
                                        </p:attrNameLst>
                                      </p:cBhvr>
                                      <p:tavLst>
                                        <p:tav tm="0">
                                          <p:val>
                                            <p:fltVal val="0"/>
                                          </p:val>
                                        </p:tav>
                                        <p:tav tm="100000">
                                          <p:val>
                                            <p:strVal val="#ppt_w"/>
                                          </p:val>
                                        </p:tav>
                                      </p:tavLst>
                                    </p:anim>
                                    <p:anim calcmode="lin" valueType="num">
                                      <p:cBhvr>
                                        <p:cTn id="11" dur="1000" fill="hold"/>
                                        <p:tgtEl>
                                          <p:spTgt spid="1638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1" grpId="0"/>
      <p:bldP spid="16389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64900" name="Text Box 36"/>
          <p:cNvSpPr txBox="1">
            <a:spLocks noChangeArrowheads="1"/>
          </p:cNvSpPr>
          <p:nvPr/>
        </p:nvSpPr>
        <p:spPr bwMode="auto">
          <a:xfrm>
            <a:off x="1676400" y="1143000"/>
            <a:ext cx="71628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n-US" sz="3200" b="1" u="sng">
                <a:solidFill>
                  <a:srgbClr val="0000FF"/>
                </a:solidFill>
                <a:latin typeface="Times New Roman" pitchFamily="18" charset="0"/>
              </a:rPr>
              <a:t>Câu 1</a:t>
            </a:r>
            <a:r>
              <a:rPr lang="en-US" sz="3200" b="1">
                <a:solidFill>
                  <a:srgbClr val="0000FF"/>
                </a:solidFill>
                <a:latin typeface="Times New Roman" pitchFamily="18" charset="0"/>
              </a:rPr>
              <a:t>: Chế độ thi cử thời Hậu Lê:</a:t>
            </a:r>
          </a:p>
          <a:p>
            <a:pPr algn="just" eaLnBrk="1" hangingPunct="1">
              <a:spcBef>
                <a:spcPct val="50000"/>
              </a:spcBef>
            </a:pPr>
            <a:r>
              <a:rPr lang="en-US" sz="3200" b="1">
                <a:solidFill>
                  <a:srgbClr val="0000FF"/>
                </a:solidFill>
                <a:latin typeface="Times New Roman" pitchFamily="18" charset="0"/>
              </a:rPr>
              <a:t>- Cứ ba năm có một kì thi Hương ở các địa phương và thi Hội ở kinh thành.</a:t>
            </a:r>
          </a:p>
          <a:p>
            <a:pPr algn="just" eaLnBrk="1" hangingPunct="1">
              <a:spcBef>
                <a:spcPct val="50000"/>
              </a:spcBef>
            </a:pPr>
            <a:r>
              <a:rPr lang="en-US" sz="3200" b="1">
                <a:solidFill>
                  <a:srgbClr val="0000FF"/>
                </a:solidFill>
                <a:latin typeface="Times New Roman" pitchFamily="18" charset="0"/>
              </a:rPr>
              <a:t>- Ai đỗ thi Hội được dự thi Đình để chọn làm tiến sĩ.</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64900">
                                            <p:txEl>
                                              <p:pRg st="0" end="0"/>
                                            </p:txEl>
                                          </p:spTgt>
                                        </p:tgtEl>
                                        <p:attrNameLst>
                                          <p:attrName>style.visibility</p:attrName>
                                        </p:attrNameLst>
                                      </p:cBhvr>
                                      <p:to>
                                        <p:strVal val="visible"/>
                                      </p:to>
                                    </p:set>
                                    <p:animEffect transition="in" filter="wipe(down)">
                                      <p:cBhvr>
                                        <p:cTn id="7" dur="580">
                                          <p:stCondLst>
                                            <p:cond delay="0"/>
                                          </p:stCondLst>
                                        </p:cTn>
                                        <p:tgtEl>
                                          <p:spTgt spid="164900">
                                            <p:txEl>
                                              <p:pRg st="0" end="0"/>
                                            </p:txEl>
                                          </p:spTgt>
                                        </p:tgtEl>
                                      </p:cBhvr>
                                    </p:animEffect>
                                    <p:anim calcmode="lin" valueType="num">
                                      <p:cBhvr>
                                        <p:cTn id="8" dur="1822" tmFilter="0,0; 0.14,0.36; 0.43,0.73; 0.71,0.91; 1.0,1.0">
                                          <p:stCondLst>
                                            <p:cond delay="0"/>
                                          </p:stCondLst>
                                        </p:cTn>
                                        <p:tgtEl>
                                          <p:spTgt spid="16490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490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490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490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490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64900">
                                            <p:txEl>
                                              <p:pRg st="0" end="0"/>
                                            </p:txEl>
                                          </p:spTgt>
                                        </p:tgtEl>
                                      </p:cBhvr>
                                      <p:to x="100000" y="60000"/>
                                    </p:animScale>
                                    <p:animScale>
                                      <p:cBhvr>
                                        <p:cTn id="14" dur="166" decel="50000">
                                          <p:stCondLst>
                                            <p:cond delay="676"/>
                                          </p:stCondLst>
                                        </p:cTn>
                                        <p:tgtEl>
                                          <p:spTgt spid="164900">
                                            <p:txEl>
                                              <p:pRg st="0" end="0"/>
                                            </p:txEl>
                                          </p:spTgt>
                                        </p:tgtEl>
                                      </p:cBhvr>
                                      <p:to x="100000" y="100000"/>
                                    </p:animScale>
                                    <p:animScale>
                                      <p:cBhvr>
                                        <p:cTn id="15" dur="26">
                                          <p:stCondLst>
                                            <p:cond delay="1312"/>
                                          </p:stCondLst>
                                        </p:cTn>
                                        <p:tgtEl>
                                          <p:spTgt spid="164900">
                                            <p:txEl>
                                              <p:pRg st="0" end="0"/>
                                            </p:txEl>
                                          </p:spTgt>
                                        </p:tgtEl>
                                      </p:cBhvr>
                                      <p:to x="100000" y="80000"/>
                                    </p:animScale>
                                    <p:animScale>
                                      <p:cBhvr>
                                        <p:cTn id="16" dur="166" decel="50000">
                                          <p:stCondLst>
                                            <p:cond delay="1338"/>
                                          </p:stCondLst>
                                        </p:cTn>
                                        <p:tgtEl>
                                          <p:spTgt spid="164900">
                                            <p:txEl>
                                              <p:pRg st="0" end="0"/>
                                            </p:txEl>
                                          </p:spTgt>
                                        </p:tgtEl>
                                      </p:cBhvr>
                                      <p:to x="100000" y="100000"/>
                                    </p:animScale>
                                    <p:animScale>
                                      <p:cBhvr>
                                        <p:cTn id="17" dur="26">
                                          <p:stCondLst>
                                            <p:cond delay="1642"/>
                                          </p:stCondLst>
                                        </p:cTn>
                                        <p:tgtEl>
                                          <p:spTgt spid="164900">
                                            <p:txEl>
                                              <p:pRg st="0" end="0"/>
                                            </p:txEl>
                                          </p:spTgt>
                                        </p:tgtEl>
                                      </p:cBhvr>
                                      <p:to x="100000" y="90000"/>
                                    </p:animScale>
                                    <p:animScale>
                                      <p:cBhvr>
                                        <p:cTn id="18" dur="166" decel="50000">
                                          <p:stCondLst>
                                            <p:cond delay="1668"/>
                                          </p:stCondLst>
                                        </p:cTn>
                                        <p:tgtEl>
                                          <p:spTgt spid="164900">
                                            <p:txEl>
                                              <p:pRg st="0" end="0"/>
                                            </p:txEl>
                                          </p:spTgt>
                                        </p:tgtEl>
                                      </p:cBhvr>
                                      <p:to x="100000" y="100000"/>
                                    </p:animScale>
                                    <p:animScale>
                                      <p:cBhvr>
                                        <p:cTn id="19" dur="26">
                                          <p:stCondLst>
                                            <p:cond delay="1808"/>
                                          </p:stCondLst>
                                        </p:cTn>
                                        <p:tgtEl>
                                          <p:spTgt spid="164900">
                                            <p:txEl>
                                              <p:pRg st="0" end="0"/>
                                            </p:txEl>
                                          </p:spTgt>
                                        </p:tgtEl>
                                      </p:cBhvr>
                                      <p:to x="100000" y="95000"/>
                                    </p:animScale>
                                    <p:animScale>
                                      <p:cBhvr>
                                        <p:cTn id="20" dur="166" decel="50000">
                                          <p:stCondLst>
                                            <p:cond delay="1834"/>
                                          </p:stCondLst>
                                        </p:cTn>
                                        <p:tgtEl>
                                          <p:spTgt spid="164900">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164900">
                                            <p:txEl>
                                              <p:pRg st="1" end="1"/>
                                            </p:txEl>
                                          </p:spTgt>
                                        </p:tgtEl>
                                        <p:attrNameLst>
                                          <p:attrName>style.visibility</p:attrName>
                                        </p:attrNameLst>
                                      </p:cBhvr>
                                      <p:to>
                                        <p:strVal val="visible"/>
                                      </p:to>
                                    </p:set>
                                    <p:animEffect transition="in" filter="box(in)">
                                      <p:cBhvr>
                                        <p:cTn id="25" dur="500"/>
                                        <p:tgtEl>
                                          <p:spTgt spid="164900">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64900">
                                            <p:txEl>
                                              <p:pRg st="2" end="2"/>
                                            </p:txEl>
                                          </p:spTgt>
                                        </p:tgtEl>
                                        <p:attrNameLst>
                                          <p:attrName>style.visibility</p:attrName>
                                        </p:attrNameLst>
                                      </p:cBhvr>
                                      <p:to>
                                        <p:strVal val="visible"/>
                                      </p:to>
                                    </p:set>
                                    <p:anim calcmode="lin" valueType="num">
                                      <p:cBhvr additive="base">
                                        <p:cTn id="30" dur="500" fill="hold"/>
                                        <p:tgtEl>
                                          <p:spTgt spid="164900">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6490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Text Box 26"/>
          <p:cNvSpPr txBox="1">
            <a:spLocks noChangeArrowheads="1"/>
          </p:cNvSpPr>
          <p:nvPr/>
        </p:nvSpPr>
        <p:spPr bwMode="auto">
          <a:xfrm>
            <a:off x="381000" y="304800"/>
            <a:ext cx="807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3600">
              <a:latin typeface=".VnTime" pitchFamily="34" charset="0"/>
            </a:endParaRPr>
          </a:p>
        </p:txBody>
      </p:sp>
      <p:sp>
        <p:nvSpPr>
          <p:cNvPr id="43044" name="Text Box 36"/>
          <p:cNvSpPr txBox="1">
            <a:spLocks noChangeArrowheads="1"/>
          </p:cNvSpPr>
          <p:nvPr/>
        </p:nvSpPr>
        <p:spPr bwMode="auto">
          <a:xfrm>
            <a:off x="381000" y="1143000"/>
            <a:ext cx="74676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n-US" sz="3200" b="1" u="sng">
                <a:solidFill>
                  <a:srgbClr val="0000FF"/>
                </a:solidFill>
                <a:latin typeface="Times New Roman" pitchFamily="18" charset="0"/>
              </a:rPr>
              <a:t>Câu 2:</a:t>
            </a:r>
            <a:r>
              <a:rPr lang="en-US" sz="3200" b="1">
                <a:solidFill>
                  <a:srgbClr val="0000FF"/>
                </a:solidFill>
                <a:latin typeface="Times New Roman" pitchFamily="18" charset="0"/>
              </a:rPr>
              <a:t> Những việc làm của nhà Hậu Lê nhằm khuyến khích việc học tập:</a:t>
            </a:r>
          </a:p>
          <a:p>
            <a:pPr algn="just" eaLnBrk="1" hangingPunct="1">
              <a:spcBef>
                <a:spcPct val="50000"/>
              </a:spcBef>
            </a:pPr>
            <a:r>
              <a:rPr lang="en-US" sz="3200" b="1">
                <a:solidFill>
                  <a:srgbClr val="0000FF"/>
                </a:solidFill>
                <a:latin typeface="Times New Roman" pitchFamily="18" charset="0"/>
              </a:rPr>
              <a:t>+ Đặt ra lễ xướng danh ( lễ đọc tên người đỗ ).</a:t>
            </a:r>
          </a:p>
          <a:p>
            <a:pPr algn="just" eaLnBrk="1" hangingPunct="1">
              <a:spcBef>
                <a:spcPct val="50000"/>
              </a:spcBef>
            </a:pPr>
            <a:r>
              <a:rPr lang="en-US" sz="3200" b="1">
                <a:solidFill>
                  <a:srgbClr val="0000FF"/>
                </a:solidFill>
                <a:latin typeface="Times New Roman" pitchFamily="18" charset="0"/>
              </a:rPr>
              <a:t>+ Đặt ra lễ vinh quy ( lễ đón rước người đỗ cao về làng ).</a:t>
            </a:r>
          </a:p>
          <a:p>
            <a:pPr algn="just" eaLnBrk="1" hangingPunct="1">
              <a:spcBef>
                <a:spcPct val="50000"/>
              </a:spcBef>
            </a:pPr>
            <a:r>
              <a:rPr lang="en-US" sz="3200" b="1">
                <a:solidFill>
                  <a:srgbClr val="0000FF"/>
                </a:solidFill>
                <a:latin typeface="Times New Roman" pitchFamily="18" charset="0"/>
              </a:rPr>
              <a:t>+ Khắc tên tuổi người đỗ cao vào bia đá dựng ở Văn Miếu.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3044">
                                            <p:txEl>
                                              <p:pRg st="0" end="0"/>
                                            </p:txEl>
                                          </p:spTgt>
                                        </p:tgtEl>
                                        <p:attrNameLst>
                                          <p:attrName>style.visibility</p:attrName>
                                        </p:attrNameLst>
                                      </p:cBhvr>
                                      <p:to>
                                        <p:strVal val="visible"/>
                                      </p:to>
                                    </p:set>
                                    <p:anim calcmode="lin" valueType="num">
                                      <p:cBhvr>
                                        <p:cTn id="7" dur="500" fill="hold"/>
                                        <p:tgtEl>
                                          <p:spTgt spid="4304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04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43044">
                                            <p:txEl>
                                              <p:pRg st="1" end="1"/>
                                            </p:txEl>
                                          </p:spTgt>
                                        </p:tgtEl>
                                        <p:attrNameLst>
                                          <p:attrName>style.visibility</p:attrName>
                                        </p:attrNameLst>
                                      </p:cBhvr>
                                      <p:to>
                                        <p:strVal val="visible"/>
                                      </p:to>
                                    </p:set>
                                    <p:animEffect transition="in" filter="diamond(in)">
                                      <p:cBhvr>
                                        <p:cTn id="13" dur="2000"/>
                                        <p:tgtEl>
                                          <p:spTgt spid="43044">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43044">
                                            <p:txEl>
                                              <p:pRg st="2" end="2"/>
                                            </p:txEl>
                                          </p:spTgt>
                                        </p:tgtEl>
                                        <p:attrNameLst>
                                          <p:attrName>style.visibility</p:attrName>
                                        </p:attrNameLst>
                                      </p:cBhvr>
                                      <p:to>
                                        <p:strVal val="visible"/>
                                      </p:to>
                                    </p:set>
                                    <p:animScale>
                                      <p:cBhvr>
                                        <p:cTn id="18" dur="1000" decel="50000" fill="hold">
                                          <p:stCondLst>
                                            <p:cond delay="0"/>
                                          </p:stCondLst>
                                        </p:cTn>
                                        <p:tgtEl>
                                          <p:spTgt spid="4304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3044">
                                            <p:txEl>
                                              <p:pRg st="2" end="2"/>
                                            </p:txEl>
                                          </p:spTgt>
                                        </p:tgtEl>
                                        <p:attrNameLst>
                                          <p:attrName>ppt_x</p:attrName>
                                          <p:attrName>ppt_y</p:attrName>
                                        </p:attrNameLst>
                                      </p:cBhvr>
                                    </p:animMotion>
                                    <p:animEffect transition="in" filter="fade">
                                      <p:cBhvr>
                                        <p:cTn id="20" dur="1000"/>
                                        <p:tgtEl>
                                          <p:spTgt spid="43044">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2" presetClass="entr" presetSubtype="0" fill="hold" nodeType="clickEffect">
                                  <p:stCondLst>
                                    <p:cond delay="0"/>
                                  </p:stCondLst>
                                  <p:childTnLst>
                                    <p:set>
                                      <p:cBhvr>
                                        <p:cTn id="24" dur="1" fill="hold">
                                          <p:stCondLst>
                                            <p:cond delay="0"/>
                                          </p:stCondLst>
                                        </p:cTn>
                                        <p:tgtEl>
                                          <p:spTgt spid="43044">
                                            <p:txEl>
                                              <p:pRg st="3" end="3"/>
                                            </p:txEl>
                                          </p:spTgt>
                                        </p:tgtEl>
                                        <p:attrNameLst>
                                          <p:attrName>style.visibility</p:attrName>
                                        </p:attrNameLst>
                                      </p:cBhvr>
                                      <p:to>
                                        <p:strVal val="visible"/>
                                      </p:to>
                                    </p:set>
                                    <p:animScale>
                                      <p:cBhvr>
                                        <p:cTn id="25" dur="1000" decel="50000" fill="hold">
                                          <p:stCondLst>
                                            <p:cond delay="0"/>
                                          </p:stCondLst>
                                        </p:cTn>
                                        <p:tgtEl>
                                          <p:spTgt spid="43044">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43044">
                                            <p:txEl>
                                              <p:pRg st="3" end="3"/>
                                            </p:txEl>
                                          </p:spTgt>
                                        </p:tgtEl>
                                        <p:attrNameLst>
                                          <p:attrName>ppt_x</p:attrName>
                                          <p:attrName>ppt_y</p:attrName>
                                        </p:attrNameLst>
                                      </p:cBhvr>
                                    </p:animMotion>
                                    <p:animEffect transition="in" filter="fade">
                                      <p:cBhvr>
                                        <p:cTn id="27" dur="1000"/>
                                        <p:tgtEl>
                                          <p:spTgt spid="430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2719" name="Cloud">
            <a:hlinkClick r:id="rId3" action="ppaction://hlinksldjump"/>
          </p:cNvPr>
          <p:cNvSpPr>
            <a:spLocks noChangeAspect="1" noEditPoints="1" noChangeArrowheads="1"/>
          </p:cNvSpPr>
          <p:nvPr/>
        </p:nvSpPr>
        <p:spPr bwMode="auto">
          <a:xfrm>
            <a:off x="152400" y="2743200"/>
            <a:ext cx="86106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FF"/>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3075" name="Rectangle 6"/>
          <p:cNvSpPr>
            <a:spLocks noChangeArrowheads="1"/>
          </p:cNvSpPr>
          <p:nvPr/>
        </p:nvSpPr>
        <p:spPr bwMode="auto">
          <a:xfrm>
            <a:off x="609600" y="304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3600">
              <a:solidFill>
                <a:schemeClr val="bg1"/>
              </a:solidFill>
              <a:latin typeface=".VnTime" pitchFamily="34" charset="0"/>
            </a:endParaRPr>
          </a:p>
        </p:txBody>
      </p:sp>
      <p:sp>
        <p:nvSpPr>
          <p:cNvPr id="3076" name="Text Box 8"/>
          <p:cNvSpPr txBox="1">
            <a:spLocks noChangeArrowheads="1"/>
          </p:cNvSpPr>
          <p:nvPr/>
        </p:nvSpPr>
        <p:spPr bwMode="auto">
          <a:xfrm>
            <a:off x="1905000" y="152400"/>
            <a:ext cx="3657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800" b="1" i="1">
                <a:solidFill>
                  <a:srgbClr val="FB1732"/>
                </a:solidFill>
                <a:latin typeface="Times New Roman" pitchFamily="18" charset="0"/>
                <a:cs typeface="Times New Roman" pitchFamily="18" charset="0"/>
              </a:rPr>
              <a:t>Ôn bài cũ</a:t>
            </a:r>
          </a:p>
        </p:txBody>
      </p:sp>
      <p:sp>
        <p:nvSpPr>
          <p:cNvPr id="3077" name="AutoShape 9"/>
          <p:cNvSpPr>
            <a:spLocks noChangeArrowheads="1"/>
          </p:cNvSpPr>
          <p:nvPr/>
        </p:nvSpPr>
        <p:spPr bwMode="auto">
          <a:xfrm>
            <a:off x="533400" y="914400"/>
            <a:ext cx="8153400" cy="2133600"/>
          </a:xfrm>
          <a:prstGeom prst="horizontalScroll">
            <a:avLst>
              <a:gd name="adj" fmla="val 12500"/>
            </a:avLst>
          </a:prstGeom>
          <a:solidFill>
            <a:srgbClr val="FFFF00">
              <a:alpha val="98038"/>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3078" name="Text Box 10"/>
          <p:cNvSpPr txBox="1">
            <a:spLocks noChangeArrowheads="1"/>
          </p:cNvSpPr>
          <p:nvPr/>
        </p:nvSpPr>
        <p:spPr bwMode="auto">
          <a:xfrm>
            <a:off x="704850" y="1371600"/>
            <a:ext cx="8058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a:t>1/Em hãy nêu những nét tiêu biểu về việc </a:t>
            </a:r>
            <a:r>
              <a:rPr lang="vi-VN" sz="3200"/>
              <a:t>tổ chức quản lý đất nước của nhà Hậu Lê?</a:t>
            </a:r>
          </a:p>
        </p:txBody>
      </p:sp>
      <p:sp>
        <p:nvSpPr>
          <p:cNvPr id="72720" name="Rectangle 16"/>
          <p:cNvSpPr>
            <a:spLocks noChangeArrowheads="1"/>
          </p:cNvSpPr>
          <p:nvPr/>
        </p:nvSpPr>
        <p:spPr bwMode="auto">
          <a:xfrm>
            <a:off x="990600" y="3276600"/>
            <a:ext cx="7239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66FF33">
                      <a:alpha val="50000"/>
                    </a:srgbClr>
                  </a:outerShdw>
                </a:effectLst>
              </a14:hiddenEffects>
            </a:ext>
          </a:extLst>
        </p:spPr>
        <p:txBody>
          <a:bodyPr/>
          <a:lstStyle/>
          <a:p>
            <a:pPr algn="just">
              <a:lnSpc>
                <a:spcPct val="90000"/>
              </a:lnSpc>
              <a:spcBef>
                <a:spcPct val="20000"/>
              </a:spcBef>
            </a:pPr>
            <a:r>
              <a:rPr lang="en-US" sz="3200" b="1">
                <a:solidFill>
                  <a:srgbClr val="FF0000"/>
                </a:solidFill>
                <a:latin typeface="Times New Roman" pitchFamily="18" charset="0"/>
                <a:cs typeface="Times New Roman" pitchFamily="18" charset="0"/>
              </a:rPr>
              <a:t>Thời Hậu Lê, việc tổ chức quản lí </a:t>
            </a:r>
            <a:r>
              <a:rPr lang="vi-VN" sz="3200" b="1">
                <a:solidFill>
                  <a:srgbClr val="FF0000"/>
                </a:solidFill>
                <a:latin typeface="Times New Roman" pitchFamily="18" charset="0"/>
                <a:cs typeface="Times New Roman" pitchFamily="18" charset="0"/>
              </a:rPr>
              <a:t>đất</a:t>
            </a:r>
            <a:r>
              <a:rPr lang="en-US" sz="3200" b="1">
                <a:solidFill>
                  <a:srgbClr val="FF0000"/>
                </a:solidFill>
                <a:latin typeface="Times New Roman" pitchFamily="18" charset="0"/>
                <a:cs typeface="Times New Roman" pitchFamily="18" charset="0"/>
              </a:rPr>
              <a:t> n</a:t>
            </a:r>
            <a:r>
              <a:rPr lang="vi-VN" sz="3200" b="1">
                <a:solidFill>
                  <a:srgbClr val="FF0000"/>
                </a:solidFill>
                <a:latin typeface="Times New Roman" pitchFamily="18" charset="0"/>
                <a:cs typeface="Times New Roman" pitchFamily="18" charset="0"/>
              </a:rPr>
              <a:t>ước</a:t>
            </a:r>
            <a:r>
              <a:rPr lang="en-US" sz="3200" b="1">
                <a:solidFill>
                  <a:srgbClr val="FF0000"/>
                </a:solidFill>
                <a:latin typeface="Times New Roman" pitchFamily="18" charset="0"/>
                <a:cs typeface="Times New Roman" pitchFamily="18" charset="0"/>
              </a:rPr>
              <a:t> rất chặt chẽ. Lê Thánh Tông </a:t>
            </a:r>
            <a:r>
              <a:rPr lang="vi-VN" sz="3200" b="1">
                <a:solidFill>
                  <a:srgbClr val="FF0000"/>
                </a:solidFill>
                <a:latin typeface="Times New Roman" pitchFamily="18" charset="0"/>
                <a:cs typeface="Times New Roman" pitchFamily="18" charset="0"/>
              </a:rPr>
              <a:t>đã</a:t>
            </a:r>
            <a:r>
              <a:rPr lang="en-US" sz="3200" b="1">
                <a:solidFill>
                  <a:srgbClr val="FF0000"/>
                </a:solidFill>
                <a:latin typeface="Times New Roman" pitchFamily="18" charset="0"/>
                <a:cs typeface="Times New Roman" pitchFamily="18" charset="0"/>
              </a:rPr>
              <a:t> cho vẽ bản </a:t>
            </a:r>
            <a:r>
              <a:rPr lang="vi-VN" sz="3200" b="1">
                <a:solidFill>
                  <a:srgbClr val="FF0000"/>
                </a:solidFill>
                <a:latin typeface="Times New Roman" pitchFamily="18" charset="0"/>
                <a:cs typeface="Times New Roman" pitchFamily="18" charset="0"/>
              </a:rPr>
              <a:t>đồ</a:t>
            </a:r>
            <a:r>
              <a:rPr lang="en-US" sz="3200" b="1">
                <a:solidFill>
                  <a:srgbClr val="FF0000"/>
                </a:solidFill>
                <a:latin typeface="Times New Roman" pitchFamily="18" charset="0"/>
                <a:cs typeface="Times New Roman" pitchFamily="18" charset="0"/>
              </a:rPr>
              <a:t> và biên soạn bộ luật Hồng Đức </a:t>
            </a:r>
            <a:r>
              <a:rPr lang="vi-VN" sz="3200" b="1">
                <a:solidFill>
                  <a:srgbClr val="FF0000"/>
                </a:solidFill>
                <a:latin typeface="Times New Roman" pitchFamily="18" charset="0"/>
                <a:cs typeface="Times New Roman" pitchFamily="18" charset="0"/>
              </a:rPr>
              <a:t>để</a:t>
            </a:r>
            <a:r>
              <a:rPr lang="en-US" sz="3200" b="1">
                <a:solidFill>
                  <a:srgbClr val="FF0000"/>
                </a:solidFill>
                <a:latin typeface="Times New Roman" pitchFamily="18" charset="0"/>
                <a:cs typeface="Times New Roman" pitchFamily="18" charset="0"/>
              </a:rPr>
              <a:t> bảo vệ chủ quyền của dân tộc và trật tự xã hội.</a:t>
            </a:r>
            <a:endParaRPr lang="en-US" sz="2400" b="1">
              <a:solidFill>
                <a:srgbClr val="FF0000"/>
              </a:solidFill>
              <a:latin typeface="VNI-Times"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2719"/>
                                        </p:tgtEl>
                                        <p:attrNameLst>
                                          <p:attrName>style.visibility</p:attrName>
                                        </p:attrNameLst>
                                      </p:cBhvr>
                                      <p:to>
                                        <p:strVal val="visible"/>
                                      </p:to>
                                    </p:set>
                                    <p:animEffect transition="in" filter="box(in)">
                                      <p:cBhvr>
                                        <p:cTn id="7" dur="500"/>
                                        <p:tgtEl>
                                          <p:spTgt spid="727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2720"/>
                                        </p:tgtEl>
                                        <p:attrNameLst>
                                          <p:attrName>style.visibility</p:attrName>
                                        </p:attrNameLst>
                                      </p:cBhvr>
                                      <p:to>
                                        <p:strVal val="visible"/>
                                      </p:to>
                                    </p:set>
                                    <p:animEffect transition="in" filter="box(in)">
                                      <p:cBhvr>
                                        <p:cTn id="10" dur="500"/>
                                        <p:tgtEl>
                                          <p:spTgt spid="72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9" grpId="0" animBg="1"/>
      <p:bldP spid="727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815" name="Picture 23" descr="giam-kha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16" name="Text Box 24"/>
          <p:cNvSpPr txBox="1">
            <a:spLocks noChangeArrowheads="1"/>
          </p:cNvSpPr>
          <p:nvPr/>
        </p:nvSpPr>
        <p:spPr bwMode="auto">
          <a:xfrm>
            <a:off x="3429000" y="6234113"/>
            <a:ext cx="2590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latin typeface="Times New Roman" pitchFamily="18" charset="0"/>
                <a:cs typeface="Times New Roman" pitchFamily="18" charset="0"/>
              </a:rPr>
              <a:t>Giám khảo</a:t>
            </a:r>
          </a:p>
        </p:txBody>
      </p:sp>
      <p:pic>
        <p:nvPicPr>
          <p:cNvPr id="161819" name="Picture 27" descr="hoi-dong- giam kh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0" name="Picture 28" descr="Canh_thi_18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21" name="Text Box 29"/>
          <p:cNvSpPr txBox="1">
            <a:spLocks noChangeArrowheads="1"/>
          </p:cNvSpPr>
          <p:nvPr/>
        </p:nvSpPr>
        <p:spPr bwMode="auto">
          <a:xfrm>
            <a:off x="2617788" y="6248400"/>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latin typeface="Times New Roman" pitchFamily="18" charset="0"/>
                <a:cs typeface="Times New Roman" pitchFamily="18" charset="0"/>
              </a:rPr>
              <a:t>Hội đồng giám khảo</a:t>
            </a:r>
            <a:endParaRPr lang="en-US" b="1">
              <a:latin typeface="Times New Roman" pitchFamily="18" charset="0"/>
              <a:cs typeface="Times New Roman" pitchFamily="18" charset="0"/>
            </a:endParaRPr>
          </a:p>
        </p:txBody>
      </p:sp>
      <p:sp>
        <p:nvSpPr>
          <p:cNvPr id="161822" name="Text Box 30"/>
          <p:cNvSpPr txBox="1">
            <a:spLocks noChangeArrowheads="1"/>
          </p:cNvSpPr>
          <p:nvPr/>
        </p:nvSpPr>
        <p:spPr bwMode="auto">
          <a:xfrm>
            <a:off x="2209800" y="5257800"/>
            <a:ext cx="3106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latin typeface="Times New Roman" pitchFamily="18" charset="0"/>
                <a:cs typeface="Times New Roman" pitchFamily="18" charset="0"/>
              </a:rPr>
              <a:t>Cảnh thi</a:t>
            </a:r>
          </a:p>
        </p:txBody>
      </p:sp>
      <p:pic>
        <p:nvPicPr>
          <p:cNvPr id="161825" name="Picture 33" descr="Leu_chong_di_t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9144000"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26" name="Text Box 34"/>
          <p:cNvSpPr txBox="1">
            <a:spLocks noChangeArrowheads="1"/>
          </p:cNvSpPr>
          <p:nvPr/>
        </p:nvSpPr>
        <p:spPr bwMode="auto">
          <a:xfrm>
            <a:off x="3048000" y="45720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latin typeface="Times New Roman" pitchFamily="18" charset="0"/>
                <a:cs typeface="Times New Roman" pitchFamily="18" charset="0"/>
              </a:rPr>
              <a:t>Lều chõng đi thi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61825"/>
                                        </p:tgtEl>
                                        <p:attrNameLst>
                                          <p:attrName>style.visibility</p:attrName>
                                        </p:attrNameLst>
                                      </p:cBhvr>
                                      <p:to>
                                        <p:strVal val="visible"/>
                                      </p:to>
                                    </p:set>
                                    <p:animEffect transition="in" filter="checkerboard(across)">
                                      <p:cBhvr>
                                        <p:cTn id="7" dur="500"/>
                                        <p:tgtEl>
                                          <p:spTgt spid="16182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1826"/>
                                        </p:tgtEl>
                                        <p:attrNameLst>
                                          <p:attrName>style.visibility</p:attrName>
                                        </p:attrNameLst>
                                      </p:cBhvr>
                                      <p:to>
                                        <p:strVal val="visible"/>
                                      </p:to>
                                    </p:set>
                                    <p:animEffect transition="in" filter="box(in)">
                                      <p:cBhvr>
                                        <p:cTn id="10" dur="500"/>
                                        <p:tgtEl>
                                          <p:spTgt spid="1618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xit" presetSubtype="16" fill="hold" nodeType="clickEffect">
                                  <p:stCondLst>
                                    <p:cond delay="0"/>
                                  </p:stCondLst>
                                  <p:childTnLst>
                                    <p:animEffect transition="out" filter="box(in)">
                                      <p:cBhvr>
                                        <p:cTn id="14" dur="500"/>
                                        <p:tgtEl>
                                          <p:spTgt spid="161825"/>
                                        </p:tgtEl>
                                      </p:cBhvr>
                                    </p:animEffect>
                                    <p:set>
                                      <p:cBhvr>
                                        <p:cTn id="15" dur="1" fill="hold">
                                          <p:stCondLst>
                                            <p:cond delay="499"/>
                                          </p:stCondLst>
                                        </p:cTn>
                                        <p:tgtEl>
                                          <p:spTgt spid="161825"/>
                                        </p:tgtEl>
                                        <p:attrNameLst>
                                          <p:attrName>style.visibility</p:attrName>
                                        </p:attrNameLst>
                                      </p:cBhvr>
                                      <p:to>
                                        <p:strVal val="hidden"/>
                                      </p:to>
                                    </p:set>
                                  </p:childTnLst>
                                </p:cTn>
                              </p:par>
                              <p:par>
                                <p:cTn id="16" presetID="4" presetClass="exit" presetSubtype="16" fill="hold" grpId="1" nodeType="withEffect">
                                  <p:stCondLst>
                                    <p:cond delay="0"/>
                                  </p:stCondLst>
                                  <p:childTnLst>
                                    <p:animEffect transition="out" filter="box(in)">
                                      <p:cBhvr>
                                        <p:cTn id="17" dur="500"/>
                                        <p:tgtEl>
                                          <p:spTgt spid="161826"/>
                                        </p:tgtEl>
                                      </p:cBhvr>
                                    </p:animEffect>
                                    <p:set>
                                      <p:cBhvr>
                                        <p:cTn id="18" dur="1" fill="hold">
                                          <p:stCondLst>
                                            <p:cond delay="499"/>
                                          </p:stCondLst>
                                        </p:cTn>
                                        <p:tgtEl>
                                          <p:spTgt spid="161826"/>
                                        </p:tgtEl>
                                        <p:attrNameLst>
                                          <p:attrName>style.visibility</p:attrName>
                                        </p:attrNameLst>
                                      </p:cBhvr>
                                      <p:to>
                                        <p:strVal val="hidden"/>
                                      </p:to>
                                    </p:set>
                                  </p:childTnLst>
                                </p:cTn>
                              </p:par>
                              <p:par>
                                <p:cTn id="19" presetID="18" presetClass="entr" presetSubtype="6" fill="hold" nodeType="withEffect">
                                  <p:stCondLst>
                                    <p:cond delay="0"/>
                                  </p:stCondLst>
                                  <p:childTnLst>
                                    <p:set>
                                      <p:cBhvr>
                                        <p:cTn id="20" dur="1" fill="hold">
                                          <p:stCondLst>
                                            <p:cond delay="0"/>
                                          </p:stCondLst>
                                        </p:cTn>
                                        <p:tgtEl>
                                          <p:spTgt spid="161820"/>
                                        </p:tgtEl>
                                        <p:attrNameLst>
                                          <p:attrName>style.visibility</p:attrName>
                                        </p:attrNameLst>
                                      </p:cBhvr>
                                      <p:to>
                                        <p:strVal val="visible"/>
                                      </p:to>
                                    </p:set>
                                    <p:animEffect transition="in" filter="strips(downRight)">
                                      <p:cBhvr>
                                        <p:cTn id="21" dur="1000"/>
                                        <p:tgtEl>
                                          <p:spTgt spid="161820"/>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161822"/>
                                        </p:tgtEl>
                                        <p:attrNameLst>
                                          <p:attrName>style.visibility</p:attrName>
                                        </p:attrNameLst>
                                      </p:cBhvr>
                                      <p:to>
                                        <p:strVal val="visible"/>
                                      </p:to>
                                    </p:set>
                                    <p:animEffect transition="in" filter="diamond(in)">
                                      <p:cBhvr>
                                        <p:cTn id="24" dur="1000"/>
                                        <p:tgtEl>
                                          <p:spTgt spid="16182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xit" presetSubtype="16" fill="hold" grpId="1" nodeType="clickEffect">
                                  <p:stCondLst>
                                    <p:cond delay="0"/>
                                  </p:stCondLst>
                                  <p:childTnLst>
                                    <p:animEffect transition="out" filter="box(in)">
                                      <p:cBhvr>
                                        <p:cTn id="28" dur="500"/>
                                        <p:tgtEl>
                                          <p:spTgt spid="161822"/>
                                        </p:tgtEl>
                                      </p:cBhvr>
                                    </p:animEffect>
                                    <p:set>
                                      <p:cBhvr>
                                        <p:cTn id="29" dur="1" fill="hold">
                                          <p:stCondLst>
                                            <p:cond delay="499"/>
                                          </p:stCondLst>
                                        </p:cTn>
                                        <p:tgtEl>
                                          <p:spTgt spid="161822"/>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161820"/>
                                        </p:tgtEl>
                                      </p:cBhvr>
                                    </p:animEffect>
                                    <p:set>
                                      <p:cBhvr>
                                        <p:cTn id="32" dur="1" fill="hold">
                                          <p:stCondLst>
                                            <p:cond delay="499"/>
                                          </p:stCondLst>
                                        </p:cTn>
                                        <p:tgtEl>
                                          <p:spTgt spid="161820"/>
                                        </p:tgtEl>
                                        <p:attrNameLst>
                                          <p:attrName>style.visibility</p:attrName>
                                        </p:attrNameLst>
                                      </p:cBhvr>
                                      <p:to>
                                        <p:strVal val="hidden"/>
                                      </p:to>
                                    </p:set>
                                  </p:childTnLst>
                                </p:cTn>
                              </p:par>
                              <p:par>
                                <p:cTn id="33" presetID="5" presetClass="entr" presetSubtype="10" fill="hold" nodeType="withEffect">
                                  <p:stCondLst>
                                    <p:cond delay="0"/>
                                  </p:stCondLst>
                                  <p:childTnLst>
                                    <p:set>
                                      <p:cBhvr>
                                        <p:cTn id="34" dur="1" fill="hold">
                                          <p:stCondLst>
                                            <p:cond delay="0"/>
                                          </p:stCondLst>
                                        </p:cTn>
                                        <p:tgtEl>
                                          <p:spTgt spid="161815"/>
                                        </p:tgtEl>
                                        <p:attrNameLst>
                                          <p:attrName>style.visibility</p:attrName>
                                        </p:attrNameLst>
                                      </p:cBhvr>
                                      <p:to>
                                        <p:strVal val="visible"/>
                                      </p:to>
                                    </p:set>
                                    <p:animEffect transition="in" filter="checkerboard(across)">
                                      <p:cBhvr>
                                        <p:cTn id="35" dur="500"/>
                                        <p:tgtEl>
                                          <p:spTgt spid="161815"/>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61816"/>
                                        </p:tgtEl>
                                        <p:attrNameLst>
                                          <p:attrName>style.visibility</p:attrName>
                                        </p:attrNameLst>
                                      </p:cBhvr>
                                      <p:to>
                                        <p:strVal val="visible"/>
                                      </p:to>
                                    </p:set>
                                    <p:animEffect transition="in" filter="checkerboard(across)">
                                      <p:cBhvr>
                                        <p:cTn id="38" dur="500"/>
                                        <p:tgtEl>
                                          <p:spTgt spid="1618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fill="hold" nodeType="clickEffect">
                                  <p:stCondLst>
                                    <p:cond delay="0"/>
                                  </p:stCondLst>
                                  <p:childTnLst>
                                    <p:anim calcmode="lin" valueType="num">
                                      <p:cBhvr additive="base">
                                        <p:cTn id="42" dur="500"/>
                                        <p:tgtEl>
                                          <p:spTgt spid="161815"/>
                                        </p:tgtEl>
                                        <p:attrNameLst>
                                          <p:attrName>ppt_x</p:attrName>
                                        </p:attrNameLst>
                                      </p:cBhvr>
                                      <p:tavLst>
                                        <p:tav tm="0">
                                          <p:val>
                                            <p:strVal val="ppt_x"/>
                                          </p:val>
                                        </p:tav>
                                        <p:tav tm="100000">
                                          <p:val>
                                            <p:strVal val="ppt_x"/>
                                          </p:val>
                                        </p:tav>
                                      </p:tavLst>
                                    </p:anim>
                                    <p:anim calcmode="lin" valueType="num">
                                      <p:cBhvr additive="base">
                                        <p:cTn id="43" dur="500"/>
                                        <p:tgtEl>
                                          <p:spTgt spid="161815"/>
                                        </p:tgtEl>
                                        <p:attrNameLst>
                                          <p:attrName>ppt_y</p:attrName>
                                        </p:attrNameLst>
                                      </p:cBhvr>
                                      <p:tavLst>
                                        <p:tav tm="0">
                                          <p:val>
                                            <p:strVal val="ppt_y"/>
                                          </p:val>
                                        </p:tav>
                                        <p:tav tm="100000">
                                          <p:val>
                                            <p:strVal val="1+ppt_h/2"/>
                                          </p:val>
                                        </p:tav>
                                      </p:tavLst>
                                    </p:anim>
                                    <p:set>
                                      <p:cBhvr>
                                        <p:cTn id="44" dur="1" fill="hold">
                                          <p:stCondLst>
                                            <p:cond delay="499"/>
                                          </p:stCondLst>
                                        </p:cTn>
                                        <p:tgtEl>
                                          <p:spTgt spid="161815"/>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161816"/>
                                        </p:tgtEl>
                                        <p:attrNameLst>
                                          <p:attrName>ppt_x</p:attrName>
                                        </p:attrNameLst>
                                      </p:cBhvr>
                                      <p:tavLst>
                                        <p:tav tm="0">
                                          <p:val>
                                            <p:strVal val="ppt_x"/>
                                          </p:val>
                                        </p:tav>
                                        <p:tav tm="100000">
                                          <p:val>
                                            <p:strVal val="ppt_x"/>
                                          </p:val>
                                        </p:tav>
                                      </p:tavLst>
                                    </p:anim>
                                    <p:anim calcmode="lin" valueType="num">
                                      <p:cBhvr additive="base">
                                        <p:cTn id="47" dur="500"/>
                                        <p:tgtEl>
                                          <p:spTgt spid="161816"/>
                                        </p:tgtEl>
                                        <p:attrNameLst>
                                          <p:attrName>ppt_y</p:attrName>
                                        </p:attrNameLst>
                                      </p:cBhvr>
                                      <p:tavLst>
                                        <p:tav tm="0">
                                          <p:val>
                                            <p:strVal val="ppt_y"/>
                                          </p:val>
                                        </p:tav>
                                        <p:tav tm="100000">
                                          <p:val>
                                            <p:strVal val="1+ppt_h/2"/>
                                          </p:val>
                                        </p:tav>
                                      </p:tavLst>
                                    </p:anim>
                                    <p:set>
                                      <p:cBhvr>
                                        <p:cTn id="48" dur="1" fill="hold">
                                          <p:stCondLst>
                                            <p:cond delay="499"/>
                                          </p:stCondLst>
                                        </p:cTn>
                                        <p:tgtEl>
                                          <p:spTgt spid="161816"/>
                                        </p:tgtEl>
                                        <p:attrNameLst>
                                          <p:attrName>style.visibility</p:attrName>
                                        </p:attrNameLst>
                                      </p:cBhvr>
                                      <p:to>
                                        <p:strVal val="hidden"/>
                                      </p:to>
                                    </p:set>
                                  </p:childTnLst>
                                </p:cTn>
                              </p:par>
                              <p:par>
                                <p:cTn id="49" presetID="7" presetClass="entr" presetSubtype="1" fill="hold" nodeType="withEffect">
                                  <p:stCondLst>
                                    <p:cond delay="0"/>
                                  </p:stCondLst>
                                  <p:childTnLst>
                                    <p:set>
                                      <p:cBhvr>
                                        <p:cTn id="50" dur="1" fill="hold">
                                          <p:stCondLst>
                                            <p:cond delay="0"/>
                                          </p:stCondLst>
                                        </p:cTn>
                                        <p:tgtEl>
                                          <p:spTgt spid="161819"/>
                                        </p:tgtEl>
                                        <p:attrNameLst>
                                          <p:attrName>style.visibility</p:attrName>
                                        </p:attrNameLst>
                                      </p:cBhvr>
                                      <p:to>
                                        <p:strVal val="visible"/>
                                      </p:to>
                                    </p:set>
                                    <p:anim calcmode="lin" valueType="num">
                                      <p:cBhvr additive="base">
                                        <p:cTn id="51" dur="1000" fill="hold"/>
                                        <p:tgtEl>
                                          <p:spTgt spid="161819"/>
                                        </p:tgtEl>
                                        <p:attrNameLst>
                                          <p:attrName>ppt_x</p:attrName>
                                        </p:attrNameLst>
                                      </p:cBhvr>
                                      <p:tavLst>
                                        <p:tav tm="0">
                                          <p:val>
                                            <p:strVal val="#ppt_x"/>
                                          </p:val>
                                        </p:tav>
                                        <p:tav tm="100000">
                                          <p:val>
                                            <p:strVal val="#ppt_x"/>
                                          </p:val>
                                        </p:tav>
                                      </p:tavLst>
                                    </p:anim>
                                    <p:anim calcmode="lin" valueType="num">
                                      <p:cBhvr additive="base">
                                        <p:cTn id="52" dur="1000" fill="hold"/>
                                        <p:tgtEl>
                                          <p:spTgt spid="161819"/>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161821"/>
                                        </p:tgtEl>
                                        <p:attrNameLst>
                                          <p:attrName>style.visibility</p:attrName>
                                        </p:attrNameLst>
                                      </p:cBhvr>
                                      <p:to>
                                        <p:strVal val="visible"/>
                                      </p:to>
                                    </p:set>
                                    <p:anim calcmode="lin" valueType="num">
                                      <p:cBhvr additive="base">
                                        <p:cTn id="55" dur="1000" fill="hold"/>
                                        <p:tgtEl>
                                          <p:spTgt spid="161821"/>
                                        </p:tgtEl>
                                        <p:attrNameLst>
                                          <p:attrName>ppt_x</p:attrName>
                                        </p:attrNameLst>
                                      </p:cBhvr>
                                      <p:tavLst>
                                        <p:tav tm="0">
                                          <p:val>
                                            <p:strVal val="#ppt_x"/>
                                          </p:val>
                                        </p:tav>
                                        <p:tav tm="100000">
                                          <p:val>
                                            <p:strVal val="#ppt_x"/>
                                          </p:val>
                                        </p:tav>
                                      </p:tavLst>
                                    </p:anim>
                                    <p:anim calcmode="lin" valueType="num">
                                      <p:cBhvr additive="base">
                                        <p:cTn id="56" dur="1000" fill="hold"/>
                                        <p:tgtEl>
                                          <p:spTgt spid="16182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8" presetClass="exit" presetSubtype="16" fill="hold" nodeType="clickEffect">
                                  <p:stCondLst>
                                    <p:cond delay="0"/>
                                  </p:stCondLst>
                                  <p:childTnLst>
                                    <p:animEffect transition="out" filter="diamond(in)">
                                      <p:cBhvr>
                                        <p:cTn id="60" dur="2000"/>
                                        <p:tgtEl>
                                          <p:spTgt spid="161819"/>
                                        </p:tgtEl>
                                      </p:cBhvr>
                                    </p:animEffect>
                                    <p:set>
                                      <p:cBhvr>
                                        <p:cTn id="61" dur="1" fill="hold">
                                          <p:stCondLst>
                                            <p:cond delay="1999"/>
                                          </p:stCondLst>
                                        </p:cTn>
                                        <p:tgtEl>
                                          <p:spTgt spid="161819"/>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61821"/>
                                        </p:tgtEl>
                                        <p:attrNameLst>
                                          <p:attrName>ppt_x</p:attrName>
                                        </p:attrNameLst>
                                      </p:cBhvr>
                                      <p:tavLst>
                                        <p:tav tm="0">
                                          <p:val>
                                            <p:strVal val="ppt_x"/>
                                          </p:val>
                                        </p:tav>
                                        <p:tav tm="100000">
                                          <p:val>
                                            <p:strVal val="ppt_x"/>
                                          </p:val>
                                        </p:tav>
                                      </p:tavLst>
                                    </p:anim>
                                    <p:anim calcmode="lin" valueType="num">
                                      <p:cBhvr additive="base">
                                        <p:cTn id="64" dur="500"/>
                                        <p:tgtEl>
                                          <p:spTgt spid="161821"/>
                                        </p:tgtEl>
                                        <p:attrNameLst>
                                          <p:attrName>ppt_y</p:attrName>
                                        </p:attrNameLst>
                                      </p:cBhvr>
                                      <p:tavLst>
                                        <p:tav tm="0">
                                          <p:val>
                                            <p:strVal val="ppt_y"/>
                                          </p:val>
                                        </p:tav>
                                        <p:tav tm="100000">
                                          <p:val>
                                            <p:strVal val="1+ppt_h/2"/>
                                          </p:val>
                                        </p:tav>
                                      </p:tavLst>
                                    </p:anim>
                                    <p:set>
                                      <p:cBhvr>
                                        <p:cTn id="65" dur="1" fill="hold">
                                          <p:stCondLst>
                                            <p:cond delay="499"/>
                                          </p:stCondLst>
                                        </p:cTn>
                                        <p:tgtEl>
                                          <p:spTgt spid="1618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16" grpId="0"/>
      <p:bldP spid="161816" grpId="1"/>
      <p:bldP spid="161821" grpId="0"/>
      <p:bldP spid="161821" grpId="1"/>
      <p:bldP spid="161822" grpId="0"/>
      <p:bldP spid="161822" grpId="1"/>
      <p:bldP spid="161826" grpId="0"/>
      <p:bldP spid="161826"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45" name="Text Box 9"/>
          <p:cNvSpPr txBox="1">
            <a:spLocks noChangeArrowheads="1"/>
          </p:cNvSpPr>
          <p:nvPr/>
        </p:nvSpPr>
        <p:spPr bwMode="auto">
          <a:xfrm>
            <a:off x="6324600" y="1600200"/>
            <a:ext cx="266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a:latin typeface="Times New Roman" pitchFamily="18" charset="0"/>
                <a:cs typeface="Times New Roman" pitchFamily="18" charset="0"/>
              </a:rPr>
              <a:t>Hội thi Đình ở thời Hậu Lê</a:t>
            </a:r>
          </a:p>
        </p:txBody>
      </p:sp>
      <p:pic>
        <p:nvPicPr>
          <p:cNvPr id="219149" name="Picture 13"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00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19149"/>
                                        </p:tgtEl>
                                        <p:attrNameLst>
                                          <p:attrName>style.visibility</p:attrName>
                                        </p:attrNameLst>
                                      </p:cBhvr>
                                      <p:to>
                                        <p:strVal val="visible"/>
                                      </p:to>
                                    </p:set>
                                    <p:animEffect transition="in" filter="box(in)">
                                      <p:cBhvr>
                                        <p:cTn id="7" dur="500"/>
                                        <p:tgtEl>
                                          <p:spTgt spid="219149"/>
                                        </p:tgtEl>
                                      </p:cBhvr>
                                    </p:animEffect>
                                  </p:childTnLst>
                                </p:cTn>
                              </p:par>
                            </p:childTnLst>
                          </p:cTn>
                        </p:par>
                        <p:par>
                          <p:cTn id="8" fill="hold" nodeType="afterGroup">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19145"/>
                                        </p:tgtEl>
                                        <p:attrNameLst>
                                          <p:attrName>style.visibility</p:attrName>
                                        </p:attrNameLst>
                                      </p:cBhvr>
                                      <p:to>
                                        <p:strVal val="visible"/>
                                      </p:to>
                                    </p:set>
                                    <p:anim calcmode="lin" valueType="num">
                                      <p:cBhvr>
                                        <p:cTn id="11" dur="500" fill="hold"/>
                                        <p:tgtEl>
                                          <p:spTgt spid="21914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19145"/>
                                        </p:tgtEl>
                                        <p:attrNameLst>
                                          <p:attrName>ppt_y</p:attrName>
                                        </p:attrNameLst>
                                      </p:cBhvr>
                                      <p:tavLst>
                                        <p:tav tm="0">
                                          <p:val>
                                            <p:strVal val="#ppt_y"/>
                                          </p:val>
                                        </p:tav>
                                        <p:tav tm="100000">
                                          <p:val>
                                            <p:strVal val="#ppt_y"/>
                                          </p:val>
                                        </p:tav>
                                      </p:tavLst>
                                    </p:anim>
                                    <p:anim calcmode="lin" valueType="num">
                                      <p:cBhvr>
                                        <p:cTn id="13" dur="500" fill="hold"/>
                                        <p:tgtEl>
                                          <p:spTgt spid="21914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1914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19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58" name="Picture 30" descr="nghe-ket-qu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9" name="Picture 31" descr="bang-vang-ghi-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60" name="Picture 32" descr="t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61" name="Picture 33" descr="tan-khoa-dao-ph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62" name="Picture 34" descr="Bia tien si o Van Mie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63" name="Picture 35" descr="Nha bia tien s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65" name="Text Box 37"/>
          <p:cNvSpPr txBox="1">
            <a:spLocks noChangeArrowheads="1"/>
          </p:cNvSpPr>
          <p:nvPr/>
        </p:nvSpPr>
        <p:spPr bwMode="auto">
          <a:xfrm>
            <a:off x="2286000" y="608171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F3300"/>
                </a:solidFill>
                <a:latin typeface="Times New Roman" pitchFamily="18" charset="0"/>
              </a:rPr>
              <a:t>Lễ xướng danh</a:t>
            </a:r>
          </a:p>
        </p:txBody>
      </p:sp>
      <p:sp>
        <p:nvSpPr>
          <p:cNvPr id="124966" name="Text Box 38"/>
          <p:cNvSpPr txBox="1">
            <a:spLocks noChangeArrowheads="1"/>
          </p:cNvSpPr>
          <p:nvPr/>
        </p:nvSpPr>
        <p:spPr bwMode="auto">
          <a:xfrm>
            <a:off x="1600200" y="621665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F3300"/>
                </a:solidFill>
                <a:latin typeface="Times New Roman" pitchFamily="18" charset="0"/>
              </a:rPr>
              <a:t>Ghi tên bảng vàng</a:t>
            </a:r>
          </a:p>
        </p:txBody>
      </p:sp>
      <p:sp>
        <p:nvSpPr>
          <p:cNvPr id="124967" name="Text Box 39"/>
          <p:cNvSpPr txBox="1">
            <a:spLocks noChangeArrowheads="1"/>
          </p:cNvSpPr>
          <p:nvPr/>
        </p:nvSpPr>
        <p:spPr bwMode="auto">
          <a:xfrm>
            <a:off x="1524000" y="6278563"/>
            <a:ext cx="4267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latin typeface="Times New Roman" pitchFamily="18" charset="0"/>
              </a:rPr>
              <a:t>Tạ lễ trước Văn Miếu</a:t>
            </a:r>
          </a:p>
        </p:txBody>
      </p:sp>
      <p:sp>
        <p:nvSpPr>
          <p:cNvPr id="124968" name="Text Box 40"/>
          <p:cNvSpPr txBox="1">
            <a:spLocks noChangeArrowheads="1"/>
          </p:cNvSpPr>
          <p:nvPr/>
        </p:nvSpPr>
        <p:spPr bwMode="auto">
          <a:xfrm>
            <a:off x="1524000" y="6216650"/>
            <a:ext cx="411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F3300"/>
                </a:solidFill>
                <a:latin typeface="Times New Roman" pitchFamily="18" charset="0"/>
              </a:rPr>
              <a:t>Tân khoa dạo phố</a:t>
            </a:r>
          </a:p>
        </p:txBody>
      </p:sp>
      <p:sp>
        <p:nvSpPr>
          <p:cNvPr id="124969" name="Text Box 41"/>
          <p:cNvSpPr txBox="1">
            <a:spLocks noChangeArrowheads="1"/>
          </p:cNvSpPr>
          <p:nvPr/>
        </p:nvSpPr>
        <p:spPr bwMode="auto">
          <a:xfrm>
            <a:off x="2286000" y="6216650"/>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F3300"/>
                </a:solidFill>
                <a:latin typeface="Times New Roman" pitchFamily="18" charset="0"/>
              </a:rPr>
              <a:t>Bia tiến sĩ</a:t>
            </a:r>
          </a:p>
        </p:txBody>
      </p:sp>
      <p:sp>
        <p:nvSpPr>
          <p:cNvPr id="124970" name="Text Box 42"/>
          <p:cNvSpPr txBox="1">
            <a:spLocks noChangeArrowheads="1"/>
          </p:cNvSpPr>
          <p:nvPr/>
        </p:nvSpPr>
        <p:spPr bwMode="auto">
          <a:xfrm>
            <a:off x="457200" y="621665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F3300"/>
                </a:solidFill>
                <a:latin typeface="Times New Roman" pitchFamily="18" charset="0"/>
              </a:rPr>
              <a:t>Các tân khoa được ban mũ, áo, hia.</a:t>
            </a:r>
          </a:p>
        </p:txBody>
      </p:sp>
      <p:sp>
        <p:nvSpPr>
          <p:cNvPr id="124971" name="Text Box 43"/>
          <p:cNvSpPr txBox="1">
            <a:spLocks noChangeArrowheads="1"/>
          </p:cNvSpPr>
          <p:nvPr/>
        </p:nvSpPr>
        <p:spPr bwMode="auto">
          <a:xfrm>
            <a:off x="990600" y="6216650"/>
            <a:ext cx="624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FF3300"/>
                </a:solidFill>
                <a:latin typeface="Times New Roman" pitchFamily="18" charset="0"/>
              </a:rPr>
              <a:t>Nhà bia tiến sĩ ở Văn Miếu</a:t>
            </a:r>
          </a:p>
        </p:txBody>
      </p:sp>
      <p:pic>
        <p:nvPicPr>
          <p:cNvPr id="124972" name="Picture 44" descr="thi-da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withEffect">
                                  <p:stCondLst>
                                    <p:cond delay="0"/>
                                  </p:stCondLst>
                                  <p:childTnLst>
                                    <p:set>
                                      <p:cBhvr>
                                        <p:cTn id="6" dur="1" fill="hold">
                                          <p:stCondLst>
                                            <p:cond delay="0"/>
                                          </p:stCondLst>
                                        </p:cTn>
                                        <p:tgtEl>
                                          <p:spTgt spid="124958"/>
                                        </p:tgtEl>
                                        <p:attrNameLst>
                                          <p:attrName>style.visibility</p:attrName>
                                        </p:attrNameLst>
                                      </p:cBhvr>
                                      <p:to>
                                        <p:strVal val="visible"/>
                                      </p:to>
                                    </p:set>
                                    <p:anim calcmode="lin" valueType="num">
                                      <p:cBhvr>
                                        <p:cTn id="7" dur="1000" fill="hold"/>
                                        <p:tgtEl>
                                          <p:spTgt spid="124958"/>
                                        </p:tgtEl>
                                        <p:attrNameLst>
                                          <p:attrName>ppt_x</p:attrName>
                                        </p:attrNameLst>
                                      </p:cBhvr>
                                      <p:tavLst>
                                        <p:tav tm="0">
                                          <p:val>
                                            <p:strVal val="#ppt_x"/>
                                          </p:val>
                                        </p:tav>
                                        <p:tav tm="100000">
                                          <p:val>
                                            <p:strVal val="#ppt_x"/>
                                          </p:val>
                                        </p:tav>
                                      </p:tavLst>
                                    </p:anim>
                                    <p:anim calcmode="lin" valueType="num">
                                      <p:cBhvr>
                                        <p:cTn id="8" dur="1000" fill="hold"/>
                                        <p:tgtEl>
                                          <p:spTgt spid="124958"/>
                                        </p:tgtEl>
                                        <p:attrNameLst>
                                          <p:attrName>ppt_y</p:attrName>
                                        </p:attrNameLst>
                                      </p:cBhvr>
                                      <p:tavLst>
                                        <p:tav tm="0">
                                          <p:val>
                                            <p:strVal val="#ppt_y-#ppt_h/2"/>
                                          </p:val>
                                        </p:tav>
                                        <p:tav tm="100000">
                                          <p:val>
                                            <p:strVal val="#ppt_y"/>
                                          </p:val>
                                        </p:tav>
                                      </p:tavLst>
                                    </p:anim>
                                    <p:anim calcmode="lin" valueType="num">
                                      <p:cBhvr>
                                        <p:cTn id="9" dur="1000" fill="hold"/>
                                        <p:tgtEl>
                                          <p:spTgt spid="124958"/>
                                        </p:tgtEl>
                                        <p:attrNameLst>
                                          <p:attrName>ppt_w</p:attrName>
                                        </p:attrNameLst>
                                      </p:cBhvr>
                                      <p:tavLst>
                                        <p:tav tm="0">
                                          <p:val>
                                            <p:strVal val="#ppt_w"/>
                                          </p:val>
                                        </p:tav>
                                        <p:tav tm="100000">
                                          <p:val>
                                            <p:strVal val="#ppt_w"/>
                                          </p:val>
                                        </p:tav>
                                      </p:tavLst>
                                    </p:anim>
                                    <p:anim calcmode="lin" valueType="num">
                                      <p:cBhvr>
                                        <p:cTn id="10" dur="1000" fill="hold"/>
                                        <p:tgtEl>
                                          <p:spTgt spid="124958"/>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124965"/>
                                        </p:tgtEl>
                                        <p:attrNameLst>
                                          <p:attrName>style.visibility</p:attrName>
                                        </p:attrNameLst>
                                      </p:cBhvr>
                                      <p:to>
                                        <p:strVal val="visible"/>
                                      </p:to>
                                    </p:set>
                                    <p:anim calcmode="lin" valueType="num">
                                      <p:cBhvr>
                                        <p:cTn id="13" dur="1000" fill="hold"/>
                                        <p:tgtEl>
                                          <p:spTgt spid="124965"/>
                                        </p:tgtEl>
                                        <p:attrNameLst>
                                          <p:attrName>ppt_x</p:attrName>
                                        </p:attrNameLst>
                                      </p:cBhvr>
                                      <p:tavLst>
                                        <p:tav tm="0">
                                          <p:val>
                                            <p:strVal val="#ppt_x"/>
                                          </p:val>
                                        </p:tav>
                                        <p:tav tm="100000">
                                          <p:val>
                                            <p:strVal val="#ppt_x"/>
                                          </p:val>
                                        </p:tav>
                                      </p:tavLst>
                                    </p:anim>
                                    <p:anim calcmode="lin" valueType="num">
                                      <p:cBhvr>
                                        <p:cTn id="14" dur="1000" fill="hold"/>
                                        <p:tgtEl>
                                          <p:spTgt spid="124965"/>
                                        </p:tgtEl>
                                        <p:attrNameLst>
                                          <p:attrName>ppt_y</p:attrName>
                                        </p:attrNameLst>
                                      </p:cBhvr>
                                      <p:tavLst>
                                        <p:tav tm="0">
                                          <p:val>
                                            <p:strVal val="#ppt_y-#ppt_h/2"/>
                                          </p:val>
                                        </p:tav>
                                        <p:tav tm="100000">
                                          <p:val>
                                            <p:strVal val="#ppt_y"/>
                                          </p:val>
                                        </p:tav>
                                      </p:tavLst>
                                    </p:anim>
                                    <p:anim calcmode="lin" valueType="num">
                                      <p:cBhvr>
                                        <p:cTn id="15" dur="1000" fill="hold"/>
                                        <p:tgtEl>
                                          <p:spTgt spid="124965"/>
                                        </p:tgtEl>
                                        <p:attrNameLst>
                                          <p:attrName>ppt_w</p:attrName>
                                        </p:attrNameLst>
                                      </p:cBhvr>
                                      <p:tavLst>
                                        <p:tav tm="0">
                                          <p:val>
                                            <p:strVal val="#ppt_w"/>
                                          </p:val>
                                        </p:tav>
                                        <p:tav tm="100000">
                                          <p:val>
                                            <p:strVal val="#ppt_w"/>
                                          </p:val>
                                        </p:tav>
                                      </p:tavLst>
                                    </p:anim>
                                    <p:anim calcmode="lin" valueType="num">
                                      <p:cBhvr>
                                        <p:cTn id="16" dur="1000" fill="hold"/>
                                        <p:tgtEl>
                                          <p:spTgt spid="124965"/>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xit" presetSubtype="16" fill="hold" nodeType="clickEffect">
                                  <p:stCondLst>
                                    <p:cond delay="0"/>
                                  </p:stCondLst>
                                  <p:childTnLst>
                                    <p:animEffect transition="out" filter="diamond(in)">
                                      <p:cBhvr>
                                        <p:cTn id="20" dur="500"/>
                                        <p:tgtEl>
                                          <p:spTgt spid="124958"/>
                                        </p:tgtEl>
                                      </p:cBhvr>
                                    </p:animEffect>
                                    <p:set>
                                      <p:cBhvr>
                                        <p:cTn id="21" dur="1" fill="hold">
                                          <p:stCondLst>
                                            <p:cond delay="499"/>
                                          </p:stCondLst>
                                        </p:cTn>
                                        <p:tgtEl>
                                          <p:spTgt spid="124958"/>
                                        </p:tgtEl>
                                        <p:attrNameLst>
                                          <p:attrName>style.visibility</p:attrName>
                                        </p:attrNameLst>
                                      </p:cBhvr>
                                      <p:to>
                                        <p:strVal val="hidden"/>
                                      </p:to>
                                    </p:set>
                                  </p:childTnLst>
                                </p:cTn>
                              </p:par>
                              <p:par>
                                <p:cTn id="22" presetID="4" presetClass="exit" presetSubtype="16" fill="hold" grpId="1" nodeType="withEffect">
                                  <p:stCondLst>
                                    <p:cond delay="0"/>
                                  </p:stCondLst>
                                  <p:childTnLst>
                                    <p:animEffect transition="out" filter="box(in)">
                                      <p:cBhvr>
                                        <p:cTn id="23" dur="500"/>
                                        <p:tgtEl>
                                          <p:spTgt spid="124965"/>
                                        </p:tgtEl>
                                      </p:cBhvr>
                                    </p:animEffect>
                                    <p:set>
                                      <p:cBhvr>
                                        <p:cTn id="24" dur="1" fill="hold">
                                          <p:stCondLst>
                                            <p:cond delay="499"/>
                                          </p:stCondLst>
                                        </p:cTn>
                                        <p:tgtEl>
                                          <p:spTgt spid="124965"/>
                                        </p:tgtEl>
                                        <p:attrNameLst>
                                          <p:attrName>style.visibility</p:attrName>
                                        </p:attrNameLst>
                                      </p:cBhvr>
                                      <p:to>
                                        <p:strVal val="hidden"/>
                                      </p:to>
                                    </p:set>
                                  </p:childTnLst>
                                </p:cTn>
                              </p:par>
                              <p:par>
                                <p:cTn id="25" presetID="7" presetClass="entr" presetSubtype="8" fill="hold" nodeType="withEffect">
                                  <p:stCondLst>
                                    <p:cond delay="0"/>
                                  </p:stCondLst>
                                  <p:childTnLst>
                                    <p:set>
                                      <p:cBhvr>
                                        <p:cTn id="26" dur="1" fill="hold">
                                          <p:stCondLst>
                                            <p:cond delay="0"/>
                                          </p:stCondLst>
                                        </p:cTn>
                                        <p:tgtEl>
                                          <p:spTgt spid="124959"/>
                                        </p:tgtEl>
                                        <p:attrNameLst>
                                          <p:attrName>style.visibility</p:attrName>
                                        </p:attrNameLst>
                                      </p:cBhvr>
                                      <p:to>
                                        <p:strVal val="visible"/>
                                      </p:to>
                                    </p:set>
                                    <p:anim calcmode="lin" valueType="num">
                                      <p:cBhvr additive="base">
                                        <p:cTn id="27" dur="1000" fill="hold"/>
                                        <p:tgtEl>
                                          <p:spTgt spid="124959"/>
                                        </p:tgtEl>
                                        <p:attrNameLst>
                                          <p:attrName>ppt_x</p:attrName>
                                        </p:attrNameLst>
                                      </p:cBhvr>
                                      <p:tavLst>
                                        <p:tav tm="0">
                                          <p:val>
                                            <p:strVal val="0-#ppt_w/2"/>
                                          </p:val>
                                        </p:tav>
                                        <p:tav tm="100000">
                                          <p:val>
                                            <p:strVal val="#ppt_x"/>
                                          </p:val>
                                        </p:tav>
                                      </p:tavLst>
                                    </p:anim>
                                    <p:anim calcmode="lin" valueType="num">
                                      <p:cBhvr additive="base">
                                        <p:cTn id="28" dur="1000" fill="hold"/>
                                        <p:tgtEl>
                                          <p:spTgt spid="12495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4966"/>
                                        </p:tgtEl>
                                        <p:attrNameLst>
                                          <p:attrName>style.visibility</p:attrName>
                                        </p:attrNameLst>
                                      </p:cBhvr>
                                      <p:to>
                                        <p:strVal val="visible"/>
                                      </p:to>
                                    </p:set>
                                    <p:anim calcmode="lin" valueType="num">
                                      <p:cBhvr additive="base">
                                        <p:cTn id="31" dur="1000" fill="hold"/>
                                        <p:tgtEl>
                                          <p:spTgt spid="124966"/>
                                        </p:tgtEl>
                                        <p:attrNameLst>
                                          <p:attrName>ppt_x</p:attrName>
                                        </p:attrNameLst>
                                      </p:cBhvr>
                                      <p:tavLst>
                                        <p:tav tm="0">
                                          <p:val>
                                            <p:strVal val="0-#ppt_w/2"/>
                                          </p:val>
                                        </p:tav>
                                        <p:tav tm="100000">
                                          <p:val>
                                            <p:strVal val="#ppt_x"/>
                                          </p:val>
                                        </p:tav>
                                      </p:tavLst>
                                    </p:anim>
                                    <p:anim calcmode="lin" valueType="num">
                                      <p:cBhvr additive="base">
                                        <p:cTn id="32" dur="1000" fill="hold"/>
                                        <p:tgtEl>
                                          <p:spTgt spid="12496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nodeType="clickEffect">
                                  <p:stCondLst>
                                    <p:cond delay="0"/>
                                  </p:stCondLst>
                                  <p:childTnLst>
                                    <p:animEffect transition="out" filter="checkerboard(across)">
                                      <p:cBhvr>
                                        <p:cTn id="36" dur="500"/>
                                        <p:tgtEl>
                                          <p:spTgt spid="124959"/>
                                        </p:tgtEl>
                                      </p:cBhvr>
                                    </p:animEffect>
                                    <p:set>
                                      <p:cBhvr>
                                        <p:cTn id="37" dur="1" fill="hold">
                                          <p:stCondLst>
                                            <p:cond delay="499"/>
                                          </p:stCondLst>
                                        </p:cTn>
                                        <p:tgtEl>
                                          <p:spTgt spid="124959"/>
                                        </p:tgtEl>
                                        <p:attrNameLst>
                                          <p:attrName>style.visibility</p:attrName>
                                        </p:attrNameLst>
                                      </p:cBhvr>
                                      <p:to>
                                        <p:strVal val="hidden"/>
                                      </p:to>
                                    </p:set>
                                  </p:childTnLst>
                                </p:cTn>
                              </p:par>
                              <p:par>
                                <p:cTn id="38" presetID="4" presetClass="exit" presetSubtype="16" fill="hold" grpId="1" nodeType="withEffect">
                                  <p:stCondLst>
                                    <p:cond delay="0"/>
                                  </p:stCondLst>
                                  <p:childTnLst>
                                    <p:animEffect transition="out" filter="box(in)">
                                      <p:cBhvr>
                                        <p:cTn id="39" dur="500"/>
                                        <p:tgtEl>
                                          <p:spTgt spid="124966"/>
                                        </p:tgtEl>
                                      </p:cBhvr>
                                    </p:animEffect>
                                    <p:set>
                                      <p:cBhvr>
                                        <p:cTn id="40" dur="1" fill="hold">
                                          <p:stCondLst>
                                            <p:cond delay="499"/>
                                          </p:stCondLst>
                                        </p:cTn>
                                        <p:tgtEl>
                                          <p:spTgt spid="124966"/>
                                        </p:tgtEl>
                                        <p:attrNameLst>
                                          <p:attrName>style.visibility</p:attrName>
                                        </p:attrNameLst>
                                      </p:cBhvr>
                                      <p:to>
                                        <p:strVal val="hidden"/>
                                      </p:to>
                                    </p:set>
                                  </p:childTnLst>
                                </p:cTn>
                              </p:par>
                              <p:par>
                                <p:cTn id="41" presetID="55" presetClass="entr" presetSubtype="0" fill="hold" nodeType="withEffect">
                                  <p:stCondLst>
                                    <p:cond delay="0"/>
                                  </p:stCondLst>
                                  <p:childTnLst>
                                    <p:set>
                                      <p:cBhvr>
                                        <p:cTn id="42" dur="1" fill="hold">
                                          <p:stCondLst>
                                            <p:cond delay="0"/>
                                          </p:stCondLst>
                                        </p:cTn>
                                        <p:tgtEl>
                                          <p:spTgt spid="124961"/>
                                        </p:tgtEl>
                                        <p:attrNameLst>
                                          <p:attrName>style.visibility</p:attrName>
                                        </p:attrNameLst>
                                      </p:cBhvr>
                                      <p:to>
                                        <p:strVal val="visible"/>
                                      </p:to>
                                    </p:set>
                                    <p:anim calcmode="lin" valueType="num">
                                      <p:cBhvr>
                                        <p:cTn id="43" dur="1000" fill="hold"/>
                                        <p:tgtEl>
                                          <p:spTgt spid="124961"/>
                                        </p:tgtEl>
                                        <p:attrNameLst>
                                          <p:attrName>ppt_w</p:attrName>
                                        </p:attrNameLst>
                                      </p:cBhvr>
                                      <p:tavLst>
                                        <p:tav tm="0">
                                          <p:val>
                                            <p:strVal val="#ppt_w*0.70"/>
                                          </p:val>
                                        </p:tav>
                                        <p:tav tm="100000">
                                          <p:val>
                                            <p:strVal val="#ppt_w"/>
                                          </p:val>
                                        </p:tav>
                                      </p:tavLst>
                                    </p:anim>
                                    <p:anim calcmode="lin" valueType="num">
                                      <p:cBhvr>
                                        <p:cTn id="44" dur="1000" fill="hold"/>
                                        <p:tgtEl>
                                          <p:spTgt spid="124961"/>
                                        </p:tgtEl>
                                        <p:attrNameLst>
                                          <p:attrName>ppt_h</p:attrName>
                                        </p:attrNameLst>
                                      </p:cBhvr>
                                      <p:tavLst>
                                        <p:tav tm="0">
                                          <p:val>
                                            <p:strVal val="#ppt_h"/>
                                          </p:val>
                                        </p:tav>
                                        <p:tav tm="100000">
                                          <p:val>
                                            <p:strVal val="#ppt_h"/>
                                          </p:val>
                                        </p:tav>
                                      </p:tavLst>
                                    </p:anim>
                                    <p:animEffect transition="in" filter="fade">
                                      <p:cBhvr>
                                        <p:cTn id="45" dur="1000"/>
                                        <p:tgtEl>
                                          <p:spTgt spid="124961"/>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124968"/>
                                        </p:tgtEl>
                                        <p:attrNameLst>
                                          <p:attrName>style.visibility</p:attrName>
                                        </p:attrNameLst>
                                      </p:cBhvr>
                                      <p:to>
                                        <p:strVal val="visible"/>
                                      </p:to>
                                    </p:set>
                                    <p:anim calcmode="lin" valueType="num">
                                      <p:cBhvr>
                                        <p:cTn id="48" dur="1000" fill="hold"/>
                                        <p:tgtEl>
                                          <p:spTgt spid="124968"/>
                                        </p:tgtEl>
                                        <p:attrNameLst>
                                          <p:attrName>ppt_w</p:attrName>
                                        </p:attrNameLst>
                                      </p:cBhvr>
                                      <p:tavLst>
                                        <p:tav tm="0">
                                          <p:val>
                                            <p:strVal val="#ppt_w*0.70"/>
                                          </p:val>
                                        </p:tav>
                                        <p:tav tm="100000">
                                          <p:val>
                                            <p:strVal val="#ppt_w"/>
                                          </p:val>
                                        </p:tav>
                                      </p:tavLst>
                                    </p:anim>
                                    <p:anim calcmode="lin" valueType="num">
                                      <p:cBhvr>
                                        <p:cTn id="49" dur="1000" fill="hold"/>
                                        <p:tgtEl>
                                          <p:spTgt spid="124968"/>
                                        </p:tgtEl>
                                        <p:attrNameLst>
                                          <p:attrName>ppt_h</p:attrName>
                                        </p:attrNameLst>
                                      </p:cBhvr>
                                      <p:tavLst>
                                        <p:tav tm="0">
                                          <p:val>
                                            <p:strVal val="#ppt_h"/>
                                          </p:val>
                                        </p:tav>
                                        <p:tav tm="100000">
                                          <p:val>
                                            <p:strVal val="#ppt_h"/>
                                          </p:val>
                                        </p:tav>
                                      </p:tavLst>
                                    </p:anim>
                                    <p:animEffect transition="in" filter="fade">
                                      <p:cBhvr>
                                        <p:cTn id="50" dur="1000"/>
                                        <p:tgtEl>
                                          <p:spTgt spid="12496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nodeType="clickEffect">
                                  <p:stCondLst>
                                    <p:cond delay="0"/>
                                  </p:stCondLst>
                                  <p:childTnLst>
                                    <p:animEffect transition="out" filter="blinds(horizontal)">
                                      <p:cBhvr>
                                        <p:cTn id="54" dur="500"/>
                                        <p:tgtEl>
                                          <p:spTgt spid="124961"/>
                                        </p:tgtEl>
                                      </p:cBhvr>
                                    </p:animEffect>
                                    <p:set>
                                      <p:cBhvr>
                                        <p:cTn id="55" dur="1" fill="hold">
                                          <p:stCondLst>
                                            <p:cond delay="499"/>
                                          </p:stCondLst>
                                        </p:cTn>
                                        <p:tgtEl>
                                          <p:spTgt spid="124961"/>
                                        </p:tgtEl>
                                        <p:attrNameLst>
                                          <p:attrName>style.visibility</p:attrName>
                                        </p:attrNameLst>
                                      </p:cBhvr>
                                      <p:to>
                                        <p:strVal val="hidden"/>
                                      </p:to>
                                    </p:set>
                                  </p:childTnLst>
                                </p:cTn>
                              </p:par>
                              <p:par>
                                <p:cTn id="56" presetID="4" presetClass="exit" presetSubtype="16" fill="hold" grpId="1" nodeType="withEffect">
                                  <p:stCondLst>
                                    <p:cond delay="0"/>
                                  </p:stCondLst>
                                  <p:childTnLst>
                                    <p:animEffect transition="out" filter="box(in)">
                                      <p:cBhvr>
                                        <p:cTn id="57" dur="500"/>
                                        <p:tgtEl>
                                          <p:spTgt spid="124968"/>
                                        </p:tgtEl>
                                      </p:cBhvr>
                                    </p:animEffect>
                                    <p:set>
                                      <p:cBhvr>
                                        <p:cTn id="58" dur="1" fill="hold">
                                          <p:stCondLst>
                                            <p:cond delay="499"/>
                                          </p:stCondLst>
                                        </p:cTn>
                                        <p:tgtEl>
                                          <p:spTgt spid="124968"/>
                                        </p:tgtEl>
                                        <p:attrNameLst>
                                          <p:attrName>style.visibility</p:attrName>
                                        </p:attrNameLst>
                                      </p:cBhvr>
                                      <p:to>
                                        <p:strVal val="hidden"/>
                                      </p:to>
                                    </p:set>
                                  </p:childTnLst>
                                </p:cTn>
                              </p:par>
                              <p:par>
                                <p:cTn id="59" presetID="2" presetClass="entr" presetSubtype="3" fill="hold" nodeType="withEffect">
                                  <p:stCondLst>
                                    <p:cond delay="0"/>
                                  </p:stCondLst>
                                  <p:childTnLst>
                                    <p:set>
                                      <p:cBhvr>
                                        <p:cTn id="60" dur="1" fill="hold">
                                          <p:stCondLst>
                                            <p:cond delay="0"/>
                                          </p:stCondLst>
                                        </p:cTn>
                                        <p:tgtEl>
                                          <p:spTgt spid="124972"/>
                                        </p:tgtEl>
                                        <p:attrNameLst>
                                          <p:attrName>style.visibility</p:attrName>
                                        </p:attrNameLst>
                                      </p:cBhvr>
                                      <p:to>
                                        <p:strVal val="visible"/>
                                      </p:to>
                                    </p:set>
                                    <p:anim calcmode="lin" valueType="num">
                                      <p:cBhvr additive="base">
                                        <p:cTn id="61" dur="1000" fill="hold"/>
                                        <p:tgtEl>
                                          <p:spTgt spid="124972"/>
                                        </p:tgtEl>
                                        <p:attrNameLst>
                                          <p:attrName>ppt_x</p:attrName>
                                        </p:attrNameLst>
                                      </p:cBhvr>
                                      <p:tavLst>
                                        <p:tav tm="0">
                                          <p:val>
                                            <p:strVal val="1+#ppt_w/2"/>
                                          </p:val>
                                        </p:tav>
                                        <p:tav tm="100000">
                                          <p:val>
                                            <p:strVal val="#ppt_x"/>
                                          </p:val>
                                        </p:tav>
                                      </p:tavLst>
                                    </p:anim>
                                    <p:anim calcmode="lin" valueType="num">
                                      <p:cBhvr additive="base">
                                        <p:cTn id="62" dur="1000" fill="hold"/>
                                        <p:tgtEl>
                                          <p:spTgt spid="124972"/>
                                        </p:tgtEl>
                                        <p:attrNameLst>
                                          <p:attrName>ppt_y</p:attrName>
                                        </p:attrNameLst>
                                      </p:cBhvr>
                                      <p:tavLst>
                                        <p:tav tm="0">
                                          <p:val>
                                            <p:strVal val="0-#ppt_h/2"/>
                                          </p:val>
                                        </p:tav>
                                        <p:tav tm="100000">
                                          <p:val>
                                            <p:strVal val="#ppt_y"/>
                                          </p:val>
                                        </p:tav>
                                      </p:tavLst>
                                    </p:anim>
                                  </p:childTnLst>
                                </p:cTn>
                              </p:par>
                              <p:par>
                                <p:cTn id="63" presetID="2" presetClass="entr" presetSubtype="3" fill="hold" grpId="0" nodeType="withEffect">
                                  <p:stCondLst>
                                    <p:cond delay="0"/>
                                  </p:stCondLst>
                                  <p:childTnLst>
                                    <p:set>
                                      <p:cBhvr>
                                        <p:cTn id="64" dur="1" fill="hold">
                                          <p:stCondLst>
                                            <p:cond delay="0"/>
                                          </p:stCondLst>
                                        </p:cTn>
                                        <p:tgtEl>
                                          <p:spTgt spid="124970"/>
                                        </p:tgtEl>
                                        <p:attrNameLst>
                                          <p:attrName>style.visibility</p:attrName>
                                        </p:attrNameLst>
                                      </p:cBhvr>
                                      <p:to>
                                        <p:strVal val="visible"/>
                                      </p:to>
                                    </p:set>
                                    <p:anim calcmode="lin" valueType="num">
                                      <p:cBhvr additive="base">
                                        <p:cTn id="65" dur="1000" fill="hold"/>
                                        <p:tgtEl>
                                          <p:spTgt spid="124970"/>
                                        </p:tgtEl>
                                        <p:attrNameLst>
                                          <p:attrName>ppt_x</p:attrName>
                                        </p:attrNameLst>
                                      </p:cBhvr>
                                      <p:tavLst>
                                        <p:tav tm="0">
                                          <p:val>
                                            <p:strVal val="1+#ppt_w/2"/>
                                          </p:val>
                                        </p:tav>
                                        <p:tav tm="100000">
                                          <p:val>
                                            <p:strVal val="#ppt_x"/>
                                          </p:val>
                                        </p:tav>
                                      </p:tavLst>
                                    </p:anim>
                                    <p:anim calcmode="lin" valueType="num">
                                      <p:cBhvr additive="base">
                                        <p:cTn id="66" dur="1000" fill="hold"/>
                                        <p:tgtEl>
                                          <p:spTgt spid="124970"/>
                                        </p:tgtEl>
                                        <p:attrNameLst>
                                          <p:attrName>ppt_y</p:attrName>
                                        </p:attrNameLst>
                                      </p:cBhvr>
                                      <p:tavLst>
                                        <p:tav tm="0">
                                          <p:val>
                                            <p:strVal val="0-#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4" presetClass="exit" presetSubtype="16" fill="hold" nodeType="clickEffect">
                                  <p:stCondLst>
                                    <p:cond delay="0"/>
                                  </p:stCondLst>
                                  <p:childTnLst>
                                    <p:animEffect transition="out" filter="box(in)">
                                      <p:cBhvr>
                                        <p:cTn id="70" dur="500"/>
                                        <p:tgtEl>
                                          <p:spTgt spid="124972"/>
                                        </p:tgtEl>
                                      </p:cBhvr>
                                    </p:animEffect>
                                    <p:set>
                                      <p:cBhvr>
                                        <p:cTn id="71" dur="1" fill="hold">
                                          <p:stCondLst>
                                            <p:cond delay="499"/>
                                          </p:stCondLst>
                                        </p:cTn>
                                        <p:tgtEl>
                                          <p:spTgt spid="124972"/>
                                        </p:tgtEl>
                                        <p:attrNameLst>
                                          <p:attrName>style.visibility</p:attrName>
                                        </p:attrNameLst>
                                      </p:cBhvr>
                                      <p:to>
                                        <p:strVal val="hidden"/>
                                      </p:to>
                                    </p:set>
                                  </p:childTnLst>
                                </p:cTn>
                              </p:par>
                              <p:par>
                                <p:cTn id="72" presetID="4" presetClass="exit" presetSubtype="16" fill="hold" grpId="1" nodeType="withEffect">
                                  <p:stCondLst>
                                    <p:cond delay="0"/>
                                  </p:stCondLst>
                                  <p:childTnLst>
                                    <p:animEffect transition="out" filter="box(in)">
                                      <p:cBhvr>
                                        <p:cTn id="73" dur="500"/>
                                        <p:tgtEl>
                                          <p:spTgt spid="124970"/>
                                        </p:tgtEl>
                                      </p:cBhvr>
                                    </p:animEffect>
                                    <p:set>
                                      <p:cBhvr>
                                        <p:cTn id="74" dur="1" fill="hold">
                                          <p:stCondLst>
                                            <p:cond delay="499"/>
                                          </p:stCondLst>
                                        </p:cTn>
                                        <p:tgtEl>
                                          <p:spTgt spid="124970"/>
                                        </p:tgtEl>
                                        <p:attrNameLst>
                                          <p:attrName>style.visibility</p:attrName>
                                        </p:attrNameLst>
                                      </p:cBhvr>
                                      <p:to>
                                        <p:strVal val="hidden"/>
                                      </p:to>
                                    </p:set>
                                  </p:childTnLst>
                                </p:cTn>
                              </p:par>
                              <p:par>
                                <p:cTn id="75" presetID="2" presetClass="entr" presetSubtype="1" fill="hold" nodeType="withEffect">
                                  <p:stCondLst>
                                    <p:cond delay="0"/>
                                  </p:stCondLst>
                                  <p:childTnLst>
                                    <p:set>
                                      <p:cBhvr>
                                        <p:cTn id="76" dur="1" fill="hold">
                                          <p:stCondLst>
                                            <p:cond delay="0"/>
                                          </p:stCondLst>
                                        </p:cTn>
                                        <p:tgtEl>
                                          <p:spTgt spid="124960"/>
                                        </p:tgtEl>
                                        <p:attrNameLst>
                                          <p:attrName>style.visibility</p:attrName>
                                        </p:attrNameLst>
                                      </p:cBhvr>
                                      <p:to>
                                        <p:strVal val="visible"/>
                                      </p:to>
                                    </p:set>
                                    <p:anim calcmode="lin" valueType="num">
                                      <p:cBhvr additive="base">
                                        <p:cTn id="77" dur="500" fill="hold"/>
                                        <p:tgtEl>
                                          <p:spTgt spid="124960"/>
                                        </p:tgtEl>
                                        <p:attrNameLst>
                                          <p:attrName>ppt_x</p:attrName>
                                        </p:attrNameLst>
                                      </p:cBhvr>
                                      <p:tavLst>
                                        <p:tav tm="0">
                                          <p:val>
                                            <p:strVal val="#ppt_x"/>
                                          </p:val>
                                        </p:tav>
                                        <p:tav tm="100000">
                                          <p:val>
                                            <p:strVal val="#ppt_x"/>
                                          </p:val>
                                        </p:tav>
                                      </p:tavLst>
                                    </p:anim>
                                    <p:anim calcmode="lin" valueType="num">
                                      <p:cBhvr additive="base">
                                        <p:cTn id="78" dur="500" fill="hold"/>
                                        <p:tgtEl>
                                          <p:spTgt spid="124960"/>
                                        </p:tgtEl>
                                        <p:attrNameLst>
                                          <p:attrName>ppt_y</p:attrName>
                                        </p:attrNameLst>
                                      </p:cBhvr>
                                      <p:tavLst>
                                        <p:tav tm="0">
                                          <p:val>
                                            <p:strVal val="0-#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24967"/>
                                        </p:tgtEl>
                                        <p:attrNameLst>
                                          <p:attrName>style.visibility</p:attrName>
                                        </p:attrNameLst>
                                      </p:cBhvr>
                                      <p:to>
                                        <p:strVal val="visible"/>
                                      </p:to>
                                    </p:set>
                                    <p:anim calcmode="lin" valueType="num">
                                      <p:cBhvr additive="base">
                                        <p:cTn id="81" dur="1000" fill="hold"/>
                                        <p:tgtEl>
                                          <p:spTgt spid="124967"/>
                                        </p:tgtEl>
                                        <p:attrNameLst>
                                          <p:attrName>ppt_x</p:attrName>
                                        </p:attrNameLst>
                                      </p:cBhvr>
                                      <p:tavLst>
                                        <p:tav tm="0">
                                          <p:val>
                                            <p:strVal val="#ppt_x"/>
                                          </p:val>
                                        </p:tav>
                                        <p:tav tm="100000">
                                          <p:val>
                                            <p:strVal val="#ppt_x"/>
                                          </p:val>
                                        </p:tav>
                                      </p:tavLst>
                                    </p:anim>
                                    <p:anim calcmode="lin" valueType="num">
                                      <p:cBhvr additive="base">
                                        <p:cTn id="82" dur="1000" fill="hold"/>
                                        <p:tgtEl>
                                          <p:spTgt spid="124967"/>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8" presetClass="exit" presetSubtype="16" fill="hold" nodeType="clickEffect">
                                  <p:stCondLst>
                                    <p:cond delay="0"/>
                                  </p:stCondLst>
                                  <p:childTnLst>
                                    <p:animEffect transition="out" filter="diamond(in)">
                                      <p:cBhvr>
                                        <p:cTn id="86" dur="1000"/>
                                        <p:tgtEl>
                                          <p:spTgt spid="124960"/>
                                        </p:tgtEl>
                                      </p:cBhvr>
                                    </p:animEffect>
                                    <p:set>
                                      <p:cBhvr>
                                        <p:cTn id="87" dur="1" fill="hold">
                                          <p:stCondLst>
                                            <p:cond delay="999"/>
                                          </p:stCondLst>
                                        </p:cTn>
                                        <p:tgtEl>
                                          <p:spTgt spid="124960"/>
                                        </p:tgtEl>
                                        <p:attrNameLst>
                                          <p:attrName>style.visibility</p:attrName>
                                        </p:attrNameLst>
                                      </p:cBhvr>
                                      <p:to>
                                        <p:strVal val="hidden"/>
                                      </p:to>
                                    </p:set>
                                  </p:childTnLst>
                                </p:cTn>
                              </p:par>
                              <p:par>
                                <p:cTn id="88" presetID="4" presetClass="exit" presetSubtype="16" fill="hold" grpId="1" nodeType="withEffect">
                                  <p:stCondLst>
                                    <p:cond delay="0"/>
                                  </p:stCondLst>
                                  <p:childTnLst>
                                    <p:animEffect transition="out" filter="box(in)">
                                      <p:cBhvr>
                                        <p:cTn id="89" dur="500"/>
                                        <p:tgtEl>
                                          <p:spTgt spid="124967"/>
                                        </p:tgtEl>
                                      </p:cBhvr>
                                    </p:animEffect>
                                    <p:set>
                                      <p:cBhvr>
                                        <p:cTn id="90" dur="1" fill="hold">
                                          <p:stCondLst>
                                            <p:cond delay="499"/>
                                          </p:stCondLst>
                                        </p:cTn>
                                        <p:tgtEl>
                                          <p:spTgt spid="124967"/>
                                        </p:tgtEl>
                                        <p:attrNameLst>
                                          <p:attrName>style.visibility</p:attrName>
                                        </p:attrNameLst>
                                      </p:cBhvr>
                                      <p:to>
                                        <p:strVal val="hidden"/>
                                      </p:to>
                                    </p:set>
                                  </p:childTnLst>
                                </p:cTn>
                              </p:par>
                              <p:par>
                                <p:cTn id="91" presetID="5" presetClass="entr" presetSubtype="10" fill="hold" nodeType="withEffect">
                                  <p:stCondLst>
                                    <p:cond delay="0"/>
                                  </p:stCondLst>
                                  <p:childTnLst>
                                    <p:set>
                                      <p:cBhvr>
                                        <p:cTn id="92" dur="1" fill="hold">
                                          <p:stCondLst>
                                            <p:cond delay="0"/>
                                          </p:stCondLst>
                                        </p:cTn>
                                        <p:tgtEl>
                                          <p:spTgt spid="124962"/>
                                        </p:tgtEl>
                                        <p:attrNameLst>
                                          <p:attrName>style.visibility</p:attrName>
                                        </p:attrNameLst>
                                      </p:cBhvr>
                                      <p:to>
                                        <p:strVal val="visible"/>
                                      </p:to>
                                    </p:set>
                                    <p:animEffect transition="in" filter="checkerboard(across)">
                                      <p:cBhvr>
                                        <p:cTn id="93" dur="1000"/>
                                        <p:tgtEl>
                                          <p:spTgt spid="124962"/>
                                        </p:tgtEl>
                                      </p:cBhvr>
                                    </p:animEffect>
                                  </p:childTnLst>
                                </p:cTn>
                              </p:par>
                              <p:par>
                                <p:cTn id="94" presetID="5" presetClass="entr" presetSubtype="10" fill="hold" grpId="0" nodeType="withEffect">
                                  <p:stCondLst>
                                    <p:cond delay="0"/>
                                  </p:stCondLst>
                                  <p:childTnLst>
                                    <p:set>
                                      <p:cBhvr>
                                        <p:cTn id="95" dur="1" fill="hold">
                                          <p:stCondLst>
                                            <p:cond delay="0"/>
                                          </p:stCondLst>
                                        </p:cTn>
                                        <p:tgtEl>
                                          <p:spTgt spid="124969"/>
                                        </p:tgtEl>
                                        <p:attrNameLst>
                                          <p:attrName>style.visibility</p:attrName>
                                        </p:attrNameLst>
                                      </p:cBhvr>
                                      <p:to>
                                        <p:strVal val="visible"/>
                                      </p:to>
                                    </p:set>
                                    <p:animEffect transition="in" filter="checkerboard(across)">
                                      <p:cBhvr>
                                        <p:cTn id="96" dur="1000"/>
                                        <p:tgtEl>
                                          <p:spTgt spid="124969"/>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4" presetClass="exit" presetSubtype="16" fill="hold" nodeType="clickEffect">
                                  <p:stCondLst>
                                    <p:cond delay="0"/>
                                  </p:stCondLst>
                                  <p:childTnLst>
                                    <p:animEffect transition="out" filter="box(in)">
                                      <p:cBhvr>
                                        <p:cTn id="100" dur="500"/>
                                        <p:tgtEl>
                                          <p:spTgt spid="124962"/>
                                        </p:tgtEl>
                                      </p:cBhvr>
                                    </p:animEffect>
                                    <p:set>
                                      <p:cBhvr>
                                        <p:cTn id="101" dur="1" fill="hold">
                                          <p:stCondLst>
                                            <p:cond delay="499"/>
                                          </p:stCondLst>
                                        </p:cTn>
                                        <p:tgtEl>
                                          <p:spTgt spid="124962"/>
                                        </p:tgtEl>
                                        <p:attrNameLst>
                                          <p:attrName>style.visibility</p:attrName>
                                        </p:attrNameLst>
                                      </p:cBhvr>
                                      <p:to>
                                        <p:strVal val="hidden"/>
                                      </p:to>
                                    </p:set>
                                  </p:childTnLst>
                                </p:cTn>
                              </p:par>
                              <p:par>
                                <p:cTn id="102" presetID="4" presetClass="exit" presetSubtype="16" fill="hold" grpId="1" nodeType="withEffect">
                                  <p:stCondLst>
                                    <p:cond delay="0"/>
                                  </p:stCondLst>
                                  <p:childTnLst>
                                    <p:animEffect transition="out" filter="box(in)">
                                      <p:cBhvr>
                                        <p:cTn id="103" dur="500"/>
                                        <p:tgtEl>
                                          <p:spTgt spid="124969"/>
                                        </p:tgtEl>
                                      </p:cBhvr>
                                    </p:animEffect>
                                    <p:set>
                                      <p:cBhvr>
                                        <p:cTn id="104" dur="1" fill="hold">
                                          <p:stCondLst>
                                            <p:cond delay="499"/>
                                          </p:stCondLst>
                                        </p:cTn>
                                        <p:tgtEl>
                                          <p:spTgt spid="124969"/>
                                        </p:tgtEl>
                                        <p:attrNameLst>
                                          <p:attrName>style.visibility</p:attrName>
                                        </p:attrNameLst>
                                      </p:cBhvr>
                                      <p:to>
                                        <p:strVal val="hidden"/>
                                      </p:to>
                                    </p:set>
                                  </p:childTnLst>
                                </p:cTn>
                              </p:par>
                              <p:par>
                                <p:cTn id="105" presetID="17" presetClass="entr" presetSubtype="10" fill="hold" nodeType="withEffect">
                                  <p:stCondLst>
                                    <p:cond delay="0"/>
                                  </p:stCondLst>
                                  <p:childTnLst>
                                    <p:set>
                                      <p:cBhvr>
                                        <p:cTn id="106" dur="1" fill="hold">
                                          <p:stCondLst>
                                            <p:cond delay="0"/>
                                          </p:stCondLst>
                                        </p:cTn>
                                        <p:tgtEl>
                                          <p:spTgt spid="124963"/>
                                        </p:tgtEl>
                                        <p:attrNameLst>
                                          <p:attrName>style.visibility</p:attrName>
                                        </p:attrNameLst>
                                      </p:cBhvr>
                                      <p:to>
                                        <p:strVal val="visible"/>
                                      </p:to>
                                    </p:set>
                                    <p:anim calcmode="lin" valueType="num">
                                      <p:cBhvr>
                                        <p:cTn id="107" dur="1000" fill="hold"/>
                                        <p:tgtEl>
                                          <p:spTgt spid="124963"/>
                                        </p:tgtEl>
                                        <p:attrNameLst>
                                          <p:attrName>ppt_w</p:attrName>
                                        </p:attrNameLst>
                                      </p:cBhvr>
                                      <p:tavLst>
                                        <p:tav tm="0">
                                          <p:val>
                                            <p:fltVal val="0"/>
                                          </p:val>
                                        </p:tav>
                                        <p:tav tm="100000">
                                          <p:val>
                                            <p:strVal val="#ppt_w"/>
                                          </p:val>
                                        </p:tav>
                                      </p:tavLst>
                                    </p:anim>
                                    <p:anim calcmode="lin" valueType="num">
                                      <p:cBhvr>
                                        <p:cTn id="108" dur="1000" fill="hold"/>
                                        <p:tgtEl>
                                          <p:spTgt spid="124963"/>
                                        </p:tgtEl>
                                        <p:attrNameLst>
                                          <p:attrName>ppt_h</p:attrName>
                                        </p:attrNameLst>
                                      </p:cBhvr>
                                      <p:tavLst>
                                        <p:tav tm="0">
                                          <p:val>
                                            <p:strVal val="#ppt_h"/>
                                          </p:val>
                                        </p:tav>
                                        <p:tav tm="100000">
                                          <p:val>
                                            <p:strVal val="#ppt_h"/>
                                          </p:val>
                                        </p:tav>
                                      </p:tavLst>
                                    </p:anim>
                                  </p:childTnLst>
                                </p:cTn>
                              </p:par>
                              <p:par>
                                <p:cTn id="109" presetID="17" presetClass="entr" presetSubtype="10" fill="hold" grpId="0" nodeType="withEffect">
                                  <p:stCondLst>
                                    <p:cond delay="0"/>
                                  </p:stCondLst>
                                  <p:childTnLst>
                                    <p:set>
                                      <p:cBhvr>
                                        <p:cTn id="110" dur="1" fill="hold">
                                          <p:stCondLst>
                                            <p:cond delay="0"/>
                                          </p:stCondLst>
                                        </p:cTn>
                                        <p:tgtEl>
                                          <p:spTgt spid="124971"/>
                                        </p:tgtEl>
                                        <p:attrNameLst>
                                          <p:attrName>style.visibility</p:attrName>
                                        </p:attrNameLst>
                                      </p:cBhvr>
                                      <p:to>
                                        <p:strVal val="visible"/>
                                      </p:to>
                                    </p:set>
                                    <p:anim calcmode="lin" valueType="num">
                                      <p:cBhvr>
                                        <p:cTn id="111" dur="1000" fill="hold"/>
                                        <p:tgtEl>
                                          <p:spTgt spid="124971"/>
                                        </p:tgtEl>
                                        <p:attrNameLst>
                                          <p:attrName>ppt_w</p:attrName>
                                        </p:attrNameLst>
                                      </p:cBhvr>
                                      <p:tavLst>
                                        <p:tav tm="0">
                                          <p:val>
                                            <p:fltVal val="0"/>
                                          </p:val>
                                        </p:tav>
                                        <p:tav tm="100000">
                                          <p:val>
                                            <p:strVal val="#ppt_w"/>
                                          </p:val>
                                        </p:tav>
                                      </p:tavLst>
                                    </p:anim>
                                    <p:anim calcmode="lin" valueType="num">
                                      <p:cBhvr>
                                        <p:cTn id="112" dur="1000" fill="hold"/>
                                        <p:tgtEl>
                                          <p:spTgt spid="124971"/>
                                        </p:tgtEl>
                                        <p:attrNameLst>
                                          <p:attrName>ppt_h</p:attrName>
                                        </p:attrNameLst>
                                      </p:cBhvr>
                                      <p:tavLst>
                                        <p:tav tm="0">
                                          <p:val>
                                            <p:strVal val="#ppt_h"/>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 presetClass="exit" presetSubtype="4" fill="hold" nodeType="clickEffect">
                                  <p:stCondLst>
                                    <p:cond delay="0"/>
                                  </p:stCondLst>
                                  <p:childTnLst>
                                    <p:anim calcmode="lin" valueType="num">
                                      <p:cBhvr additive="base">
                                        <p:cTn id="116" dur="500"/>
                                        <p:tgtEl>
                                          <p:spTgt spid="124963"/>
                                        </p:tgtEl>
                                        <p:attrNameLst>
                                          <p:attrName>ppt_x</p:attrName>
                                        </p:attrNameLst>
                                      </p:cBhvr>
                                      <p:tavLst>
                                        <p:tav tm="0">
                                          <p:val>
                                            <p:strVal val="ppt_x"/>
                                          </p:val>
                                        </p:tav>
                                        <p:tav tm="100000">
                                          <p:val>
                                            <p:strVal val="ppt_x"/>
                                          </p:val>
                                        </p:tav>
                                      </p:tavLst>
                                    </p:anim>
                                    <p:anim calcmode="lin" valueType="num">
                                      <p:cBhvr additive="base">
                                        <p:cTn id="117" dur="500"/>
                                        <p:tgtEl>
                                          <p:spTgt spid="124963"/>
                                        </p:tgtEl>
                                        <p:attrNameLst>
                                          <p:attrName>ppt_y</p:attrName>
                                        </p:attrNameLst>
                                      </p:cBhvr>
                                      <p:tavLst>
                                        <p:tav tm="0">
                                          <p:val>
                                            <p:strVal val="ppt_y"/>
                                          </p:val>
                                        </p:tav>
                                        <p:tav tm="100000">
                                          <p:val>
                                            <p:strVal val="1+ppt_h/2"/>
                                          </p:val>
                                        </p:tav>
                                      </p:tavLst>
                                    </p:anim>
                                    <p:set>
                                      <p:cBhvr>
                                        <p:cTn id="118" dur="1" fill="hold">
                                          <p:stCondLst>
                                            <p:cond delay="499"/>
                                          </p:stCondLst>
                                        </p:cTn>
                                        <p:tgtEl>
                                          <p:spTgt spid="124963"/>
                                        </p:tgtEl>
                                        <p:attrNameLst>
                                          <p:attrName>style.visibility</p:attrName>
                                        </p:attrNameLst>
                                      </p:cBhvr>
                                      <p:to>
                                        <p:strVal val="hidden"/>
                                      </p:to>
                                    </p:set>
                                  </p:childTnLst>
                                </p:cTn>
                              </p:par>
                              <p:par>
                                <p:cTn id="119" presetID="4" presetClass="exit" presetSubtype="16" fill="hold" grpId="1" nodeType="withEffect">
                                  <p:stCondLst>
                                    <p:cond delay="0"/>
                                  </p:stCondLst>
                                  <p:childTnLst>
                                    <p:animEffect transition="out" filter="box(in)">
                                      <p:cBhvr>
                                        <p:cTn id="120" dur="500"/>
                                        <p:tgtEl>
                                          <p:spTgt spid="124971"/>
                                        </p:tgtEl>
                                      </p:cBhvr>
                                    </p:animEffect>
                                    <p:set>
                                      <p:cBhvr>
                                        <p:cTn id="121" dur="1" fill="hold">
                                          <p:stCondLst>
                                            <p:cond delay="499"/>
                                          </p:stCondLst>
                                        </p:cTn>
                                        <p:tgtEl>
                                          <p:spTgt spid="1249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65" grpId="0"/>
      <p:bldP spid="124965" grpId="1"/>
      <p:bldP spid="124966" grpId="0"/>
      <p:bldP spid="124966" grpId="1"/>
      <p:bldP spid="124967" grpId="0"/>
      <p:bldP spid="124967" grpId="1"/>
      <p:bldP spid="124968" grpId="0"/>
      <p:bldP spid="124968" grpId="1"/>
      <p:bldP spid="124969" grpId="0"/>
      <p:bldP spid="124969" grpId="1"/>
      <p:bldP spid="124970" grpId="0"/>
      <p:bldP spid="124970" grpId="1"/>
      <p:bldP spid="124971" grpId="0"/>
      <p:bldP spid="12497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8" name="AutoShape 8"/>
          <p:cNvSpPr>
            <a:spLocks noChangeArrowheads="1"/>
          </p:cNvSpPr>
          <p:nvPr/>
        </p:nvSpPr>
        <p:spPr bwMode="auto">
          <a:xfrm>
            <a:off x="838200" y="838200"/>
            <a:ext cx="7467600" cy="1828800"/>
          </a:xfrm>
          <a:prstGeom prst="horizontalScroll">
            <a:avLst>
              <a:gd name="adj" fmla="val 12500"/>
            </a:avLst>
          </a:prstGeom>
          <a:solidFill>
            <a:srgbClr val="FFFF00">
              <a:alpha val="98038"/>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56329" name="Text Box 9"/>
          <p:cNvSpPr txBox="1">
            <a:spLocks noChangeArrowheads="1"/>
          </p:cNvSpPr>
          <p:nvPr/>
        </p:nvSpPr>
        <p:spPr bwMode="auto">
          <a:xfrm>
            <a:off x="1905000" y="685800"/>
            <a:ext cx="4953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000" b="1" i="1">
              <a:solidFill>
                <a:srgbClr val="0033CC"/>
              </a:solidFill>
              <a:latin typeface=".VnUniverse" pitchFamily="34" charset="0"/>
            </a:endParaRPr>
          </a:p>
          <a:p>
            <a:pPr algn="ctr" eaLnBrk="1" hangingPunct="1"/>
            <a:r>
              <a:rPr lang="en-US" sz="4000" b="1" i="1">
                <a:solidFill>
                  <a:srgbClr val="0033CC"/>
                </a:solidFill>
                <a:latin typeface=".VnArial" pitchFamily="34" charset="0"/>
              </a:rPr>
              <a:t>LÔ vinh quy b¸i tæ</a:t>
            </a:r>
            <a:endParaRPr lang="en-US" sz="2400" b="1">
              <a:latin typeface=".VnArial" pitchFamily="34" charset="0"/>
            </a:endParaRPr>
          </a:p>
        </p:txBody>
      </p:sp>
      <p:pic>
        <p:nvPicPr>
          <p:cNvPr id="56331" name="Picture 11" descr="Tai hien trang trong le Truyen 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43815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12" descr="Ảnh minh họ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325" y="-15875"/>
            <a:ext cx="4752975" cy="702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iterate type="lt">
                                    <p:tmPct val="0"/>
                                  </p:iterate>
                                  <p:childTnLst>
                                    <p:set>
                                      <p:cBhvr>
                                        <p:cTn id="6" dur="1" fill="hold">
                                          <p:stCondLst>
                                            <p:cond delay="0"/>
                                          </p:stCondLst>
                                        </p:cTn>
                                        <p:tgtEl>
                                          <p:spTgt spid="56329"/>
                                        </p:tgtEl>
                                        <p:attrNameLst>
                                          <p:attrName>style.visibility</p:attrName>
                                        </p:attrNameLst>
                                      </p:cBhvr>
                                      <p:to>
                                        <p:strVal val="visible"/>
                                      </p:to>
                                    </p:set>
                                    <p:anim calcmode="lin" valueType="num">
                                      <p:cBhvr>
                                        <p:cTn id="7" dur="500" fill="hold"/>
                                        <p:tgtEl>
                                          <p:spTgt spid="56329"/>
                                        </p:tgtEl>
                                        <p:attrNameLst>
                                          <p:attrName>ppt_w</p:attrName>
                                        </p:attrNameLst>
                                      </p:cBhvr>
                                      <p:tavLst>
                                        <p:tav tm="0">
                                          <p:val>
                                            <p:fltVal val="0"/>
                                          </p:val>
                                        </p:tav>
                                        <p:tav tm="100000">
                                          <p:val>
                                            <p:strVal val="#ppt_w"/>
                                          </p:val>
                                        </p:tav>
                                      </p:tavLst>
                                    </p:anim>
                                    <p:anim calcmode="lin" valueType="num">
                                      <p:cBhvr>
                                        <p:cTn id="8" dur="500" fill="hold"/>
                                        <p:tgtEl>
                                          <p:spTgt spid="56329"/>
                                        </p:tgtEl>
                                        <p:attrNameLst>
                                          <p:attrName>ppt_h</p:attrName>
                                        </p:attrNameLst>
                                      </p:cBhvr>
                                      <p:tavLst>
                                        <p:tav tm="0">
                                          <p:val>
                                            <p:fltVal val="0"/>
                                          </p:val>
                                        </p:tav>
                                        <p:tav tm="100000">
                                          <p:val>
                                            <p:strVal val="#ppt_h"/>
                                          </p:val>
                                        </p:tav>
                                      </p:tavLst>
                                    </p:anim>
                                    <p:anim calcmode="lin" valueType="num">
                                      <p:cBhvr>
                                        <p:cTn id="9" dur="500" fill="hold"/>
                                        <p:tgtEl>
                                          <p:spTgt spid="56329"/>
                                        </p:tgtEl>
                                        <p:attrNameLst>
                                          <p:attrName>style.rotation</p:attrName>
                                        </p:attrNameLst>
                                      </p:cBhvr>
                                      <p:tavLst>
                                        <p:tav tm="0">
                                          <p:val>
                                            <p:fltVal val="360"/>
                                          </p:val>
                                        </p:tav>
                                        <p:tav tm="100000">
                                          <p:val>
                                            <p:fltVal val="0"/>
                                          </p:val>
                                        </p:tav>
                                      </p:tavLst>
                                    </p:anim>
                                    <p:animEffect transition="in" filter="fade">
                                      <p:cBhvr>
                                        <p:cTn id="10" dur="500"/>
                                        <p:tgtEl>
                                          <p:spTgt spid="5632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56328"/>
                                        </p:tgtEl>
                                        <p:attrNameLst>
                                          <p:attrName>style.visibility</p:attrName>
                                        </p:attrNameLst>
                                      </p:cBhvr>
                                      <p:to>
                                        <p:strVal val="visible"/>
                                      </p:to>
                                    </p:set>
                                    <p:anim calcmode="lin" valueType="num">
                                      <p:cBhvr>
                                        <p:cTn id="13" dur="500" fill="hold"/>
                                        <p:tgtEl>
                                          <p:spTgt spid="56328"/>
                                        </p:tgtEl>
                                        <p:attrNameLst>
                                          <p:attrName>ppt_w</p:attrName>
                                        </p:attrNameLst>
                                      </p:cBhvr>
                                      <p:tavLst>
                                        <p:tav tm="0">
                                          <p:val>
                                            <p:fltVal val="0"/>
                                          </p:val>
                                        </p:tav>
                                        <p:tav tm="100000">
                                          <p:val>
                                            <p:strVal val="#ppt_w"/>
                                          </p:val>
                                        </p:tav>
                                      </p:tavLst>
                                    </p:anim>
                                    <p:anim calcmode="lin" valueType="num">
                                      <p:cBhvr>
                                        <p:cTn id="14" dur="500" fill="hold"/>
                                        <p:tgtEl>
                                          <p:spTgt spid="56328"/>
                                        </p:tgtEl>
                                        <p:attrNameLst>
                                          <p:attrName>ppt_h</p:attrName>
                                        </p:attrNameLst>
                                      </p:cBhvr>
                                      <p:tavLst>
                                        <p:tav tm="0">
                                          <p:val>
                                            <p:fltVal val="0"/>
                                          </p:val>
                                        </p:tav>
                                        <p:tav tm="100000">
                                          <p:val>
                                            <p:strVal val="#ppt_h"/>
                                          </p:val>
                                        </p:tav>
                                      </p:tavLst>
                                    </p:anim>
                                    <p:anim calcmode="lin" valueType="num">
                                      <p:cBhvr>
                                        <p:cTn id="15" dur="500" fill="hold"/>
                                        <p:tgtEl>
                                          <p:spTgt spid="56328"/>
                                        </p:tgtEl>
                                        <p:attrNameLst>
                                          <p:attrName>style.rotation</p:attrName>
                                        </p:attrNameLst>
                                      </p:cBhvr>
                                      <p:tavLst>
                                        <p:tav tm="0">
                                          <p:val>
                                            <p:fltVal val="360"/>
                                          </p:val>
                                        </p:tav>
                                        <p:tav tm="100000">
                                          <p:val>
                                            <p:fltVal val="0"/>
                                          </p:val>
                                        </p:tav>
                                      </p:tavLst>
                                    </p:anim>
                                    <p:animEffect transition="in" filter="fade">
                                      <p:cBhvr>
                                        <p:cTn id="16" dur="500"/>
                                        <p:tgtEl>
                                          <p:spTgt spid="563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grpId="1" nodeType="clickEffect">
                                  <p:stCondLst>
                                    <p:cond delay="0"/>
                                  </p:stCondLst>
                                  <p:childTnLst>
                                    <p:animEffect transition="out" filter="box(in)">
                                      <p:cBhvr>
                                        <p:cTn id="20" dur="500"/>
                                        <p:tgtEl>
                                          <p:spTgt spid="56328"/>
                                        </p:tgtEl>
                                      </p:cBhvr>
                                    </p:animEffect>
                                    <p:set>
                                      <p:cBhvr>
                                        <p:cTn id="21" dur="1" fill="hold">
                                          <p:stCondLst>
                                            <p:cond delay="499"/>
                                          </p:stCondLst>
                                        </p:cTn>
                                        <p:tgtEl>
                                          <p:spTgt spid="56328"/>
                                        </p:tgtEl>
                                        <p:attrNameLst>
                                          <p:attrName>style.visibility</p:attrName>
                                        </p:attrNameLst>
                                      </p:cBhvr>
                                      <p:to>
                                        <p:strVal val="hidden"/>
                                      </p:to>
                                    </p:set>
                                  </p:childTnLst>
                                </p:cTn>
                              </p:par>
                            </p:childTnLst>
                          </p:cTn>
                        </p:par>
                        <p:par>
                          <p:cTn id="22" fill="hold" nodeType="afterGroup">
                            <p:stCondLst>
                              <p:cond delay="500"/>
                            </p:stCondLst>
                            <p:childTnLst>
                              <p:par>
                                <p:cTn id="23" presetID="4" presetClass="exit" presetSubtype="16" fill="hold" grpId="1" nodeType="afterEffect">
                                  <p:stCondLst>
                                    <p:cond delay="0"/>
                                  </p:stCondLst>
                                  <p:iterate type="lt">
                                    <p:tmPct val="0"/>
                                  </p:iterate>
                                  <p:childTnLst>
                                    <p:animEffect transition="out" filter="box(in)">
                                      <p:cBhvr>
                                        <p:cTn id="24" dur="500"/>
                                        <p:tgtEl>
                                          <p:spTgt spid="56329"/>
                                        </p:tgtEl>
                                      </p:cBhvr>
                                    </p:animEffect>
                                    <p:set>
                                      <p:cBhvr>
                                        <p:cTn id="25" dur="1" fill="hold">
                                          <p:stCondLst>
                                            <p:cond delay="499"/>
                                          </p:stCondLst>
                                        </p:cTn>
                                        <p:tgtEl>
                                          <p:spTgt spid="56329"/>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56331"/>
                                        </p:tgtEl>
                                        <p:attrNameLst>
                                          <p:attrName>style.visibility</p:attrName>
                                        </p:attrNameLst>
                                      </p:cBhvr>
                                      <p:to>
                                        <p:strVal val="visible"/>
                                      </p:to>
                                    </p:set>
                                    <p:anim calcmode="lin" valueType="num">
                                      <p:cBhvr>
                                        <p:cTn id="30" dur="500" fill="hold"/>
                                        <p:tgtEl>
                                          <p:spTgt spid="56331"/>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56331"/>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56331"/>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56331"/>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10" fill="hold" nodeType="clickEffect">
                                  <p:stCondLst>
                                    <p:cond delay="0"/>
                                  </p:stCondLst>
                                  <p:childTnLst>
                                    <p:set>
                                      <p:cBhvr>
                                        <p:cTn id="37" dur="1" fill="hold">
                                          <p:stCondLst>
                                            <p:cond delay="0"/>
                                          </p:stCondLst>
                                        </p:cTn>
                                        <p:tgtEl>
                                          <p:spTgt spid="56332"/>
                                        </p:tgtEl>
                                        <p:attrNameLst>
                                          <p:attrName>style.visibility</p:attrName>
                                        </p:attrNameLst>
                                      </p:cBhvr>
                                      <p:to>
                                        <p:strVal val="visible"/>
                                      </p:to>
                                    </p:set>
                                    <p:anim calcmode="lin" valueType="num">
                                      <p:cBhvr>
                                        <p:cTn id="38" dur="500" fill="hold"/>
                                        <p:tgtEl>
                                          <p:spTgt spid="56332"/>
                                        </p:tgtEl>
                                        <p:attrNameLst>
                                          <p:attrName>ppt_w</p:attrName>
                                        </p:attrNameLst>
                                      </p:cBhvr>
                                      <p:tavLst>
                                        <p:tav tm="0">
                                          <p:val>
                                            <p:fltVal val="0"/>
                                          </p:val>
                                        </p:tav>
                                        <p:tav tm="100000">
                                          <p:val>
                                            <p:strVal val="#ppt_w"/>
                                          </p:val>
                                        </p:tav>
                                      </p:tavLst>
                                    </p:anim>
                                    <p:anim calcmode="lin" valueType="num">
                                      <p:cBhvr>
                                        <p:cTn id="39" dur="500" fill="hold"/>
                                        <p:tgtEl>
                                          <p:spTgt spid="563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animBg="1"/>
      <p:bldP spid="56328" grpId="1" animBg="1"/>
      <p:bldP spid="56329" grpId="0"/>
      <p:bldP spid="56329"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2647" name="Object 7"/>
          <p:cNvGraphicFramePr>
            <a:graphicFrameLocks noGrp="1" noChangeAspect="1"/>
          </p:cNvGraphicFramePr>
          <p:nvPr>
            <p:ph sz="half" idx="1"/>
          </p:nvPr>
        </p:nvGraphicFramePr>
        <p:xfrm>
          <a:off x="1143000" y="228600"/>
          <a:ext cx="6248400" cy="2971800"/>
        </p:xfrm>
        <a:graphic>
          <a:graphicData uri="http://schemas.openxmlformats.org/presentationml/2006/ole">
            <mc:AlternateContent xmlns:mc="http://schemas.openxmlformats.org/markup-compatibility/2006">
              <mc:Choice xmlns:v="urn:schemas-microsoft-com:vml" Requires="v">
                <p:oleObj spid="_x0000_s25618" r:id="rId3" imgW="4742697" imgH="3011430" progId="PI3.Image">
                  <p:embed/>
                </p:oleObj>
              </mc:Choice>
              <mc:Fallback>
                <p:oleObj r:id="rId3" imgW="4742697" imgH="3011430" progId="PI3.Image">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600"/>
                        <a:ext cx="6248400"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49" name="Object 9"/>
          <p:cNvGraphicFramePr>
            <a:graphicFrameLocks noGrp="1" noChangeAspect="1"/>
          </p:cNvGraphicFramePr>
          <p:nvPr>
            <p:ph sz="half" idx="2"/>
          </p:nvPr>
        </p:nvGraphicFramePr>
        <p:xfrm>
          <a:off x="914400" y="3276600"/>
          <a:ext cx="7010400" cy="3268663"/>
        </p:xfrm>
        <a:graphic>
          <a:graphicData uri="http://schemas.openxmlformats.org/presentationml/2006/ole">
            <mc:AlternateContent xmlns:mc="http://schemas.openxmlformats.org/markup-compatibility/2006">
              <mc:Choice xmlns:v="urn:schemas-microsoft-com:vml" Requires="v">
                <p:oleObj spid="_x0000_s25619" r:id="rId5" imgW="4828042" imgH="3724663" progId="PI3.Image">
                  <p:embed/>
                </p:oleObj>
              </mc:Choice>
              <mc:Fallback>
                <p:oleObj r:id="rId5" imgW="4828042" imgH="3724663" progId="PI3.Image">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276600"/>
                        <a:ext cx="7010400" cy="326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12647"/>
                                        </p:tgtEl>
                                        <p:attrNameLst>
                                          <p:attrName>style.visibility</p:attrName>
                                        </p:attrNameLst>
                                      </p:cBhvr>
                                      <p:to>
                                        <p:strVal val="visible"/>
                                      </p:to>
                                    </p:set>
                                    <p:anim calcmode="lin" valueType="num">
                                      <p:cBhvr>
                                        <p:cTn id="7" dur="1000" fill="hold"/>
                                        <p:tgtEl>
                                          <p:spTgt spid="112647"/>
                                        </p:tgtEl>
                                        <p:attrNameLst>
                                          <p:attrName>ppt_w</p:attrName>
                                        </p:attrNameLst>
                                      </p:cBhvr>
                                      <p:tavLst>
                                        <p:tav tm="0">
                                          <p:val>
                                            <p:fltVal val="0"/>
                                          </p:val>
                                        </p:tav>
                                        <p:tav tm="100000">
                                          <p:val>
                                            <p:strVal val="#ppt_w"/>
                                          </p:val>
                                        </p:tav>
                                      </p:tavLst>
                                    </p:anim>
                                    <p:anim calcmode="lin" valueType="num">
                                      <p:cBhvr>
                                        <p:cTn id="8" dur="1000" fill="hold"/>
                                        <p:tgtEl>
                                          <p:spTgt spid="112647"/>
                                        </p:tgtEl>
                                        <p:attrNameLst>
                                          <p:attrName>ppt_h</p:attrName>
                                        </p:attrNameLst>
                                      </p:cBhvr>
                                      <p:tavLst>
                                        <p:tav tm="0">
                                          <p:val>
                                            <p:fltVal val="0"/>
                                          </p:val>
                                        </p:tav>
                                        <p:tav tm="100000">
                                          <p:val>
                                            <p:strVal val="#ppt_h"/>
                                          </p:val>
                                        </p:tav>
                                      </p:tavLst>
                                    </p:anim>
                                    <p:anim calcmode="lin" valueType="num">
                                      <p:cBhvr>
                                        <p:cTn id="9" dur="1000" fill="hold"/>
                                        <p:tgtEl>
                                          <p:spTgt spid="112647"/>
                                        </p:tgtEl>
                                        <p:attrNameLst>
                                          <p:attrName>style.rotation</p:attrName>
                                        </p:attrNameLst>
                                      </p:cBhvr>
                                      <p:tavLst>
                                        <p:tav tm="0">
                                          <p:val>
                                            <p:fltVal val="90"/>
                                          </p:val>
                                        </p:tav>
                                        <p:tav tm="100000">
                                          <p:val>
                                            <p:fltVal val="0"/>
                                          </p:val>
                                        </p:tav>
                                      </p:tavLst>
                                    </p:anim>
                                    <p:animEffect transition="in" filter="fade">
                                      <p:cBhvr>
                                        <p:cTn id="10" dur="1000"/>
                                        <p:tgtEl>
                                          <p:spTgt spid="112647"/>
                                        </p:tgtEl>
                                      </p:cBhvr>
                                    </p:animEffect>
                                  </p:childTnLst>
                                </p:cTn>
                              </p:par>
                            </p:childTnLst>
                          </p:cTn>
                        </p:par>
                        <p:par>
                          <p:cTn id="11" fill="hold" nodeType="afterGroup">
                            <p:stCondLst>
                              <p:cond delay="1000"/>
                            </p:stCondLst>
                            <p:childTnLst>
                              <p:par>
                                <p:cTn id="12" presetID="20" presetClass="entr" presetSubtype="0" fill="hold" nodeType="afterEffect">
                                  <p:stCondLst>
                                    <p:cond delay="0"/>
                                  </p:stCondLst>
                                  <p:childTnLst>
                                    <p:set>
                                      <p:cBhvr>
                                        <p:cTn id="13" dur="1" fill="hold">
                                          <p:stCondLst>
                                            <p:cond delay="0"/>
                                          </p:stCondLst>
                                        </p:cTn>
                                        <p:tgtEl>
                                          <p:spTgt spid="112649"/>
                                        </p:tgtEl>
                                        <p:attrNameLst>
                                          <p:attrName>style.visibility</p:attrName>
                                        </p:attrNameLst>
                                      </p:cBhvr>
                                      <p:to>
                                        <p:strVal val="visible"/>
                                      </p:to>
                                    </p:set>
                                    <p:animEffect transition="in" filter="wedge">
                                      <p:cBhvr>
                                        <p:cTn id="14" dur="2000"/>
                                        <p:tgtEl>
                                          <p:spTgt spid="112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44" name="AutoShape 8"/>
          <p:cNvSpPr>
            <a:spLocks noChangeArrowheads="1"/>
          </p:cNvSpPr>
          <p:nvPr/>
        </p:nvSpPr>
        <p:spPr bwMode="auto">
          <a:xfrm>
            <a:off x="228600" y="762000"/>
            <a:ext cx="8458200" cy="2133600"/>
          </a:xfrm>
          <a:prstGeom prst="horizontalScroll">
            <a:avLst>
              <a:gd name="adj" fmla="val 12500"/>
            </a:avLst>
          </a:prstGeom>
          <a:solidFill>
            <a:srgbClr val="FFFF00">
              <a:alpha val="98038"/>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65545" name="Text Box 9"/>
          <p:cNvSpPr txBox="1">
            <a:spLocks noChangeArrowheads="1"/>
          </p:cNvSpPr>
          <p:nvPr/>
        </p:nvSpPr>
        <p:spPr bwMode="auto">
          <a:xfrm>
            <a:off x="304800" y="609600"/>
            <a:ext cx="825658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000" b="1" i="1">
              <a:solidFill>
                <a:srgbClr val="0033CC"/>
              </a:solidFill>
              <a:latin typeface=".VnUniverse" pitchFamily="34" charset="0"/>
            </a:endParaRPr>
          </a:p>
          <a:p>
            <a:pPr algn="ctr" eaLnBrk="1" hangingPunct="1">
              <a:buFont typeface="Wingdings" pitchFamily="2" charset="2"/>
              <a:buChar char="§"/>
            </a:pPr>
            <a:r>
              <a:rPr lang="en-US" sz="2800" b="1" i="1">
                <a:solidFill>
                  <a:srgbClr val="0033CC"/>
                </a:solidFill>
                <a:latin typeface=".VnArial" pitchFamily="34" charset="0"/>
              </a:rPr>
              <a:t>Kh¾c tªn tuæi ng­êi ®ç ®¹t cao vµo bia ®¸ dùng ë V¨n MiÕu.</a:t>
            </a:r>
          </a:p>
          <a:p>
            <a:pPr algn="ctr" eaLnBrk="1" hangingPunct="1">
              <a:buFont typeface="Wingdings" pitchFamily="2" charset="2"/>
              <a:buChar char="§"/>
            </a:pPr>
            <a:r>
              <a:rPr lang="en-US" sz="2400" b="1" i="1">
                <a:solidFill>
                  <a:srgbClr val="0033CC"/>
                </a:solidFill>
                <a:latin typeface="VNI-Times" pitchFamily="34" charset="0"/>
              </a:rPr>
              <a:t>Kieåm tra ñònh kì trình ñoä cuûa quan laïi.</a:t>
            </a:r>
            <a:endParaRPr lang="en-US" sz="2400" b="1">
              <a:latin typeface="VNI-Times" pitchFamily="34" charset="0"/>
            </a:endParaRPr>
          </a:p>
        </p:txBody>
      </p:sp>
      <p:pic>
        <p:nvPicPr>
          <p:cNvPr id="65547" name="Picture 11" descr="VM%20QTG%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12" descr="Van-Mieu-(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38200"/>
            <a:ext cx="40386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p:cTn id="7" dur="500" fill="hold"/>
                                        <p:tgtEl>
                                          <p:spTgt spid="65544"/>
                                        </p:tgtEl>
                                        <p:attrNameLst>
                                          <p:attrName>ppt_w</p:attrName>
                                        </p:attrNameLst>
                                      </p:cBhvr>
                                      <p:tavLst>
                                        <p:tav tm="0">
                                          <p:val>
                                            <p:fltVal val="0"/>
                                          </p:val>
                                        </p:tav>
                                        <p:tav tm="100000">
                                          <p:val>
                                            <p:strVal val="#ppt_w"/>
                                          </p:val>
                                        </p:tav>
                                      </p:tavLst>
                                    </p:anim>
                                    <p:anim calcmode="lin" valueType="num">
                                      <p:cBhvr>
                                        <p:cTn id="8" dur="500" fill="hold"/>
                                        <p:tgtEl>
                                          <p:spTgt spid="65544"/>
                                        </p:tgtEl>
                                        <p:attrNameLst>
                                          <p:attrName>ppt_h</p:attrName>
                                        </p:attrNameLst>
                                      </p:cBhvr>
                                      <p:tavLst>
                                        <p:tav tm="0">
                                          <p:val>
                                            <p:fltVal val="0"/>
                                          </p:val>
                                        </p:tav>
                                        <p:tav tm="100000">
                                          <p:val>
                                            <p:strVal val="#ppt_h"/>
                                          </p:val>
                                        </p:tav>
                                      </p:tavLst>
                                    </p:anim>
                                    <p:anim calcmode="lin" valueType="num">
                                      <p:cBhvr>
                                        <p:cTn id="9" dur="500" fill="hold"/>
                                        <p:tgtEl>
                                          <p:spTgt spid="65544"/>
                                        </p:tgtEl>
                                        <p:attrNameLst>
                                          <p:attrName>style.rotation</p:attrName>
                                        </p:attrNameLst>
                                      </p:cBhvr>
                                      <p:tavLst>
                                        <p:tav tm="0">
                                          <p:val>
                                            <p:fltVal val="360"/>
                                          </p:val>
                                        </p:tav>
                                        <p:tav tm="100000">
                                          <p:val>
                                            <p:fltVal val="0"/>
                                          </p:val>
                                        </p:tav>
                                      </p:tavLst>
                                    </p:anim>
                                    <p:animEffect transition="in" filter="fade">
                                      <p:cBhvr>
                                        <p:cTn id="10" dur="500"/>
                                        <p:tgtEl>
                                          <p:spTgt spid="6554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5545"/>
                                        </p:tgtEl>
                                        <p:attrNameLst>
                                          <p:attrName>style.visibility</p:attrName>
                                        </p:attrNameLst>
                                      </p:cBhvr>
                                      <p:to>
                                        <p:strVal val="visible"/>
                                      </p:to>
                                    </p:set>
                                    <p:anim calcmode="lin" valueType="num">
                                      <p:cBhvr>
                                        <p:cTn id="13" dur="500" fill="hold"/>
                                        <p:tgtEl>
                                          <p:spTgt spid="65545"/>
                                        </p:tgtEl>
                                        <p:attrNameLst>
                                          <p:attrName>ppt_w</p:attrName>
                                        </p:attrNameLst>
                                      </p:cBhvr>
                                      <p:tavLst>
                                        <p:tav tm="0">
                                          <p:val>
                                            <p:fltVal val="0"/>
                                          </p:val>
                                        </p:tav>
                                        <p:tav tm="100000">
                                          <p:val>
                                            <p:strVal val="#ppt_w"/>
                                          </p:val>
                                        </p:tav>
                                      </p:tavLst>
                                    </p:anim>
                                    <p:anim calcmode="lin" valueType="num">
                                      <p:cBhvr>
                                        <p:cTn id="14" dur="500" fill="hold"/>
                                        <p:tgtEl>
                                          <p:spTgt spid="65545"/>
                                        </p:tgtEl>
                                        <p:attrNameLst>
                                          <p:attrName>ppt_h</p:attrName>
                                        </p:attrNameLst>
                                      </p:cBhvr>
                                      <p:tavLst>
                                        <p:tav tm="0">
                                          <p:val>
                                            <p:fltVal val="0"/>
                                          </p:val>
                                        </p:tav>
                                        <p:tav tm="100000">
                                          <p:val>
                                            <p:strVal val="#ppt_h"/>
                                          </p:val>
                                        </p:tav>
                                      </p:tavLst>
                                    </p:anim>
                                    <p:anim calcmode="lin" valueType="num">
                                      <p:cBhvr>
                                        <p:cTn id="15" dur="500" fill="hold"/>
                                        <p:tgtEl>
                                          <p:spTgt spid="65545"/>
                                        </p:tgtEl>
                                        <p:attrNameLst>
                                          <p:attrName>style.rotation</p:attrName>
                                        </p:attrNameLst>
                                      </p:cBhvr>
                                      <p:tavLst>
                                        <p:tav tm="0">
                                          <p:val>
                                            <p:fltVal val="360"/>
                                          </p:val>
                                        </p:tav>
                                        <p:tav tm="100000">
                                          <p:val>
                                            <p:fltVal val="0"/>
                                          </p:val>
                                        </p:tav>
                                      </p:tavLst>
                                    </p:anim>
                                    <p:animEffect transition="in" filter="fade">
                                      <p:cBhvr>
                                        <p:cTn id="16" dur="500"/>
                                        <p:tgtEl>
                                          <p:spTgt spid="6554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1" nodeType="clickEffect">
                                  <p:stCondLst>
                                    <p:cond delay="0"/>
                                  </p:stCondLst>
                                  <p:childTnLst>
                                    <p:animEffect transition="out" filter="blinds(horizontal)">
                                      <p:cBhvr>
                                        <p:cTn id="20" dur="500"/>
                                        <p:tgtEl>
                                          <p:spTgt spid="65544"/>
                                        </p:tgtEl>
                                      </p:cBhvr>
                                    </p:animEffect>
                                    <p:set>
                                      <p:cBhvr>
                                        <p:cTn id="21" dur="1" fill="hold">
                                          <p:stCondLst>
                                            <p:cond delay="499"/>
                                          </p:stCondLst>
                                        </p:cTn>
                                        <p:tgtEl>
                                          <p:spTgt spid="65544"/>
                                        </p:tgtEl>
                                        <p:attrNameLst>
                                          <p:attrName>style.visibility</p:attrName>
                                        </p:attrNameLst>
                                      </p:cBhvr>
                                      <p:to>
                                        <p:strVal val="hidden"/>
                                      </p:to>
                                    </p:set>
                                  </p:childTnLst>
                                </p:cTn>
                              </p:par>
                            </p:childTnLst>
                          </p:cTn>
                        </p:par>
                        <p:par>
                          <p:cTn id="22" fill="hold" nodeType="afterGroup">
                            <p:stCondLst>
                              <p:cond delay="500"/>
                            </p:stCondLst>
                            <p:childTnLst>
                              <p:par>
                                <p:cTn id="23" presetID="4" presetClass="exit" presetSubtype="16" fill="hold" grpId="1" nodeType="afterEffect">
                                  <p:stCondLst>
                                    <p:cond delay="0"/>
                                  </p:stCondLst>
                                  <p:childTnLst>
                                    <p:animEffect transition="out" filter="box(in)">
                                      <p:cBhvr>
                                        <p:cTn id="24" dur="500"/>
                                        <p:tgtEl>
                                          <p:spTgt spid="65545"/>
                                        </p:tgtEl>
                                      </p:cBhvr>
                                    </p:animEffect>
                                    <p:set>
                                      <p:cBhvr>
                                        <p:cTn id="25" dur="1" fill="hold">
                                          <p:stCondLst>
                                            <p:cond delay="499"/>
                                          </p:stCondLst>
                                        </p:cTn>
                                        <p:tgtEl>
                                          <p:spTgt spid="65545"/>
                                        </p:tgtEl>
                                        <p:attrNameLst>
                                          <p:attrName>style.visibility</p:attrName>
                                        </p:attrNameLst>
                                      </p:cBhvr>
                                      <p:to>
                                        <p:strVal val="hidden"/>
                                      </p:to>
                                    </p:set>
                                  </p:childTnLst>
                                </p:cTn>
                              </p:par>
                            </p:childTnLst>
                          </p:cTn>
                        </p:par>
                        <p:par>
                          <p:cTn id="26" fill="hold" nodeType="afterGroup">
                            <p:stCondLst>
                              <p:cond delay="1000"/>
                            </p:stCondLst>
                            <p:childTnLst>
                              <p:par>
                                <p:cTn id="27" presetID="8" presetClass="entr" presetSubtype="16" fill="hold" nodeType="afterEffect">
                                  <p:stCondLst>
                                    <p:cond delay="0"/>
                                  </p:stCondLst>
                                  <p:childTnLst>
                                    <p:set>
                                      <p:cBhvr>
                                        <p:cTn id="28" dur="1" fill="hold">
                                          <p:stCondLst>
                                            <p:cond delay="0"/>
                                          </p:stCondLst>
                                        </p:cTn>
                                        <p:tgtEl>
                                          <p:spTgt spid="65547"/>
                                        </p:tgtEl>
                                        <p:attrNameLst>
                                          <p:attrName>style.visibility</p:attrName>
                                        </p:attrNameLst>
                                      </p:cBhvr>
                                      <p:to>
                                        <p:strVal val="visible"/>
                                      </p:to>
                                    </p:set>
                                    <p:animEffect transition="in" filter="diamond(in)">
                                      <p:cBhvr>
                                        <p:cTn id="29" dur="1000"/>
                                        <p:tgtEl>
                                          <p:spTgt spid="65547"/>
                                        </p:tgtEl>
                                      </p:cBhvr>
                                    </p:animEffect>
                                  </p:childTnLst>
                                </p:cTn>
                              </p:par>
                              <p:par>
                                <p:cTn id="30" presetID="8" presetClass="entr" presetSubtype="16" fill="hold" nodeType="withEffect">
                                  <p:stCondLst>
                                    <p:cond delay="0"/>
                                  </p:stCondLst>
                                  <p:childTnLst>
                                    <p:set>
                                      <p:cBhvr>
                                        <p:cTn id="31" dur="1" fill="hold">
                                          <p:stCondLst>
                                            <p:cond delay="0"/>
                                          </p:stCondLst>
                                        </p:cTn>
                                        <p:tgtEl>
                                          <p:spTgt spid="65548"/>
                                        </p:tgtEl>
                                        <p:attrNameLst>
                                          <p:attrName>style.visibility</p:attrName>
                                        </p:attrNameLst>
                                      </p:cBhvr>
                                      <p:to>
                                        <p:strVal val="visible"/>
                                      </p:to>
                                    </p:set>
                                    <p:animEffect transition="in" filter="diamond(in)">
                                      <p:cBhvr>
                                        <p:cTn id="32" dur="1000"/>
                                        <p:tgtEl>
                                          <p:spTgt spid="65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p:bldP spid="65544" grpId="1" animBg="1"/>
      <p:bldP spid="65545" grpId="0"/>
      <p:bldP spid="6554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8"/>
          <p:cNvSpPr>
            <a:spLocks noGrp="1" noChangeArrowheads="1"/>
          </p:cNvSpPr>
          <p:nvPr>
            <p:ph type="title"/>
          </p:nvPr>
        </p:nvSpPr>
        <p:spPr/>
        <p:txBody>
          <a:bodyPr/>
          <a:lstStyle/>
          <a:p>
            <a:pPr eaLnBrk="1" hangingPunct="1"/>
            <a:endParaRPr lang="en-US"/>
          </a:p>
        </p:txBody>
      </p:sp>
      <p:sp>
        <p:nvSpPr>
          <p:cNvPr id="27651" name="Text Box 6"/>
          <p:cNvSpPr txBox="1">
            <a:spLocks noChangeArrowheads="1"/>
          </p:cNvSpPr>
          <p:nvPr/>
        </p:nvSpPr>
        <p:spPr bwMode="auto">
          <a:xfrm>
            <a:off x="2514600" y="2286000"/>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en-US"/>
          </a:p>
        </p:txBody>
      </p:sp>
      <p:pic>
        <p:nvPicPr>
          <p:cNvPr id="76807" name="Picture 7" descr="VM%20QT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438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3" name="Text Box 12"/>
          <p:cNvSpPr txBox="1">
            <a:spLocks noChangeArrowheads="1"/>
          </p:cNvSpPr>
          <p:nvPr/>
        </p:nvSpPr>
        <p:spPr bwMode="auto">
          <a:xfrm>
            <a:off x="2133600" y="65532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en-US"/>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6807"/>
                                        </p:tgtEl>
                                        <p:attrNameLst>
                                          <p:attrName>style.visibility</p:attrName>
                                        </p:attrNameLst>
                                      </p:cBhvr>
                                      <p:to>
                                        <p:strVal val="visible"/>
                                      </p:to>
                                    </p:set>
                                    <p:anim calcmode="lin" valueType="num">
                                      <p:cBhvr>
                                        <p:cTn id="7" dur="500" fill="hold"/>
                                        <p:tgtEl>
                                          <p:spTgt spid="76807"/>
                                        </p:tgtEl>
                                        <p:attrNameLst>
                                          <p:attrName>ppt_w</p:attrName>
                                        </p:attrNameLst>
                                      </p:cBhvr>
                                      <p:tavLst>
                                        <p:tav tm="0">
                                          <p:val>
                                            <p:fltVal val="0"/>
                                          </p:val>
                                        </p:tav>
                                        <p:tav tm="100000">
                                          <p:val>
                                            <p:strVal val="#ppt_w"/>
                                          </p:val>
                                        </p:tav>
                                      </p:tavLst>
                                    </p:anim>
                                    <p:anim calcmode="lin" valueType="num">
                                      <p:cBhvr>
                                        <p:cTn id="8" dur="500" fill="hold"/>
                                        <p:tgtEl>
                                          <p:spTgt spid="76807"/>
                                        </p:tgtEl>
                                        <p:attrNameLst>
                                          <p:attrName>ppt_h</p:attrName>
                                        </p:attrNameLst>
                                      </p:cBhvr>
                                      <p:tavLst>
                                        <p:tav tm="0">
                                          <p:val>
                                            <p:fltVal val="0"/>
                                          </p:val>
                                        </p:tav>
                                        <p:tav tm="100000">
                                          <p:val>
                                            <p:strVal val="#ppt_h"/>
                                          </p:val>
                                        </p:tav>
                                      </p:tavLst>
                                    </p:anim>
                                    <p:anim calcmode="lin" valueType="num">
                                      <p:cBhvr>
                                        <p:cTn id="9" dur="500" fill="hold"/>
                                        <p:tgtEl>
                                          <p:spTgt spid="76807"/>
                                        </p:tgtEl>
                                        <p:attrNameLst>
                                          <p:attrName>style.rotation</p:attrName>
                                        </p:attrNameLst>
                                      </p:cBhvr>
                                      <p:tavLst>
                                        <p:tav tm="0">
                                          <p:val>
                                            <p:fltVal val="360"/>
                                          </p:val>
                                        </p:tav>
                                        <p:tav tm="100000">
                                          <p:val>
                                            <p:fltVal val="0"/>
                                          </p:val>
                                        </p:tav>
                                      </p:tavLst>
                                    </p:anim>
                                    <p:animEffect transition="in" filter="fade">
                                      <p:cBhvr>
                                        <p:cTn id="10" dur="500"/>
                                        <p:tgtEl>
                                          <p:spTgt spid="76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228600" y="1066800"/>
            <a:ext cx="8686800"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v"/>
            </a:pPr>
            <a:r>
              <a:rPr lang="en-US" sz="3200">
                <a:solidFill>
                  <a:schemeClr val="accent2"/>
                </a:solidFill>
              </a:rPr>
              <a:t>Hiện nay, trong khu di tích còn 82 tấm bia đá, trên đó khắc tên 1.306 vị tiến sĩ của 82 khoa thi từ năm 1484 - 1780. Người tiến sĩ cao tuổi nhất trong lịch sử là ông Bàn Tử Quang, thi đỗ tiến sĩ khi đã 82 tuổi (có tài liệu ghi rằng người đỗ tiễn sĩ cao tuổi nhất là Quách Đồng Dần đỗ tiễn sĩ khi 68 tuổi)  và người trẻ nhất là Nguyễn Hiền, đậu trạng nguyên khi mới 13 tuổi.</a:t>
            </a: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diamond(in)">
                                      <p:cBhvr>
                                        <p:cTn id="7" dur="20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title"/>
          </p:nvPr>
        </p:nvSpPr>
        <p:spPr/>
        <p:txBody>
          <a:bodyPr/>
          <a:lstStyle/>
          <a:p>
            <a:pPr eaLnBrk="1" hangingPunct="1"/>
            <a:endParaRPr lang="en-US"/>
          </a:p>
        </p:txBody>
      </p:sp>
      <p:pic>
        <p:nvPicPr>
          <p:cNvPr id="2969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 y="3175"/>
            <a:ext cx="9263063" cy="6245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Text Box 8"/>
          <p:cNvSpPr txBox="1">
            <a:spLocks noChangeArrowheads="1"/>
          </p:cNvSpPr>
          <p:nvPr/>
        </p:nvSpPr>
        <p:spPr bwMode="auto">
          <a:xfrm>
            <a:off x="2057400" y="6248400"/>
            <a:ext cx="5867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a:solidFill>
                  <a:schemeClr val="tx2"/>
                </a:solidFill>
              </a:rPr>
              <a:t>Hồ Thiên Quang Tỉnh</a:t>
            </a:r>
          </a:p>
        </p:txBody>
      </p:sp>
    </p:spTree>
  </p:cSld>
  <p:clrMapOvr>
    <a:masterClrMapping/>
  </p:clrMapOvr>
  <p:transition>
    <p:split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title"/>
          </p:nvPr>
        </p:nvSpPr>
        <p:spPr/>
        <p:txBody>
          <a:bodyPr/>
          <a:lstStyle/>
          <a:p>
            <a:pPr eaLnBrk="1" hangingPunct="1"/>
            <a:endParaRPr lang="en-US"/>
          </a:p>
        </p:txBody>
      </p:sp>
      <p:pic>
        <p:nvPicPr>
          <p:cNvPr id="30723" name="Picture 5" descr="Van-Mie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9850"/>
            <a:ext cx="9144000" cy="678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Text Box 9"/>
          <p:cNvSpPr txBox="1">
            <a:spLocks noChangeArrowheads="1"/>
          </p:cNvSpPr>
          <p:nvPr/>
        </p:nvSpPr>
        <p:spPr bwMode="auto">
          <a:xfrm>
            <a:off x="3352800" y="6316663"/>
            <a:ext cx="2286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en-US"/>
          </a:p>
        </p:txBody>
      </p:sp>
      <p:sp>
        <p:nvSpPr>
          <p:cNvPr id="30725" name="Text Box 13"/>
          <p:cNvSpPr txBox="1">
            <a:spLocks noChangeArrowheads="1"/>
          </p:cNvSpPr>
          <p:nvPr/>
        </p:nvSpPr>
        <p:spPr bwMode="auto">
          <a:xfrm>
            <a:off x="2895600" y="6240463"/>
            <a:ext cx="320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en-US"/>
          </a:p>
        </p:txBody>
      </p:sp>
      <p:sp>
        <p:nvSpPr>
          <p:cNvPr id="30726" name="Text Box 17"/>
          <p:cNvSpPr txBox="1">
            <a:spLocks noChangeArrowheads="1"/>
          </p:cNvSpPr>
          <p:nvPr/>
        </p:nvSpPr>
        <p:spPr bwMode="auto">
          <a:xfrm>
            <a:off x="2286000" y="6248400"/>
            <a:ext cx="4114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solidFill>
                  <a:schemeClr val="tx2"/>
                </a:solidFill>
              </a:rPr>
              <a:t>Toà nhà Bái Đường</a:t>
            </a:r>
          </a:p>
        </p:txBody>
      </p:sp>
    </p:spTree>
  </p:cSld>
  <p:clrMapOvr>
    <a:masterClrMapping/>
  </p:clrMapOvr>
  <p:transition>
    <p:strips dir="ld"/>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11270" name="Rectangle 6"/>
          <p:cNvSpPr>
            <a:spLocks noChangeArrowheads="1"/>
          </p:cNvSpPr>
          <p:nvPr/>
        </p:nvSpPr>
        <p:spPr bwMode="auto">
          <a:xfrm>
            <a:off x="609600" y="2286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3600">
              <a:solidFill>
                <a:schemeClr val="bg1"/>
              </a:solidFill>
              <a:latin typeface=".VnTime" pitchFamily="34" charset="0"/>
            </a:endParaRPr>
          </a:p>
        </p:txBody>
      </p:sp>
      <p:sp>
        <p:nvSpPr>
          <p:cNvPr id="11272" name="Text Box 8"/>
          <p:cNvSpPr txBox="1">
            <a:spLocks noChangeArrowheads="1"/>
          </p:cNvSpPr>
          <p:nvPr/>
        </p:nvSpPr>
        <p:spPr bwMode="auto">
          <a:xfrm>
            <a:off x="3459163" y="84138"/>
            <a:ext cx="268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800" b="1" i="1">
                <a:solidFill>
                  <a:srgbClr val="FB1732"/>
                </a:solidFill>
                <a:latin typeface="Times New Roman" pitchFamily="18" charset="0"/>
                <a:cs typeface="Times New Roman" pitchFamily="18" charset="0"/>
              </a:rPr>
              <a:t>Ôn bài cũ</a:t>
            </a:r>
          </a:p>
        </p:txBody>
      </p:sp>
      <p:sp>
        <p:nvSpPr>
          <p:cNvPr id="11273" name="AutoShape 9"/>
          <p:cNvSpPr>
            <a:spLocks noChangeArrowheads="1"/>
          </p:cNvSpPr>
          <p:nvPr/>
        </p:nvSpPr>
        <p:spPr bwMode="auto">
          <a:xfrm>
            <a:off x="533400" y="838200"/>
            <a:ext cx="8153400" cy="2133600"/>
          </a:xfrm>
          <a:prstGeom prst="horizontalScroll">
            <a:avLst>
              <a:gd name="adj" fmla="val 12500"/>
            </a:avLst>
          </a:prstGeom>
          <a:solidFill>
            <a:srgbClr val="FFFF00">
              <a:alpha val="98038"/>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4101" name="Text Box 10"/>
          <p:cNvSpPr txBox="1">
            <a:spLocks noChangeArrowheads="1"/>
          </p:cNvSpPr>
          <p:nvPr/>
        </p:nvSpPr>
        <p:spPr bwMode="auto">
          <a:xfrm>
            <a:off x="1143000" y="1371600"/>
            <a:ext cx="6858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20000"/>
              </a:spcBef>
              <a:buClr>
                <a:schemeClr val="hlink"/>
              </a:buClr>
            </a:pPr>
            <a:endParaRPr lang="en-US" sz="3600">
              <a:latin typeface=".VnTime" pitchFamily="34" charset="0"/>
            </a:endParaRPr>
          </a:p>
          <a:p>
            <a:pPr algn="ctr" eaLnBrk="1" hangingPunct="1">
              <a:lnSpc>
                <a:spcPct val="90000"/>
              </a:lnSpc>
              <a:spcBef>
                <a:spcPct val="20000"/>
              </a:spcBef>
              <a:buClr>
                <a:schemeClr val="hlink"/>
              </a:buClr>
            </a:pPr>
            <a:endParaRPr lang="en-US" sz="3600">
              <a:latin typeface=".VnTime" pitchFamily="34" charset="0"/>
            </a:endParaRPr>
          </a:p>
        </p:txBody>
      </p:sp>
      <p:sp>
        <p:nvSpPr>
          <p:cNvPr id="11275" name="Rectangle 11"/>
          <p:cNvSpPr>
            <a:spLocks noChangeArrowheads="1"/>
          </p:cNvSpPr>
          <p:nvPr/>
        </p:nvSpPr>
        <p:spPr bwMode="auto">
          <a:xfrm>
            <a:off x="914400" y="12954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66FF33">
                      <a:alpha val="50000"/>
                    </a:srgbClr>
                  </a:outerShdw>
                </a:effectLst>
              </a14:hiddenEffects>
            </a:ext>
          </a:extLst>
        </p:spPr>
        <p:txBody>
          <a:bodyPr/>
          <a:lstStyle/>
          <a:p>
            <a:pPr>
              <a:lnSpc>
                <a:spcPct val="90000"/>
              </a:lnSpc>
              <a:spcBef>
                <a:spcPct val="20000"/>
              </a:spcBef>
            </a:pPr>
            <a:r>
              <a:rPr lang="en-US" sz="3600" b="1">
                <a:solidFill>
                  <a:srgbClr val="333300"/>
                </a:solidFill>
                <a:latin typeface="Times New Roman" pitchFamily="18" charset="0"/>
                <a:cs typeface="Times New Roman" pitchFamily="18" charset="0"/>
              </a:rPr>
              <a:t>      2/ Nêu những nội dung chính của bộ luật Hồng Đức</a:t>
            </a:r>
          </a:p>
        </p:txBody>
      </p:sp>
      <p:sp>
        <p:nvSpPr>
          <p:cNvPr id="11276" name="Cloud">
            <a:hlinkClick r:id="rId3" action="ppaction://hlinksldjump"/>
          </p:cNvPr>
          <p:cNvSpPr>
            <a:spLocks noChangeAspect="1" noEditPoints="1" noChangeArrowheads="1"/>
          </p:cNvSpPr>
          <p:nvPr/>
        </p:nvSpPr>
        <p:spPr bwMode="auto">
          <a:xfrm>
            <a:off x="152400" y="2743200"/>
            <a:ext cx="86106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FF"/>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1277" name="Rectangle 13"/>
          <p:cNvSpPr>
            <a:spLocks noChangeArrowheads="1"/>
          </p:cNvSpPr>
          <p:nvPr/>
        </p:nvSpPr>
        <p:spPr bwMode="auto">
          <a:xfrm>
            <a:off x="1447800" y="3505200"/>
            <a:ext cx="6477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66FF33">
                      <a:alpha val="50000"/>
                    </a:srgbClr>
                  </a:outerShdw>
                </a:effectLst>
              </a14:hiddenEffects>
            </a:ext>
          </a:extLst>
        </p:spPr>
        <p:txBody>
          <a:bodyPr/>
          <a:lstStyle/>
          <a:p>
            <a:pPr algn="just">
              <a:lnSpc>
                <a:spcPct val="90000"/>
              </a:lnSpc>
              <a:spcBef>
                <a:spcPct val="20000"/>
              </a:spcBef>
            </a:pPr>
            <a:r>
              <a:rPr lang="en-US" sz="3600" b="1">
                <a:solidFill>
                  <a:srgbClr val="FF0000"/>
                </a:solidFill>
                <a:latin typeface="Times New Roman" pitchFamily="18" charset="0"/>
                <a:cs typeface="Times New Roman" pitchFamily="18" charset="0"/>
              </a:rPr>
              <a:t>Nội dung c</a:t>
            </a:r>
            <a:r>
              <a:rPr lang="vi-VN" sz="3600" b="1">
                <a:solidFill>
                  <a:srgbClr val="FF0000"/>
                </a:solidFill>
                <a:latin typeface="Times New Roman" pitchFamily="18" charset="0"/>
                <a:cs typeface="Times New Roman" pitchFamily="18" charset="0"/>
              </a:rPr>
              <a:t>ơ</a:t>
            </a:r>
            <a:r>
              <a:rPr lang="en-US" sz="3600" b="1">
                <a:solidFill>
                  <a:srgbClr val="FF0000"/>
                </a:solidFill>
                <a:latin typeface="Times New Roman" pitchFamily="18" charset="0"/>
                <a:cs typeface="Times New Roman" pitchFamily="18" charset="0"/>
              </a:rPr>
              <a:t> bản của bộ luật Hồng Đức là bảo vệ quyền lợi của nhà vua, quan lại ,</a:t>
            </a: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nodePh="1">
                                  <p:stCondLst>
                                    <p:cond delay="0"/>
                                  </p:stCondLst>
                                  <p:endCondLst>
                                    <p:cond evt="begin" delay="0">
                                      <p:tn val="5"/>
                                    </p:cond>
                                  </p:endCondLst>
                                  <p:childTnLst>
                                    <p:set>
                                      <p:cBhvr>
                                        <p:cTn id="6" dur="1" fill="hold">
                                          <p:stCondLst>
                                            <p:cond delay="0"/>
                                          </p:stCondLst>
                                        </p:cTn>
                                        <p:tgtEl>
                                          <p:spTgt spid="11270"/>
                                        </p:tgtEl>
                                        <p:attrNameLst>
                                          <p:attrName>style.visibility</p:attrName>
                                        </p:attrNameLst>
                                      </p:cBhvr>
                                      <p:to>
                                        <p:strVal val="visible"/>
                                      </p:to>
                                    </p:set>
                                    <p:animEffect transition="in" filter="diamond(in)">
                                      <p:cBhvr>
                                        <p:cTn id="7" dur="2000"/>
                                        <p:tgtEl>
                                          <p:spTgt spid="11270"/>
                                        </p:tgtEl>
                                      </p:cBhvr>
                                    </p:animEffect>
                                  </p:childTnLst>
                                </p:cTn>
                              </p:par>
                            </p:childTnLst>
                          </p:cTn>
                        </p:par>
                        <p:par>
                          <p:cTn id="8" fill="hold" nodeType="afterGroup">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11272"/>
                                        </p:tgtEl>
                                        <p:attrNameLst>
                                          <p:attrName>style.visibility</p:attrName>
                                        </p:attrNameLst>
                                      </p:cBhvr>
                                      <p:to>
                                        <p:strVal val="visible"/>
                                      </p:to>
                                    </p:set>
                                    <p:animEffect transition="in" filter="diamond(in)">
                                      <p:cBhvr>
                                        <p:cTn id="11" dur="1000"/>
                                        <p:tgtEl>
                                          <p:spTgt spid="112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1273"/>
                                        </p:tgtEl>
                                        <p:attrNameLst>
                                          <p:attrName>style.visibility</p:attrName>
                                        </p:attrNameLst>
                                      </p:cBhvr>
                                      <p:to>
                                        <p:strVal val="visible"/>
                                      </p:to>
                                    </p:set>
                                    <p:animEffect transition="in" filter="box(in)">
                                      <p:cBhvr>
                                        <p:cTn id="16" dur="500"/>
                                        <p:tgtEl>
                                          <p:spTgt spid="1127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1275"/>
                                        </p:tgtEl>
                                        <p:attrNameLst>
                                          <p:attrName>style.visibility</p:attrName>
                                        </p:attrNameLst>
                                      </p:cBhvr>
                                      <p:to>
                                        <p:strVal val="visible"/>
                                      </p:to>
                                    </p:set>
                                    <p:animEffect transition="in" filter="box(in)">
                                      <p:cBhvr>
                                        <p:cTn id="19" dur="500"/>
                                        <p:tgtEl>
                                          <p:spTgt spid="1127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1276"/>
                                        </p:tgtEl>
                                        <p:attrNameLst>
                                          <p:attrName>style.visibility</p:attrName>
                                        </p:attrNameLst>
                                      </p:cBhvr>
                                      <p:to>
                                        <p:strVal val="visible"/>
                                      </p:to>
                                    </p:set>
                                    <p:animEffect transition="in" filter="diamond(in)">
                                      <p:cBhvr>
                                        <p:cTn id="24" dur="2000"/>
                                        <p:tgtEl>
                                          <p:spTgt spid="11276"/>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11277"/>
                                        </p:tgtEl>
                                        <p:attrNameLst>
                                          <p:attrName>style.visibility</p:attrName>
                                        </p:attrNameLst>
                                      </p:cBhvr>
                                      <p:to>
                                        <p:strVal val="visible"/>
                                      </p:to>
                                    </p:set>
                                    <p:animEffect transition="in" filter="diamond(in)">
                                      <p:cBhvr>
                                        <p:cTn id="27" dur="2000"/>
                                        <p:tgtEl>
                                          <p:spTgt spid="11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11272" grpId="0"/>
      <p:bldP spid="11273" grpId="0" animBg="1"/>
      <p:bldP spid="11275" grpId="0"/>
      <p:bldP spid="11276" grpId="0" animBg="1"/>
      <p:bldP spid="1127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title"/>
          </p:nvPr>
        </p:nvSpPr>
        <p:spPr/>
        <p:txBody>
          <a:bodyPr/>
          <a:lstStyle/>
          <a:p>
            <a:pPr eaLnBrk="1" hangingPunct="1"/>
            <a:endParaRPr lang="en-US"/>
          </a:p>
        </p:txBody>
      </p:sp>
      <p:pic>
        <p:nvPicPr>
          <p:cNvPr id="31747" name="Picture 6" descr="529427551_bc4606f30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304800"/>
            <a:ext cx="6934200" cy="655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push dir="r"/>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51"/>
          <p:cNvSpPr>
            <a:spLocks noChangeArrowheads="1"/>
          </p:cNvSpPr>
          <p:nvPr/>
        </p:nvSpPr>
        <p:spPr bwMode="auto">
          <a:xfrm>
            <a:off x="228600" y="304800"/>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a:solidFill>
                  <a:srgbClr val="FFFF00"/>
                </a:solidFill>
                <a:latin typeface="Times New Roman" pitchFamily="18" charset="0"/>
              </a:rPr>
              <a:t>2. Những biện pháp khuyến khích học tập của nhà Hậu Lê</a:t>
            </a:r>
          </a:p>
        </p:txBody>
      </p:sp>
      <p:sp>
        <p:nvSpPr>
          <p:cNvPr id="32771" name="Rectangle 4"/>
          <p:cNvSpPr>
            <a:spLocks noChangeArrowheads="1"/>
          </p:cNvSpPr>
          <p:nvPr/>
        </p:nvSpPr>
        <p:spPr bwMode="auto">
          <a:xfrm>
            <a:off x="228600" y="16002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3200">
                <a:solidFill>
                  <a:schemeClr val="bg1"/>
                </a:solidFill>
                <a:latin typeface="Times New Roman" pitchFamily="18" charset="0"/>
                <a:cs typeface="Times New Roman" pitchFamily="18" charset="0"/>
              </a:rPr>
              <a:t>- Tổ chức lễ x</a:t>
            </a:r>
            <a:r>
              <a:rPr lang="vi-VN" sz="3200">
                <a:solidFill>
                  <a:schemeClr val="bg1"/>
                </a:solidFill>
                <a:latin typeface="Times New Roman" pitchFamily="18" charset="0"/>
                <a:cs typeface="Times New Roman" pitchFamily="18" charset="0"/>
              </a:rPr>
              <a:t>ướn</a:t>
            </a:r>
            <a:r>
              <a:rPr lang="en-US" sz="3200">
                <a:solidFill>
                  <a:schemeClr val="bg1"/>
                </a:solidFill>
                <a:latin typeface="Times New Roman" pitchFamily="18" charset="0"/>
                <a:cs typeface="Times New Roman" pitchFamily="18" charset="0"/>
              </a:rPr>
              <a:t>g danh, lễ vinh quy, khắc tên ng</a:t>
            </a:r>
            <a:r>
              <a:rPr lang="vi-VN" sz="3200">
                <a:solidFill>
                  <a:schemeClr val="bg1"/>
                </a:solidFill>
                <a:latin typeface="Times New Roman" pitchFamily="18" charset="0"/>
                <a:cs typeface="Times New Roman" pitchFamily="18" charset="0"/>
              </a:rPr>
              <a:t>ườ</a:t>
            </a:r>
            <a:r>
              <a:rPr lang="en-US" sz="3200">
                <a:solidFill>
                  <a:schemeClr val="bg1"/>
                </a:solidFill>
                <a:latin typeface="Times New Roman" pitchFamily="18" charset="0"/>
                <a:cs typeface="Times New Roman" pitchFamily="18" charset="0"/>
              </a:rPr>
              <a:t>i </a:t>
            </a:r>
            <a:r>
              <a:rPr lang="vi-VN" sz="3200">
                <a:solidFill>
                  <a:schemeClr val="bg1"/>
                </a:solidFill>
                <a:latin typeface="Times New Roman" pitchFamily="18" charset="0"/>
                <a:cs typeface="Times New Roman" pitchFamily="18" charset="0"/>
              </a:rPr>
              <a:t>đỗ</a:t>
            </a:r>
            <a:r>
              <a:rPr lang="en-US" sz="3200">
                <a:solidFill>
                  <a:schemeClr val="bg1"/>
                </a:solidFill>
                <a:latin typeface="Times New Roman" pitchFamily="18" charset="0"/>
                <a:cs typeface="Times New Roman" pitchFamily="18" charset="0"/>
              </a:rPr>
              <a:t> cao (tiến sĩ) vào bia </a:t>
            </a:r>
            <a:r>
              <a:rPr lang="vi-VN" sz="3200">
                <a:solidFill>
                  <a:schemeClr val="bg1"/>
                </a:solidFill>
                <a:latin typeface="Times New Roman" pitchFamily="18" charset="0"/>
                <a:cs typeface="Times New Roman" pitchFamily="18" charset="0"/>
              </a:rPr>
              <a:t>đá</a:t>
            </a:r>
            <a:r>
              <a:rPr lang="en-US" sz="3200">
                <a:solidFill>
                  <a:schemeClr val="bg1"/>
                </a:solidFill>
                <a:latin typeface="Times New Roman" pitchFamily="18" charset="0"/>
                <a:cs typeface="Times New Roman" pitchFamily="18" charset="0"/>
              </a:rPr>
              <a:t> dựng ở V</a:t>
            </a:r>
            <a:r>
              <a:rPr lang="vi-VN" sz="3200">
                <a:solidFill>
                  <a:schemeClr val="bg1"/>
                </a:solidFill>
                <a:latin typeface="Times New Roman" pitchFamily="18" charset="0"/>
                <a:cs typeface="Times New Roman" pitchFamily="18" charset="0"/>
              </a:rPr>
              <a:t>ă</a:t>
            </a:r>
            <a:r>
              <a:rPr lang="en-US" sz="3200">
                <a:solidFill>
                  <a:schemeClr val="bg1"/>
                </a:solidFill>
                <a:latin typeface="Times New Roman" pitchFamily="18" charset="0"/>
                <a:cs typeface="Times New Roman" pitchFamily="18" charset="0"/>
              </a:rPr>
              <a:t>n Miếu.</a:t>
            </a:r>
          </a:p>
          <a:p>
            <a:pPr algn="just"/>
            <a:r>
              <a:rPr lang="en-US" sz="3200">
                <a:solidFill>
                  <a:schemeClr val="bg1"/>
                </a:solidFill>
                <a:latin typeface="Times New Roman" pitchFamily="18" charset="0"/>
                <a:cs typeface="Times New Roman" pitchFamily="18" charset="0"/>
              </a:rPr>
              <a:t>- Kiểm tra </a:t>
            </a:r>
            <a:r>
              <a:rPr lang="vi-VN" sz="3200">
                <a:solidFill>
                  <a:schemeClr val="bg1"/>
                </a:solidFill>
                <a:latin typeface="Times New Roman" pitchFamily="18" charset="0"/>
                <a:cs typeface="Times New Roman" pitchFamily="18" charset="0"/>
              </a:rPr>
              <a:t>định</a:t>
            </a:r>
            <a:r>
              <a:rPr lang="en-US" sz="3200">
                <a:solidFill>
                  <a:schemeClr val="bg1"/>
                </a:solidFill>
                <a:latin typeface="Times New Roman" pitchFamily="18" charset="0"/>
                <a:cs typeface="Times New Roman" pitchFamily="18" charset="0"/>
              </a:rPr>
              <a:t> kì trình </a:t>
            </a:r>
            <a:r>
              <a:rPr lang="vi-VN" sz="3200">
                <a:solidFill>
                  <a:schemeClr val="bg1"/>
                </a:solidFill>
                <a:latin typeface="Times New Roman" pitchFamily="18" charset="0"/>
                <a:cs typeface="Times New Roman" pitchFamily="18" charset="0"/>
              </a:rPr>
              <a:t>độ</a:t>
            </a:r>
            <a:r>
              <a:rPr lang="en-US" sz="3200">
                <a:solidFill>
                  <a:schemeClr val="bg1"/>
                </a:solidFill>
                <a:latin typeface="Times New Roman" pitchFamily="18" charset="0"/>
                <a:cs typeface="Times New Roman" pitchFamily="18" charset="0"/>
              </a:rPr>
              <a:t> quan lại.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en-US"/>
          </a:p>
        </p:txBody>
      </p:sp>
      <p:sp>
        <p:nvSpPr>
          <p:cNvPr id="33795" name="Rectangle 3"/>
          <p:cNvSpPr>
            <a:spLocks noGrp="1" noChangeArrowheads="1"/>
          </p:cNvSpPr>
          <p:nvPr>
            <p:ph type="body" idx="1"/>
          </p:nvPr>
        </p:nvSpPr>
        <p:spPr/>
        <p:txBody>
          <a:bodyPr/>
          <a:lstStyle/>
          <a:p>
            <a:pPr eaLnBrk="1" hangingPunct="1"/>
            <a:endParaRPr lang="en-US"/>
          </a:p>
        </p:txBody>
      </p:sp>
      <p:sp>
        <p:nvSpPr>
          <p:cNvPr id="33796" name="Text Box 5"/>
          <p:cNvSpPr txBox="1">
            <a:spLocks noChangeArrowheads="1"/>
          </p:cNvSpPr>
          <p:nvPr/>
        </p:nvSpPr>
        <p:spPr bwMode="auto">
          <a:xfrm>
            <a:off x="2286000" y="9906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en-US"/>
          </a:p>
        </p:txBody>
      </p:sp>
      <p:pic>
        <p:nvPicPr>
          <p:cNvPr id="33797" name="Picture 7" descr="big_giaisangtaokientru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8"/>
          <p:cNvSpPr txBox="1">
            <a:spLocks noChangeArrowheads="1"/>
          </p:cNvSpPr>
          <p:nvPr/>
        </p:nvSpPr>
        <p:spPr bwMode="auto">
          <a:xfrm>
            <a:off x="228600" y="4940300"/>
            <a:ext cx="8610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a:solidFill>
                  <a:schemeClr val="accent2"/>
                </a:solidFill>
              </a:rPr>
              <a:t>Lê Văn Hùng (thứ 2 từ phải) nhận Bằng Sáng tạo kiến trúc do KTS Nguyễn Tấn Vạn - Chủ tịch Hội KTS Việt Nam trao tặng tại Văn miếu Quốc Tử Giám (Hà Nội) sáng 24/11/2007. Chỉ có 5 trong số 16 SV ngành Kiến trúc - Quy hoạch toàn quốc đạt giải Loa Thành nhận được phần thưởng này. </a:t>
            </a:r>
          </a:p>
        </p:txBody>
      </p:sp>
    </p:spTree>
  </p:cSld>
  <p:clrMapOvr>
    <a:masterClrMapping/>
  </p:clrMapOvr>
  <p:transition>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p>
        </p:txBody>
      </p:sp>
      <p:pic>
        <p:nvPicPr>
          <p:cNvPr id="34819" name="Picture 6" descr="Imag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9"/>
          <p:cNvSpPr txBox="1">
            <a:spLocks noChangeArrowheads="1"/>
          </p:cNvSpPr>
          <p:nvPr/>
        </p:nvSpPr>
        <p:spPr bwMode="auto">
          <a:xfrm>
            <a:off x="0" y="5334000"/>
            <a:ext cx="9144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a:solidFill>
                  <a:schemeClr val="tx2"/>
                </a:solidFill>
              </a:rPr>
              <a:t>Phó Thủ tướng kiêm Bộ trưởng GD&amp;ĐT Nguyễn Thiện Nhân, Bí thư thường trực T.Ư Đoàn Lê Mạnh Hùng trao thưởng cho các thủ khoa tại Lễ tuyên dương 98 thủ khoa xuất sắc tốt nghiệp các trường đại học, học viện trên địa bàn thành phố năm 2007 ngày 21/8 tại Văn Miếu-Quốc Tử Giám-Hà Nội. </a:t>
            </a:r>
          </a:p>
        </p:txBody>
      </p:sp>
    </p:spTree>
  </p:cSld>
  <p:clrMapOvr>
    <a:masterClrMapping/>
  </p:clrMapOvr>
  <p:transition>
    <p:plus/>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a:p>
        </p:txBody>
      </p:sp>
      <p:pic>
        <p:nvPicPr>
          <p:cNvPr id="35843" name="Picture 6" descr="Imag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067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7"/>
          <p:cNvSpPr txBox="1">
            <a:spLocks noChangeArrowheads="1"/>
          </p:cNvSpPr>
          <p:nvPr/>
        </p:nvSpPr>
        <p:spPr bwMode="auto">
          <a:xfrm>
            <a:off x="228600" y="5334000"/>
            <a:ext cx="8915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i="1">
                <a:solidFill>
                  <a:schemeClr val="tx2"/>
                </a:solidFill>
              </a:rPr>
              <a:t>Tối 21/8/2007, tại Văn Miếu - Quốc Tử Giám, TP Hà Nội tổ chức lễ tuyên dương 98 Thủ khoa xuất sắc tốt nghiệp các Trường đại học , Học viện trên địa bàn thành phố Hà Nội năm học 2006-2007. </a:t>
            </a:r>
            <a:endParaRPr lang="en-US" sz="2400" b="1">
              <a:solidFill>
                <a:schemeClr val="tx2"/>
              </a:solidFill>
            </a:endParaRPr>
          </a:p>
        </p:txBody>
      </p:sp>
    </p:spTree>
  </p:cSld>
  <p:clrMapOvr>
    <a:masterClrMapping/>
  </p:clrMapOvr>
  <p:transition>
    <p:strips dir="ru"/>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6866" name="Rounded Rectangle 1"/>
          <p:cNvSpPr>
            <a:spLocks noChangeArrowheads="1"/>
          </p:cNvSpPr>
          <p:nvPr/>
        </p:nvSpPr>
        <p:spPr bwMode="auto">
          <a:xfrm>
            <a:off x="152400" y="1371600"/>
            <a:ext cx="8763000" cy="3276600"/>
          </a:xfrm>
          <a:prstGeom prst="roundRect">
            <a:avLst>
              <a:gd name="adj"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7" name="Rectangle 11"/>
          <p:cNvSpPr>
            <a:spLocks noChangeArrowheads="1"/>
          </p:cNvSpPr>
          <p:nvPr/>
        </p:nvSpPr>
        <p:spPr bwMode="auto">
          <a:xfrm>
            <a:off x="152400" y="1600200"/>
            <a:ext cx="8588375" cy="280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66FF33">
                      <a:alpha val="50000"/>
                    </a:srgbClr>
                  </a:outerShdw>
                </a:effectLst>
              </a14:hiddenEffects>
            </a:ext>
          </a:extLst>
        </p:spPr>
        <p:txBody>
          <a:bodyPr/>
          <a:lstStyle/>
          <a:p>
            <a:pPr marL="173038" indent="568325" algn="just">
              <a:lnSpc>
                <a:spcPct val="90000"/>
              </a:lnSpc>
              <a:spcBef>
                <a:spcPct val="20000"/>
              </a:spcBef>
            </a:pPr>
            <a:r>
              <a:rPr lang="en-US" sz="3600" b="1">
                <a:solidFill>
                  <a:srgbClr val="002060"/>
                </a:solidFill>
                <a:latin typeface="Times New Roman" pitchFamily="18" charset="0"/>
                <a:cs typeface="Times New Roman" pitchFamily="18" charset="0"/>
              </a:rPr>
              <a:t>Giáo dục thời Hậu Lê </a:t>
            </a:r>
            <a:r>
              <a:rPr lang="vi-VN" sz="3600" b="1">
                <a:solidFill>
                  <a:srgbClr val="002060"/>
                </a:solidFill>
                <a:latin typeface="Times New Roman" pitchFamily="18" charset="0"/>
                <a:cs typeface="Times New Roman" pitchFamily="18" charset="0"/>
              </a:rPr>
              <a:t>đã</a:t>
            </a:r>
            <a:r>
              <a:rPr lang="en-US" sz="3600" b="1">
                <a:solidFill>
                  <a:srgbClr val="002060"/>
                </a:solidFill>
                <a:latin typeface="Times New Roman" pitchFamily="18" charset="0"/>
                <a:cs typeface="Times New Roman" pitchFamily="18" charset="0"/>
              </a:rPr>
              <a:t> có nề nếp và quy củ.</a:t>
            </a:r>
          </a:p>
          <a:p>
            <a:pPr marL="173038" indent="568325" algn="just">
              <a:lnSpc>
                <a:spcPct val="90000"/>
              </a:lnSpc>
              <a:spcBef>
                <a:spcPct val="20000"/>
              </a:spcBef>
            </a:pPr>
            <a:r>
              <a:rPr lang="en-US" sz="3600" b="1">
                <a:solidFill>
                  <a:srgbClr val="002060"/>
                </a:solidFill>
                <a:latin typeface="Times New Roman" pitchFamily="18" charset="0"/>
                <a:cs typeface="Times New Roman" pitchFamily="18" charset="0"/>
              </a:rPr>
              <a:t>Tr</a:t>
            </a:r>
            <a:r>
              <a:rPr lang="vi-VN" sz="3600" b="1">
                <a:solidFill>
                  <a:srgbClr val="002060"/>
                </a:solidFill>
                <a:latin typeface="Times New Roman" pitchFamily="18" charset="0"/>
                <a:cs typeface="Times New Roman" pitchFamily="18" charset="0"/>
              </a:rPr>
              <a:t>ường</a:t>
            </a:r>
            <a:r>
              <a:rPr lang="en-US" sz="3600" b="1">
                <a:solidFill>
                  <a:srgbClr val="002060"/>
                </a:solidFill>
                <a:latin typeface="Times New Roman" pitchFamily="18" charset="0"/>
                <a:cs typeface="Times New Roman" pitchFamily="18" charset="0"/>
              </a:rPr>
              <a:t> học thời Hậu Lê nhằm </a:t>
            </a:r>
            <a:r>
              <a:rPr lang="vi-VN" sz="3600" b="1">
                <a:solidFill>
                  <a:srgbClr val="002060"/>
                </a:solidFill>
                <a:latin typeface="Times New Roman" pitchFamily="18" charset="0"/>
                <a:cs typeface="Times New Roman" pitchFamily="18" charset="0"/>
              </a:rPr>
              <a:t>đà</a:t>
            </a:r>
            <a:r>
              <a:rPr lang="en-US" sz="3600" b="1">
                <a:solidFill>
                  <a:srgbClr val="002060"/>
                </a:solidFill>
                <a:latin typeface="Times New Roman" pitchFamily="18" charset="0"/>
                <a:cs typeface="Times New Roman" pitchFamily="18" charset="0"/>
              </a:rPr>
              <a:t>o tạo những ng</a:t>
            </a:r>
            <a:r>
              <a:rPr lang="vi-VN" sz="3600" b="1">
                <a:solidFill>
                  <a:srgbClr val="002060"/>
                </a:solidFill>
                <a:latin typeface="Times New Roman" pitchFamily="18" charset="0"/>
                <a:cs typeface="Times New Roman" pitchFamily="18" charset="0"/>
              </a:rPr>
              <a:t>ười</a:t>
            </a:r>
            <a:r>
              <a:rPr lang="en-US" sz="3600" b="1">
                <a:solidFill>
                  <a:srgbClr val="002060"/>
                </a:solidFill>
                <a:latin typeface="Times New Roman" pitchFamily="18" charset="0"/>
                <a:cs typeface="Times New Roman" pitchFamily="18" charset="0"/>
              </a:rPr>
              <a:t> trung thành với chế </a:t>
            </a:r>
            <a:r>
              <a:rPr lang="vi-VN" sz="3600" b="1">
                <a:solidFill>
                  <a:srgbClr val="002060"/>
                </a:solidFill>
                <a:latin typeface="Times New Roman" pitchFamily="18" charset="0"/>
                <a:cs typeface="Times New Roman" pitchFamily="18" charset="0"/>
              </a:rPr>
              <a:t>độ</a:t>
            </a:r>
            <a:r>
              <a:rPr lang="en-US" sz="3600" b="1">
                <a:solidFill>
                  <a:srgbClr val="002060"/>
                </a:solidFill>
                <a:latin typeface="Times New Roman" pitchFamily="18" charset="0"/>
                <a:cs typeface="Times New Roman" pitchFamily="18" charset="0"/>
              </a:rPr>
              <a:t> phong kiến và nhân tài cho </a:t>
            </a:r>
            <a:r>
              <a:rPr lang="vi-VN" sz="3600" b="1">
                <a:solidFill>
                  <a:srgbClr val="002060"/>
                </a:solidFill>
                <a:latin typeface="Times New Roman" pitchFamily="18" charset="0"/>
                <a:cs typeface="Times New Roman" pitchFamily="18" charset="0"/>
              </a:rPr>
              <a:t>đất</a:t>
            </a:r>
            <a:r>
              <a:rPr lang="en-US" sz="3600" b="1">
                <a:solidFill>
                  <a:srgbClr val="002060"/>
                </a:solidFill>
                <a:latin typeface="Times New Roman" pitchFamily="18" charset="0"/>
                <a:cs typeface="Times New Roman" pitchFamily="18" charset="0"/>
              </a:rPr>
              <a:t> n</a:t>
            </a:r>
            <a:r>
              <a:rPr lang="vi-VN" sz="3600" b="1">
                <a:solidFill>
                  <a:srgbClr val="002060"/>
                </a:solidFill>
                <a:latin typeface="Times New Roman" pitchFamily="18" charset="0"/>
                <a:cs typeface="Times New Roman" pitchFamily="18" charset="0"/>
              </a:rPr>
              <a:t>ước</a:t>
            </a:r>
            <a:endParaRPr lang="en-US" sz="3600" b="1">
              <a:solidFill>
                <a:srgbClr val="002060"/>
              </a:solidFill>
              <a:latin typeface="Times New Roman" pitchFamily="18" charset="0"/>
              <a:cs typeface="Times New Roman" pitchFamily="18" charset="0"/>
            </a:endParaRPr>
          </a:p>
        </p:txBody>
      </p:sp>
      <p:sp>
        <p:nvSpPr>
          <p:cNvPr id="70669" name="WordArt 13"/>
          <p:cNvSpPr>
            <a:spLocks noChangeArrowheads="1" noChangeShapeType="1" noTextEdit="1"/>
          </p:cNvSpPr>
          <p:nvPr/>
        </p:nvSpPr>
        <p:spPr bwMode="auto">
          <a:xfrm>
            <a:off x="3433763" y="533400"/>
            <a:ext cx="2357437" cy="487363"/>
          </a:xfrm>
          <a:prstGeom prst="rect">
            <a:avLst/>
          </a:prstGeom>
        </p:spPr>
        <p:txBody>
          <a:bodyPr wrap="none" fromWordArt="1">
            <a:prstTxWarp prst="textCanDown">
              <a:avLst>
                <a:gd name="adj" fmla="val 14287"/>
              </a:avLst>
            </a:prstTxWarp>
            <a:scene3d>
              <a:camera prst="legacyObliqueBottomRight"/>
              <a:lightRig rig="legacyFlat3" dir="b"/>
            </a:scene3d>
            <a:sp3d extrusionH="100000" prstMaterial="legacyMatte">
              <a:extrusionClr>
                <a:srgbClr val="99FF33"/>
              </a:extrusionClr>
            </a:sp3d>
          </a:bodyPr>
          <a:lstStyle/>
          <a:p>
            <a:pPr algn="ctr"/>
            <a:r>
              <a:rPr lang="en-US" sz="3600" kern="10">
                <a:ln w="9525">
                  <a:round/>
                  <a:headEnd/>
                  <a:tailEnd/>
                </a:ln>
                <a:gradFill rotWithShape="1">
                  <a:gsLst>
                    <a:gs pos="0">
                      <a:srgbClr val="FF0000"/>
                    </a:gs>
                    <a:gs pos="50000">
                      <a:srgbClr val="760000"/>
                    </a:gs>
                    <a:gs pos="100000">
                      <a:srgbClr val="FF0000"/>
                    </a:gs>
                  </a:gsLst>
                  <a:lin ang="5400000" scaled="1"/>
                </a:gradFill>
                <a:latin typeface="VNI-Ariston"/>
              </a:rPr>
              <a:t>Ghi nhớ</a:t>
            </a: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0669"/>
                                        </p:tgtEl>
                                        <p:attrNameLst>
                                          <p:attrName>style.visibility</p:attrName>
                                        </p:attrNameLst>
                                      </p:cBhvr>
                                      <p:to>
                                        <p:strVal val="visible"/>
                                      </p:to>
                                    </p:set>
                                    <p:anim calcmode="lin" valueType="num">
                                      <p:cBhvr>
                                        <p:cTn id="7" dur="500" fill="hold"/>
                                        <p:tgtEl>
                                          <p:spTgt spid="70669"/>
                                        </p:tgtEl>
                                        <p:attrNameLst>
                                          <p:attrName>ppt_w</p:attrName>
                                        </p:attrNameLst>
                                      </p:cBhvr>
                                      <p:tavLst>
                                        <p:tav tm="0">
                                          <p:val>
                                            <p:fltVal val="0"/>
                                          </p:val>
                                        </p:tav>
                                        <p:tav tm="100000">
                                          <p:val>
                                            <p:strVal val="#ppt_w"/>
                                          </p:val>
                                        </p:tav>
                                      </p:tavLst>
                                    </p:anim>
                                    <p:anim calcmode="lin" valueType="num">
                                      <p:cBhvr>
                                        <p:cTn id="8" dur="500" fill="hold"/>
                                        <p:tgtEl>
                                          <p:spTgt spid="70669"/>
                                        </p:tgtEl>
                                        <p:attrNameLst>
                                          <p:attrName>ppt_h</p:attrName>
                                        </p:attrNameLst>
                                      </p:cBhvr>
                                      <p:tavLst>
                                        <p:tav tm="0">
                                          <p:val>
                                            <p:fltVal val="0"/>
                                          </p:val>
                                        </p:tav>
                                        <p:tav tm="100000">
                                          <p:val>
                                            <p:strVal val="#ppt_h"/>
                                          </p:val>
                                        </p:tav>
                                      </p:tavLst>
                                    </p:anim>
                                    <p:animEffect transition="in" filter="fade">
                                      <p:cBhvr>
                                        <p:cTn id="9" dur="500"/>
                                        <p:tgtEl>
                                          <p:spTgt spid="70669"/>
                                        </p:tgtEl>
                                      </p:cBhvr>
                                    </p:animEffect>
                                  </p:childTnLst>
                                </p:cTn>
                              </p:par>
                            </p:childTnLst>
                          </p:cTn>
                        </p:par>
                        <p:par>
                          <p:cTn id="10" fill="hold" nodeType="afterGroup">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70667"/>
                                        </p:tgtEl>
                                        <p:attrNameLst>
                                          <p:attrName>style.visibility</p:attrName>
                                        </p:attrNameLst>
                                      </p:cBhvr>
                                      <p:to>
                                        <p:strVal val="visible"/>
                                      </p:to>
                                    </p:set>
                                    <p:anim calcmode="discrete" valueType="clr">
                                      <p:cBhvr override="childStyle">
                                        <p:cTn id="13" dur="80"/>
                                        <p:tgtEl>
                                          <p:spTgt spid="7066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0667"/>
                                        </p:tgtEl>
                                        <p:attrNameLst>
                                          <p:attrName>fillcolor</p:attrName>
                                        </p:attrNameLst>
                                      </p:cBhvr>
                                      <p:tavLst>
                                        <p:tav tm="0">
                                          <p:val>
                                            <p:clrVal>
                                              <a:schemeClr val="accent2"/>
                                            </p:clrVal>
                                          </p:val>
                                        </p:tav>
                                        <p:tav tm="50000">
                                          <p:val>
                                            <p:clrVal>
                                              <a:schemeClr val="hlink"/>
                                            </p:clrVal>
                                          </p:val>
                                        </p:tav>
                                      </p:tavLst>
                                    </p:anim>
                                    <p:set>
                                      <p:cBhvr>
                                        <p:cTn id="15" dur="80"/>
                                        <p:tgtEl>
                                          <p:spTgt spid="706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7" grpId="0"/>
      <p:bldP spid="7066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90600" y="1752600"/>
            <a:ext cx="7620000" cy="1754326"/>
          </a:xfrm>
          <a:prstGeom prst="rect">
            <a:avLst/>
          </a:prstGeom>
          <a:solidFill>
            <a:srgbClr val="FFC000"/>
          </a:solidFill>
        </p:spPr>
        <p:txBody>
          <a:bodyPr>
            <a:spAutoFit/>
          </a:bodyPr>
          <a:lstStyle/>
          <a:p>
            <a:pPr algn="ctr">
              <a:defRPr/>
            </a:pP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Trò</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a:t>
            </a:r>
            <a:r>
              <a:rPr lang="vi-V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ơ</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a:t>
            </a:r>
          </a:p>
          <a:p>
            <a:pPr algn="ctr">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Ô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chữ</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kì</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diệu</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grpSp>
        <p:nvGrpSpPr>
          <p:cNvPr id="38914" name="Group 82"/>
          <p:cNvGrpSpPr>
            <a:grpSpLocks/>
          </p:cNvGrpSpPr>
          <p:nvPr/>
        </p:nvGrpSpPr>
        <p:grpSpPr bwMode="auto">
          <a:xfrm>
            <a:off x="1143000" y="381000"/>
            <a:ext cx="6858000" cy="3657600"/>
            <a:chOff x="720" y="240"/>
            <a:chExt cx="4320" cy="2304"/>
          </a:xfrm>
        </p:grpSpPr>
        <p:sp>
          <p:nvSpPr>
            <p:cNvPr id="39074" name="Rectangle 4"/>
            <p:cNvSpPr>
              <a:spLocks noChangeArrowheads="1"/>
            </p:cNvSpPr>
            <p:nvPr/>
          </p:nvSpPr>
          <p:spPr bwMode="auto">
            <a:xfrm>
              <a:off x="120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75" name="Rectangle 5"/>
            <p:cNvSpPr>
              <a:spLocks noChangeArrowheads="1"/>
            </p:cNvSpPr>
            <p:nvPr/>
          </p:nvSpPr>
          <p:spPr bwMode="auto">
            <a:xfrm>
              <a:off x="408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76" name="Rectangle 6"/>
            <p:cNvSpPr>
              <a:spLocks noChangeArrowheads="1"/>
            </p:cNvSpPr>
            <p:nvPr/>
          </p:nvSpPr>
          <p:spPr bwMode="auto">
            <a:xfrm>
              <a:off x="120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77" name="Rectangle 7"/>
            <p:cNvSpPr>
              <a:spLocks noChangeArrowheads="1"/>
            </p:cNvSpPr>
            <p:nvPr/>
          </p:nvSpPr>
          <p:spPr bwMode="auto">
            <a:xfrm>
              <a:off x="168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78" name="Rectangle 8"/>
            <p:cNvSpPr>
              <a:spLocks noChangeArrowheads="1"/>
            </p:cNvSpPr>
            <p:nvPr/>
          </p:nvSpPr>
          <p:spPr bwMode="auto">
            <a:xfrm>
              <a:off x="2640" y="1776"/>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79" name="Rectangle 9"/>
            <p:cNvSpPr>
              <a:spLocks noChangeArrowheads="1"/>
            </p:cNvSpPr>
            <p:nvPr/>
          </p:nvSpPr>
          <p:spPr bwMode="auto">
            <a:xfrm>
              <a:off x="3120" y="1776"/>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80" name="Rectangle 10"/>
            <p:cNvSpPr>
              <a:spLocks noChangeArrowheads="1"/>
            </p:cNvSpPr>
            <p:nvPr/>
          </p:nvSpPr>
          <p:spPr bwMode="auto">
            <a:xfrm>
              <a:off x="3600" y="1776"/>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81" name="Rectangle 11"/>
            <p:cNvSpPr>
              <a:spLocks noChangeArrowheads="1"/>
            </p:cNvSpPr>
            <p:nvPr/>
          </p:nvSpPr>
          <p:spPr bwMode="auto">
            <a:xfrm>
              <a:off x="4080" y="1776"/>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82" name="Rectangle 12"/>
            <p:cNvSpPr>
              <a:spLocks noChangeArrowheads="1"/>
            </p:cNvSpPr>
            <p:nvPr/>
          </p:nvSpPr>
          <p:spPr bwMode="auto">
            <a:xfrm>
              <a:off x="4560" y="1776"/>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83" name="Rectangle 13"/>
            <p:cNvSpPr>
              <a:spLocks noChangeArrowheads="1"/>
            </p:cNvSpPr>
            <p:nvPr/>
          </p:nvSpPr>
          <p:spPr bwMode="auto">
            <a:xfrm>
              <a:off x="216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84" name="Rectangle 14"/>
            <p:cNvSpPr>
              <a:spLocks noChangeArrowheads="1"/>
            </p:cNvSpPr>
            <p:nvPr/>
          </p:nvSpPr>
          <p:spPr bwMode="auto">
            <a:xfrm>
              <a:off x="264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85" name="Rectangle 15"/>
            <p:cNvSpPr>
              <a:spLocks noChangeArrowheads="1"/>
            </p:cNvSpPr>
            <p:nvPr/>
          </p:nvSpPr>
          <p:spPr bwMode="auto">
            <a:xfrm>
              <a:off x="312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86" name="Rectangle 16"/>
            <p:cNvSpPr>
              <a:spLocks noChangeArrowheads="1"/>
            </p:cNvSpPr>
            <p:nvPr/>
          </p:nvSpPr>
          <p:spPr bwMode="auto">
            <a:xfrm>
              <a:off x="360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87" name="Rectangle 17"/>
            <p:cNvSpPr>
              <a:spLocks noChangeArrowheads="1"/>
            </p:cNvSpPr>
            <p:nvPr/>
          </p:nvSpPr>
          <p:spPr bwMode="auto">
            <a:xfrm>
              <a:off x="408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88" name="Rectangle 18"/>
            <p:cNvSpPr>
              <a:spLocks noChangeArrowheads="1"/>
            </p:cNvSpPr>
            <p:nvPr/>
          </p:nvSpPr>
          <p:spPr bwMode="auto">
            <a:xfrm>
              <a:off x="216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89" name="Rectangle 19"/>
            <p:cNvSpPr>
              <a:spLocks noChangeArrowheads="1"/>
            </p:cNvSpPr>
            <p:nvPr/>
          </p:nvSpPr>
          <p:spPr bwMode="auto">
            <a:xfrm>
              <a:off x="264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90" name="Rectangle 20"/>
            <p:cNvSpPr>
              <a:spLocks noChangeArrowheads="1"/>
            </p:cNvSpPr>
            <p:nvPr/>
          </p:nvSpPr>
          <p:spPr bwMode="auto">
            <a:xfrm>
              <a:off x="312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91" name="Rectangle 21"/>
            <p:cNvSpPr>
              <a:spLocks noChangeArrowheads="1"/>
            </p:cNvSpPr>
            <p:nvPr/>
          </p:nvSpPr>
          <p:spPr bwMode="auto">
            <a:xfrm>
              <a:off x="360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92" name="Rectangle 22"/>
            <p:cNvSpPr>
              <a:spLocks noChangeArrowheads="1"/>
            </p:cNvSpPr>
            <p:nvPr/>
          </p:nvSpPr>
          <p:spPr bwMode="auto">
            <a:xfrm>
              <a:off x="408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93" name="Rectangle 23"/>
            <p:cNvSpPr>
              <a:spLocks noChangeArrowheads="1"/>
            </p:cNvSpPr>
            <p:nvPr/>
          </p:nvSpPr>
          <p:spPr bwMode="auto">
            <a:xfrm>
              <a:off x="456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94" name="Rectangle 24"/>
            <p:cNvSpPr>
              <a:spLocks noChangeArrowheads="1"/>
            </p:cNvSpPr>
            <p:nvPr/>
          </p:nvSpPr>
          <p:spPr bwMode="auto">
            <a:xfrm>
              <a:off x="120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95" name="Rectangle 25"/>
            <p:cNvSpPr>
              <a:spLocks noChangeArrowheads="1"/>
            </p:cNvSpPr>
            <p:nvPr/>
          </p:nvSpPr>
          <p:spPr bwMode="auto">
            <a:xfrm>
              <a:off x="168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96" name="Rectangle 26"/>
            <p:cNvSpPr>
              <a:spLocks noChangeArrowheads="1"/>
            </p:cNvSpPr>
            <p:nvPr/>
          </p:nvSpPr>
          <p:spPr bwMode="auto">
            <a:xfrm>
              <a:off x="216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97" name="Rectangle 27"/>
            <p:cNvSpPr>
              <a:spLocks noChangeArrowheads="1"/>
            </p:cNvSpPr>
            <p:nvPr/>
          </p:nvSpPr>
          <p:spPr bwMode="auto">
            <a:xfrm>
              <a:off x="264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98" name="Rectangle 28"/>
            <p:cNvSpPr>
              <a:spLocks noChangeArrowheads="1"/>
            </p:cNvSpPr>
            <p:nvPr/>
          </p:nvSpPr>
          <p:spPr bwMode="auto">
            <a:xfrm>
              <a:off x="312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99" name="Rectangle 29"/>
            <p:cNvSpPr>
              <a:spLocks noChangeArrowheads="1"/>
            </p:cNvSpPr>
            <p:nvPr/>
          </p:nvSpPr>
          <p:spPr bwMode="auto">
            <a:xfrm>
              <a:off x="360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00" name="Rectangle 30"/>
            <p:cNvSpPr>
              <a:spLocks noChangeArrowheads="1"/>
            </p:cNvSpPr>
            <p:nvPr/>
          </p:nvSpPr>
          <p:spPr bwMode="auto">
            <a:xfrm>
              <a:off x="408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01" name="Rectangle 31"/>
            <p:cNvSpPr>
              <a:spLocks noChangeArrowheads="1"/>
            </p:cNvSpPr>
            <p:nvPr/>
          </p:nvSpPr>
          <p:spPr bwMode="auto">
            <a:xfrm>
              <a:off x="720" y="240"/>
              <a:ext cx="480" cy="384"/>
            </a:xfrm>
            <a:prstGeom prst="rect">
              <a:avLst/>
            </a:prstGeom>
            <a:solidFill>
              <a:schemeClr val="accent1"/>
            </a:solidFill>
            <a:ln w="9525">
              <a:solidFill>
                <a:schemeClr val="tx1"/>
              </a:solidFill>
              <a:miter lim="800000"/>
              <a:headEnd/>
              <a:tailEnd/>
            </a:ln>
          </p:spPr>
          <p:txBody>
            <a:bodyPr wrap="none" anchor="ctr"/>
            <a:lstStyle/>
            <a:p>
              <a:pPr algn="ctr">
                <a:spcBef>
                  <a:spcPct val="50000"/>
                </a:spcBef>
              </a:pPr>
              <a:endParaRPr lang="en-US" b="1">
                <a:solidFill>
                  <a:srgbClr val="0000FF"/>
                </a:solidFill>
              </a:endParaRPr>
            </a:p>
            <a:p>
              <a:pPr algn="ctr"/>
              <a:endParaRPr lang="en-US"/>
            </a:p>
          </p:txBody>
        </p:sp>
        <p:sp>
          <p:nvSpPr>
            <p:cNvPr id="39102" name="Rectangle 32"/>
            <p:cNvSpPr>
              <a:spLocks noChangeArrowheads="1"/>
            </p:cNvSpPr>
            <p:nvPr/>
          </p:nvSpPr>
          <p:spPr bwMode="auto">
            <a:xfrm>
              <a:off x="120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03" name="Rectangle 33"/>
            <p:cNvSpPr>
              <a:spLocks noChangeArrowheads="1"/>
            </p:cNvSpPr>
            <p:nvPr/>
          </p:nvSpPr>
          <p:spPr bwMode="auto">
            <a:xfrm>
              <a:off x="168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04" name="Rectangle 34"/>
            <p:cNvSpPr>
              <a:spLocks noChangeArrowheads="1"/>
            </p:cNvSpPr>
            <p:nvPr/>
          </p:nvSpPr>
          <p:spPr bwMode="auto">
            <a:xfrm>
              <a:off x="216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05" name="Rectangle 35"/>
            <p:cNvSpPr>
              <a:spLocks noChangeArrowheads="1"/>
            </p:cNvSpPr>
            <p:nvPr/>
          </p:nvSpPr>
          <p:spPr bwMode="auto">
            <a:xfrm>
              <a:off x="264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06" name="Rectangle 36"/>
            <p:cNvSpPr>
              <a:spLocks noChangeArrowheads="1"/>
            </p:cNvSpPr>
            <p:nvPr/>
          </p:nvSpPr>
          <p:spPr bwMode="auto">
            <a:xfrm>
              <a:off x="312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07" name="Rectangle 37"/>
            <p:cNvSpPr>
              <a:spLocks noChangeArrowheads="1"/>
            </p:cNvSpPr>
            <p:nvPr/>
          </p:nvSpPr>
          <p:spPr bwMode="auto">
            <a:xfrm>
              <a:off x="360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08" name="Rectangle 38"/>
            <p:cNvSpPr>
              <a:spLocks noChangeArrowheads="1"/>
            </p:cNvSpPr>
            <p:nvPr/>
          </p:nvSpPr>
          <p:spPr bwMode="auto">
            <a:xfrm>
              <a:off x="168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09" name="Rectangle 39"/>
            <p:cNvSpPr>
              <a:spLocks noChangeArrowheads="1"/>
            </p:cNvSpPr>
            <p:nvPr/>
          </p:nvSpPr>
          <p:spPr bwMode="auto">
            <a:xfrm>
              <a:off x="216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10" name="Rectangle 40"/>
            <p:cNvSpPr>
              <a:spLocks noChangeArrowheads="1"/>
            </p:cNvSpPr>
            <p:nvPr/>
          </p:nvSpPr>
          <p:spPr bwMode="auto">
            <a:xfrm>
              <a:off x="264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11" name="Rectangle 41"/>
            <p:cNvSpPr>
              <a:spLocks noChangeArrowheads="1"/>
            </p:cNvSpPr>
            <p:nvPr/>
          </p:nvSpPr>
          <p:spPr bwMode="auto">
            <a:xfrm>
              <a:off x="312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112" name="Rectangle 42"/>
            <p:cNvSpPr>
              <a:spLocks noChangeArrowheads="1"/>
            </p:cNvSpPr>
            <p:nvPr/>
          </p:nvSpPr>
          <p:spPr bwMode="auto">
            <a:xfrm>
              <a:off x="360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grpSp>
      <p:grpSp>
        <p:nvGrpSpPr>
          <p:cNvPr id="3" name="Group 98"/>
          <p:cNvGrpSpPr>
            <a:grpSpLocks/>
          </p:cNvGrpSpPr>
          <p:nvPr/>
        </p:nvGrpSpPr>
        <p:grpSpPr bwMode="auto">
          <a:xfrm>
            <a:off x="1143000" y="381000"/>
            <a:ext cx="5334000" cy="609600"/>
            <a:chOff x="720" y="-240"/>
            <a:chExt cx="3360" cy="384"/>
          </a:xfrm>
        </p:grpSpPr>
        <p:sp>
          <p:nvSpPr>
            <p:cNvPr id="39060" name="Rectangle 84"/>
            <p:cNvSpPr>
              <a:spLocks noChangeArrowheads="1"/>
            </p:cNvSpPr>
            <p:nvPr/>
          </p:nvSpPr>
          <p:spPr bwMode="auto">
            <a:xfrm>
              <a:off x="720" y="-240"/>
              <a:ext cx="528" cy="384"/>
            </a:xfrm>
            <a:prstGeom prst="rect">
              <a:avLst/>
            </a:prstGeom>
            <a:solidFill>
              <a:schemeClr val="accent1"/>
            </a:solidFill>
            <a:ln w="9525">
              <a:solidFill>
                <a:schemeClr val="tx1"/>
              </a:solidFill>
              <a:miter lim="800000"/>
              <a:headEnd/>
              <a:tailEnd/>
            </a:ln>
          </p:spPr>
          <p:txBody>
            <a:bodyPr wrap="none" anchor="ctr"/>
            <a:lstStyle/>
            <a:p>
              <a:pPr algn="ctr">
                <a:spcBef>
                  <a:spcPct val="50000"/>
                </a:spcBef>
              </a:pPr>
              <a:endParaRPr lang="en-US" b="1">
                <a:solidFill>
                  <a:srgbClr val="0000FF"/>
                </a:solidFill>
              </a:endParaRPr>
            </a:p>
            <a:p>
              <a:pPr algn="ctr"/>
              <a:endParaRPr lang="en-US"/>
            </a:p>
          </p:txBody>
        </p:sp>
        <p:sp>
          <p:nvSpPr>
            <p:cNvPr id="39061" name="Rectangle 85"/>
            <p:cNvSpPr>
              <a:spLocks noChangeArrowheads="1"/>
            </p:cNvSpPr>
            <p:nvPr/>
          </p:nvSpPr>
          <p:spPr bwMode="auto">
            <a:xfrm>
              <a:off x="120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62" name="Rectangle 86"/>
            <p:cNvSpPr>
              <a:spLocks noChangeArrowheads="1"/>
            </p:cNvSpPr>
            <p:nvPr/>
          </p:nvSpPr>
          <p:spPr bwMode="auto">
            <a:xfrm>
              <a:off x="168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63" name="Rectangle 87"/>
            <p:cNvSpPr>
              <a:spLocks noChangeArrowheads="1"/>
            </p:cNvSpPr>
            <p:nvPr/>
          </p:nvSpPr>
          <p:spPr bwMode="auto">
            <a:xfrm>
              <a:off x="216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64" name="Rectangle 88"/>
            <p:cNvSpPr>
              <a:spLocks noChangeArrowheads="1"/>
            </p:cNvSpPr>
            <p:nvPr/>
          </p:nvSpPr>
          <p:spPr bwMode="auto">
            <a:xfrm>
              <a:off x="264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65" name="Rectangle 89"/>
            <p:cNvSpPr>
              <a:spLocks noChangeArrowheads="1"/>
            </p:cNvSpPr>
            <p:nvPr/>
          </p:nvSpPr>
          <p:spPr bwMode="auto">
            <a:xfrm>
              <a:off x="312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66" name="Rectangle 90"/>
            <p:cNvSpPr>
              <a:spLocks noChangeArrowheads="1"/>
            </p:cNvSpPr>
            <p:nvPr/>
          </p:nvSpPr>
          <p:spPr bwMode="auto">
            <a:xfrm>
              <a:off x="3600" y="-24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67" name="Text Box 91"/>
            <p:cNvSpPr txBox="1">
              <a:spLocks noChangeArrowheads="1"/>
            </p:cNvSpPr>
            <p:nvPr/>
          </p:nvSpPr>
          <p:spPr bwMode="auto">
            <a:xfrm>
              <a:off x="1296" y="-24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Ă</a:t>
              </a:r>
            </a:p>
          </p:txBody>
        </p:sp>
        <p:sp>
          <p:nvSpPr>
            <p:cNvPr id="39068" name="Text Box 92"/>
            <p:cNvSpPr txBox="1">
              <a:spLocks noChangeArrowheads="1"/>
            </p:cNvSpPr>
            <p:nvPr/>
          </p:nvSpPr>
          <p:spPr bwMode="auto">
            <a:xfrm>
              <a:off x="1728" y="-24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CC3300"/>
                  </a:solidFill>
                </a:rPr>
                <a:t>N</a:t>
              </a:r>
            </a:p>
          </p:txBody>
        </p:sp>
        <p:sp>
          <p:nvSpPr>
            <p:cNvPr id="39069" name="Text Box 93"/>
            <p:cNvSpPr txBox="1">
              <a:spLocks noChangeArrowheads="1"/>
            </p:cNvSpPr>
            <p:nvPr/>
          </p:nvSpPr>
          <p:spPr bwMode="auto">
            <a:xfrm>
              <a:off x="2208" y="-24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M</a:t>
              </a:r>
            </a:p>
          </p:txBody>
        </p:sp>
        <p:sp>
          <p:nvSpPr>
            <p:cNvPr id="39070" name="Text Box 94"/>
            <p:cNvSpPr txBox="1">
              <a:spLocks noChangeArrowheads="1"/>
            </p:cNvSpPr>
            <p:nvPr/>
          </p:nvSpPr>
          <p:spPr bwMode="auto">
            <a:xfrm>
              <a:off x="2736" y="-24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I</a:t>
              </a:r>
            </a:p>
          </p:txBody>
        </p:sp>
        <p:sp>
          <p:nvSpPr>
            <p:cNvPr id="39071" name="Text Box 95"/>
            <p:cNvSpPr txBox="1">
              <a:spLocks noChangeArrowheads="1"/>
            </p:cNvSpPr>
            <p:nvPr/>
          </p:nvSpPr>
          <p:spPr bwMode="auto">
            <a:xfrm>
              <a:off x="3264" y="-24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CC3300"/>
                  </a:solidFill>
                </a:rPr>
                <a:t>Ế</a:t>
              </a:r>
            </a:p>
          </p:txBody>
        </p:sp>
        <p:sp>
          <p:nvSpPr>
            <p:cNvPr id="39072" name="Text Box 96"/>
            <p:cNvSpPr txBox="1">
              <a:spLocks noChangeArrowheads="1"/>
            </p:cNvSpPr>
            <p:nvPr/>
          </p:nvSpPr>
          <p:spPr bwMode="auto">
            <a:xfrm>
              <a:off x="3648" y="-24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U</a:t>
              </a:r>
            </a:p>
          </p:txBody>
        </p:sp>
        <p:sp>
          <p:nvSpPr>
            <p:cNvPr id="39073" name="Text Box 97"/>
            <p:cNvSpPr txBox="1">
              <a:spLocks noChangeArrowheads="1"/>
            </p:cNvSpPr>
            <p:nvPr/>
          </p:nvSpPr>
          <p:spPr bwMode="auto">
            <a:xfrm rot="10745155" flipV="1">
              <a:off x="815" y="-240"/>
              <a:ext cx="33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V</a:t>
              </a:r>
            </a:p>
          </p:txBody>
        </p:sp>
      </p:grpSp>
      <p:grpSp>
        <p:nvGrpSpPr>
          <p:cNvPr id="4" name="Group 99"/>
          <p:cNvGrpSpPr>
            <a:grpSpLocks/>
          </p:cNvGrpSpPr>
          <p:nvPr/>
        </p:nvGrpSpPr>
        <p:grpSpPr bwMode="auto">
          <a:xfrm>
            <a:off x="1905000" y="990600"/>
            <a:ext cx="5334000" cy="609600"/>
            <a:chOff x="1200" y="624"/>
            <a:chExt cx="3360" cy="384"/>
          </a:xfrm>
        </p:grpSpPr>
        <p:sp>
          <p:nvSpPr>
            <p:cNvPr id="39046" name="Rectangle 100"/>
            <p:cNvSpPr>
              <a:spLocks noChangeArrowheads="1"/>
            </p:cNvSpPr>
            <p:nvPr/>
          </p:nvSpPr>
          <p:spPr bwMode="auto">
            <a:xfrm>
              <a:off x="120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47" name="Rectangle 101"/>
            <p:cNvSpPr>
              <a:spLocks noChangeArrowheads="1"/>
            </p:cNvSpPr>
            <p:nvPr/>
          </p:nvSpPr>
          <p:spPr bwMode="auto">
            <a:xfrm>
              <a:off x="168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48" name="Rectangle 102"/>
            <p:cNvSpPr>
              <a:spLocks noChangeArrowheads="1"/>
            </p:cNvSpPr>
            <p:nvPr/>
          </p:nvSpPr>
          <p:spPr bwMode="auto">
            <a:xfrm>
              <a:off x="216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49" name="Rectangle 103"/>
            <p:cNvSpPr>
              <a:spLocks noChangeArrowheads="1"/>
            </p:cNvSpPr>
            <p:nvPr/>
          </p:nvSpPr>
          <p:spPr bwMode="auto">
            <a:xfrm>
              <a:off x="264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50" name="Rectangle 104"/>
            <p:cNvSpPr>
              <a:spLocks noChangeArrowheads="1"/>
            </p:cNvSpPr>
            <p:nvPr/>
          </p:nvSpPr>
          <p:spPr bwMode="auto">
            <a:xfrm>
              <a:off x="312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51" name="Rectangle 105"/>
            <p:cNvSpPr>
              <a:spLocks noChangeArrowheads="1"/>
            </p:cNvSpPr>
            <p:nvPr/>
          </p:nvSpPr>
          <p:spPr bwMode="auto">
            <a:xfrm>
              <a:off x="360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52" name="Rectangle 106"/>
            <p:cNvSpPr>
              <a:spLocks noChangeArrowheads="1"/>
            </p:cNvSpPr>
            <p:nvPr/>
          </p:nvSpPr>
          <p:spPr bwMode="auto">
            <a:xfrm>
              <a:off x="4080" y="62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53" name="Text Box 107"/>
            <p:cNvSpPr txBox="1">
              <a:spLocks noChangeArrowheads="1"/>
            </p:cNvSpPr>
            <p:nvPr/>
          </p:nvSpPr>
          <p:spPr bwMode="auto">
            <a:xfrm>
              <a:off x="2256" y="62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O</a:t>
              </a:r>
            </a:p>
          </p:txBody>
        </p:sp>
        <p:sp>
          <p:nvSpPr>
            <p:cNvPr id="39054" name="Text Box 108"/>
            <p:cNvSpPr txBox="1">
              <a:spLocks noChangeArrowheads="1"/>
            </p:cNvSpPr>
            <p:nvPr/>
          </p:nvSpPr>
          <p:spPr bwMode="auto">
            <a:xfrm>
              <a:off x="1776" y="643"/>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H</a:t>
              </a:r>
            </a:p>
          </p:txBody>
        </p:sp>
        <p:sp>
          <p:nvSpPr>
            <p:cNvPr id="39055" name="Text Box 109"/>
            <p:cNvSpPr txBox="1">
              <a:spLocks noChangeArrowheads="1"/>
            </p:cNvSpPr>
            <p:nvPr/>
          </p:nvSpPr>
          <p:spPr bwMode="auto">
            <a:xfrm>
              <a:off x="1248" y="62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N</a:t>
              </a:r>
            </a:p>
          </p:txBody>
        </p:sp>
        <p:sp>
          <p:nvSpPr>
            <p:cNvPr id="39056" name="Text Box 110"/>
            <p:cNvSpPr txBox="1">
              <a:spLocks noChangeArrowheads="1"/>
            </p:cNvSpPr>
            <p:nvPr/>
          </p:nvSpPr>
          <p:spPr bwMode="auto">
            <a:xfrm>
              <a:off x="2688" y="62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G</a:t>
              </a:r>
            </a:p>
          </p:txBody>
        </p:sp>
        <p:sp>
          <p:nvSpPr>
            <p:cNvPr id="39057" name="Text Box 111"/>
            <p:cNvSpPr txBox="1">
              <a:spLocks noChangeArrowheads="1"/>
            </p:cNvSpPr>
            <p:nvPr/>
          </p:nvSpPr>
          <p:spPr bwMode="auto">
            <a:xfrm>
              <a:off x="3216" y="62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CC3300"/>
                  </a:solidFill>
                </a:rPr>
                <a:t>I</a:t>
              </a:r>
            </a:p>
          </p:txBody>
        </p:sp>
        <p:sp>
          <p:nvSpPr>
            <p:cNvPr id="39058" name="Text Box 112"/>
            <p:cNvSpPr txBox="1">
              <a:spLocks noChangeArrowheads="1"/>
            </p:cNvSpPr>
            <p:nvPr/>
          </p:nvSpPr>
          <p:spPr bwMode="auto">
            <a:xfrm>
              <a:off x="3648" y="62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Á</a:t>
              </a:r>
            </a:p>
          </p:txBody>
        </p:sp>
        <p:sp>
          <p:nvSpPr>
            <p:cNvPr id="39059" name="Text Box 113"/>
            <p:cNvSpPr txBox="1">
              <a:spLocks noChangeArrowheads="1"/>
            </p:cNvSpPr>
            <p:nvPr/>
          </p:nvSpPr>
          <p:spPr bwMode="auto">
            <a:xfrm>
              <a:off x="4128" y="62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O</a:t>
              </a:r>
            </a:p>
          </p:txBody>
        </p:sp>
      </p:grpSp>
      <p:grpSp>
        <p:nvGrpSpPr>
          <p:cNvPr id="5" name="Group 114"/>
          <p:cNvGrpSpPr>
            <a:grpSpLocks/>
          </p:cNvGrpSpPr>
          <p:nvPr/>
        </p:nvGrpSpPr>
        <p:grpSpPr bwMode="auto">
          <a:xfrm>
            <a:off x="3429000" y="1600200"/>
            <a:ext cx="4572000" cy="609600"/>
            <a:chOff x="2160" y="1008"/>
            <a:chExt cx="2880" cy="384"/>
          </a:xfrm>
        </p:grpSpPr>
        <p:sp>
          <p:nvSpPr>
            <p:cNvPr id="39034" name="Rectangle 115"/>
            <p:cNvSpPr>
              <a:spLocks noChangeArrowheads="1"/>
            </p:cNvSpPr>
            <p:nvPr/>
          </p:nvSpPr>
          <p:spPr bwMode="auto">
            <a:xfrm>
              <a:off x="216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35" name="Rectangle 116"/>
            <p:cNvSpPr>
              <a:spLocks noChangeArrowheads="1"/>
            </p:cNvSpPr>
            <p:nvPr/>
          </p:nvSpPr>
          <p:spPr bwMode="auto">
            <a:xfrm>
              <a:off x="264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36" name="Rectangle 117"/>
            <p:cNvSpPr>
              <a:spLocks noChangeArrowheads="1"/>
            </p:cNvSpPr>
            <p:nvPr/>
          </p:nvSpPr>
          <p:spPr bwMode="auto">
            <a:xfrm>
              <a:off x="312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37" name="Rectangle 118"/>
            <p:cNvSpPr>
              <a:spLocks noChangeArrowheads="1"/>
            </p:cNvSpPr>
            <p:nvPr/>
          </p:nvSpPr>
          <p:spPr bwMode="auto">
            <a:xfrm>
              <a:off x="360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38" name="Rectangle 119"/>
            <p:cNvSpPr>
              <a:spLocks noChangeArrowheads="1"/>
            </p:cNvSpPr>
            <p:nvPr/>
          </p:nvSpPr>
          <p:spPr bwMode="auto">
            <a:xfrm>
              <a:off x="408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39" name="Rectangle 120"/>
            <p:cNvSpPr>
              <a:spLocks noChangeArrowheads="1"/>
            </p:cNvSpPr>
            <p:nvPr/>
          </p:nvSpPr>
          <p:spPr bwMode="auto">
            <a:xfrm>
              <a:off x="4560" y="1008"/>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40" name="Text Box 121"/>
            <p:cNvSpPr txBox="1">
              <a:spLocks noChangeArrowheads="1"/>
            </p:cNvSpPr>
            <p:nvPr/>
          </p:nvSpPr>
          <p:spPr bwMode="auto">
            <a:xfrm>
              <a:off x="2256" y="100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T</a:t>
              </a:r>
            </a:p>
          </p:txBody>
        </p:sp>
        <p:sp>
          <p:nvSpPr>
            <p:cNvPr id="39041" name="Text Box 122"/>
            <p:cNvSpPr txBox="1">
              <a:spLocks noChangeArrowheads="1"/>
            </p:cNvSpPr>
            <p:nvPr/>
          </p:nvSpPr>
          <p:spPr bwMode="auto">
            <a:xfrm>
              <a:off x="2688" y="100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H</a:t>
              </a:r>
            </a:p>
          </p:txBody>
        </p:sp>
        <p:sp>
          <p:nvSpPr>
            <p:cNvPr id="39042" name="Text Box 123"/>
            <p:cNvSpPr txBox="1">
              <a:spLocks noChangeArrowheads="1"/>
            </p:cNvSpPr>
            <p:nvPr/>
          </p:nvSpPr>
          <p:spPr bwMode="auto">
            <a:xfrm>
              <a:off x="3168" y="100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CC3300"/>
                  </a:solidFill>
                </a:rPr>
                <a:t>I</a:t>
              </a:r>
            </a:p>
          </p:txBody>
        </p:sp>
        <p:sp>
          <p:nvSpPr>
            <p:cNvPr id="39043" name="Text Box 124"/>
            <p:cNvSpPr txBox="1">
              <a:spLocks noChangeArrowheads="1"/>
            </p:cNvSpPr>
            <p:nvPr/>
          </p:nvSpPr>
          <p:spPr bwMode="auto">
            <a:xfrm>
              <a:off x="3648" y="100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H</a:t>
              </a:r>
            </a:p>
          </p:txBody>
        </p:sp>
        <p:sp>
          <p:nvSpPr>
            <p:cNvPr id="39044" name="Text Box 125"/>
            <p:cNvSpPr txBox="1">
              <a:spLocks noChangeArrowheads="1"/>
            </p:cNvSpPr>
            <p:nvPr/>
          </p:nvSpPr>
          <p:spPr bwMode="auto">
            <a:xfrm>
              <a:off x="4128" y="100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Ộ</a:t>
              </a:r>
            </a:p>
          </p:txBody>
        </p:sp>
        <p:sp>
          <p:nvSpPr>
            <p:cNvPr id="39045" name="Text Box 126"/>
            <p:cNvSpPr txBox="1">
              <a:spLocks noChangeArrowheads="1"/>
            </p:cNvSpPr>
            <p:nvPr/>
          </p:nvSpPr>
          <p:spPr bwMode="auto">
            <a:xfrm>
              <a:off x="4608" y="100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CC3300"/>
                  </a:solidFill>
                </a:rPr>
                <a:t>I</a:t>
              </a:r>
            </a:p>
          </p:txBody>
        </p:sp>
      </p:grpSp>
      <p:grpSp>
        <p:nvGrpSpPr>
          <p:cNvPr id="6" name="Group 127"/>
          <p:cNvGrpSpPr>
            <a:grpSpLocks/>
          </p:cNvGrpSpPr>
          <p:nvPr/>
        </p:nvGrpSpPr>
        <p:grpSpPr bwMode="auto">
          <a:xfrm>
            <a:off x="1905000" y="2209800"/>
            <a:ext cx="5334000" cy="609600"/>
            <a:chOff x="1200" y="1392"/>
            <a:chExt cx="3360" cy="384"/>
          </a:xfrm>
        </p:grpSpPr>
        <p:sp>
          <p:nvSpPr>
            <p:cNvPr id="39020" name="Rectangle 128"/>
            <p:cNvSpPr>
              <a:spLocks noChangeArrowheads="1"/>
            </p:cNvSpPr>
            <p:nvPr/>
          </p:nvSpPr>
          <p:spPr bwMode="auto">
            <a:xfrm>
              <a:off x="120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21" name="Rectangle 129"/>
            <p:cNvSpPr>
              <a:spLocks noChangeArrowheads="1"/>
            </p:cNvSpPr>
            <p:nvPr/>
          </p:nvSpPr>
          <p:spPr bwMode="auto">
            <a:xfrm>
              <a:off x="168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22" name="Rectangle 130"/>
            <p:cNvSpPr>
              <a:spLocks noChangeArrowheads="1"/>
            </p:cNvSpPr>
            <p:nvPr/>
          </p:nvSpPr>
          <p:spPr bwMode="auto">
            <a:xfrm>
              <a:off x="216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23" name="Rectangle 131"/>
            <p:cNvSpPr>
              <a:spLocks noChangeArrowheads="1"/>
            </p:cNvSpPr>
            <p:nvPr/>
          </p:nvSpPr>
          <p:spPr bwMode="auto">
            <a:xfrm>
              <a:off x="264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24" name="Rectangle 132"/>
            <p:cNvSpPr>
              <a:spLocks noChangeArrowheads="1"/>
            </p:cNvSpPr>
            <p:nvPr/>
          </p:nvSpPr>
          <p:spPr bwMode="auto">
            <a:xfrm>
              <a:off x="312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25" name="Rectangle 133"/>
            <p:cNvSpPr>
              <a:spLocks noChangeArrowheads="1"/>
            </p:cNvSpPr>
            <p:nvPr/>
          </p:nvSpPr>
          <p:spPr bwMode="auto">
            <a:xfrm>
              <a:off x="360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26" name="Rectangle 134"/>
            <p:cNvSpPr>
              <a:spLocks noChangeArrowheads="1"/>
            </p:cNvSpPr>
            <p:nvPr/>
          </p:nvSpPr>
          <p:spPr bwMode="auto">
            <a:xfrm>
              <a:off x="4080" y="139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27" name="Text Box 135"/>
            <p:cNvSpPr txBox="1">
              <a:spLocks noChangeArrowheads="1"/>
            </p:cNvSpPr>
            <p:nvPr/>
          </p:nvSpPr>
          <p:spPr bwMode="auto">
            <a:xfrm>
              <a:off x="1248" y="1392"/>
              <a:ext cx="38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K</a:t>
              </a:r>
            </a:p>
          </p:txBody>
        </p:sp>
        <p:sp>
          <p:nvSpPr>
            <p:cNvPr id="39028" name="Text Box 136"/>
            <p:cNvSpPr txBox="1">
              <a:spLocks noChangeArrowheads="1"/>
            </p:cNvSpPr>
            <p:nvPr/>
          </p:nvSpPr>
          <p:spPr bwMode="auto">
            <a:xfrm>
              <a:off x="1728" y="139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H</a:t>
              </a:r>
            </a:p>
          </p:txBody>
        </p:sp>
        <p:sp>
          <p:nvSpPr>
            <p:cNvPr id="39029" name="Text Box 137"/>
            <p:cNvSpPr txBox="1">
              <a:spLocks noChangeArrowheads="1"/>
            </p:cNvSpPr>
            <p:nvPr/>
          </p:nvSpPr>
          <p:spPr bwMode="auto">
            <a:xfrm>
              <a:off x="2256" y="139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O</a:t>
              </a:r>
            </a:p>
          </p:txBody>
        </p:sp>
        <p:sp>
          <p:nvSpPr>
            <p:cNvPr id="39030" name="Text Box 138"/>
            <p:cNvSpPr txBox="1">
              <a:spLocks noChangeArrowheads="1"/>
            </p:cNvSpPr>
            <p:nvPr/>
          </p:nvSpPr>
          <p:spPr bwMode="auto">
            <a:xfrm>
              <a:off x="2688" y="139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CC3300"/>
                  </a:solidFill>
                </a:rPr>
                <a:t>S</a:t>
              </a:r>
            </a:p>
          </p:txBody>
        </p:sp>
        <p:sp>
          <p:nvSpPr>
            <p:cNvPr id="39031" name="Text Box 139"/>
            <p:cNvSpPr txBox="1">
              <a:spLocks noChangeArrowheads="1"/>
            </p:cNvSpPr>
            <p:nvPr/>
          </p:nvSpPr>
          <p:spPr bwMode="auto">
            <a:xfrm>
              <a:off x="3168" y="139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Á</a:t>
              </a:r>
            </a:p>
          </p:txBody>
        </p:sp>
        <p:sp>
          <p:nvSpPr>
            <p:cNvPr id="39032" name="Text Box 140"/>
            <p:cNvSpPr txBox="1">
              <a:spLocks noChangeArrowheads="1"/>
            </p:cNvSpPr>
            <p:nvPr/>
          </p:nvSpPr>
          <p:spPr bwMode="auto">
            <a:xfrm>
              <a:off x="3648" y="139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C</a:t>
              </a:r>
            </a:p>
          </p:txBody>
        </p:sp>
        <p:sp>
          <p:nvSpPr>
            <p:cNvPr id="39033" name="Text Box 141"/>
            <p:cNvSpPr txBox="1">
              <a:spLocks noChangeArrowheads="1"/>
            </p:cNvSpPr>
            <p:nvPr/>
          </p:nvSpPr>
          <p:spPr bwMode="auto">
            <a:xfrm>
              <a:off x="4176" y="139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H</a:t>
              </a:r>
            </a:p>
          </p:txBody>
        </p:sp>
      </p:grpSp>
      <p:grpSp>
        <p:nvGrpSpPr>
          <p:cNvPr id="7" name="Group 142"/>
          <p:cNvGrpSpPr>
            <a:grpSpLocks/>
          </p:cNvGrpSpPr>
          <p:nvPr/>
        </p:nvGrpSpPr>
        <p:grpSpPr bwMode="auto">
          <a:xfrm>
            <a:off x="4191000" y="2819400"/>
            <a:ext cx="3810000" cy="609600"/>
            <a:chOff x="2640" y="1776"/>
            <a:chExt cx="2400" cy="384"/>
          </a:xfrm>
        </p:grpSpPr>
        <p:sp>
          <p:nvSpPr>
            <p:cNvPr id="39010" name="Rectangle 143"/>
            <p:cNvSpPr>
              <a:spLocks noChangeArrowheads="1"/>
            </p:cNvSpPr>
            <p:nvPr/>
          </p:nvSpPr>
          <p:spPr bwMode="auto">
            <a:xfrm>
              <a:off x="2640" y="1776"/>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11" name="Rectangle 144"/>
            <p:cNvSpPr>
              <a:spLocks noChangeArrowheads="1"/>
            </p:cNvSpPr>
            <p:nvPr/>
          </p:nvSpPr>
          <p:spPr bwMode="auto">
            <a:xfrm>
              <a:off x="3120" y="1776"/>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12" name="Rectangle 145"/>
            <p:cNvSpPr>
              <a:spLocks noChangeArrowheads="1"/>
            </p:cNvSpPr>
            <p:nvPr/>
          </p:nvSpPr>
          <p:spPr bwMode="auto">
            <a:xfrm>
              <a:off x="3600" y="1776"/>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13" name="Rectangle 146"/>
            <p:cNvSpPr>
              <a:spLocks noChangeArrowheads="1"/>
            </p:cNvSpPr>
            <p:nvPr/>
          </p:nvSpPr>
          <p:spPr bwMode="auto">
            <a:xfrm>
              <a:off x="4080" y="1776"/>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14" name="Rectangle 147"/>
            <p:cNvSpPr>
              <a:spLocks noChangeArrowheads="1"/>
            </p:cNvSpPr>
            <p:nvPr/>
          </p:nvSpPr>
          <p:spPr bwMode="auto">
            <a:xfrm>
              <a:off x="4560" y="1776"/>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15" name="Text Box 148"/>
            <p:cNvSpPr txBox="1">
              <a:spLocks noChangeArrowheads="1"/>
            </p:cNvSpPr>
            <p:nvPr/>
          </p:nvSpPr>
          <p:spPr bwMode="auto">
            <a:xfrm>
              <a:off x="2688" y="1776"/>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CC3300"/>
                  </a:solidFill>
                </a:rPr>
                <a:t>B</a:t>
              </a:r>
            </a:p>
          </p:txBody>
        </p:sp>
        <p:sp>
          <p:nvSpPr>
            <p:cNvPr id="39016" name="Text Box 149"/>
            <p:cNvSpPr txBox="1">
              <a:spLocks noChangeArrowheads="1"/>
            </p:cNvSpPr>
            <p:nvPr/>
          </p:nvSpPr>
          <p:spPr bwMode="auto">
            <a:xfrm>
              <a:off x="3168" y="1776"/>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I</a:t>
              </a:r>
            </a:p>
          </p:txBody>
        </p:sp>
        <p:sp>
          <p:nvSpPr>
            <p:cNvPr id="39017" name="Text Box 150"/>
            <p:cNvSpPr txBox="1">
              <a:spLocks noChangeArrowheads="1"/>
            </p:cNvSpPr>
            <p:nvPr/>
          </p:nvSpPr>
          <p:spPr bwMode="auto">
            <a:xfrm>
              <a:off x="3696" y="1776"/>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A</a:t>
              </a:r>
            </a:p>
          </p:txBody>
        </p:sp>
        <p:sp>
          <p:nvSpPr>
            <p:cNvPr id="39018" name="Text Box 151"/>
            <p:cNvSpPr txBox="1">
              <a:spLocks noChangeArrowheads="1"/>
            </p:cNvSpPr>
            <p:nvPr/>
          </p:nvSpPr>
          <p:spPr bwMode="auto">
            <a:xfrm>
              <a:off x="4176" y="1776"/>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Đ</a:t>
              </a:r>
            </a:p>
          </p:txBody>
        </p:sp>
        <p:sp>
          <p:nvSpPr>
            <p:cNvPr id="39019" name="Text Box 152"/>
            <p:cNvSpPr txBox="1">
              <a:spLocks noChangeArrowheads="1"/>
            </p:cNvSpPr>
            <p:nvPr/>
          </p:nvSpPr>
          <p:spPr bwMode="auto">
            <a:xfrm>
              <a:off x="4608" y="1776"/>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CC3300"/>
                  </a:solidFill>
                </a:rPr>
                <a:t>Á</a:t>
              </a:r>
            </a:p>
          </p:txBody>
        </p:sp>
      </p:grpSp>
      <p:grpSp>
        <p:nvGrpSpPr>
          <p:cNvPr id="8" name="Group 153"/>
          <p:cNvGrpSpPr>
            <a:grpSpLocks/>
          </p:cNvGrpSpPr>
          <p:nvPr/>
        </p:nvGrpSpPr>
        <p:grpSpPr bwMode="auto">
          <a:xfrm>
            <a:off x="1905000" y="3429000"/>
            <a:ext cx="5334000" cy="609600"/>
            <a:chOff x="1200" y="2160"/>
            <a:chExt cx="3360" cy="384"/>
          </a:xfrm>
        </p:grpSpPr>
        <p:sp>
          <p:nvSpPr>
            <p:cNvPr id="38996" name="Rectangle 154"/>
            <p:cNvSpPr>
              <a:spLocks noChangeArrowheads="1"/>
            </p:cNvSpPr>
            <p:nvPr/>
          </p:nvSpPr>
          <p:spPr bwMode="auto">
            <a:xfrm>
              <a:off x="120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97" name="Rectangle 155"/>
            <p:cNvSpPr>
              <a:spLocks noChangeArrowheads="1"/>
            </p:cNvSpPr>
            <p:nvPr/>
          </p:nvSpPr>
          <p:spPr bwMode="auto">
            <a:xfrm>
              <a:off x="408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98" name="Rectangle 156"/>
            <p:cNvSpPr>
              <a:spLocks noChangeArrowheads="1"/>
            </p:cNvSpPr>
            <p:nvPr/>
          </p:nvSpPr>
          <p:spPr bwMode="auto">
            <a:xfrm>
              <a:off x="168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99" name="Rectangle 157"/>
            <p:cNvSpPr>
              <a:spLocks noChangeArrowheads="1"/>
            </p:cNvSpPr>
            <p:nvPr/>
          </p:nvSpPr>
          <p:spPr bwMode="auto">
            <a:xfrm>
              <a:off x="216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00" name="Rectangle 158"/>
            <p:cNvSpPr>
              <a:spLocks noChangeArrowheads="1"/>
            </p:cNvSpPr>
            <p:nvPr/>
          </p:nvSpPr>
          <p:spPr bwMode="auto">
            <a:xfrm>
              <a:off x="264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01" name="Rectangle 159"/>
            <p:cNvSpPr>
              <a:spLocks noChangeArrowheads="1"/>
            </p:cNvSpPr>
            <p:nvPr/>
          </p:nvSpPr>
          <p:spPr bwMode="auto">
            <a:xfrm>
              <a:off x="312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02" name="Rectangle 160"/>
            <p:cNvSpPr>
              <a:spLocks noChangeArrowheads="1"/>
            </p:cNvSpPr>
            <p:nvPr/>
          </p:nvSpPr>
          <p:spPr bwMode="auto">
            <a:xfrm>
              <a:off x="3600" y="2160"/>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003" name="Text Box 161"/>
            <p:cNvSpPr txBox="1">
              <a:spLocks noChangeArrowheads="1"/>
            </p:cNvSpPr>
            <p:nvPr/>
          </p:nvSpPr>
          <p:spPr bwMode="auto">
            <a:xfrm>
              <a:off x="1296" y="216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K</a:t>
              </a:r>
            </a:p>
          </p:txBody>
        </p:sp>
        <p:sp>
          <p:nvSpPr>
            <p:cNvPr id="39004" name="Text Box 162"/>
            <p:cNvSpPr txBox="1">
              <a:spLocks noChangeArrowheads="1"/>
            </p:cNvSpPr>
            <p:nvPr/>
          </p:nvSpPr>
          <p:spPr bwMode="auto">
            <a:xfrm>
              <a:off x="1824" y="216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H</a:t>
              </a:r>
            </a:p>
          </p:txBody>
        </p:sp>
        <p:sp>
          <p:nvSpPr>
            <p:cNvPr id="39005" name="Text Box 163"/>
            <p:cNvSpPr txBox="1">
              <a:spLocks noChangeArrowheads="1"/>
            </p:cNvSpPr>
            <p:nvPr/>
          </p:nvSpPr>
          <p:spPr bwMode="auto">
            <a:xfrm>
              <a:off x="2256" y="216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Ổ</a:t>
              </a:r>
            </a:p>
          </p:txBody>
        </p:sp>
        <p:sp>
          <p:nvSpPr>
            <p:cNvPr id="39006" name="Text Box 164"/>
            <p:cNvSpPr txBox="1">
              <a:spLocks noChangeArrowheads="1"/>
            </p:cNvSpPr>
            <p:nvPr/>
          </p:nvSpPr>
          <p:spPr bwMode="auto">
            <a:xfrm>
              <a:off x="2688" y="216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N</a:t>
              </a:r>
            </a:p>
          </p:txBody>
        </p:sp>
        <p:sp>
          <p:nvSpPr>
            <p:cNvPr id="39007" name="Text Box 165"/>
            <p:cNvSpPr txBox="1">
              <a:spLocks noChangeArrowheads="1"/>
            </p:cNvSpPr>
            <p:nvPr/>
          </p:nvSpPr>
          <p:spPr bwMode="auto">
            <a:xfrm>
              <a:off x="3168" y="216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G</a:t>
              </a:r>
            </a:p>
          </p:txBody>
        </p:sp>
        <p:sp>
          <p:nvSpPr>
            <p:cNvPr id="39008" name="Text Box 166"/>
            <p:cNvSpPr txBox="1">
              <a:spLocks noChangeArrowheads="1"/>
            </p:cNvSpPr>
            <p:nvPr/>
          </p:nvSpPr>
          <p:spPr bwMode="auto">
            <a:xfrm>
              <a:off x="3696" y="216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CC3300"/>
                  </a:solidFill>
                </a:rPr>
                <a:t>T</a:t>
              </a:r>
            </a:p>
          </p:txBody>
        </p:sp>
        <p:sp>
          <p:nvSpPr>
            <p:cNvPr id="39009" name="Text Box 167"/>
            <p:cNvSpPr txBox="1">
              <a:spLocks noChangeArrowheads="1"/>
            </p:cNvSpPr>
            <p:nvPr/>
          </p:nvSpPr>
          <p:spPr bwMode="auto">
            <a:xfrm>
              <a:off x="4176" y="2160"/>
              <a:ext cx="33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0000FF"/>
                  </a:solidFill>
                </a:rPr>
                <a:t>Ử</a:t>
              </a:r>
            </a:p>
          </p:txBody>
        </p:sp>
      </p:grpSp>
      <p:grpSp>
        <p:nvGrpSpPr>
          <p:cNvPr id="38921" name="Group 168"/>
          <p:cNvGrpSpPr>
            <a:grpSpLocks/>
          </p:cNvGrpSpPr>
          <p:nvPr/>
        </p:nvGrpSpPr>
        <p:grpSpPr bwMode="auto">
          <a:xfrm>
            <a:off x="1143000" y="4343400"/>
            <a:ext cx="6858000" cy="609600"/>
            <a:chOff x="912" y="3264"/>
            <a:chExt cx="4320" cy="384"/>
          </a:xfrm>
        </p:grpSpPr>
        <p:sp>
          <p:nvSpPr>
            <p:cNvPr id="38978" name="Rectangle 169"/>
            <p:cNvSpPr>
              <a:spLocks noChangeArrowheads="1"/>
            </p:cNvSpPr>
            <p:nvPr/>
          </p:nvSpPr>
          <p:spPr bwMode="auto">
            <a:xfrm>
              <a:off x="1392" y="326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79" name="Rectangle 170"/>
            <p:cNvSpPr>
              <a:spLocks noChangeArrowheads="1"/>
            </p:cNvSpPr>
            <p:nvPr/>
          </p:nvSpPr>
          <p:spPr bwMode="auto">
            <a:xfrm>
              <a:off x="4272" y="326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80" name="Rectangle 171"/>
            <p:cNvSpPr>
              <a:spLocks noChangeArrowheads="1"/>
            </p:cNvSpPr>
            <p:nvPr/>
          </p:nvSpPr>
          <p:spPr bwMode="auto">
            <a:xfrm>
              <a:off x="1872" y="326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81" name="Rectangle 172"/>
            <p:cNvSpPr>
              <a:spLocks noChangeArrowheads="1"/>
            </p:cNvSpPr>
            <p:nvPr/>
          </p:nvSpPr>
          <p:spPr bwMode="auto">
            <a:xfrm>
              <a:off x="2352" y="326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82" name="Rectangle 173"/>
            <p:cNvSpPr>
              <a:spLocks noChangeArrowheads="1"/>
            </p:cNvSpPr>
            <p:nvPr/>
          </p:nvSpPr>
          <p:spPr bwMode="auto">
            <a:xfrm>
              <a:off x="2832" y="326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83" name="Rectangle 174"/>
            <p:cNvSpPr>
              <a:spLocks noChangeArrowheads="1"/>
            </p:cNvSpPr>
            <p:nvPr/>
          </p:nvSpPr>
          <p:spPr bwMode="auto">
            <a:xfrm>
              <a:off x="3312" y="326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84" name="Rectangle 175"/>
            <p:cNvSpPr>
              <a:spLocks noChangeArrowheads="1"/>
            </p:cNvSpPr>
            <p:nvPr/>
          </p:nvSpPr>
          <p:spPr bwMode="auto">
            <a:xfrm>
              <a:off x="3792" y="326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85" name="Rectangle 176"/>
            <p:cNvSpPr>
              <a:spLocks noChangeArrowheads="1"/>
            </p:cNvSpPr>
            <p:nvPr/>
          </p:nvSpPr>
          <p:spPr bwMode="auto">
            <a:xfrm>
              <a:off x="912" y="326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86" name="Rectangle 177"/>
            <p:cNvSpPr>
              <a:spLocks noChangeArrowheads="1"/>
            </p:cNvSpPr>
            <p:nvPr/>
          </p:nvSpPr>
          <p:spPr bwMode="auto">
            <a:xfrm>
              <a:off x="4752" y="326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87" name="Text Box 178"/>
            <p:cNvSpPr txBox="1">
              <a:spLocks noChangeArrowheads="1"/>
            </p:cNvSpPr>
            <p:nvPr/>
          </p:nvSpPr>
          <p:spPr bwMode="auto">
            <a:xfrm>
              <a:off x="1008" y="32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3200" b="1">
                <a:solidFill>
                  <a:srgbClr val="FF3300"/>
                </a:solidFill>
              </a:endParaRPr>
            </a:p>
          </p:txBody>
        </p:sp>
        <p:sp>
          <p:nvSpPr>
            <p:cNvPr id="38988" name="Text Box 179"/>
            <p:cNvSpPr txBox="1">
              <a:spLocks noChangeArrowheads="1"/>
            </p:cNvSpPr>
            <p:nvPr/>
          </p:nvSpPr>
          <p:spPr bwMode="auto">
            <a:xfrm>
              <a:off x="1440" y="32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3200" b="1">
                <a:solidFill>
                  <a:srgbClr val="FF3300"/>
                </a:solidFill>
              </a:endParaRPr>
            </a:p>
          </p:txBody>
        </p:sp>
        <p:sp>
          <p:nvSpPr>
            <p:cNvPr id="38989" name="Text Box 180"/>
            <p:cNvSpPr txBox="1">
              <a:spLocks noChangeArrowheads="1"/>
            </p:cNvSpPr>
            <p:nvPr/>
          </p:nvSpPr>
          <p:spPr bwMode="auto">
            <a:xfrm>
              <a:off x="2016" y="32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3200" b="1">
                <a:solidFill>
                  <a:srgbClr val="FF3300"/>
                </a:solidFill>
              </a:endParaRPr>
            </a:p>
          </p:txBody>
        </p:sp>
        <p:sp>
          <p:nvSpPr>
            <p:cNvPr id="38990" name="Text Box 181"/>
            <p:cNvSpPr txBox="1">
              <a:spLocks noChangeArrowheads="1"/>
            </p:cNvSpPr>
            <p:nvPr/>
          </p:nvSpPr>
          <p:spPr bwMode="auto">
            <a:xfrm>
              <a:off x="2496" y="3283"/>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3200" b="1">
                <a:solidFill>
                  <a:srgbClr val="FF3300"/>
                </a:solidFill>
              </a:endParaRPr>
            </a:p>
          </p:txBody>
        </p:sp>
        <p:sp>
          <p:nvSpPr>
            <p:cNvPr id="38991" name="Text Box 182"/>
            <p:cNvSpPr txBox="1">
              <a:spLocks noChangeArrowheads="1"/>
            </p:cNvSpPr>
            <p:nvPr/>
          </p:nvSpPr>
          <p:spPr bwMode="auto">
            <a:xfrm>
              <a:off x="2976" y="32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3200" b="1">
                <a:solidFill>
                  <a:srgbClr val="FF3300"/>
                </a:solidFill>
              </a:endParaRPr>
            </a:p>
          </p:txBody>
        </p:sp>
        <p:sp>
          <p:nvSpPr>
            <p:cNvPr id="38992" name="Text Box 183"/>
            <p:cNvSpPr txBox="1">
              <a:spLocks noChangeArrowheads="1"/>
            </p:cNvSpPr>
            <p:nvPr/>
          </p:nvSpPr>
          <p:spPr bwMode="auto">
            <a:xfrm>
              <a:off x="3408" y="32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3200" b="1">
                <a:solidFill>
                  <a:srgbClr val="FF3300"/>
                </a:solidFill>
              </a:endParaRPr>
            </a:p>
          </p:txBody>
        </p:sp>
        <p:sp>
          <p:nvSpPr>
            <p:cNvPr id="38993" name="Text Box 184"/>
            <p:cNvSpPr txBox="1">
              <a:spLocks noChangeArrowheads="1"/>
            </p:cNvSpPr>
            <p:nvPr/>
          </p:nvSpPr>
          <p:spPr bwMode="auto">
            <a:xfrm>
              <a:off x="3888" y="32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3200" b="1">
                <a:solidFill>
                  <a:srgbClr val="FF3300"/>
                </a:solidFill>
              </a:endParaRPr>
            </a:p>
          </p:txBody>
        </p:sp>
        <p:sp>
          <p:nvSpPr>
            <p:cNvPr id="38994" name="Text Box 185"/>
            <p:cNvSpPr txBox="1">
              <a:spLocks noChangeArrowheads="1"/>
            </p:cNvSpPr>
            <p:nvPr/>
          </p:nvSpPr>
          <p:spPr bwMode="auto">
            <a:xfrm>
              <a:off x="4320" y="32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3200" b="1">
                <a:solidFill>
                  <a:srgbClr val="FF3300"/>
                </a:solidFill>
              </a:endParaRPr>
            </a:p>
          </p:txBody>
        </p:sp>
        <p:sp>
          <p:nvSpPr>
            <p:cNvPr id="38995" name="Text Box 186"/>
            <p:cNvSpPr txBox="1">
              <a:spLocks noChangeArrowheads="1"/>
            </p:cNvSpPr>
            <p:nvPr/>
          </p:nvSpPr>
          <p:spPr bwMode="auto">
            <a:xfrm>
              <a:off x="4848" y="32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3200" b="1">
                <a:solidFill>
                  <a:srgbClr val="FF3300"/>
                </a:solidFill>
              </a:endParaRPr>
            </a:p>
          </p:txBody>
        </p:sp>
      </p:grpSp>
      <p:grpSp>
        <p:nvGrpSpPr>
          <p:cNvPr id="10" name="Group 206"/>
          <p:cNvGrpSpPr>
            <a:grpSpLocks/>
          </p:cNvGrpSpPr>
          <p:nvPr/>
        </p:nvGrpSpPr>
        <p:grpSpPr bwMode="auto">
          <a:xfrm>
            <a:off x="1143000" y="4343400"/>
            <a:ext cx="762000" cy="609600"/>
            <a:chOff x="672" y="3552"/>
            <a:chExt cx="480" cy="384"/>
          </a:xfrm>
        </p:grpSpPr>
        <p:sp>
          <p:nvSpPr>
            <p:cNvPr id="38976" name="Rectangle 207"/>
            <p:cNvSpPr>
              <a:spLocks noChangeArrowheads="1"/>
            </p:cNvSpPr>
            <p:nvPr/>
          </p:nvSpPr>
          <p:spPr bwMode="auto">
            <a:xfrm>
              <a:off x="672" y="355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77" name="Text Box 208"/>
            <p:cNvSpPr txBox="1">
              <a:spLocks noChangeArrowheads="1"/>
            </p:cNvSpPr>
            <p:nvPr/>
          </p:nvSpPr>
          <p:spPr bwMode="auto">
            <a:xfrm>
              <a:off x="768" y="355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N</a:t>
              </a:r>
            </a:p>
          </p:txBody>
        </p:sp>
      </p:grpSp>
      <p:grpSp>
        <p:nvGrpSpPr>
          <p:cNvPr id="11" name="Group 209"/>
          <p:cNvGrpSpPr>
            <a:grpSpLocks/>
          </p:cNvGrpSpPr>
          <p:nvPr/>
        </p:nvGrpSpPr>
        <p:grpSpPr bwMode="auto">
          <a:xfrm>
            <a:off x="1905000" y="4343400"/>
            <a:ext cx="762000" cy="609600"/>
            <a:chOff x="1152" y="3552"/>
            <a:chExt cx="480" cy="384"/>
          </a:xfrm>
        </p:grpSpPr>
        <p:sp>
          <p:nvSpPr>
            <p:cNvPr id="38974" name="Rectangle 210"/>
            <p:cNvSpPr>
              <a:spLocks noChangeArrowheads="1"/>
            </p:cNvSpPr>
            <p:nvPr/>
          </p:nvSpPr>
          <p:spPr bwMode="auto">
            <a:xfrm>
              <a:off x="1152" y="355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75" name="Text Box 211"/>
            <p:cNvSpPr txBox="1">
              <a:spLocks noChangeArrowheads="1"/>
            </p:cNvSpPr>
            <p:nvPr/>
          </p:nvSpPr>
          <p:spPr bwMode="auto">
            <a:xfrm>
              <a:off x="1200" y="355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Ê</a:t>
              </a:r>
            </a:p>
          </p:txBody>
        </p:sp>
      </p:grpSp>
      <p:grpSp>
        <p:nvGrpSpPr>
          <p:cNvPr id="12" name="Group 212"/>
          <p:cNvGrpSpPr>
            <a:grpSpLocks/>
          </p:cNvGrpSpPr>
          <p:nvPr/>
        </p:nvGrpSpPr>
        <p:grpSpPr bwMode="auto">
          <a:xfrm>
            <a:off x="2667000" y="4343400"/>
            <a:ext cx="762000" cy="609600"/>
            <a:chOff x="1632" y="3552"/>
            <a:chExt cx="480" cy="384"/>
          </a:xfrm>
        </p:grpSpPr>
        <p:sp>
          <p:nvSpPr>
            <p:cNvPr id="38972" name="Rectangle 213"/>
            <p:cNvSpPr>
              <a:spLocks noChangeArrowheads="1"/>
            </p:cNvSpPr>
            <p:nvPr/>
          </p:nvSpPr>
          <p:spPr bwMode="auto">
            <a:xfrm>
              <a:off x="1632" y="355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73" name="Text Box 214"/>
            <p:cNvSpPr txBox="1">
              <a:spLocks noChangeArrowheads="1"/>
            </p:cNvSpPr>
            <p:nvPr/>
          </p:nvSpPr>
          <p:spPr bwMode="auto">
            <a:xfrm>
              <a:off x="1776" y="355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I</a:t>
              </a:r>
            </a:p>
          </p:txBody>
        </p:sp>
      </p:grpSp>
      <p:grpSp>
        <p:nvGrpSpPr>
          <p:cNvPr id="13" name="Group 215"/>
          <p:cNvGrpSpPr>
            <a:grpSpLocks/>
          </p:cNvGrpSpPr>
          <p:nvPr/>
        </p:nvGrpSpPr>
        <p:grpSpPr bwMode="auto">
          <a:xfrm>
            <a:off x="3429000" y="4343400"/>
            <a:ext cx="762000" cy="609600"/>
            <a:chOff x="2112" y="3552"/>
            <a:chExt cx="480" cy="384"/>
          </a:xfrm>
        </p:grpSpPr>
        <p:sp>
          <p:nvSpPr>
            <p:cNvPr id="38970" name="Rectangle 216"/>
            <p:cNvSpPr>
              <a:spLocks noChangeArrowheads="1"/>
            </p:cNvSpPr>
            <p:nvPr/>
          </p:nvSpPr>
          <p:spPr bwMode="auto">
            <a:xfrm>
              <a:off x="2112" y="355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71" name="Text Box 217"/>
            <p:cNvSpPr txBox="1">
              <a:spLocks noChangeArrowheads="1"/>
            </p:cNvSpPr>
            <p:nvPr/>
          </p:nvSpPr>
          <p:spPr bwMode="auto">
            <a:xfrm>
              <a:off x="2256" y="355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I</a:t>
              </a:r>
            </a:p>
          </p:txBody>
        </p:sp>
      </p:grpSp>
      <p:grpSp>
        <p:nvGrpSpPr>
          <p:cNvPr id="14" name="Group 218"/>
          <p:cNvGrpSpPr>
            <a:grpSpLocks/>
          </p:cNvGrpSpPr>
          <p:nvPr/>
        </p:nvGrpSpPr>
        <p:grpSpPr bwMode="auto">
          <a:xfrm>
            <a:off x="4191000" y="4343400"/>
            <a:ext cx="762000" cy="609600"/>
            <a:chOff x="2592" y="3552"/>
            <a:chExt cx="480" cy="384"/>
          </a:xfrm>
        </p:grpSpPr>
        <p:sp>
          <p:nvSpPr>
            <p:cNvPr id="38968" name="Rectangle 219"/>
            <p:cNvSpPr>
              <a:spLocks noChangeArrowheads="1"/>
            </p:cNvSpPr>
            <p:nvPr/>
          </p:nvSpPr>
          <p:spPr bwMode="auto">
            <a:xfrm>
              <a:off x="2592" y="355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69" name="Text Box 220"/>
            <p:cNvSpPr txBox="1">
              <a:spLocks noChangeArrowheads="1"/>
            </p:cNvSpPr>
            <p:nvPr/>
          </p:nvSpPr>
          <p:spPr bwMode="auto">
            <a:xfrm>
              <a:off x="2736" y="355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I</a:t>
              </a:r>
            </a:p>
          </p:txBody>
        </p:sp>
      </p:grpSp>
      <p:grpSp>
        <p:nvGrpSpPr>
          <p:cNvPr id="15" name="Group 221"/>
          <p:cNvGrpSpPr>
            <a:grpSpLocks/>
          </p:cNvGrpSpPr>
          <p:nvPr/>
        </p:nvGrpSpPr>
        <p:grpSpPr bwMode="auto">
          <a:xfrm>
            <a:off x="4953000" y="4343400"/>
            <a:ext cx="762000" cy="609600"/>
            <a:chOff x="3072" y="3552"/>
            <a:chExt cx="480" cy="384"/>
          </a:xfrm>
        </p:grpSpPr>
        <p:sp>
          <p:nvSpPr>
            <p:cNvPr id="38966" name="Rectangle 222"/>
            <p:cNvSpPr>
              <a:spLocks noChangeArrowheads="1"/>
            </p:cNvSpPr>
            <p:nvPr/>
          </p:nvSpPr>
          <p:spPr bwMode="auto">
            <a:xfrm>
              <a:off x="3072" y="355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67" name="Text Box 223"/>
            <p:cNvSpPr txBox="1">
              <a:spLocks noChangeArrowheads="1"/>
            </p:cNvSpPr>
            <p:nvPr/>
          </p:nvSpPr>
          <p:spPr bwMode="auto">
            <a:xfrm>
              <a:off x="3168" y="355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S</a:t>
              </a:r>
            </a:p>
          </p:txBody>
        </p:sp>
      </p:grpSp>
      <p:grpSp>
        <p:nvGrpSpPr>
          <p:cNvPr id="16" name="Group 224"/>
          <p:cNvGrpSpPr>
            <a:grpSpLocks/>
          </p:cNvGrpSpPr>
          <p:nvPr/>
        </p:nvGrpSpPr>
        <p:grpSpPr bwMode="auto">
          <a:xfrm>
            <a:off x="5715000" y="4343400"/>
            <a:ext cx="762000" cy="609600"/>
            <a:chOff x="3552" y="3552"/>
            <a:chExt cx="480" cy="384"/>
          </a:xfrm>
        </p:grpSpPr>
        <p:sp>
          <p:nvSpPr>
            <p:cNvPr id="38964" name="Rectangle 225"/>
            <p:cNvSpPr>
              <a:spLocks noChangeArrowheads="1"/>
            </p:cNvSpPr>
            <p:nvPr/>
          </p:nvSpPr>
          <p:spPr bwMode="auto">
            <a:xfrm>
              <a:off x="3552" y="355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65" name="Text Box 226"/>
            <p:cNvSpPr txBox="1">
              <a:spLocks noChangeArrowheads="1"/>
            </p:cNvSpPr>
            <p:nvPr/>
          </p:nvSpPr>
          <p:spPr bwMode="auto">
            <a:xfrm>
              <a:off x="3648" y="355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B</a:t>
              </a:r>
            </a:p>
          </p:txBody>
        </p:sp>
      </p:grpSp>
      <p:grpSp>
        <p:nvGrpSpPr>
          <p:cNvPr id="17" name="Group 227"/>
          <p:cNvGrpSpPr>
            <a:grpSpLocks/>
          </p:cNvGrpSpPr>
          <p:nvPr/>
        </p:nvGrpSpPr>
        <p:grpSpPr bwMode="auto">
          <a:xfrm>
            <a:off x="6477000" y="4343400"/>
            <a:ext cx="762000" cy="609600"/>
            <a:chOff x="4032" y="3552"/>
            <a:chExt cx="480" cy="384"/>
          </a:xfrm>
        </p:grpSpPr>
        <p:sp>
          <p:nvSpPr>
            <p:cNvPr id="38962" name="Rectangle 228"/>
            <p:cNvSpPr>
              <a:spLocks noChangeArrowheads="1"/>
            </p:cNvSpPr>
            <p:nvPr/>
          </p:nvSpPr>
          <p:spPr bwMode="auto">
            <a:xfrm>
              <a:off x="4032" y="355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63" name="Text Box 229"/>
            <p:cNvSpPr txBox="1">
              <a:spLocks noChangeArrowheads="1"/>
            </p:cNvSpPr>
            <p:nvPr/>
          </p:nvSpPr>
          <p:spPr bwMode="auto">
            <a:xfrm>
              <a:off x="4080" y="355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A</a:t>
              </a:r>
            </a:p>
          </p:txBody>
        </p:sp>
      </p:grpSp>
      <p:grpSp>
        <p:nvGrpSpPr>
          <p:cNvPr id="18" name="Group 230"/>
          <p:cNvGrpSpPr>
            <a:grpSpLocks/>
          </p:cNvGrpSpPr>
          <p:nvPr/>
        </p:nvGrpSpPr>
        <p:grpSpPr bwMode="auto">
          <a:xfrm>
            <a:off x="7239000" y="4343400"/>
            <a:ext cx="762000" cy="609600"/>
            <a:chOff x="4512" y="3552"/>
            <a:chExt cx="480" cy="384"/>
          </a:xfrm>
        </p:grpSpPr>
        <p:sp>
          <p:nvSpPr>
            <p:cNvPr id="38960" name="Rectangle 231"/>
            <p:cNvSpPr>
              <a:spLocks noChangeArrowheads="1"/>
            </p:cNvSpPr>
            <p:nvPr/>
          </p:nvSpPr>
          <p:spPr bwMode="auto">
            <a:xfrm>
              <a:off x="4512" y="3552"/>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61" name="Text Box 232"/>
            <p:cNvSpPr txBox="1">
              <a:spLocks noChangeArrowheads="1"/>
            </p:cNvSpPr>
            <p:nvPr/>
          </p:nvSpPr>
          <p:spPr bwMode="auto">
            <a:xfrm>
              <a:off x="4608" y="3552"/>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T</a:t>
              </a:r>
            </a:p>
          </p:txBody>
        </p:sp>
      </p:grpSp>
      <p:sp>
        <p:nvSpPr>
          <p:cNvPr id="207081" name="Text Box 233"/>
          <p:cNvSpPr txBox="1">
            <a:spLocks noChangeArrowheads="1"/>
          </p:cNvSpPr>
          <p:nvPr/>
        </p:nvSpPr>
        <p:spPr bwMode="auto">
          <a:xfrm>
            <a:off x="609600" y="5105400"/>
            <a:ext cx="8001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solidFill>
                  <a:srgbClr val="0000FF"/>
                </a:solidFill>
                <a:latin typeface="Times New Roman" pitchFamily="18" charset="0"/>
              </a:rPr>
              <a:t>1.  Ô chữ này gồm 7 chữ cái, chỉ tên một di tích văn hóa lịch sử được xây dựng vào thời Lý.</a:t>
            </a:r>
          </a:p>
        </p:txBody>
      </p:sp>
      <p:sp>
        <p:nvSpPr>
          <p:cNvPr id="207082" name="Text Box 234"/>
          <p:cNvSpPr txBox="1">
            <a:spLocks noChangeArrowheads="1"/>
          </p:cNvSpPr>
          <p:nvPr/>
        </p:nvSpPr>
        <p:spPr bwMode="auto">
          <a:xfrm>
            <a:off x="457200" y="5257800"/>
            <a:ext cx="8305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solidFill>
                  <a:srgbClr val="0000FF"/>
                </a:solidFill>
                <a:latin typeface="Times New Roman" pitchFamily="18" charset="0"/>
              </a:rPr>
              <a:t>2.Từ này gồm 7 chữ cái, chỉ nội dung học tập và thi cử thời Hậu Lê.</a:t>
            </a:r>
          </a:p>
        </p:txBody>
      </p:sp>
      <p:sp>
        <p:nvSpPr>
          <p:cNvPr id="207083" name="Text Box 235"/>
          <p:cNvSpPr txBox="1">
            <a:spLocks noChangeArrowheads="1"/>
          </p:cNvSpPr>
          <p:nvPr/>
        </p:nvSpPr>
        <p:spPr bwMode="auto">
          <a:xfrm>
            <a:off x="533400" y="5105400"/>
            <a:ext cx="815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solidFill>
                  <a:srgbClr val="0000FF"/>
                </a:solidFill>
                <a:latin typeface="Times New Roman" pitchFamily="18" charset="0"/>
              </a:rPr>
              <a:t>3.Đây là ô chữ gồm 6 chữ cái, chỉ kì thi ở kinh thành thời Hậu Lê.</a:t>
            </a:r>
          </a:p>
        </p:txBody>
      </p:sp>
      <p:sp>
        <p:nvSpPr>
          <p:cNvPr id="207084" name="Text Box 236"/>
          <p:cNvSpPr txBox="1">
            <a:spLocks noChangeArrowheads="1"/>
          </p:cNvSpPr>
          <p:nvPr/>
        </p:nvSpPr>
        <p:spPr bwMode="auto">
          <a:xfrm>
            <a:off x="533400" y="4876800"/>
            <a:ext cx="8458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solidFill>
                  <a:srgbClr val="0000FF"/>
                </a:solidFill>
                <a:latin typeface="Times New Roman" pitchFamily="18" charset="0"/>
              </a:rPr>
              <a:t>4.Đây là ô chữ gồm 7 chữ cái, là từ còn thiếu trong câu “Tại Quốc Tử Giám có lớp học, có chỗ ở cho học sinh và cả…....”</a:t>
            </a:r>
          </a:p>
        </p:txBody>
      </p:sp>
      <p:sp>
        <p:nvSpPr>
          <p:cNvPr id="207085" name="Text Box 237"/>
          <p:cNvSpPr txBox="1">
            <a:spLocks noChangeArrowheads="1"/>
          </p:cNvSpPr>
          <p:nvPr/>
        </p:nvSpPr>
        <p:spPr bwMode="auto">
          <a:xfrm>
            <a:off x="609600" y="4953000"/>
            <a:ext cx="8534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solidFill>
                  <a:srgbClr val="0000FF"/>
                </a:solidFill>
                <a:latin typeface="Times New Roman" pitchFamily="18" charset="0"/>
              </a:rPr>
              <a:t>5.Từ này gồm 5 chữ cái, là nơi khắc tên tuổi người thi đỗ cao.</a:t>
            </a:r>
          </a:p>
        </p:txBody>
      </p:sp>
      <p:sp>
        <p:nvSpPr>
          <p:cNvPr id="207086" name="Text Box 238"/>
          <p:cNvSpPr txBox="1">
            <a:spLocks noChangeArrowheads="1"/>
          </p:cNvSpPr>
          <p:nvPr/>
        </p:nvSpPr>
        <p:spPr bwMode="auto">
          <a:xfrm flipH="1">
            <a:off x="762000" y="4953000"/>
            <a:ext cx="7696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0000FF"/>
                </a:solidFill>
                <a:latin typeface="Times New Roman" pitchFamily="18" charset="0"/>
              </a:rPr>
              <a:t>6.Ô chữ này gồm 7 chữ cái, là tên người sáng lập ra Nho giáo.</a:t>
            </a:r>
            <a:r>
              <a:rPr lang="en-US">
                <a:latin typeface="Times New Roman" pitchFamily="18" charset="0"/>
              </a:rPr>
              <a:t> </a:t>
            </a:r>
          </a:p>
        </p:txBody>
      </p:sp>
      <p:grpSp>
        <p:nvGrpSpPr>
          <p:cNvPr id="19" name="Group 239"/>
          <p:cNvGrpSpPr>
            <a:grpSpLocks/>
          </p:cNvGrpSpPr>
          <p:nvPr/>
        </p:nvGrpSpPr>
        <p:grpSpPr bwMode="auto">
          <a:xfrm>
            <a:off x="1143000" y="4343400"/>
            <a:ext cx="6858000" cy="609600"/>
            <a:chOff x="912" y="3744"/>
            <a:chExt cx="4320" cy="384"/>
          </a:xfrm>
        </p:grpSpPr>
        <p:sp>
          <p:nvSpPr>
            <p:cNvPr id="38942" name="Rectangle 240"/>
            <p:cNvSpPr>
              <a:spLocks noChangeArrowheads="1"/>
            </p:cNvSpPr>
            <p:nvPr/>
          </p:nvSpPr>
          <p:spPr bwMode="auto">
            <a:xfrm>
              <a:off x="1392" y="374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43" name="Rectangle 241"/>
            <p:cNvSpPr>
              <a:spLocks noChangeArrowheads="1"/>
            </p:cNvSpPr>
            <p:nvPr/>
          </p:nvSpPr>
          <p:spPr bwMode="auto">
            <a:xfrm>
              <a:off x="4272" y="374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44" name="Rectangle 242"/>
            <p:cNvSpPr>
              <a:spLocks noChangeArrowheads="1"/>
            </p:cNvSpPr>
            <p:nvPr/>
          </p:nvSpPr>
          <p:spPr bwMode="auto">
            <a:xfrm>
              <a:off x="1872" y="374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45" name="Rectangle 243"/>
            <p:cNvSpPr>
              <a:spLocks noChangeArrowheads="1"/>
            </p:cNvSpPr>
            <p:nvPr/>
          </p:nvSpPr>
          <p:spPr bwMode="auto">
            <a:xfrm>
              <a:off x="2352" y="374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46" name="Rectangle 244"/>
            <p:cNvSpPr>
              <a:spLocks noChangeArrowheads="1"/>
            </p:cNvSpPr>
            <p:nvPr/>
          </p:nvSpPr>
          <p:spPr bwMode="auto">
            <a:xfrm>
              <a:off x="2832" y="374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47" name="Rectangle 245"/>
            <p:cNvSpPr>
              <a:spLocks noChangeArrowheads="1"/>
            </p:cNvSpPr>
            <p:nvPr/>
          </p:nvSpPr>
          <p:spPr bwMode="auto">
            <a:xfrm>
              <a:off x="3312" y="374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48" name="Rectangle 246"/>
            <p:cNvSpPr>
              <a:spLocks noChangeArrowheads="1"/>
            </p:cNvSpPr>
            <p:nvPr/>
          </p:nvSpPr>
          <p:spPr bwMode="auto">
            <a:xfrm>
              <a:off x="3792" y="374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49" name="Rectangle 247"/>
            <p:cNvSpPr>
              <a:spLocks noChangeArrowheads="1"/>
            </p:cNvSpPr>
            <p:nvPr/>
          </p:nvSpPr>
          <p:spPr bwMode="auto">
            <a:xfrm>
              <a:off x="912" y="374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50" name="Rectangle 248"/>
            <p:cNvSpPr>
              <a:spLocks noChangeArrowheads="1"/>
            </p:cNvSpPr>
            <p:nvPr/>
          </p:nvSpPr>
          <p:spPr bwMode="auto">
            <a:xfrm>
              <a:off x="4752" y="3744"/>
              <a:ext cx="480" cy="38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51" name="Text Box 249"/>
            <p:cNvSpPr txBox="1">
              <a:spLocks noChangeArrowheads="1"/>
            </p:cNvSpPr>
            <p:nvPr/>
          </p:nvSpPr>
          <p:spPr bwMode="auto">
            <a:xfrm>
              <a:off x="4848" y="374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Ĩ</a:t>
              </a:r>
            </a:p>
          </p:txBody>
        </p:sp>
        <p:sp>
          <p:nvSpPr>
            <p:cNvPr id="38952" name="Text Box 250"/>
            <p:cNvSpPr txBox="1">
              <a:spLocks noChangeArrowheads="1"/>
            </p:cNvSpPr>
            <p:nvPr/>
          </p:nvSpPr>
          <p:spPr bwMode="auto">
            <a:xfrm>
              <a:off x="3408" y="374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Ế</a:t>
              </a:r>
            </a:p>
          </p:txBody>
        </p:sp>
        <p:sp>
          <p:nvSpPr>
            <p:cNvPr id="38953" name="Text Box 251"/>
            <p:cNvSpPr txBox="1">
              <a:spLocks noChangeArrowheads="1"/>
            </p:cNvSpPr>
            <p:nvPr/>
          </p:nvSpPr>
          <p:spPr bwMode="auto">
            <a:xfrm>
              <a:off x="3888" y="374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N</a:t>
              </a:r>
            </a:p>
          </p:txBody>
        </p:sp>
        <p:sp>
          <p:nvSpPr>
            <p:cNvPr id="38954" name="Text Box 252"/>
            <p:cNvSpPr txBox="1">
              <a:spLocks noChangeArrowheads="1"/>
            </p:cNvSpPr>
            <p:nvPr/>
          </p:nvSpPr>
          <p:spPr bwMode="auto">
            <a:xfrm>
              <a:off x="2928" y="374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I</a:t>
              </a:r>
            </a:p>
          </p:txBody>
        </p:sp>
        <p:sp>
          <p:nvSpPr>
            <p:cNvPr id="38955" name="Text Box 253"/>
            <p:cNvSpPr txBox="1">
              <a:spLocks noChangeArrowheads="1"/>
            </p:cNvSpPr>
            <p:nvPr/>
          </p:nvSpPr>
          <p:spPr bwMode="auto">
            <a:xfrm>
              <a:off x="2400" y="374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T</a:t>
              </a:r>
            </a:p>
          </p:txBody>
        </p:sp>
        <p:sp>
          <p:nvSpPr>
            <p:cNvPr id="38956" name="Text Box 254"/>
            <p:cNvSpPr txBox="1">
              <a:spLocks noChangeArrowheads="1"/>
            </p:cNvSpPr>
            <p:nvPr/>
          </p:nvSpPr>
          <p:spPr bwMode="auto">
            <a:xfrm>
              <a:off x="1920" y="374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A</a:t>
              </a:r>
            </a:p>
          </p:txBody>
        </p:sp>
        <p:sp>
          <p:nvSpPr>
            <p:cNvPr id="38957" name="Text Box 255"/>
            <p:cNvSpPr txBox="1">
              <a:spLocks noChangeArrowheads="1"/>
            </p:cNvSpPr>
            <p:nvPr/>
          </p:nvSpPr>
          <p:spPr bwMode="auto">
            <a:xfrm>
              <a:off x="1536" y="374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I</a:t>
              </a:r>
            </a:p>
          </p:txBody>
        </p:sp>
        <p:sp>
          <p:nvSpPr>
            <p:cNvPr id="38958" name="Text Box 256"/>
            <p:cNvSpPr txBox="1">
              <a:spLocks noChangeArrowheads="1"/>
            </p:cNvSpPr>
            <p:nvPr/>
          </p:nvSpPr>
          <p:spPr bwMode="auto">
            <a:xfrm>
              <a:off x="1008" y="374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B</a:t>
              </a:r>
            </a:p>
          </p:txBody>
        </p:sp>
        <p:sp>
          <p:nvSpPr>
            <p:cNvPr id="38959" name="Text Box 257"/>
            <p:cNvSpPr txBox="1">
              <a:spLocks noChangeArrowheads="1"/>
            </p:cNvSpPr>
            <p:nvPr/>
          </p:nvSpPr>
          <p:spPr bwMode="auto">
            <a:xfrm>
              <a:off x="4320" y="3763"/>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3300"/>
                  </a:solidFill>
                </a:rPr>
                <a:t>S</a:t>
              </a:r>
            </a:p>
          </p:txBody>
        </p:sp>
      </p:grpSp>
      <p:pic>
        <p:nvPicPr>
          <p:cNvPr id="38938" name="Picture 258" descr="1STPRIZ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9750" y="228600"/>
            <a:ext cx="7937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9" name="Picture 260" descr="KITT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514600"/>
            <a:ext cx="1066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0" name="Line 261"/>
          <p:cNvSpPr>
            <a:spLocks noChangeShapeType="1"/>
          </p:cNvSpPr>
          <p:nvPr/>
        </p:nvSpPr>
        <p:spPr bwMode="auto">
          <a:xfrm>
            <a:off x="0" y="4114800"/>
            <a:ext cx="91440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8941" name="Picture 262" descr="bellBg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19200"/>
            <a:ext cx="949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07081"/>
                                        </p:tgtEl>
                                        <p:attrNameLst>
                                          <p:attrName>style.visibility</p:attrName>
                                        </p:attrNameLst>
                                      </p:cBhvr>
                                      <p:to>
                                        <p:strVal val="visible"/>
                                      </p:to>
                                    </p:set>
                                    <p:animEffect transition="in" filter="fade">
                                      <p:cBhvr>
                                        <p:cTn id="7" dur="500"/>
                                        <p:tgtEl>
                                          <p:spTgt spid="207081"/>
                                        </p:tgtEl>
                                      </p:cBhvr>
                                    </p:animEffect>
                                    <p:anim calcmode="lin" valueType="num">
                                      <p:cBhvr>
                                        <p:cTn id="8" dur="500" fill="hold"/>
                                        <p:tgtEl>
                                          <p:spTgt spid="207081"/>
                                        </p:tgtEl>
                                        <p:attrNameLst>
                                          <p:attrName>ppt_w</p:attrName>
                                        </p:attrNameLst>
                                      </p:cBhvr>
                                      <p:tavLst>
                                        <p:tav tm="0" fmla="#ppt_w*sin(2.5*pi*$)">
                                          <p:val>
                                            <p:fltVal val="0"/>
                                          </p:val>
                                        </p:tav>
                                        <p:tav tm="100000">
                                          <p:val>
                                            <p:fltVal val="1"/>
                                          </p:val>
                                        </p:tav>
                                      </p:tavLst>
                                    </p:anim>
                                    <p:anim calcmode="lin" valueType="num">
                                      <p:cBhvr>
                                        <p:cTn id="9" dur="500" fill="hold"/>
                                        <p:tgtEl>
                                          <p:spTgt spid="207081"/>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par>
                                <p:cTn id="15" presetID="3"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par>
                                <p:cTn id="18" presetID="3"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xit" presetSubtype="10" fill="hold" grpId="1" nodeType="withEffect">
                                  <p:stCondLst>
                                    <p:cond delay="0"/>
                                  </p:stCondLst>
                                  <p:iterate type="lt">
                                    <p:tmPct val="0"/>
                                  </p:iterate>
                                  <p:childTnLst>
                                    <p:animEffect transition="out" filter="blinds(horizontal)">
                                      <p:cBhvr>
                                        <p:cTn id="22" dur="500"/>
                                        <p:tgtEl>
                                          <p:spTgt spid="207081"/>
                                        </p:tgtEl>
                                      </p:cBhvr>
                                    </p:animEffect>
                                    <p:set>
                                      <p:cBhvr>
                                        <p:cTn id="23" dur="1" fill="hold">
                                          <p:stCondLst>
                                            <p:cond delay="499"/>
                                          </p:stCondLst>
                                        </p:cTn>
                                        <p:tgtEl>
                                          <p:spTgt spid="207081"/>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207082"/>
                                        </p:tgtEl>
                                        <p:attrNameLst>
                                          <p:attrName>style.visibility</p:attrName>
                                        </p:attrNameLst>
                                      </p:cBhvr>
                                      <p:to>
                                        <p:strVal val="visible"/>
                                      </p:to>
                                    </p:set>
                                    <p:animEffect transition="in" filter="fade">
                                      <p:cBhvr>
                                        <p:cTn id="28" dur="500"/>
                                        <p:tgtEl>
                                          <p:spTgt spid="207082"/>
                                        </p:tgtEl>
                                      </p:cBhvr>
                                    </p:animEffect>
                                    <p:anim calcmode="lin" valueType="num">
                                      <p:cBhvr>
                                        <p:cTn id="29" dur="500" fill="hold"/>
                                        <p:tgtEl>
                                          <p:spTgt spid="207082"/>
                                        </p:tgtEl>
                                        <p:attrNameLst>
                                          <p:attrName>ppt_w</p:attrName>
                                        </p:attrNameLst>
                                      </p:cBhvr>
                                      <p:tavLst>
                                        <p:tav tm="0" fmla="#ppt_w*sin(2.5*pi*$)">
                                          <p:val>
                                            <p:fltVal val="0"/>
                                          </p:val>
                                        </p:tav>
                                        <p:tav tm="100000">
                                          <p:val>
                                            <p:fltVal val="1"/>
                                          </p:val>
                                        </p:tav>
                                      </p:tavLst>
                                    </p:anim>
                                    <p:anim calcmode="lin" valueType="num">
                                      <p:cBhvr>
                                        <p:cTn id="30" dur="500" fill="hold"/>
                                        <p:tgtEl>
                                          <p:spTgt spid="207082"/>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linds(horizontal)">
                                      <p:cBhvr>
                                        <p:cTn id="35" dur="500"/>
                                        <p:tgtEl>
                                          <p:spTgt spid="4"/>
                                        </p:tgtEl>
                                      </p:cBhvr>
                                    </p:animEffect>
                                  </p:childTnLst>
                                </p:cTn>
                              </p:par>
                              <p:par>
                                <p:cTn id="36" presetID="3" presetClass="entr" presetSubtype="1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par>
                                <p:cTn id="39" presetID="3" presetClass="exit" presetSubtype="10" fill="hold" grpId="1" nodeType="withEffect">
                                  <p:stCondLst>
                                    <p:cond delay="0"/>
                                  </p:stCondLst>
                                  <p:iterate type="lt">
                                    <p:tmPct val="0"/>
                                  </p:iterate>
                                  <p:childTnLst>
                                    <p:animEffect transition="out" filter="blinds(horizontal)">
                                      <p:cBhvr>
                                        <p:cTn id="40" dur="500"/>
                                        <p:tgtEl>
                                          <p:spTgt spid="207082"/>
                                        </p:tgtEl>
                                      </p:cBhvr>
                                    </p:animEffect>
                                    <p:set>
                                      <p:cBhvr>
                                        <p:cTn id="41" dur="1" fill="hold">
                                          <p:stCondLst>
                                            <p:cond delay="499"/>
                                          </p:stCondLst>
                                        </p:cTn>
                                        <p:tgtEl>
                                          <p:spTgt spid="207082"/>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45" presetClass="entr" presetSubtype="0" fill="hold" grpId="0" nodeType="clickEffect">
                                  <p:stCondLst>
                                    <p:cond delay="0"/>
                                  </p:stCondLst>
                                  <p:iterate type="lt">
                                    <p:tmPct val="10000"/>
                                  </p:iterate>
                                  <p:childTnLst>
                                    <p:set>
                                      <p:cBhvr>
                                        <p:cTn id="45" dur="1" fill="hold">
                                          <p:stCondLst>
                                            <p:cond delay="0"/>
                                          </p:stCondLst>
                                        </p:cTn>
                                        <p:tgtEl>
                                          <p:spTgt spid="207083"/>
                                        </p:tgtEl>
                                        <p:attrNameLst>
                                          <p:attrName>style.visibility</p:attrName>
                                        </p:attrNameLst>
                                      </p:cBhvr>
                                      <p:to>
                                        <p:strVal val="visible"/>
                                      </p:to>
                                    </p:set>
                                    <p:animEffect transition="in" filter="fade">
                                      <p:cBhvr>
                                        <p:cTn id="46" dur="500"/>
                                        <p:tgtEl>
                                          <p:spTgt spid="207083"/>
                                        </p:tgtEl>
                                      </p:cBhvr>
                                    </p:animEffect>
                                    <p:anim calcmode="lin" valueType="num">
                                      <p:cBhvr>
                                        <p:cTn id="47" dur="500" fill="hold"/>
                                        <p:tgtEl>
                                          <p:spTgt spid="207083"/>
                                        </p:tgtEl>
                                        <p:attrNameLst>
                                          <p:attrName>ppt_w</p:attrName>
                                        </p:attrNameLst>
                                      </p:cBhvr>
                                      <p:tavLst>
                                        <p:tav tm="0" fmla="#ppt_w*sin(2.5*pi*$)">
                                          <p:val>
                                            <p:fltVal val="0"/>
                                          </p:val>
                                        </p:tav>
                                        <p:tav tm="100000">
                                          <p:val>
                                            <p:fltVal val="1"/>
                                          </p:val>
                                        </p:tav>
                                      </p:tavLst>
                                    </p:anim>
                                    <p:anim calcmode="lin" valueType="num">
                                      <p:cBhvr>
                                        <p:cTn id="48" dur="500" fill="hold"/>
                                        <p:tgtEl>
                                          <p:spTgt spid="207083"/>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par>
                                <p:cTn id="54" presetID="3" presetClass="entr" presetSubtype="1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linds(horizontal)">
                                      <p:cBhvr>
                                        <p:cTn id="56" dur="500"/>
                                        <p:tgtEl>
                                          <p:spTgt spid="13"/>
                                        </p:tgtEl>
                                      </p:cBhvr>
                                    </p:animEffect>
                                  </p:childTnLst>
                                </p:cTn>
                              </p:par>
                              <p:par>
                                <p:cTn id="57" presetID="3" presetClass="entr" presetSubtype="1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linds(horizontal)">
                                      <p:cBhvr>
                                        <p:cTn id="59" dur="500"/>
                                        <p:tgtEl>
                                          <p:spTgt spid="14"/>
                                        </p:tgtEl>
                                      </p:cBhvr>
                                    </p:animEffect>
                                  </p:childTnLst>
                                </p:cTn>
                              </p:par>
                              <p:par>
                                <p:cTn id="60" presetID="3" presetClass="exit" presetSubtype="10" fill="hold" grpId="1" nodeType="withEffect">
                                  <p:stCondLst>
                                    <p:cond delay="0"/>
                                  </p:stCondLst>
                                  <p:iterate type="lt">
                                    <p:tmPct val="0"/>
                                  </p:iterate>
                                  <p:childTnLst>
                                    <p:animEffect transition="out" filter="blinds(horizontal)">
                                      <p:cBhvr>
                                        <p:cTn id="61" dur="500"/>
                                        <p:tgtEl>
                                          <p:spTgt spid="207083"/>
                                        </p:tgtEl>
                                      </p:cBhvr>
                                    </p:animEffect>
                                    <p:set>
                                      <p:cBhvr>
                                        <p:cTn id="62" dur="1" fill="hold">
                                          <p:stCondLst>
                                            <p:cond delay="499"/>
                                          </p:stCondLst>
                                        </p:cTn>
                                        <p:tgtEl>
                                          <p:spTgt spid="207083"/>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45" presetClass="entr" presetSubtype="0" fill="hold" grpId="0" nodeType="clickEffect">
                                  <p:stCondLst>
                                    <p:cond delay="0"/>
                                  </p:stCondLst>
                                  <p:iterate type="lt">
                                    <p:tmPct val="10000"/>
                                  </p:iterate>
                                  <p:childTnLst>
                                    <p:set>
                                      <p:cBhvr>
                                        <p:cTn id="66" dur="1" fill="hold">
                                          <p:stCondLst>
                                            <p:cond delay="0"/>
                                          </p:stCondLst>
                                        </p:cTn>
                                        <p:tgtEl>
                                          <p:spTgt spid="207084"/>
                                        </p:tgtEl>
                                        <p:attrNameLst>
                                          <p:attrName>style.visibility</p:attrName>
                                        </p:attrNameLst>
                                      </p:cBhvr>
                                      <p:to>
                                        <p:strVal val="visible"/>
                                      </p:to>
                                    </p:set>
                                    <p:animEffect transition="in" filter="fade">
                                      <p:cBhvr>
                                        <p:cTn id="67" dur="500"/>
                                        <p:tgtEl>
                                          <p:spTgt spid="207084"/>
                                        </p:tgtEl>
                                      </p:cBhvr>
                                    </p:animEffect>
                                    <p:anim calcmode="lin" valueType="num">
                                      <p:cBhvr>
                                        <p:cTn id="68" dur="500" fill="hold"/>
                                        <p:tgtEl>
                                          <p:spTgt spid="207084"/>
                                        </p:tgtEl>
                                        <p:attrNameLst>
                                          <p:attrName>ppt_w</p:attrName>
                                        </p:attrNameLst>
                                      </p:cBhvr>
                                      <p:tavLst>
                                        <p:tav tm="0" fmla="#ppt_w*sin(2.5*pi*$)">
                                          <p:val>
                                            <p:fltVal val="0"/>
                                          </p:val>
                                        </p:tav>
                                        <p:tav tm="100000">
                                          <p:val>
                                            <p:fltVal val="1"/>
                                          </p:val>
                                        </p:tav>
                                      </p:tavLst>
                                    </p:anim>
                                    <p:anim calcmode="lin" valueType="num">
                                      <p:cBhvr>
                                        <p:cTn id="69" dur="500" fill="hold"/>
                                        <p:tgtEl>
                                          <p:spTgt spid="207084"/>
                                        </p:tgtEl>
                                        <p:attrNameLst>
                                          <p:attrName>ppt_h</p:attrName>
                                        </p:attrNameLst>
                                      </p:cBhvr>
                                      <p:tavLst>
                                        <p:tav tm="0">
                                          <p:val>
                                            <p:strVal val="#ppt_h"/>
                                          </p:val>
                                        </p:tav>
                                        <p:tav tm="100000">
                                          <p:val>
                                            <p:strVal val="#ppt_h"/>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linds(horizontal)">
                                      <p:cBhvr>
                                        <p:cTn id="74" dur="500"/>
                                        <p:tgtEl>
                                          <p:spTgt spid="6"/>
                                        </p:tgtEl>
                                      </p:cBhvr>
                                    </p:animEffect>
                                  </p:childTnLst>
                                </p:cTn>
                              </p:par>
                              <p:par>
                                <p:cTn id="75" presetID="3" presetClass="entr" presetSubtype="10"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linds(horizontal)">
                                      <p:cBhvr>
                                        <p:cTn id="77" dur="500"/>
                                        <p:tgtEl>
                                          <p:spTgt spid="15"/>
                                        </p:tgtEl>
                                      </p:cBhvr>
                                    </p:animEffect>
                                  </p:childTnLst>
                                </p:cTn>
                              </p:par>
                              <p:par>
                                <p:cTn id="78" presetID="3" presetClass="exit" presetSubtype="10" fill="hold" grpId="1" nodeType="withEffect">
                                  <p:stCondLst>
                                    <p:cond delay="0"/>
                                  </p:stCondLst>
                                  <p:iterate type="lt">
                                    <p:tmPct val="0"/>
                                  </p:iterate>
                                  <p:childTnLst>
                                    <p:animEffect transition="out" filter="blinds(horizontal)">
                                      <p:cBhvr>
                                        <p:cTn id="79" dur="500"/>
                                        <p:tgtEl>
                                          <p:spTgt spid="207084"/>
                                        </p:tgtEl>
                                      </p:cBhvr>
                                    </p:animEffect>
                                    <p:set>
                                      <p:cBhvr>
                                        <p:cTn id="80" dur="1" fill="hold">
                                          <p:stCondLst>
                                            <p:cond delay="499"/>
                                          </p:stCondLst>
                                        </p:cTn>
                                        <p:tgtEl>
                                          <p:spTgt spid="207084"/>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45" presetClass="entr" presetSubtype="0" fill="hold" grpId="0" nodeType="clickEffect">
                                  <p:stCondLst>
                                    <p:cond delay="0"/>
                                  </p:stCondLst>
                                  <p:iterate type="lt">
                                    <p:tmPct val="10000"/>
                                  </p:iterate>
                                  <p:childTnLst>
                                    <p:set>
                                      <p:cBhvr>
                                        <p:cTn id="84" dur="1" fill="hold">
                                          <p:stCondLst>
                                            <p:cond delay="0"/>
                                          </p:stCondLst>
                                        </p:cTn>
                                        <p:tgtEl>
                                          <p:spTgt spid="207085"/>
                                        </p:tgtEl>
                                        <p:attrNameLst>
                                          <p:attrName>style.visibility</p:attrName>
                                        </p:attrNameLst>
                                      </p:cBhvr>
                                      <p:to>
                                        <p:strVal val="visible"/>
                                      </p:to>
                                    </p:set>
                                    <p:animEffect transition="in" filter="fade">
                                      <p:cBhvr>
                                        <p:cTn id="85" dur="500"/>
                                        <p:tgtEl>
                                          <p:spTgt spid="207085"/>
                                        </p:tgtEl>
                                      </p:cBhvr>
                                    </p:animEffect>
                                    <p:anim calcmode="lin" valueType="num">
                                      <p:cBhvr>
                                        <p:cTn id="86" dur="500" fill="hold"/>
                                        <p:tgtEl>
                                          <p:spTgt spid="207085"/>
                                        </p:tgtEl>
                                        <p:attrNameLst>
                                          <p:attrName>ppt_w</p:attrName>
                                        </p:attrNameLst>
                                      </p:cBhvr>
                                      <p:tavLst>
                                        <p:tav tm="0" fmla="#ppt_w*sin(2.5*pi*$)">
                                          <p:val>
                                            <p:fltVal val="0"/>
                                          </p:val>
                                        </p:tav>
                                        <p:tav tm="100000">
                                          <p:val>
                                            <p:fltVal val="1"/>
                                          </p:val>
                                        </p:tav>
                                      </p:tavLst>
                                    </p:anim>
                                    <p:anim calcmode="lin" valueType="num">
                                      <p:cBhvr>
                                        <p:cTn id="87" dur="500" fill="hold"/>
                                        <p:tgtEl>
                                          <p:spTgt spid="207085"/>
                                        </p:tgtEl>
                                        <p:attrNameLst>
                                          <p:attrName>ppt_h</p:attrName>
                                        </p:attrNameLst>
                                      </p:cBhvr>
                                      <p:tavLst>
                                        <p:tav tm="0">
                                          <p:val>
                                            <p:strVal val="#ppt_h"/>
                                          </p:val>
                                        </p:tav>
                                        <p:tav tm="100000">
                                          <p:val>
                                            <p:strVal val="#ppt_h"/>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blinds(horizontal)">
                                      <p:cBhvr>
                                        <p:cTn id="92" dur="500"/>
                                        <p:tgtEl>
                                          <p:spTgt spid="7"/>
                                        </p:tgtEl>
                                      </p:cBhvr>
                                    </p:animEffect>
                                  </p:childTnLst>
                                </p:cTn>
                              </p:par>
                              <p:par>
                                <p:cTn id="93" presetID="3" presetClass="entr" presetSubtype="10" fill="hold"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blinds(horizontal)">
                                      <p:cBhvr>
                                        <p:cTn id="95" dur="500"/>
                                        <p:tgtEl>
                                          <p:spTgt spid="16"/>
                                        </p:tgtEl>
                                      </p:cBhvr>
                                    </p:animEffect>
                                  </p:childTnLst>
                                </p:cTn>
                              </p:par>
                              <p:par>
                                <p:cTn id="96" presetID="3" presetClass="entr" presetSubtype="10" fill="hold"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blinds(horizontal)">
                                      <p:cBhvr>
                                        <p:cTn id="98" dur="500"/>
                                        <p:tgtEl>
                                          <p:spTgt spid="17"/>
                                        </p:tgtEl>
                                      </p:cBhvr>
                                    </p:animEffect>
                                  </p:childTnLst>
                                </p:cTn>
                              </p:par>
                              <p:par>
                                <p:cTn id="99" presetID="3" presetClass="exit" presetSubtype="10" fill="hold" grpId="1" nodeType="withEffect">
                                  <p:stCondLst>
                                    <p:cond delay="0"/>
                                  </p:stCondLst>
                                  <p:iterate type="lt">
                                    <p:tmPct val="0"/>
                                  </p:iterate>
                                  <p:childTnLst>
                                    <p:animEffect transition="out" filter="blinds(horizontal)">
                                      <p:cBhvr>
                                        <p:cTn id="100" dur="500"/>
                                        <p:tgtEl>
                                          <p:spTgt spid="207085"/>
                                        </p:tgtEl>
                                      </p:cBhvr>
                                    </p:animEffect>
                                    <p:set>
                                      <p:cBhvr>
                                        <p:cTn id="101" dur="1" fill="hold">
                                          <p:stCondLst>
                                            <p:cond delay="499"/>
                                          </p:stCondLst>
                                        </p:cTn>
                                        <p:tgtEl>
                                          <p:spTgt spid="207085"/>
                                        </p:tgtEl>
                                        <p:attrNameLst>
                                          <p:attrName>style.visibility</p:attrName>
                                        </p:attrNameLst>
                                      </p:cBhvr>
                                      <p:to>
                                        <p:strVal val="hidden"/>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5" presetClass="entr" presetSubtype="0" fill="hold" grpId="0" nodeType="clickEffect">
                                  <p:stCondLst>
                                    <p:cond delay="0"/>
                                  </p:stCondLst>
                                  <p:iterate type="lt">
                                    <p:tmPct val="10000"/>
                                  </p:iterate>
                                  <p:childTnLst>
                                    <p:set>
                                      <p:cBhvr>
                                        <p:cTn id="105" dur="1" fill="hold">
                                          <p:stCondLst>
                                            <p:cond delay="0"/>
                                          </p:stCondLst>
                                        </p:cTn>
                                        <p:tgtEl>
                                          <p:spTgt spid="207086"/>
                                        </p:tgtEl>
                                        <p:attrNameLst>
                                          <p:attrName>style.visibility</p:attrName>
                                        </p:attrNameLst>
                                      </p:cBhvr>
                                      <p:to>
                                        <p:strVal val="visible"/>
                                      </p:to>
                                    </p:set>
                                    <p:animEffect transition="in" filter="fade">
                                      <p:cBhvr>
                                        <p:cTn id="106" dur="500"/>
                                        <p:tgtEl>
                                          <p:spTgt spid="207086"/>
                                        </p:tgtEl>
                                      </p:cBhvr>
                                    </p:animEffect>
                                    <p:anim calcmode="lin" valueType="num">
                                      <p:cBhvr>
                                        <p:cTn id="107" dur="500" fill="hold"/>
                                        <p:tgtEl>
                                          <p:spTgt spid="207086"/>
                                        </p:tgtEl>
                                        <p:attrNameLst>
                                          <p:attrName>ppt_w</p:attrName>
                                        </p:attrNameLst>
                                      </p:cBhvr>
                                      <p:tavLst>
                                        <p:tav tm="0" fmla="#ppt_w*sin(2.5*pi*$)">
                                          <p:val>
                                            <p:fltVal val="0"/>
                                          </p:val>
                                        </p:tav>
                                        <p:tav tm="100000">
                                          <p:val>
                                            <p:fltVal val="1"/>
                                          </p:val>
                                        </p:tav>
                                      </p:tavLst>
                                    </p:anim>
                                    <p:anim calcmode="lin" valueType="num">
                                      <p:cBhvr>
                                        <p:cTn id="108" dur="500" fill="hold"/>
                                        <p:tgtEl>
                                          <p:spTgt spid="207086"/>
                                        </p:tgtEl>
                                        <p:attrNameLst>
                                          <p:attrName>ppt_h</p:attrName>
                                        </p:attrNameLst>
                                      </p:cBhvr>
                                      <p:tavLst>
                                        <p:tav tm="0">
                                          <p:val>
                                            <p:strVal val="#ppt_h"/>
                                          </p:val>
                                        </p:tav>
                                        <p:tav tm="100000">
                                          <p:val>
                                            <p:strVal val="#ppt_h"/>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 presetClass="entr" presetSubtype="10" fill="hold" nodeType="clickEffect">
                                  <p:stCondLst>
                                    <p:cond delay="0"/>
                                  </p:stCondLst>
                                  <p:childTnLst>
                                    <p:set>
                                      <p:cBhvr>
                                        <p:cTn id="112" dur="1" fill="hold">
                                          <p:stCondLst>
                                            <p:cond delay="0"/>
                                          </p:stCondLst>
                                        </p:cTn>
                                        <p:tgtEl>
                                          <p:spTgt spid="8"/>
                                        </p:tgtEl>
                                        <p:attrNameLst>
                                          <p:attrName>style.visibility</p:attrName>
                                        </p:attrNameLst>
                                      </p:cBhvr>
                                      <p:to>
                                        <p:strVal val="visible"/>
                                      </p:to>
                                    </p:set>
                                    <p:animEffect transition="in" filter="blinds(horizontal)">
                                      <p:cBhvr>
                                        <p:cTn id="113" dur="500"/>
                                        <p:tgtEl>
                                          <p:spTgt spid="8"/>
                                        </p:tgtEl>
                                      </p:cBhvr>
                                    </p:animEffect>
                                  </p:childTnLst>
                                </p:cTn>
                              </p:par>
                              <p:par>
                                <p:cTn id="114" presetID="3" presetClass="entr" presetSubtype="10" fill="hold" nodeType="with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blinds(horizontal)">
                                      <p:cBhvr>
                                        <p:cTn id="116" dur="500"/>
                                        <p:tgtEl>
                                          <p:spTgt spid="18"/>
                                        </p:tgtEl>
                                      </p:cBhvr>
                                    </p:animEffect>
                                  </p:childTnLst>
                                </p:cTn>
                              </p:par>
                              <p:par>
                                <p:cTn id="117" presetID="3" presetClass="exit" presetSubtype="10" fill="hold" grpId="1" nodeType="withEffect">
                                  <p:stCondLst>
                                    <p:cond delay="0"/>
                                  </p:stCondLst>
                                  <p:iterate type="lt">
                                    <p:tmPct val="0"/>
                                  </p:iterate>
                                  <p:childTnLst>
                                    <p:animEffect transition="out" filter="blinds(horizontal)">
                                      <p:cBhvr>
                                        <p:cTn id="118" dur="500"/>
                                        <p:tgtEl>
                                          <p:spTgt spid="207086"/>
                                        </p:tgtEl>
                                      </p:cBhvr>
                                    </p:animEffect>
                                    <p:set>
                                      <p:cBhvr>
                                        <p:cTn id="119" dur="1" fill="hold">
                                          <p:stCondLst>
                                            <p:cond delay="499"/>
                                          </p:stCondLst>
                                        </p:cTn>
                                        <p:tgtEl>
                                          <p:spTgt spid="207086"/>
                                        </p:tgtEl>
                                        <p:attrNameLst>
                                          <p:attrName>style.visibility</p:attrName>
                                        </p:attrNameLst>
                                      </p:cBhvr>
                                      <p:to>
                                        <p:strVal val="hidden"/>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3" presetClass="entr" presetSubtype="10" fill="hold" nodeType="clickEffect">
                                  <p:stCondLst>
                                    <p:cond delay="0"/>
                                  </p:stCondLst>
                                  <p:childTnLst>
                                    <p:set>
                                      <p:cBhvr>
                                        <p:cTn id="123" dur="1" fill="hold">
                                          <p:stCondLst>
                                            <p:cond delay="0"/>
                                          </p:stCondLst>
                                        </p:cTn>
                                        <p:tgtEl>
                                          <p:spTgt spid="19"/>
                                        </p:tgtEl>
                                        <p:attrNameLst>
                                          <p:attrName>style.visibility</p:attrName>
                                        </p:attrNameLst>
                                      </p:cBhvr>
                                      <p:to>
                                        <p:strVal val="visible"/>
                                      </p:to>
                                    </p:set>
                                    <p:animEffect transition="in" filter="blinds(horizontal)">
                                      <p:cBhvr>
                                        <p:cTn id="1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81" grpId="0"/>
      <p:bldP spid="207081" grpId="1"/>
      <p:bldP spid="207082" grpId="0"/>
      <p:bldP spid="207082" grpId="1"/>
      <p:bldP spid="207083" grpId="0"/>
      <p:bldP spid="207083" grpId="1"/>
      <p:bldP spid="207084" grpId="0"/>
      <p:bldP spid="207084" grpId="1"/>
      <p:bldP spid="207085" grpId="0"/>
      <p:bldP spid="207085" grpId="1"/>
      <p:bldP spid="207086" grpId="0"/>
      <p:bldP spid="207086"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09600" y="1143000"/>
            <a:ext cx="7772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a:solidFill>
                  <a:schemeClr val="bg1"/>
                </a:solidFill>
                <a:latin typeface=".VnTime" pitchFamily="34" charset="0"/>
              </a:rPr>
              <a:t>LÞch sö</a:t>
            </a:r>
          </a:p>
        </p:txBody>
      </p:sp>
      <p:sp>
        <p:nvSpPr>
          <p:cNvPr id="162819" name="AutoShape 3"/>
          <p:cNvSpPr>
            <a:spLocks noChangeArrowheads="1"/>
          </p:cNvSpPr>
          <p:nvPr/>
        </p:nvSpPr>
        <p:spPr bwMode="auto">
          <a:xfrm>
            <a:off x="0" y="381000"/>
            <a:ext cx="8915400" cy="4114800"/>
          </a:xfrm>
          <a:prstGeom prst="star8">
            <a:avLst>
              <a:gd name="adj" fmla="val 42880"/>
            </a:avLst>
          </a:prstGeom>
          <a:solidFill>
            <a:srgbClr val="92D050"/>
          </a:solidFill>
          <a:ln w="9525" algn="ctr">
            <a:solidFill>
              <a:schemeClr val="tx1"/>
            </a:solidFill>
            <a:miter lim="800000"/>
            <a:headEnd/>
            <a:tailEnd/>
          </a:ln>
        </p:spPr>
        <p:txBody>
          <a:bodyPr wrap="none" anchor="ctr"/>
          <a:lstStyle/>
          <a:p>
            <a:pPr algn="ctr"/>
            <a:endParaRPr lang="en-US" sz="2800" b="1">
              <a:latin typeface="VNI-Korin" pitchFamily="2" charset="0"/>
            </a:endParaRPr>
          </a:p>
        </p:txBody>
      </p:sp>
      <p:sp>
        <p:nvSpPr>
          <p:cNvPr id="39940" name="Rectangle 4"/>
          <p:cNvSpPr>
            <a:spLocks noChangeArrowheads="1"/>
          </p:cNvSpPr>
          <p:nvPr/>
        </p:nvSpPr>
        <p:spPr bwMode="auto">
          <a:xfrm>
            <a:off x="465138" y="2819400"/>
            <a:ext cx="8678862"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1" name="Rectangle 5"/>
          <p:cNvSpPr>
            <a:spLocks noChangeArrowheads="1"/>
          </p:cNvSpPr>
          <p:nvPr/>
        </p:nvSpPr>
        <p:spPr bwMode="auto">
          <a:xfrm>
            <a:off x="1219200" y="1447800"/>
            <a:ext cx="7010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66FF33">
                      <a:alpha val="50000"/>
                    </a:srgbClr>
                  </a:outerShdw>
                </a:effectLst>
              </a14:hiddenEffects>
            </a:ext>
          </a:extLst>
        </p:spPr>
        <p:txBody>
          <a:bodyPr/>
          <a:lstStyle/>
          <a:p>
            <a:pPr marL="342900" indent="-342900" algn="just">
              <a:lnSpc>
                <a:spcPct val="90000"/>
              </a:lnSpc>
              <a:spcBef>
                <a:spcPct val="20000"/>
              </a:spcBef>
            </a:pPr>
            <a:r>
              <a:rPr lang="en-US" sz="3600" b="1">
                <a:solidFill>
                  <a:srgbClr val="FF0000"/>
                </a:solidFill>
                <a:latin typeface="VNI-Times" pitchFamily="34" charset="0"/>
              </a:rPr>
              <a:t>         </a:t>
            </a:r>
            <a:endParaRPr lang="en-US" sz="3600" b="1">
              <a:latin typeface="VNI-Times" pitchFamily="34" charset="0"/>
            </a:endParaRPr>
          </a:p>
        </p:txBody>
      </p:sp>
      <p:sp>
        <p:nvSpPr>
          <p:cNvPr id="162822" name="Rectangle 6"/>
          <p:cNvSpPr>
            <a:spLocks noChangeArrowheads="1"/>
          </p:cNvSpPr>
          <p:nvPr/>
        </p:nvSpPr>
        <p:spPr bwMode="auto">
          <a:xfrm>
            <a:off x="609600" y="1143000"/>
            <a:ext cx="7391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66FF33">
                      <a:alpha val="50000"/>
                    </a:srgbClr>
                  </a:outerShdw>
                </a:effectLst>
              </a14:hiddenEffects>
            </a:ext>
          </a:extLst>
        </p:spPr>
        <p:txBody>
          <a:bodyPr/>
          <a:lstStyle/>
          <a:p>
            <a:pPr marL="342900" indent="-342900" algn="just">
              <a:lnSpc>
                <a:spcPct val="90000"/>
              </a:lnSpc>
              <a:spcBef>
                <a:spcPct val="20000"/>
              </a:spcBef>
            </a:pPr>
            <a:r>
              <a:rPr lang="en-US" sz="3600" b="1">
                <a:solidFill>
                  <a:schemeClr val="bg2"/>
                </a:solidFill>
                <a:latin typeface="VNI-Times" pitchFamily="34" charset="0"/>
              </a:rPr>
              <a:t>         </a:t>
            </a:r>
            <a:r>
              <a:rPr lang="en-US" sz="3600" b="1">
                <a:solidFill>
                  <a:schemeClr val="accent2"/>
                </a:solidFill>
                <a:latin typeface="VNI-Times" pitchFamily="34" charset="0"/>
              </a:rPr>
              <a:t>Ngaøy nay Ñaûng vaø Nhaø nöôùc ta ñaõ chaêm lo cho söï nghieäp giaùo duïc nhö theá naøo ?</a:t>
            </a:r>
          </a:p>
          <a:p>
            <a:pPr marL="342900" indent="-342900" algn="just">
              <a:lnSpc>
                <a:spcPct val="90000"/>
              </a:lnSpc>
              <a:spcBef>
                <a:spcPct val="20000"/>
              </a:spcBef>
            </a:pPr>
            <a:endParaRPr lang="en-US" sz="3600" b="1">
              <a:solidFill>
                <a:schemeClr val="accent2"/>
              </a:solidFill>
              <a:latin typeface="VNI-Times" pitchFamily="34" charset="0"/>
            </a:endParaRPr>
          </a:p>
        </p:txBody>
      </p:sp>
      <p:sp>
        <p:nvSpPr>
          <p:cNvPr id="162823" name="Rectangle 7"/>
          <p:cNvSpPr>
            <a:spLocks noChangeArrowheads="1"/>
          </p:cNvSpPr>
          <p:nvPr/>
        </p:nvSpPr>
        <p:spPr bwMode="auto">
          <a:xfrm>
            <a:off x="838200" y="2692400"/>
            <a:ext cx="6477000"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66FF33">
                      <a:alpha val="50000"/>
                    </a:srgbClr>
                  </a:outerShdw>
                </a:effectLst>
              </a14:hiddenEffects>
            </a:ext>
          </a:extLst>
        </p:spPr>
        <p:txBody>
          <a:bodyPr/>
          <a:lstStyle/>
          <a:p>
            <a:pPr marL="342900" indent="-342900" algn="just">
              <a:lnSpc>
                <a:spcPct val="90000"/>
              </a:lnSpc>
              <a:spcBef>
                <a:spcPct val="20000"/>
              </a:spcBef>
            </a:pPr>
            <a:r>
              <a:rPr lang="en-US" sz="3600" b="1">
                <a:solidFill>
                  <a:schemeClr val="bg2"/>
                </a:solidFill>
                <a:latin typeface="VNI-Times" pitchFamily="34" charset="0"/>
              </a:rPr>
              <a:t>         </a:t>
            </a:r>
            <a:r>
              <a:rPr lang="en-US" sz="3600" b="1">
                <a:solidFill>
                  <a:schemeClr val="accent2"/>
                </a:solidFill>
                <a:latin typeface="VNI-Times" pitchFamily="34" charset="0"/>
              </a:rPr>
              <a:t>Laø hoïc sinh, yù thöùc veà hoïc taäp cuûa baïn ra sao ?</a:t>
            </a:r>
          </a:p>
        </p:txBody>
      </p:sp>
    </p:spTree>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62819"/>
                                        </p:tgtEl>
                                        <p:attrNameLst>
                                          <p:attrName>style.visibility</p:attrName>
                                        </p:attrNameLst>
                                      </p:cBhvr>
                                      <p:to>
                                        <p:strVal val="visible"/>
                                      </p:to>
                                    </p:set>
                                    <p:anim calcmode="lin" valueType="num">
                                      <p:cBhvr>
                                        <p:cTn id="7" dur="500" fill="hold"/>
                                        <p:tgtEl>
                                          <p:spTgt spid="162819"/>
                                        </p:tgtEl>
                                        <p:attrNameLst>
                                          <p:attrName>ppt_w</p:attrName>
                                        </p:attrNameLst>
                                      </p:cBhvr>
                                      <p:tavLst>
                                        <p:tav tm="0">
                                          <p:val>
                                            <p:fltVal val="0"/>
                                          </p:val>
                                        </p:tav>
                                        <p:tav tm="100000">
                                          <p:val>
                                            <p:strVal val="#ppt_w"/>
                                          </p:val>
                                        </p:tav>
                                      </p:tavLst>
                                    </p:anim>
                                    <p:anim calcmode="lin" valueType="num">
                                      <p:cBhvr>
                                        <p:cTn id="8" dur="500" fill="hold"/>
                                        <p:tgtEl>
                                          <p:spTgt spid="162819"/>
                                        </p:tgtEl>
                                        <p:attrNameLst>
                                          <p:attrName>ppt_h</p:attrName>
                                        </p:attrNameLst>
                                      </p:cBhvr>
                                      <p:tavLst>
                                        <p:tav tm="0">
                                          <p:val>
                                            <p:fltVal val="0"/>
                                          </p:val>
                                        </p:tav>
                                        <p:tav tm="100000">
                                          <p:val>
                                            <p:strVal val="#ppt_h"/>
                                          </p:val>
                                        </p:tav>
                                      </p:tavLst>
                                    </p:anim>
                                    <p:anim calcmode="lin" valueType="num">
                                      <p:cBhvr>
                                        <p:cTn id="9" dur="500" fill="hold"/>
                                        <p:tgtEl>
                                          <p:spTgt spid="162819"/>
                                        </p:tgtEl>
                                        <p:attrNameLst>
                                          <p:attrName>style.rotation</p:attrName>
                                        </p:attrNameLst>
                                      </p:cBhvr>
                                      <p:tavLst>
                                        <p:tav tm="0">
                                          <p:val>
                                            <p:fltVal val="360"/>
                                          </p:val>
                                        </p:tav>
                                        <p:tav tm="100000">
                                          <p:val>
                                            <p:fltVal val="0"/>
                                          </p:val>
                                        </p:tav>
                                      </p:tavLst>
                                    </p:anim>
                                    <p:animEffect transition="in" filter="fade">
                                      <p:cBhvr>
                                        <p:cTn id="10" dur="500"/>
                                        <p:tgtEl>
                                          <p:spTgt spid="162819"/>
                                        </p:tgtEl>
                                      </p:cBhvr>
                                    </p:animEffect>
                                  </p:childTnLst>
                                </p:cTn>
                              </p:par>
                            </p:childTnLst>
                          </p:cTn>
                        </p:par>
                        <p:par>
                          <p:cTn id="11" fill="hold" nodeType="afterGroup">
                            <p:stCondLst>
                              <p:cond delay="500"/>
                            </p:stCondLst>
                            <p:childTnLst>
                              <p:par>
                                <p:cTn id="12" presetID="53" presetClass="entr" presetSubtype="0" fill="hold" grpId="0" nodeType="afterEffect">
                                  <p:stCondLst>
                                    <p:cond delay="0"/>
                                  </p:stCondLst>
                                  <p:childTnLst>
                                    <p:set>
                                      <p:cBhvr>
                                        <p:cTn id="13" dur="1" fill="hold">
                                          <p:stCondLst>
                                            <p:cond delay="0"/>
                                          </p:stCondLst>
                                        </p:cTn>
                                        <p:tgtEl>
                                          <p:spTgt spid="162822"/>
                                        </p:tgtEl>
                                        <p:attrNameLst>
                                          <p:attrName>style.visibility</p:attrName>
                                        </p:attrNameLst>
                                      </p:cBhvr>
                                      <p:to>
                                        <p:strVal val="visible"/>
                                      </p:to>
                                    </p:set>
                                    <p:anim calcmode="lin" valueType="num">
                                      <p:cBhvr>
                                        <p:cTn id="14" dur="500" fill="hold"/>
                                        <p:tgtEl>
                                          <p:spTgt spid="162822"/>
                                        </p:tgtEl>
                                        <p:attrNameLst>
                                          <p:attrName>ppt_w</p:attrName>
                                        </p:attrNameLst>
                                      </p:cBhvr>
                                      <p:tavLst>
                                        <p:tav tm="0">
                                          <p:val>
                                            <p:fltVal val="0"/>
                                          </p:val>
                                        </p:tav>
                                        <p:tav tm="100000">
                                          <p:val>
                                            <p:strVal val="#ppt_w"/>
                                          </p:val>
                                        </p:tav>
                                      </p:tavLst>
                                    </p:anim>
                                    <p:anim calcmode="lin" valueType="num">
                                      <p:cBhvr>
                                        <p:cTn id="15" dur="500" fill="hold"/>
                                        <p:tgtEl>
                                          <p:spTgt spid="162822"/>
                                        </p:tgtEl>
                                        <p:attrNameLst>
                                          <p:attrName>ppt_h</p:attrName>
                                        </p:attrNameLst>
                                      </p:cBhvr>
                                      <p:tavLst>
                                        <p:tav tm="0">
                                          <p:val>
                                            <p:fltVal val="0"/>
                                          </p:val>
                                        </p:tav>
                                        <p:tav tm="100000">
                                          <p:val>
                                            <p:strVal val="#ppt_h"/>
                                          </p:val>
                                        </p:tav>
                                      </p:tavLst>
                                    </p:anim>
                                    <p:animEffect transition="in" filter="fade">
                                      <p:cBhvr>
                                        <p:cTn id="16" dur="500"/>
                                        <p:tgtEl>
                                          <p:spTgt spid="162822"/>
                                        </p:tgtEl>
                                      </p:cBhvr>
                                    </p:animEffect>
                                  </p:childTnLst>
                                </p:cTn>
                              </p:par>
                            </p:childTnLst>
                          </p:cTn>
                        </p:par>
                        <p:par>
                          <p:cTn id="17" fill="hold" nodeType="afterGroup">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162823"/>
                                        </p:tgtEl>
                                        <p:attrNameLst>
                                          <p:attrName>style.visibility</p:attrName>
                                        </p:attrNameLst>
                                      </p:cBhvr>
                                      <p:to>
                                        <p:strVal val="visible"/>
                                      </p:to>
                                    </p:set>
                                    <p:anim calcmode="lin" valueType="num">
                                      <p:cBhvr>
                                        <p:cTn id="20" dur="500" fill="hold"/>
                                        <p:tgtEl>
                                          <p:spTgt spid="162823"/>
                                        </p:tgtEl>
                                        <p:attrNameLst>
                                          <p:attrName>ppt_w</p:attrName>
                                        </p:attrNameLst>
                                      </p:cBhvr>
                                      <p:tavLst>
                                        <p:tav tm="0">
                                          <p:val>
                                            <p:fltVal val="0"/>
                                          </p:val>
                                        </p:tav>
                                        <p:tav tm="100000">
                                          <p:val>
                                            <p:strVal val="#ppt_w"/>
                                          </p:val>
                                        </p:tav>
                                      </p:tavLst>
                                    </p:anim>
                                    <p:anim calcmode="lin" valueType="num">
                                      <p:cBhvr>
                                        <p:cTn id="21" dur="500" fill="hold"/>
                                        <p:tgtEl>
                                          <p:spTgt spid="162823"/>
                                        </p:tgtEl>
                                        <p:attrNameLst>
                                          <p:attrName>ppt_h</p:attrName>
                                        </p:attrNameLst>
                                      </p:cBhvr>
                                      <p:tavLst>
                                        <p:tav tm="0">
                                          <p:val>
                                            <p:fltVal val="0"/>
                                          </p:val>
                                        </p:tav>
                                        <p:tav tm="100000">
                                          <p:val>
                                            <p:strVal val="#ppt_h"/>
                                          </p:val>
                                        </p:tav>
                                      </p:tavLst>
                                    </p:anim>
                                    <p:animEffect transition="in" filter="fade">
                                      <p:cBhvr>
                                        <p:cTn id="22" dur="500"/>
                                        <p:tgtEl>
                                          <p:spTgt spid="162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animBg="1"/>
      <p:bldP spid="162822" grpId="0"/>
      <p:bldP spid="16282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117932" name="Text Box 172"/>
          <p:cNvSpPr txBox="1">
            <a:spLocks noChangeArrowheads="1"/>
          </p:cNvSpPr>
          <p:nvPr/>
        </p:nvSpPr>
        <p:spPr bwMode="auto">
          <a:xfrm>
            <a:off x="762000" y="1905000"/>
            <a:ext cx="7696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i="1">
                <a:solidFill>
                  <a:schemeClr val="accent2"/>
                </a:solidFill>
                <a:latin typeface="VNI-Vari" pitchFamily="2" charset="0"/>
              </a:rPr>
              <a:t>Chuaån bò :Vaên hoïc vaø khoa hoïc thôøi Haäu Leâ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7932"/>
                                        </p:tgtEl>
                                        <p:attrNameLst>
                                          <p:attrName>style.visibility</p:attrName>
                                        </p:attrNameLst>
                                      </p:cBhvr>
                                      <p:to>
                                        <p:strVal val="visible"/>
                                      </p:to>
                                    </p:set>
                                    <p:anim calcmode="lin" valueType="num">
                                      <p:cBhvr>
                                        <p:cTn id="7" dur="500" fill="hold"/>
                                        <p:tgtEl>
                                          <p:spTgt spid="1179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7932"/>
                                        </p:tgtEl>
                                        <p:attrNameLst>
                                          <p:attrName>ppt_y</p:attrName>
                                        </p:attrNameLst>
                                      </p:cBhvr>
                                      <p:tavLst>
                                        <p:tav tm="0">
                                          <p:val>
                                            <p:strVal val="#ppt_y"/>
                                          </p:val>
                                        </p:tav>
                                        <p:tav tm="100000">
                                          <p:val>
                                            <p:strVal val="#ppt_y"/>
                                          </p:val>
                                        </p:tav>
                                      </p:tavLst>
                                    </p:anim>
                                    <p:anim calcmode="lin" valueType="num">
                                      <p:cBhvr>
                                        <p:cTn id="9" dur="500" fill="hold"/>
                                        <p:tgtEl>
                                          <p:spTgt spid="1179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79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7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0" y="5943600"/>
            <a:ext cx="7696200" cy="838200"/>
          </a:xfrm>
        </p:spPr>
        <p:txBody>
          <a:bodyPr/>
          <a:lstStyle/>
          <a:p>
            <a:r>
              <a:rPr lang="en-US" sz="3200" b="1"/>
              <a:t>VĂN MIẾU - QUỐC TỬ GIÁM</a:t>
            </a:r>
          </a:p>
        </p:txBody>
      </p:sp>
      <p:pic>
        <p:nvPicPr>
          <p:cNvPr id="51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304800"/>
            <a:ext cx="7543800" cy="5657850"/>
          </a:xfr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0" fill="hold"/>
                                        <p:tgtEl>
                                          <p:spTgt spid="5123"/>
                                        </p:tgtEl>
                                        <p:attrNameLst>
                                          <p:attrName>ppt_x</p:attrName>
                                        </p:attrNameLst>
                                      </p:cBhvr>
                                      <p:tavLst>
                                        <p:tav tm="0">
                                          <p:val>
                                            <p:strVal val="#ppt_x"/>
                                          </p:val>
                                        </p:tav>
                                        <p:tav tm="100000">
                                          <p:val>
                                            <p:strVal val="#ppt_x"/>
                                          </p:val>
                                        </p:tav>
                                      </p:tavLst>
                                    </p:anim>
                                    <p:anim calcmode="lin" valueType="num">
                                      <p:cBhvr additive="base">
                                        <p:cTn id="8" dur="50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diamond(in)">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Rectangle 1"/>
          <p:cNvSpPr/>
          <p:nvPr/>
        </p:nvSpPr>
        <p:spPr>
          <a:xfrm>
            <a:off x="690171" y="2967335"/>
            <a:ext cx="7763665" cy="923330"/>
          </a:xfrm>
          <a:prstGeom prst="rect">
            <a:avLst/>
          </a:prstGeom>
          <a:noFill/>
        </p:spPr>
        <p:txBody>
          <a:bodyPr wrap="none">
            <a:spAutoFit/>
          </a:bodyPr>
          <a:lstStyle/>
          <a:p>
            <a:pPr algn="ctr">
              <a:defRPr/>
            </a:pP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Chào</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tạm</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biệt</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các</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con!</a:t>
            </a:r>
          </a:p>
        </p:txBody>
      </p:sp>
    </p:spTree>
  </p:cSld>
  <p:clrMapOvr>
    <a:masterClrMapping/>
  </p:clrMapOvr>
  <p:transition spd="slow">
    <p:blinds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228600" y="457200"/>
            <a:ext cx="89154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Ø"/>
            </a:pPr>
            <a:r>
              <a:rPr lang="en-US" sz="2800" b="1">
                <a:solidFill>
                  <a:srgbClr val="FF0000"/>
                </a:solidFill>
              </a:rPr>
              <a:t> </a:t>
            </a:r>
            <a:r>
              <a:rPr lang="vi-VN" sz="2800" b="1" u="sng">
                <a:solidFill>
                  <a:srgbClr val="FF0000"/>
                </a:solidFill>
              </a:rPr>
              <a:t>Thi Hương</a:t>
            </a:r>
            <a:r>
              <a:rPr lang="vi-VN" sz="2000">
                <a:solidFill>
                  <a:schemeClr val="folHlink"/>
                </a:solidFill>
              </a:rPr>
              <a:t> </a:t>
            </a:r>
            <a:r>
              <a:rPr lang="vi-VN" sz="2800">
                <a:solidFill>
                  <a:srgbClr val="0033CC"/>
                </a:solidFill>
              </a:rPr>
              <a:t>là một khóa thi cử về </a:t>
            </a:r>
            <a:r>
              <a:rPr lang="en-US" sz="2800">
                <a:solidFill>
                  <a:srgbClr val="0033CC"/>
                </a:solidFill>
              </a:rPr>
              <a:t>N</a:t>
            </a:r>
            <a:r>
              <a:rPr lang="vi-VN" sz="2800">
                <a:solidFill>
                  <a:srgbClr val="0033CC"/>
                </a:solidFill>
              </a:rPr>
              <a:t>ho học do triều đình phong kiến tổ chức</a:t>
            </a:r>
            <a:r>
              <a:rPr lang="en-US" sz="2800">
                <a:solidFill>
                  <a:srgbClr val="0033CC"/>
                </a:solidFill>
              </a:rPr>
              <a:t> </a:t>
            </a:r>
            <a:r>
              <a:rPr lang="vi-VN" sz="2800">
                <a:solidFill>
                  <a:srgbClr val="0033CC"/>
                </a:solidFill>
              </a:rPr>
              <a:t>để tuyển chọn người có tài,</a:t>
            </a:r>
            <a:r>
              <a:rPr lang="en-US" sz="2800">
                <a:solidFill>
                  <a:srgbClr val="0033CC"/>
                </a:solidFill>
              </a:rPr>
              <a:t> </a:t>
            </a:r>
            <a:r>
              <a:rPr lang="vi-VN" sz="2800">
                <a:solidFill>
                  <a:srgbClr val="0033CC"/>
                </a:solidFill>
              </a:rPr>
              <a:t>học rộng ở các địa phương. </a:t>
            </a:r>
            <a:endParaRPr lang="en-US" sz="2800">
              <a:solidFill>
                <a:srgbClr val="0033CC"/>
              </a:solidFill>
            </a:endParaRPr>
          </a:p>
          <a:p>
            <a:pPr eaLnBrk="1" hangingPunct="1">
              <a:buFont typeface="Wingdings" pitchFamily="2" charset="2"/>
              <a:buNone/>
            </a:pPr>
            <a:r>
              <a:rPr lang="en-US" sz="2800">
                <a:solidFill>
                  <a:srgbClr val="0033CC"/>
                </a:solidFill>
              </a:rPr>
              <a:t>    </a:t>
            </a:r>
            <a:r>
              <a:rPr lang="vi-VN" sz="2800">
                <a:solidFill>
                  <a:srgbClr val="0033CC"/>
                </a:solidFill>
              </a:rPr>
              <a:t>Kỳ thi Hương là kỳ thi sơ khởi nhất. Sau khi đỗ thi Hương thì năm sau</a:t>
            </a:r>
            <a:r>
              <a:rPr lang="en-US" sz="2800">
                <a:solidFill>
                  <a:srgbClr val="0033CC"/>
                </a:solidFill>
              </a:rPr>
              <a:t> </a:t>
            </a:r>
            <a:r>
              <a:rPr lang="vi-VN" sz="2800">
                <a:solidFill>
                  <a:srgbClr val="0033CC"/>
                </a:solidFill>
              </a:rPr>
              <a:t>mới được dự thi kỳ thi cao cấp hơn là thi Hội (cao hơn nữa là thi Đình).</a:t>
            </a:r>
            <a:endParaRPr lang="en-US" sz="2800">
              <a:solidFill>
                <a:srgbClr val="0033CC"/>
              </a:solidFill>
            </a:endParaRPr>
          </a:p>
          <a:p>
            <a:pPr eaLnBrk="1" hangingPunct="1"/>
            <a:r>
              <a:rPr lang="en-US" sz="2800">
                <a:solidFill>
                  <a:srgbClr val="0033CC"/>
                </a:solidFill>
              </a:rPr>
              <a:t>  </a:t>
            </a:r>
            <a:r>
              <a:rPr lang="vi-VN" sz="2800">
                <a:solidFill>
                  <a:srgbClr val="0033CC"/>
                </a:solidFill>
              </a:rPr>
              <a:t>Đỗ đầu kỳ thi Hương gọi là giải nguyên.</a:t>
            </a:r>
            <a:r>
              <a:rPr lang="en-US" sz="2800">
                <a:solidFill>
                  <a:srgbClr val="0033CC"/>
                </a:solidFill>
              </a:rPr>
              <a:t>Nh</a:t>
            </a:r>
            <a:r>
              <a:rPr lang="vi-VN" sz="2800">
                <a:solidFill>
                  <a:srgbClr val="0033CC"/>
                </a:solidFill>
              </a:rPr>
              <a:t>ững</a:t>
            </a:r>
            <a:r>
              <a:rPr lang="en-US" sz="2800">
                <a:solidFill>
                  <a:srgbClr val="0033CC"/>
                </a:solidFill>
              </a:rPr>
              <a:t> ng</a:t>
            </a:r>
            <a:r>
              <a:rPr lang="vi-VN" sz="2800">
                <a:solidFill>
                  <a:srgbClr val="0033CC"/>
                </a:solidFill>
              </a:rPr>
              <a:t>ười</a:t>
            </a:r>
            <a:r>
              <a:rPr lang="en-US" sz="2800">
                <a:solidFill>
                  <a:srgbClr val="0033CC"/>
                </a:solidFill>
              </a:rPr>
              <a:t> </a:t>
            </a:r>
            <a:r>
              <a:rPr lang="vi-VN" sz="2800">
                <a:solidFill>
                  <a:srgbClr val="0033CC"/>
                </a:solidFill>
              </a:rPr>
              <a:t>đỗ</a:t>
            </a:r>
            <a:r>
              <a:rPr lang="en-US" sz="2800">
                <a:solidFill>
                  <a:srgbClr val="0033CC"/>
                </a:solidFill>
              </a:rPr>
              <a:t> cao </a:t>
            </a:r>
            <a:r>
              <a:rPr lang="vi-VN" sz="2800">
                <a:solidFill>
                  <a:srgbClr val="0033CC"/>
                </a:solidFill>
              </a:rPr>
              <a:t>được</a:t>
            </a:r>
            <a:r>
              <a:rPr lang="en-US" sz="2800">
                <a:solidFill>
                  <a:srgbClr val="0033CC"/>
                </a:solidFill>
              </a:rPr>
              <a:t> nh</a:t>
            </a:r>
            <a:r>
              <a:rPr lang="vi-VN" sz="2800">
                <a:solidFill>
                  <a:srgbClr val="0033CC"/>
                </a:solidFill>
              </a:rPr>
              <a:t>ận</a:t>
            </a:r>
            <a:r>
              <a:rPr lang="en-US" sz="2800">
                <a:solidFill>
                  <a:srgbClr val="0033CC"/>
                </a:solidFill>
              </a:rPr>
              <a:t> danh hi</a:t>
            </a:r>
            <a:r>
              <a:rPr lang="vi-VN" sz="2800">
                <a:solidFill>
                  <a:srgbClr val="0033CC"/>
                </a:solidFill>
              </a:rPr>
              <a:t>ệu</a:t>
            </a:r>
            <a:r>
              <a:rPr lang="en-US" sz="2800">
                <a:solidFill>
                  <a:srgbClr val="0033CC"/>
                </a:solidFill>
              </a:rPr>
              <a:t> c</a:t>
            </a:r>
            <a:r>
              <a:rPr lang="vi-VN" sz="2800">
                <a:solidFill>
                  <a:srgbClr val="0033CC"/>
                </a:solidFill>
              </a:rPr>
              <a:t>ử</a:t>
            </a:r>
            <a:r>
              <a:rPr lang="en-US" sz="2800">
                <a:solidFill>
                  <a:srgbClr val="0033CC"/>
                </a:solidFill>
              </a:rPr>
              <a:t> nh</a:t>
            </a:r>
            <a:r>
              <a:rPr lang="vi-VN" sz="2800">
                <a:solidFill>
                  <a:srgbClr val="0033CC"/>
                </a:solidFill>
              </a:rPr>
              <a:t>â</a:t>
            </a:r>
            <a:r>
              <a:rPr lang="en-US" sz="2800">
                <a:solidFill>
                  <a:srgbClr val="0033CC"/>
                </a:solidFill>
              </a:rPr>
              <a:t>n nh</a:t>
            </a:r>
            <a:r>
              <a:rPr lang="vi-VN" sz="2800">
                <a:solidFill>
                  <a:srgbClr val="0033CC"/>
                </a:solidFill>
              </a:rPr>
              <a:t>ững</a:t>
            </a:r>
            <a:r>
              <a:rPr lang="en-US" sz="2800">
                <a:solidFill>
                  <a:srgbClr val="0033CC"/>
                </a:solidFill>
              </a:rPr>
              <a:t> ng</a:t>
            </a:r>
            <a:r>
              <a:rPr lang="vi-VN" sz="2800">
                <a:solidFill>
                  <a:srgbClr val="0033CC"/>
                </a:solidFill>
              </a:rPr>
              <a:t>ười</a:t>
            </a:r>
            <a:r>
              <a:rPr lang="en-US" sz="2800">
                <a:solidFill>
                  <a:srgbClr val="0033CC"/>
                </a:solidFill>
              </a:rPr>
              <a:t> </a:t>
            </a:r>
            <a:r>
              <a:rPr lang="vi-VN" sz="2800">
                <a:solidFill>
                  <a:srgbClr val="0033CC"/>
                </a:solidFill>
              </a:rPr>
              <a:t>đỗ</a:t>
            </a:r>
            <a:r>
              <a:rPr lang="en-US" sz="2800">
                <a:solidFill>
                  <a:srgbClr val="0033CC"/>
                </a:solidFill>
              </a:rPr>
              <a:t> th</a:t>
            </a:r>
            <a:r>
              <a:rPr lang="vi-VN" sz="2800">
                <a:solidFill>
                  <a:srgbClr val="0033CC"/>
                </a:solidFill>
              </a:rPr>
              <a:t>ấp</a:t>
            </a:r>
            <a:r>
              <a:rPr lang="en-US" sz="2800">
                <a:solidFill>
                  <a:srgbClr val="0033CC"/>
                </a:solidFill>
              </a:rPr>
              <a:t> h</a:t>
            </a:r>
            <a:r>
              <a:rPr lang="vi-VN" sz="2800">
                <a:solidFill>
                  <a:srgbClr val="0033CC"/>
                </a:solidFill>
              </a:rPr>
              <a:t>ơ</a:t>
            </a:r>
            <a:r>
              <a:rPr lang="en-US" sz="2800">
                <a:solidFill>
                  <a:srgbClr val="0033CC"/>
                </a:solidFill>
              </a:rPr>
              <a:t>n </a:t>
            </a:r>
            <a:r>
              <a:rPr lang="vi-VN" sz="2800">
                <a:solidFill>
                  <a:srgbClr val="0033CC"/>
                </a:solidFill>
              </a:rPr>
              <a:t>được</a:t>
            </a:r>
            <a:r>
              <a:rPr lang="en-US" sz="2800">
                <a:solidFill>
                  <a:srgbClr val="0033CC"/>
                </a:solidFill>
              </a:rPr>
              <a:t> nh</a:t>
            </a:r>
            <a:r>
              <a:rPr lang="vi-VN" sz="2800">
                <a:solidFill>
                  <a:srgbClr val="0033CC"/>
                </a:solidFill>
              </a:rPr>
              <a:t>ận</a:t>
            </a:r>
            <a:r>
              <a:rPr lang="en-US" sz="2800">
                <a:solidFill>
                  <a:srgbClr val="0033CC"/>
                </a:solidFill>
              </a:rPr>
              <a:t> v</a:t>
            </a:r>
            <a:r>
              <a:rPr lang="vi-VN" sz="2800">
                <a:solidFill>
                  <a:srgbClr val="0033CC"/>
                </a:solidFill>
              </a:rPr>
              <a:t>ă</a:t>
            </a:r>
            <a:r>
              <a:rPr lang="en-US" sz="2800">
                <a:solidFill>
                  <a:srgbClr val="0033CC"/>
                </a:solidFill>
              </a:rPr>
              <a:t>n b</a:t>
            </a:r>
            <a:r>
              <a:rPr lang="vi-VN" sz="2800">
                <a:solidFill>
                  <a:srgbClr val="0033CC"/>
                </a:solidFill>
              </a:rPr>
              <a:t>ằng</a:t>
            </a:r>
            <a:r>
              <a:rPr lang="en-US" sz="2800">
                <a:solidFill>
                  <a:srgbClr val="0033CC"/>
                </a:solidFill>
              </a:rPr>
              <a:t> t</a:t>
            </a:r>
            <a:r>
              <a:rPr lang="vi-VN" sz="2800">
                <a:solidFill>
                  <a:srgbClr val="0033CC"/>
                </a:solidFill>
              </a:rPr>
              <a:t>ú</a:t>
            </a:r>
            <a:r>
              <a:rPr lang="en-US" sz="2800">
                <a:solidFill>
                  <a:srgbClr val="0033CC"/>
                </a:solidFill>
              </a:rPr>
              <a:t> t</a:t>
            </a:r>
            <a:r>
              <a:rPr lang="vi-VN" sz="2800">
                <a:solidFill>
                  <a:srgbClr val="0033CC"/>
                </a:solidFill>
              </a:rPr>
              <a:t>ài</a:t>
            </a:r>
          </a:p>
          <a:p>
            <a:pPr eaLnBrk="1" hangingPunct="1"/>
            <a:r>
              <a:rPr lang="en-US" sz="2800">
                <a:solidFill>
                  <a:srgbClr val="0033CC"/>
                </a:solidFill>
              </a:rPr>
              <a:t>  </a:t>
            </a:r>
            <a:r>
              <a:rPr lang="vi-VN" sz="2800">
                <a:solidFill>
                  <a:srgbClr val="0033CC"/>
                </a:solidFill>
              </a:rPr>
              <a:t>Thi Hương được tổ chức tại các trường ở nhiều địa phương</a:t>
            </a:r>
            <a:endParaRPr lang="en-US" sz="2800">
              <a:solidFill>
                <a:srgbClr val="0033CC"/>
              </a:solidFill>
            </a:endParaRPr>
          </a:p>
          <a:p>
            <a:pPr eaLnBrk="1" hangingPunct="1"/>
            <a:endParaRPr lang="en-US" sz="2400">
              <a:solidFill>
                <a:srgbClr val="0033CC"/>
              </a:solidFill>
            </a:endParaRPr>
          </a:p>
          <a:p>
            <a:pPr eaLnBrk="1" hangingPunct="1"/>
            <a:endParaRPr lang="en-US">
              <a:solidFill>
                <a:schemeClr val="hlink"/>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59746">
                                            <p:txEl>
                                              <p:pRg st="0" end="0"/>
                                            </p:txEl>
                                          </p:spTgt>
                                        </p:tgtEl>
                                        <p:attrNameLst>
                                          <p:attrName>style.visibility</p:attrName>
                                        </p:attrNameLst>
                                      </p:cBhvr>
                                      <p:to>
                                        <p:strVal val="visible"/>
                                      </p:to>
                                    </p:set>
                                    <p:animScale>
                                      <p:cBhvr>
                                        <p:cTn id="7" dur="1000" decel="50000" fill="hold">
                                          <p:stCondLst>
                                            <p:cond delay="0"/>
                                          </p:stCondLst>
                                        </p:cTn>
                                        <p:tgtEl>
                                          <p:spTgt spid="15974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9746">
                                            <p:txEl>
                                              <p:pRg st="0" end="0"/>
                                            </p:txEl>
                                          </p:spTgt>
                                        </p:tgtEl>
                                        <p:attrNameLst>
                                          <p:attrName>ppt_x</p:attrName>
                                          <p:attrName>ppt_y</p:attrName>
                                        </p:attrNameLst>
                                      </p:cBhvr>
                                    </p:animMotion>
                                    <p:animEffect transition="in" filter="fade">
                                      <p:cBhvr>
                                        <p:cTn id="9" dur="1000"/>
                                        <p:tgtEl>
                                          <p:spTgt spid="15974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159746">
                                            <p:txEl>
                                              <p:pRg st="1" end="1"/>
                                            </p:txEl>
                                          </p:spTgt>
                                        </p:tgtEl>
                                        <p:attrNameLst>
                                          <p:attrName>style.visibility</p:attrName>
                                        </p:attrNameLst>
                                      </p:cBhvr>
                                      <p:to>
                                        <p:strVal val="visible"/>
                                      </p:to>
                                    </p:set>
                                    <p:animScale>
                                      <p:cBhvr>
                                        <p:cTn id="14" dur="1000" decel="50000" fill="hold">
                                          <p:stCondLst>
                                            <p:cond delay="0"/>
                                          </p:stCondLst>
                                        </p:cTn>
                                        <p:tgtEl>
                                          <p:spTgt spid="15974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59746">
                                            <p:txEl>
                                              <p:pRg st="1" end="1"/>
                                            </p:txEl>
                                          </p:spTgt>
                                        </p:tgtEl>
                                        <p:attrNameLst>
                                          <p:attrName>ppt_x</p:attrName>
                                          <p:attrName>ppt_y</p:attrName>
                                        </p:attrNameLst>
                                      </p:cBhvr>
                                    </p:animMotion>
                                    <p:animEffect transition="in" filter="fade">
                                      <p:cBhvr>
                                        <p:cTn id="16" dur="1000"/>
                                        <p:tgtEl>
                                          <p:spTgt spid="159746">
                                            <p:txEl>
                                              <p:pRg st="1" end="1"/>
                                            </p:txEl>
                                          </p:spTgt>
                                        </p:tgtEl>
                                      </p:cBhvr>
                                    </p:animEffect>
                                  </p:childTnLst>
                                </p:cTn>
                              </p:par>
                              <p:par>
                                <p:cTn id="17" presetID="52" presetClass="entr" presetSubtype="0" fill="hold" nodeType="withEffect">
                                  <p:stCondLst>
                                    <p:cond delay="0"/>
                                  </p:stCondLst>
                                  <p:childTnLst>
                                    <p:set>
                                      <p:cBhvr>
                                        <p:cTn id="18" dur="1" fill="hold">
                                          <p:stCondLst>
                                            <p:cond delay="0"/>
                                          </p:stCondLst>
                                        </p:cTn>
                                        <p:tgtEl>
                                          <p:spTgt spid="159746">
                                            <p:txEl>
                                              <p:pRg st="2" end="2"/>
                                            </p:txEl>
                                          </p:spTgt>
                                        </p:tgtEl>
                                        <p:attrNameLst>
                                          <p:attrName>style.visibility</p:attrName>
                                        </p:attrNameLst>
                                      </p:cBhvr>
                                      <p:to>
                                        <p:strVal val="visible"/>
                                      </p:to>
                                    </p:set>
                                    <p:animScale>
                                      <p:cBhvr>
                                        <p:cTn id="19" dur="1000" decel="50000" fill="hold">
                                          <p:stCondLst>
                                            <p:cond delay="0"/>
                                          </p:stCondLst>
                                        </p:cTn>
                                        <p:tgtEl>
                                          <p:spTgt spid="15974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59746">
                                            <p:txEl>
                                              <p:pRg st="2" end="2"/>
                                            </p:txEl>
                                          </p:spTgt>
                                        </p:tgtEl>
                                        <p:attrNameLst>
                                          <p:attrName>ppt_x</p:attrName>
                                          <p:attrName>ppt_y</p:attrName>
                                        </p:attrNameLst>
                                      </p:cBhvr>
                                    </p:animMotion>
                                    <p:animEffect transition="in" filter="fade">
                                      <p:cBhvr>
                                        <p:cTn id="21" dur="1000"/>
                                        <p:tgtEl>
                                          <p:spTgt spid="159746">
                                            <p:txEl>
                                              <p:pRg st="2" end="2"/>
                                            </p:txEl>
                                          </p:spTgt>
                                        </p:tgtEl>
                                      </p:cBhvr>
                                    </p:animEffect>
                                  </p:childTnLst>
                                </p:cTn>
                              </p:par>
                              <p:par>
                                <p:cTn id="22" presetID="52" presetClass="entr" presetSubtype="0" fill="hold" nodeType="withEffect">
                                  <p:stCondLst>
                                    <p:cond delay="0"/>
                                  </p:stCondLst>
                                  <p:childTnLst>
                                    <p:set>
                                      <p:cBhvr>
                                        <p:cTn id="23" dur="1" fill="hold">
                                          <p:stCondLst>
                                            <p:cond delay="0"/>
                                          </p:stCondLst>
                                        </p:cTn>
                                        <p:tgtEl>
                                          <p:spTgt spid="159746">
                                            <p:txEl>
                                              <p:pRg st="3" end="3"/>
                                            </p:txEl>
                                          </p:spTgt>
                                        </p:tgtEl>
                                        <p:attrNameLst>
                                          <p:attrName>style.visibility</p:attrName>
                                        </p:attrNameLst>
                                      </p:cBhvr>
                                      <p:to>
                                        <p:strVal val="visible"/>
                                      </p:to>
                                    </p:set>
                                    <p:animScale>
                                      <p:cBhvr>
                                        <p:cTn id="24" dur="1000" decel="50000" fill="hold">
                                          <p:stCondLst>
                                            <p:cond delay="0"/>
                                          </p:stCondLst>
                                        </p:cTn>
                                        <p:tgtEl>
                                          <p:spTgt spid="159746">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59746">
                                            <p:txEl>
                                              <p:pRg st="3" end="3"/>
                                            </p:txEl>
                                          </p:spTgt>
                                        </p:tgtEl>
                                        <p:attrNameLst>
                                          <p:attrName>ppt_x</p:attrName>
                                          <p:attrName>ppt_y</p:attrName>
                                        </p:attrNameLst>
                                      </p:cBhvr>
                                    </p:animMotion>
                                    <p:animEffect transition="in" filter="fade">
                                      <p:cBhvr>
                                        <p:cTn id="26" dur="1000"/>
                                        <p:tgtEl>
                                          <p:spTgt spid="1597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228600" y="152400"/>
            <a:ext cx="8763000" cy="649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Ø"/>
            </a:pPr>
            <a:r>
              <a:rPr lang="vi-VN" sz="2800" b="1" u="sng">
                <a:solidFill>
                  <a:srgbClr val="0033CC"/>
                </a:solidFill>
              </a:rPr>
              <a:t>Thi Hội</a:t>
            </a:r>
            <a:r>
              <a:rPr lang="vi-VN" sz="2800">
                <a:solidFill>
                  <a:srgbClr val="0033CC"/>
                </a:solidFill>
              </a:rPr>
              <a:t> là một khóa thi cử về Nho học do bộ Lễ của triều đình phong kiến tổ chức 3</a:t>
            </a:r>
            <a:r>
              <a:rPr lang="en-US" sz="2800">
                <a:solidFill>
                  <a:srgbClr val="0033CC"/>
                </a:solidFill>
              </a:rPr>
              <a:t> </a:t>
            </a:r>
            <a:r>
              <a:rPr lang="vi-VN" sz="2800">
                <a:solidFill>
                  <a:srgbClr val="0033CC"/>
                </a:solidFill>
              </a:rPr>
              <a:t>một lần tại các trường trung ương để tuyển chọn người có tài, học</a:t>
            </a:r>
            <a:r>
              <a:rPr lang="en-US" sz="2800">
                <a:solidFill>
                  <a:srgbClr val="0033CC"/>
                </a:solidFill>
              </a:rPr>
              <a:t> </a:t>
            </a:r>
            <a:r>
              <a:rPr lang="vi-VN" sz="2800">
                <a:solidFill>
                  <a:srgbClr val="0033CC"/>
                </a:solidFill>
              </a:rPr>
              <a:t>rộng.</a:t>
            </a:r>
            <a:r>
              <a:rPr lang="en-US" sz="2800">
                <a:solidFill>
                  <a:srgbClr val="0033CC"/>
                </a:solidFill>
              </a:rPr>
              <a:t> Những người đậu kì thi Hội được tham gia kì thi Đình.</a:t>
            </a:r>
          </a:p>
          <a:p>
            <a:pPr eaLnBrk="1" hangingPunct="1">
              <a:buFont typeface="Wingdings" pitchFamily="2" charset="2"/>
              <a:buNone/>
            </a:pPr>
            <a:endParaRPr lang="en-US" sz="2800">
              <a:solidFill>
                <a:srgbClr val="0033CC"/>
              </a:solidFill>
            </a:endParaRPr>
          </a:p>
          <a:p>
            <a:pPr eaLnBrk="1" hangingPunct="1">
              <a:buFont typeface="Wingdings" pitchFamily="2" charset="2"/>
              <a:buChar char="Ø"/>
            </a:pPr>
            <a:r>
              <a:rPr lang="vi-VN" sz="2800" b="1" u="sng">
                <a:solidFill>
                  <a:srgbClr val="0033CC"/>
                </a:solidFill>
              </a:rPr>
              <a:t>Thi Đình</a:t>
            </a:r>
            <a:r>
              <a:rPr lang="vi-VN" sz="2800">
                <a:solidFill>
                  <a:srgbClr val="0033CC"/>
                </a:solidFill>
              </a:rPr>
              <a:t> là một khóa thi cử về </a:t>
            </a:r>
            <a:r>
              <a:rPr lang="en-US" sz="2800">
                <a:solidFill>
                  <a:srgbClr val="0033CC"/>
                </a:solidFill>
              </a:rPr>
              <a:t>N</a:t>
            </a:r>
            <a:r>
              <a:rPr lang="vi-VN" sz="2800">
                <a:solidFill>
                  <a:srgbClr val="0033CC"/>
                </a:solidFill>
              </a:rPr>
              <a:t>ho học cao cấp nhất do triều đình phong kiến tổ chức</a:t>
            </a:r>
            <a:r>
              <a:rPr lang="en-US" sz="2800">
                <a:solidFill>
                  <a:srgbClr val="0033CC"/>
                </a:solidFill>
              </a:rPr>
              <a:t> </a:t>
            </a:r>
            <a:r>
              <a:rPr lang="vi-VN" sz="2800">
                <a:solidFill>
                  <a:srgbClr val="0033CC"/>
                </a:solidFill>
              </a:rPr>
              <a:t>để tuyển chọn người có tài, học rộng. Người thi đỗ được cấp bằng và có thể nhờ đó mà</a:t>
            </a:r>
            <a:r>
              <a:rPr lang="en-US" sz="2800">
                <a:solidFill>
                  <a:srgbClr val="0033CC"/>
                </a:solidFill>
              </a:rPr>
              <a:t> </a:t>
            </a:r>
            <a:r>
              <a:rPr lang="vi-VN" sz="2800">
                <a:solidFill>
                  <a:srgbClr val="0033CC"/>
                </a:solidFill>
              </a:rPr>
              <a:t>được vào làm quan chức trong triều. Sau khi thí sinh đỗ kỳ thi Hội thì mới được</a:t>
            </a:r>
            <a:r>
              <a:rPr lang="en-US" sz="2800">
                <a:solidFill>
                  <a:srgbClr val="0033CC"/>
                </a:solidFill>
              </a:rPr>
              <a:t> </a:t>
            </a:r>
            <a:r>
              <a:rPr lang="vi-VN" sz="2800">
                <a:solidFill>
                  <a:srgbClr val="0033CC"/>
                </a:solidFill>
              </a:rPr>
              <a:t>dự thi kỳ thi Đình.</a:t>
            </a:r>
            <a:r>
              <a:rPr lang="en-US" sz="2800">
                <a:solidFill>
                  <a:srgbClr val="0033CC"/>
                </a:solidFill>
              </a:rPr>
              <a:t> Nh</a:t>
            </a:r>
            <a:r>
              <a:rPr lang="vi-VN" sz="2800">
                <a:solidFill>
                  <a:srgbClr val="0033CC"/>
                </a:solidFill>
              </a:rPr>
              <a:t>ững</a:t>
            </a:r>
            <a:r>
              <a:rPr lang="en-US" sz="2800">
                <a:solidFill>
                  <a:srgbClr val="0033CC"/>
                </a:solidFill>
              </a:rPr>
              <a:t> ng</a:t>
            </a:r>
            <a:r>
              <a:rPr lang="vi-VN" sz="2800">
                <a:solidFill>
                  <a:srgbClr val="0033CC"/>
                </a:solidFill>
              </a:rPr>
              <a:t>ười</a:t>
            </a:r>
            <a:r>
              <a:rPr lang="en-US" sz="2800">
                <a:solidFill>
                  <a:srgbClr val="0033CC"/>
                </a:solidFill>
              </a:rPr>
              <a:t> gi</a:t>
            </a:r>
            <a:r>
              <a:rPr lang="vi-VN" sz="2800">
                <a:solidFill>
                  <a:srgbClr val="0033CC"/>
                </a:solidFill>
              </a:rPr>
              <a:t>ỏi</a:t>
            </a:r>
            <a:r>
              <a:rPr lang="en-US" sz="2800">
                <a:solidFill>
                  <a:srgbClr val="0033CC"/>
                </a:solidFill>
              </a:rPr>
              <a:t> </a:t>
            </a:r>
            <a:r>
              <a:rPr lang="vi-VN" sz="2800">
                <a:solidFill>
                  <a:srgbClr val="0033CC"/>
                </a:solidFill>
              </a:rPr>
              <a:t>đậu</a:t>
            </a:r>
            <a:r>
              <a:rPr lang="en-US" sz="2800">
                <a:solidFill>
                  <a:srgbClr val="0033CC"/>
                </a:solidFill>
              </a:rPr>
              <a:t> cao </a:t>
            </a:r>
            <a:r>
              <a:rPr lang="vi-VN" sz="2800">
                <a:solidFill>
                  <a:srgbClr val="0033CC"/>
                </a:solidFill>
              </a:rPr>
              <a:t>được</a:t>
            </a:r>
            <a:r>
              <a:rPr lang="en-US" sz="2800">
                <a:solidFill>
                  <a:srgbClr val="0033CC"/>
                </a:solidFill>
              </a:rPr>
              <a:t> nh</a:t>
            </a:r>
            <a:r>
              <a:rPr lang="vi-VN" sz="2800">
                <a:solidFill>
                  <a:srgbClr val="0033CC"/>
                </a:solidFill>
              </a:rPr>
              <a:t>ận</a:t>
            </a:r>
            <a:r>
              <a:rPr lang="en-US" sz="2800">
                <a:solidFill>
                  <a:srgbClr val="0033CC"/>
                </a:solidFill>
              </a:rPr>
              <a:t> h</a:t>
            </a:r>
            <a:r>
              <a:rPr lang="vi-VN" sz="2800">
                <a:solidFill>
                  <a:srgbClr val="0033CC"/>
                </a:solidFill>
              </a:rPr>
              <a:t>ọc</a:t>
            </a:r>
            <a:r>
              <a:rPr lang="en-US" sz="2800">
                <a:solidFill>
                  <a:srgbClr val="0033CC"/>
                </a:solidFill>
              </a:rPr>
              <a:t> v</a:t>
            </a:r>
            <a:r>
              <a:rPr lang="vi-VN" sz="2800">
                <a:solidFill>
                  <a:srgbClr val="0033CC"/>
                </a:solidFill>
              </a:rPr>
              <a:t>ị</a:t>
            </a:r>
            <a:r>
              <a:rPr lang="en-US" sz="2800">
                <a:solidFill>
                  <a:srgbClr val="0033CC"/>
                </a:solidFill>
              </a:rPr>
              <a:t> Tr</a:t>
            </a:r>
            <a:r>
              <a:rPr lang="vi-VN" sz="2800">
                <a:solidFill>
                  <a:srgbClr val="0033CC"/>
                </a:solidFill>
              </a:rPr>
              <a:t>ạng</a:t>
            </a:r>
            <a:r>
              <a:rPr lang="en-US" sz="2800">
                <a:solidFill>
                  <a:srgbClr val="0033CC"/>
                </a:solidFill>
              </a:rPr>
              <a:t> Nguy</a:t>
            </a:r>
            <a:r>
              <a:rPr lang="vi-VN" sz="2800">
                <a:solidFill>
                  <a:srgbClr val="0033CC"/>
                </a:solidFill>
              </a:rPr>
              <a:t>ê</a:t>
            </a:r>
            <a:r>
              <a:rPr lang="en-US" sz="2800">
                <a:solidFill>
                  <a:srgbClr val="0033CC"/>
                </a:solidFill>
              </a:rPr>
              <a:t>n , B</a:t>
            </a:r>
            <a:r>
              <a:rPr lang="vi-VN" sz="2800">
                <a:solidFill>
                  <a:srgbClr val="0033CC"/>
                </a:solidFill>
              </a:rPr>
              <a:t>ảng</a:t>
            </a:r>
            <a:r>
              <a:rPr lang="en-US" sz="2800">
                <a:solidFill>
                  <a:srgbClr val="0033CC"/>
                </a:solidFill>
              </a:rPr>
              <a:t> Nh</a:t>
            </a:r>
            <a:r>
              <a:rPr lang="vi-VN" sz="2800">
                <a:solidFill>
                  <a:srgbClr val="0033CC"/>
                </a:solidFill>
              </a:rPr>
              <a:t>ãn</a:t>
            </a:r>
            <a:r>
              <a:rPr lang="en-US" sz="2800">
                <a:solidFill>
                  <a:srgbClr val="0033CC"/>
                </a:solidFill>
              </a:rPr>
              <a:t> ,Th</a:t>
            </a:r>
            <a:r>
              <a:rPr lang="vi-VN" sz="2800">
                <a:solidFill>
                  <a:srgbClr val="0033CC"/>
                </a:solidFill>
              </a:rPr>
              <a:t>ám</a:t>
            </a:r>
            <a:r>
              <a:rPr lang="en-US" sz="2800">
                <a:solidFill>
                  <a:srgbClr val="0033CC"/>
                </a:solidFill>
              </a:rPr>
              <a:t> Hoa</a:t>
            </a:r>
          </a:p>
          <a:p>
            <a:pPr eaLnBrk="1" hangingPunct="1">
              <a:buFont typeface="Wingdings" pitchFamily="2" charset="2"/>
              <a:buNone/>
            </a:pPr>
            <a:endParaRPr lang="vi-VN" sz="2800">
              <a:solidFill>
                <a:srgbClr val="0033CC"/>
              </a:solidFill>
            </a:endParaRPr>
          </a:p>
          <a:p>
            <a:pPr eaLnBrk="1" hangingPunct="1"/>
            <a:r>
              <a:rPr lang="vi-VN" sz="2800">
                <a:solidFill>
                  <a:srgbClr val="0033CC"/>
                </a:solidFill>
              </a:rPr>
              <a:t>Gọi là thi Đình vì thi trong điện của vua. Vua ra đề và chấm khảo thi.</a:t>
            </a:r>
            <a:endParaRPr lang="en-US" sz="2800">
              <a:solidFill>
                <a:srgbClr val="0033CC"/>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160770">
                                            <p:txEl>
                                              <p:pRg st="0" end="0"/>
                                            </p:txEl>
                                          </p:spTgt>
                                        </p:tgtEl>
                                        <p:attrNameLst>
                                          <p:attrName>style.visibility</p:attrName>
                                        </p:attrNameLst>
                                      </p:cBhvr>
                                      <p:to>
                                        <p:strVal val="visible"/>
                                      </p:to>
                                    </p:set>
                                    <p:animScale>
                                      <p:cBhvr>
                                        <p:cTn id="7" dur="1000" decel="50000" fill="hold">
                                          <p:stCondLst>
                                            <p:cond delay="0"/>
                                          </p:stCondLst>
                                        </p:cTn>
                                        <p:tgtEl>
                                          <p:spTgt spid="16077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0770">
                                            <p:txEl>
                                              <p:pRg st="0" end="0"/>
                                            </p:txEl>
                                          </p:spTgt>
                                        </p:tgtEl>
                                        <p:attrNameLst>
                                          <p:attrName>ppt_x</p:attrName>
                                          <p:attrName>ppt_y</p:attrName>
                                        </p:attrNameLst>
                                      </p:cBhvr>
                                    </p:animMotion>
                                    <p:animEffect transition="in" filter="fade">
                                      <p:cBhvr>
                                        <p:cTn id="9" dur="1000"/>
                                        <p:tgtEl>
                                          <p:spTgt spid="16077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160770">
                                            <p:txEl>
                                              <p:pRg st="2" end="2"/>
                                            </p:txEl>
                                          </p:spTgt>
                                        </p:tgtEl>
                                        <p:attrNameLst>
                                          <p:attrName>style.visibility</p:attrName>
                                        </p:attrNameLst>
                                      </p:cBhvr>
                                      <p:to>
                                        <p:strVal val="visible"/>
                                      </p:to>
                                    </p:set>
                                    <p:animEffect transition="in" filter="checkerboard(across)">
                                      <p:cBhvr>
                                        <p:cTn id="14" dur="500"/>
                                        <p:tgtEl>
                                          <p:spTgt spid="160770">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60770">
                                            <p:txEl>
                                              <p:pRg st="4" end="4"/>
                                            </p:txEl>
                                          </p:spTgt>
                                        </p:tgtEl>
                                        <p:attrNameLst>
                                          <p:attrName>style.visibility</p:attrName>
                                        </p:attrNameLst>
                                      </p:cBhvr>
                                      <p:to>
                                        <p:strVal val="visible"/>
                                      </p:to>
                                    </p:set>
                                    <p:animEffect transition="in" filter="checkerboard(across)">
                                      <p:cBhvr>
                                        <p:cTn id="19" dur="500"/>
                                        <p:tgtEl>
                                          <p:spTgt spid="1607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9144000" cy="642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 typeface="Wingdings" pitchFamily="2" charset="2"/>
              <a:buChar char="v"/>
            </a:pPr>
            <a:r>
              <a:rPr lang="en-US" sz="3200">
                <a:solidFill>
                  <a:schemeClr val="accent2"/>
                </a:solidFill>
              </a:rPr>
              <a:t>Nhà Thái Học nằm trong quần thể di tích Vǎn Miếu – QuốcTử Giám, được vua Lý Nhân Tông cho xây dựng vàonǎm 1076 nhằm phát triển sự nghiệp giáo dục. Qua một quá trình lịch sử lâu dài, Nhà Thái Học bị tàn phá nặng nề rồi mất dần dấu tích, chỉ còn lại một khu đất trống. </a:t>
            </a:r>
            <a:r>
              <a:rPr lang="en-US" sz="3200"/>
              <a:t>Năm 2000 Đảng và nhà nước ta đã cho dựng lại Nhà Thái Học để kỉ niệm 990 Thăng Long Hà Nội.</a:t>
            </a:r>
            <a:r>
              <a:rPr lang="en-US" sz="3200">
                <a:solidFill>
                  <a:schemeClr val="accent2"/>
                </a:solidFill>
              </a:rPr>
              <a:t> Theo sử cũ để lại hai bên đông tây nhà Thái học còn làm nhà cho học sinh ở, mỗi dãy dựng 25 gian, tất </a:t>
            </a:r>
          </a:p>
          <a:p>
            <a:r>
              <a:rPr lang="en-US" sz="3200">
                <a:solidFill>
                  <a:schemeClr val="accent2"/>
                </a:solidFill>
              </a:rPr>
              <a:t>cả 155 gian đủ cho 300 học sinh ăn ở tại trường. </a:t>
            </a:r>
          </a:p>
          <a:p>
            <a:r>
              <a:rPr lang="en-US" sz="3200">
                <a:solidFill>
                  <a:schemeClr val="accent2"/>
                </a:solidFill>
              </a:rPr>
              <a:t>Học sinh học ở Quốc Tử Giám là học sinh đã dự kì thi Hương và trúng 4 kì</a:t>
            </a:r>
            <a:r>
              <a:rPr lang="en-US" sz="3200"/>
              <a:t> .</a:t>
            </a:r>
          </a:p>
        </p:txBody>
      </p:sp>
    </p:spTree>
  </p:cSld>
  <p:clrMapOvr>
    <a:masterClrMapping/>
  </p:clrMapOvr>
  <p:transition>
    <p:newsflash/>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4" descr="a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228600" y="1295400"/>
            <a:ext cx="86106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endParaRPr lang="en-US" sz="3200" b="1" dirty="0">
              <a:solidFill>
                <a:schemeClr val="bg1"/>
              </a:solidFill>
              <a:latin typeface="Times New Roman" pitchFamily="18" charset="0"/>
            </a:endParaRPr>
          </a:p>
          <a:p>
            <a:pPr algn="ctr">
              <a:spcBef>
                <a:spcPct val="50000"/>
              </a:spcBef>
            </a:pPr>
            <a:r>
              <a:rPr lang="en-US" sz="4400" b="1" dirty="0" err="1">
                <a:solidFill>
                  <a:srgbClr val="FF0000"/>
                </a:solidFill>
                <a:latin typeface="Times New Roman" pitchFamily="18" charset="0"/>
              </a:rPr>
              <a:t>Lịch</a:t>
            </a:r>
            <a:r>
              <a:rPr lang="en-US" sz="4400" b="1" dirty="0">
                <a:solidFill>
                  <a:srgbClr val="FF0000"/>
                </a:solidFill>
                <a:latin typeface="Times New Roman" pitchFamily="18" charset="0"/>
              </a:rPr>
              <a:t> </a:t>
            </a:r>
            <a:r>
              <a:rPr lang="en-US" sz="4400" b="1" dirty="0" err="1">
                <a:solidFill>
                  <a:srgbClr val="FF0000"/>
                </a:solidFill>
                <a:latin typeface="Times New Roman" pitchFamily="18" charset="0"/>
              </a:rPr>
              <a:t>sử</a:t>
            </a:r>
            <a:endParaRPr lang="en-US" sz="4400" b="1" dirty="0">
              <a:solidFill>
                <a:srgbClr val="FF0000"/>
              </a:solidFill>
              <a:latin typeface="Times New Roman" pitchFamily="18" charset="0"/>
            </a:endParaRPr>
          </a:p>
          <a:p>
            <a:pPr algn="ctr">
              <a:spcBef>
                <a:spcPct val="50000"/>
              </a:spcBef>
            </a:pPr>
            <a:r>
              <a:rPr lang="en-US" sz="4800" b="1" dirty="0">
                <a:solidFill>
                  <a:srgbClr val="0033CC"/>
                </a:solidFill>
                <a:latin typeface="Times New Roman" pitchFamily="18" charset="0"/>
              </a:rPr>
              <a:t>Tr</a:t>
            </a:r>
            <a:r>
              <a:rPr lang="vi-VN" sz="4800" b="1" dirty="0">
                <a:solidFill>
                  <a:srgbClr val="0033CC"/>
                </a:solidFill>
                <a:latin typeface="Times New Roman" pitchFamily="18" charset="0"/>
              </a:rPr>
              <a:t>ường</a:t>
            </a:r>
            <a:r>
              <a:rPr lang="en-US" sz="4800" b="1" dirty="0">
                <a:solidFill>
                  <a:srgbClr val="0033CC"/>
                </a:solidFill>
                <a:latin typeface="Times New Roman" pitchFamily="18" charset="0"/>
              </a:rPr>
              <a:t> </a:t>
            </a:r>
            <a:r>
              <a:rPr lang="en-US" sz="4800" b="1" dirty="0" err="1">
                <a:solidFill>
                  <a:srgbClr val="0033CC"/>
                </a:solidFill>
                <a:latin typeface="Times New Roman" pitchFamily="18" charset="0"/>
              </a:rPr>
              <a:t>học</a:t>
            </a:r>
            <a:r>
              <a:rPr lang="en-US" sz="4800" b="1" dirty="0">
                <a:solidFill>
                  <a:srgbClr val="0033CC"/>
                </a:solidFill>
                <a:latin typeface="Times New Roman" pitchFamily="18" charset="0"/>
              </a:rPr>
              <a:t> </a:t>
            </a:r>
            <a:r>
              <a:rPr lang="en-US" sz="4800" b="1" dirty="0" err="1">
                <a:solidFill>
                  <a:srgbClr val="0033CC"/>
                </a:solidFill>
                <a:latin typeface="Times New Roman" pitchFamily="18" charset="0"/>
              </a:rPr>
              <a:t>thời</a:t>
            </a:r>
            <a:r>
              <a:rPr lang="en-US" sz="4800" b="1" dirty="0">
                <a:solidFill>
                  <a:srgbClr val="0033CC"/>
                </a:solidFill>
                <a:latin typeface="Times New Roman" pitchFamily="18" charset="0"/>
              </a:rPr>
              <a:t> </a:t>
            </a:r>
            <a:r>
              <a:rPr lang="en-US" sz="4800" b="1" dirty="0" err="1">
                <a:solidFill>
                  <a:srgbClr val="0033CC"/>
                </a:solidFill>
                <a:latin typeface="Times New Roman" pitchFamily="18" charset="0"/>
              </a:rPr>
              <a:t>Hậu</a:t>
            </a:r>
            <a:r>
              <a:rPr lang="en-US" sz="4800" b="1" dirty="0">
                <a:solidFill>
                  <a:srgbClr val="0033CC"/>
                </a:solidFill>
                <a:latin typeface="Times New Roman" pitchFamily="18" charset="0"/>
              </a:rPr>
              <a:t> Lê</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caydaysinhvien.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610600" y="708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8" name="Picture 28" descr="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19200"/>
            <a:ext cx="3733800" cy="2617788"/>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0989" name="Picture 29" descr="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219200"/>
            <a:ext cx="3810000" cy="259080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0992" name="Picture 32" descr="BIATIÉ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4191000"/>
            <a:ext cx="3810000" cy="2338388"/>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152400" y="349250"/>
            <a:ext cx="779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a:latin typeface="Times New Roman" pitchFamily="18" charset="0"/>
              </a:rPr>
              <a:t>1. Tổ chức giáo dục thời Hậu Lê</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40988"/>
                                        </p:tgtEl>
                                        <p:attrNameLst>
                                          <p:attrName>style.visibility</p:attrName>
                                        </p:attrNameLst>
                                      </p:cBhvr>
                                      <p:to>
                                        <p:strVal val="visible"/>
                                      </p:to>
                                    </p:set>
                                    <p:anim calcmode="lin" valueType="num">
                                      <p:cBhvr>
                                        <p:cTn id="12" dur="1000" fill="hold"/>
                                        <p:tgtEl>
                                          <p:spTgt spid="40988"/>
                                        </p:tgtEl>
                                        <p:attrNameLst>
                                          <p:attrName>ppt_x</p:attrName>
                                        </p:attrNameLst>
                                      </p:cBhvr>
                                      <p:tavLst>
                                        <p:tav tm="0">
                                          <p:val>
                                            <p:strVal val="#ppt_x-.2"/>
                                          </p:val>
                                        </p:tav>
                                        <p:tav tm="100000">
                                          <p:val>
                                            <p:strVal val="#ppt_x"/>
                                          </p:val>
                                        </p:tav>
                                      </p:tavLst>
                                    </p:anim>
                                    <p:anim calcmode="lin" valueType="num">
                                      <p:cBhvr>
                                        <p:cTn id="13" dur="1000" fill="hold"/>
                                        <p:tgtEl>
                                          <p:spTgt spid="4098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0988"/>
                                        </p:tgtEl>
                                      </p:cBhvr>
                                    </p:animEffect>
                                  </p:childTnLst>
                                </p:cTn>
                              </p:par>
                            </p:childTnLst>
                          </p:cTn>
                        </p:par>
                        <p:par>
                          <p:cTn id="15" fill="hold" nodeType="afterGroup">
                            <p:stCondLst>
                              <p:cond delay="1000"/>
                            </p:stCondLst>
                            <p:childTnLst>
                              <p:par>
                                <p:cTn id="16" presetID="29" presetClass="entr" presetSubtype="0" fill="hold" nodeType="afterEffect">
                                  <p:stCondLst>
                                    <p:cond delay="0"/>
                                  </p:stCondLst>
                                  <p:childTnLst>
                                    <p:set>
                                      <p:cBhvr>
                                        <p:cTn id="17" dur="1" fill="hold">
                                          <p:stCondLst>
                                            <p:cond delay="0"/>
                                          </p:stCondLst>
                                        </p:cTn>
                                        <p:tgtEl>
                                          <p:spTgt spid="40989"/>
                                        </p:tgtEl>
                                        <p:attrNameLst>
                                          <p:attrName>style.visibility</p:attrName>
                                        </p:attrNameLst>
                                      </p:cBhvr>
                                      <p:to>
                                        <p:strVal val="visible"/>
                                      </p:to>
                                    </p:set>
                                    <p:anim calcmode="lin" valueType="num">
                                      <p:cBhvr>
                                        <p:cTn id="18" dur="1000" fill="hold"/>
                                        <p:tgtEl>
                                          <p:spTgt spid="40989"/>
                                        </p:tgtEl>
                                        <p:attrNameLst>
                                          <p:attrName>ppt_x</p:attrName>
                                        </p:attrNameLst>
                                      </p:cBhvr>
                                      <p:tavLst>
                                        <p:tav tm="0">
                                          <p:val>
                                            <p:strVal val="#ppt_x-.2"/>
                                          </p:val>
                                        </p:tav>
                                        <p:tav tm="100000">
                                          <p:val>
                                            <p:strVal val="#ppt_x"/>
                                          </p:val>
                                        </p:tav>
                                      </p:tavLst>
                                    </p:anim>
                                    <p:anim calcmode="lin" valueType="num">
                                      <p:cBhvr>
                                        <p:cTn id="19" dur="1000" fill="hold"/>
                                        <p:tgtEl>
                                          <p:spTgt spid="4098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40989"/>
                                        </p:tgtEl>
                                      </p:cBhvr>
                                    </p:animEffect>
                                  </p:childTnLst>
                                </p:cTn>
                              </p:par>
                            </p:childTnLst>
                          </p:cTn>
                        </p:par>
                        <p:par>
                          <p:cTn id="21" fill="hold" nodeType="afterGroup">
                            <p:stCondLst>
                              <p:cond delay="2000"/>
                            </p:stCondLst>
                            <p:childTnLst>
                              <p:par>
                                <p:cTn id="22" presetID="3" presetClass="entr" presetSubtype="10" fill="hold" nodeType="afterEffect">
                                  <p:stCondLst>
                                    <p:cond delay="0"/>
                                  </p:stCondLst>
                                  <p:childTnLst>
                                    <p:set>
                                      <p:cBhvr>
                                        <p:cTn id="23" dur="1" fill="hold">
                                          <p:stCondLst>
                                            <p:cond delay="0"/>
                                          </p:stCondLst>
                                        </p:cTn>
                                        <p:tgtEl>
                                          <p:spTgt spid="40992"/>
                                        </p:tgtEl>
                                        <p:attrNameLst>
                                          <p:attrName>style.visibility</p:attrName>
                                        </p:attrNameLst>
                                      </p:cBhvr>
                                      <p:to>
                                        <p:strVal val="visible"/>
                                      </p:to>
                                    </p:set>
                                    <p:animEffect transition="in" filter="blinds(horizontal)">
                                      <p:cBhvr>
                                        <p:cTn id="24" dur="500"/>
                                        <p:tgtEl>
                                          <p:spTgt spid="409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0964"/>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6636" name="Text Box 12">
            <a:hlinkClick r:id="rId3" action="ppaction://hlinkfile"/>
          </p:cNvPr>
          <p:cNvSpPr txBox="1">
            <a:spLocks noChangeArrowheads="1"/>
          </p:cNvSpPr>
          <p:nvPr/>
        </p:nvSpPr>
        <p:spPr bwMode="auto">
          <a:xfrm>
            <a:off x="609600" y="3001963"/>
            <a:ext cx="7924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00FF"/>
                </a:solidFill>
                <a:latin typeface="Times New Roman" pitchFamily="18" charset="0"/>
              </a:rPr>
              <a:t> 1.</a:t>
            </a:r>
            <a:r>
              <a:rPr lang="en-US" sz="3200" b="1">
                <a:solidFill>
                  <a:srgbClr val="0000FF"/>
                </a:solidFill>
                <a:latin typeface=".VnTime" pitchFamily="34" charset="0"/>
              </a:rPr>
              <a:t> </a:t>
            </a:r>
            <a:r>
              <a:rPr lang="en-US" sz="3200" b="1">
                <a:solidFill>
                  <a:srgbClr val="0000FF"/>
                </a:solidFill>
                <a:latin typeface="Times New Roman" pitchFamily="18" charset="0"/>
              </a:rPr>
              <a:t>Việc học dưới thời Hậu Lê được tổ chức </a:t>
            </a:r>
          </a:p>
          <a:p>
            <a:pPr eaLnBrk="1" hangingPunct="1"/>
            <a:r>
              <a:rPr lang="en-US" sz="3200" b="1">
                <a:solidFill>
                  <a:srgbClr val="0000FF"/>
                </a:solidFill>
                <a:latin typeface="Times New Roman" pitchFamily="18" charset="0"/>
              </a:rPr>
              <a:t>      như thế nào?</a:t>
            </a:r>
          </a:p>
        </p:txBody>
      </p:sp>
      <p:sp>
        <p:nvSpPr>
          <p:cNvPr id="26647" name="Text Box 23">
            <a:hlinkClick r:id="rId3"/>
          </p:cNvPr>
          <p:cNvSpPr txBox="1">
            <a:spLocks noChangeArrowheads="1"/>
          </p:cNvSpPr>
          <p:nvPr/>
        </p:nvSpPr>
        <p:spPr bwMode="auto">
          <a:xfrm>
            <a:off x="609600" y="4449763"/>
            <a:ext cx="8305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00FF"/>
                </a:solidFill>
                <a:latin typeface="Times New Roman" pitchFamily="18" charset="0"/>
              </a:rPr>
              <a:t> 2</a:t>
            </a:r>
            <a:r>
              <a:rPr lang="en-US" sz="3200" b="1">
                <a:solidFill>
                  <a:srgbClr val="0000FF"/>
                </a:solidFill>
                <a:latin typeface=".VnTime" pitchFamily="34" charset="0"/>
              </a:rPr>
              <a:t>. </a:t>
            </a:r>
            <a:r>
              <a:rPr lang="en-US" sz="3200" b="1">
                <a:solidFill>
                  <a:srgbClr val="0000FF"/>
                </a:solidFill>
                <a:latin typeface="Times New Roman" pitchFamily="18" charset="0"/>
              </a:rPr>
              <a:t>Nội dung học tập thời Hậu Lê là gì?</a:t>
            </a:r>
            <a:endParaRPr lang="en-US" sz="3200" b="1">
              <a:solidFill>
                <a:srgbClr val="0000FF"/>
              </a:solidFill>
              <a:latin typeface=".VnTime" pitchFamily="34" charset="0"/>
            </a:endParaRPr>
          </a:p>
        </p:txBody>
      </p:sp>
      <p:sp>
        <p:nvSpPr>
          <p:cNvPr id="26680" name="Text Box 56"/>
          <p:cNvSpPr txBox="1">
            <a:spLocks noChangeArrowheads="1"/>
          </p:cNvSpPr>
          <p:nvPr/>
        </p:nvSpPr>
        <p:spPr bwMode="auto">
          <a:xfrm>
            <a:off x="457200" y="1143000"/>
            <a:ext cx="8229600" cy="1320800"/>
          </a:xfrm>
          <a:prstGeom prst="rect">
            <a:avLst/>
          </a:prstGeom>
          <a:solidFill>
            <a:srgbClr val="FFFF00"/>
          </a:solidFill>
          <a:ln w="9525">
            <a:solidFill>
              <a:srgbClr val="FFFF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a:solidFill>
                  <a:srgbClr val="FF3300"/>
                </a:solidFill>
                <a:latin typeface="Times New Roman" pitchFamily="18" charset="0"/>
              </a:rPr>
              <a:t>Đọc sách giáo khoa (tr - 49,50) </a:t>
            </a:r>
          </a:p>
          <a:p>
            <a:pPr algn="ctr" eaLnBrk="1" hangingPunct="1">
              <a:spcBef>
                <a:spcPct val="50000"/>
              </a:spcBef>
            </a:pPr>
            <a:r>
              <a:rPr lang="en-US" sz="3200" b="1">
                <a:solidFill>
                  <a:srgbClr val="FF3300"/>
                </a:solidFill>
                <a:latin typeface="Times New Roman" pitchFamily="18" charset="0"/>
              </a:rPr>
              <a:t>và trả lời câu hỏi: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80"/>
                                        </p:tgtEl>
                                        <p:attrNameLst>
                                          <p:attrName>style.visibility</p:attrName>
                                        </p:attrNameLst>
                                      </p:cBhvr>
                                      <p:to>
                                        <p:strVal val="visible"/>
                                      </p:to>
                                    </p:set>
                                    <p:animEffect transition="in" filter="box(in)">
                                      <p:cBhvr>
                                        <p:cTn id="7" dur="1000"/>
                                        <p:tgtEl>
                                          <p:spTgt spid="266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26636"/>
                                        </p:tgtEl>
                                        <p:attrNameLst>
                                          <p:attrName>style.visibility</p:attrName>
                                        </p:attrNameLst>
                                      </p:cBhvr>
                                      <p:to>
                                        <p:strVal val="visible"/>
                                      </p:to>
                                    </p:set>
                                    <p:animEffect transition="in" filter="plus(in)">
                                      <p:cBhvr>
                                        <p:cTn id="12" dur="1000"/>
                                        <p:tgtEl>
                                          <p:spTgt spid="26636"/>
                                        </p:tgtEl>
                                      </p:cBhvr>
                                    </p:animEffect>
                                  </p:childTnLst>
                                </p:cTn>
                              </p:par>
                            </p:childTnLst>
                          </p:cTn>
                        </p:par>
                        <p:par>
                          <p:cTn id="13" fill="hold" nodeType="afterGroup">
                            <p:stCondLst>
                              <p:cond delay="1000"/>
                            </p:stCondLst>
                            <p:childTnLst>
                              <p:par>
                                <p:cTn id="14" presetID="13" presetClass="entr" presetSubtype="16" fill="hold" grpId="0" nodeType="afterEffect">
                                  <p:stCondLst>
                                    <p:cond delay="0"/>
                                  </p:stCondLst>
                                  <p:childTnLst>
                                    <p:set>
                                      <p:cBhvr>
                                        <p:cTn id="15" dur="1" fill="hold">
                                          <p:stCondLst>
                                            <p:cond delay="0"/>
                                          </p:stCondLst>
                                        </p:cTn>
                                        <p:tgtEl>
                                          <p:spTgt spid="26647"/>
                                        </p:tgtEl>
                                        <p:attrNameLst>
                                          <p:attrName>style.visibility</p:attrName>
                                        </p:attrNameLst>
                                      </p:cBhvr>
                                      <p:to>
                                        <p:strVal val="visible"/>
                                      </p:to>
                                    </p:set>
                                    <p:animEffect transition="in" filter="plus(in)">
                                      <p:cBhvr>
                                        <p:cTn id="16" dur="1000"/>
                                        <p:tgtEl>
                                          <p:spTgt spid="26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p:bldP spid="26647" grpId="0"/>
      <p:bldP spid="2668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94568" name="Text Box 8"/>
          <p:cNvSpPr txBox="1">
            <a:spLocks noChangeArrowheads="1"/>
          </p:cNvSpPr>
          <p:nvPr/>
        </p:nvSpPr>
        <p:spPr bwMode="auto">
          <a:xfrm>
            <a:off x="609600" y="1524000"/>
            <a:ext cx="84582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3000" b="1">
                <a:solidFill>
                  <a:srgbClr val="F8042D"/>
                </a:solidFill>
              </a:rPr>
              <a:t> </a:t>
            </a:r>
            <a:r>
              <a:rPr lang="en-US" sz="3000" b="1">
                <a:solidFill>
                  <a:srgbClr val="F8042D"/>
                </a:solidFill>
                <a:latin typeface="Times New Roman" pitchFamily="18" charset="0"/>
              </a:rPr>
              <a:t>Việc học dưới thời Hậu Lê được tổ chức:</a:t>
            </a:r>
          </a:p>
          <a:p>
            <a:pPr algn="just" eaLnBrk="1" hangingPunct="1"/>
            <a:r>
              <a:rPr lang="en-US" sz="3000" b="1">
                <a:solidFill>
                  <a:srgbClr val="F8042D"/>
                </a:solidFill>
              </a:rPr>
              <a:t>- </a:t>
            </a:r>
            <a:r>
              <a:rPr lang="en-US" sz="3000" b="1">
                <a:solidFill>
                  <a:srgbClr val="F8042D"/>
                </a:solidFill>
                <a:latin typeface="Times New Roman" pitchFamily="18" charset="0"/>
              </a:rPr>
              <a:t>Dựng nhà Thái Học, dựng lại Quốc Tử Giám. </a:t>
            </a:r>
          </a:p>
          <a:p>
            <a:pPr algn="just" eaLnBrk="1" hangingPunct="1"/>
            <a:r>
              <a:rPr lang="en-US" sz="3000" b="1">
                <a:solidFill>
                  <a:srgbClr val="F8042D"/>
                </a:solidFill>
                <a:latin typeface="Times New Roman" pitchFamily="18" charset="0"/>
              </a:rPr>
              <a:t>- Trường có lớp học, có chỗ ở, có cả kho sách. </a:t>
            </a:r>
          </a:p>
          <a:p>
            <a:pPr algn="just" eaLnBrk="1" hangingPunct="1"/>
            <a:r>
              <a:rPr lang="en-US" sz="3000" b="1">
                <a:solidFill>
                  <a:srgbClr val="F8042D"/>
                </a:solidFill>
                <a:latin typeface="Times New Roman" pitchFamily="18" charset="0"/>
              </a:rPr>
              <a:t>- Trường thu nhận cả con em gia đình thường dân nếu học giỏi.</a:t>
            </a:r>
          </a:p>
          <a:p>
            <a:pPr algn="just" eaLnBrk="1" hangingPunct="1"/>
            <a:r>
              <a:rPr lang="en-US" sz="3000" b="1">
                <a:solidFill>
                  <a:srgbClr val="F8042D"/>
                </a:solidFill>
                <a:latin typeface="Times New Roman" pitchFamily="18" charset="0"/>
              </a:rPr>
              <a:t>-  Mở trường công bên cạnh các lớp học tư</a:t>
            </a:r>
            <a:r>
              <a:rPr lang="en-US" sz="3000" b="1">
                <a:solidFill>
                  <a:srgbClr val="F8042D"/>
                </a:solidFill>
              </a:rPr>
              <a:t>.</a:t>
            </a:r>
            <a:endParaRPr lang="en-US" sz="3000" b="1">
              <a:solidFill>
                <a:srgbClr val="F8042D"/>
              </a:solidFill>
              <a:latin typeface="Times New Roman" pitchFamily="18" charset="0"/>
            </a:endParaRPr>
          </a:p>
        </p:txBody>
      </p:sp>
      <p:sp>
        <p:nvSpPr>
          <p:cNvPr id="9219" name="Text Box 11"/>
          <p:cNvSpPr txBox="1">
            <a:spLocks noChangeArrowheads="1"/>
          </p:cNvSpPr>
          <p:nvPr/>
        </p:nvSpPr>
        <p:spPr bwMode="auto">
          <a:xfrm>
            <a:off x="5222875" y="838200"/>
            <a:ext cx="1841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2900">
              <a:solidFill>
                <a:srgbClr val="0000FF"/>
              </a:solidFill>
              <a:latin typeface=".VnBodoniH" pitchFamily="34" charset="0"/>
            </a:endParaRPr>
          </a:p>
        </p:txBody>
      </p:sp>
      <p:sp>
        <p:nvSpPr>
          <p:cNvPr id="26636" name="Text Box 12">
            <a:hlinkClick r:id="rId3"/>
          </p:cNvPr>
          <p:cNvSpPr txBox="1">
            <a:spLocks noChangeArrowheads="1"/>
          </p:cNvSpPr>
          <p:nvPr/>
        </p:nvSpPr>
        <p:spPr bwMode="auto">
          <a:xfrm>
            <a:off x="381000" y="457200"/>
            <a:ext cx="7924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00FF"/>
                </a:solidFill>
                <a:latin typeface="Times New Roman" pitchFamily="18" charset="0"/>
              </a:rPr>
              <a:t> 1.</a:t>
            </a:r>
            <a:r>
              <a:rPr lang="en-US" sz="3200" b="1">
                <a:solidFill>
                  <a:srgbClr val="0000FF"/>
                </a:solidFill>
                <a:latin typeface=".VnTime" pitchFamily="34" charset="0"/>
              </a:rPr>
              <a:t> </a:t>
            </a:r>
            <a:r>
              <a:rPr lang="en-US" sz="3200" b="1">
                <a:solidFill>
                  <a:srgbClr val="0000FF"/>
                </a:solidFill>
                <a:latin typeface="Times New Roman" pitchFamily="18" charset="0"/>
              </a:rPr>
              <a:t>Việc học dưới thời Hậu Lê được tổ chức </a:t>
            </a:r>
          </a:p>
          <a:p>
            <a:pPr eaLnBrk="1" hangingPunct="1"/>
            <a:r>
              <a:rPr lang="en-US" sz="3200" b="1">
                <a:solidFill>
                  <a:srgbClr val="0000FF"/>
                </a:solidFill>
                <a:latin typeface="Times New Roman" pitchFamily="18" charset="0"/>
              </a:rPr>
              <a:t>      như thế nào?</a:t>
            </a:r>
          </a:p>
        </p:txBody>
      </p:sp>
      <p:sp>
        <p:nvSpPr>
          <p:cNvPr id="26647" name="Text Box 23">
            <a:hlinkClick r:id="rId3"/>
          </p:cNvPr>
          <p:cNvSpPr txBox="1">
            <a:spLocks noChangeArrowheads="1"/>
          </p:cNvSpPr>
          <p:nvPr/>
        </p:nvSpPr>
        <p:spPr bwMode="auto">
          <a:xfrm>
            <a:off x="533400" y="4678363"/>
            <a:ext cx="8305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00FF"/>
                </a:solidFill>
                <a:latin typeface="Times New Roman" pitchFamily="18" charset="0"/>
              </a:rPr>
              <a:t> 2</a:t>
            </a:r>
            <a:r>
              <a:rPr lang="en-US" sz="3200" b="1">
                <a:solidFill>
                  <a:srgbClr val="0000FF"/>
                </a:solidFill>
                <a:latin typeface=".VnTime" pitchFamily="34" charset="0"/>
              </a:rPr>
              <a:t>. </a:t>
            </a:r>
            <a:r>
              <a:rPr lang="en-US" sz="3200" b="1">
                <a:solidFill>
                  <a:srgbClr val="0000FF"/>
                </a:solidFill>
                <a:latin typeface="Times New Roman" pitchFamily="18" charset="0"/>
              </a:rPr>
              <a:t>Nội dung học tập thời Hậu Lê là gì?</a:t>
            </a:r>
            <a:endParaRPr lang="en-US" sz="3200" b="1">
              <a:solidFill>
                <a:srgbClr val="0000FF"/>
              </a:solidFill>
              <a:latin typeface=".VnTime" pitchFamily="34" charset="0"/>
            </a:endParaRPr>
          </a:p>
        </p:txBody>
      </p:sp>
      <p:sp>
        <p:nvSpPr>
          <p:cNvPr id="2" name="Text Box 8"/>
          <p:cNvSpPr txBox="1">
            <a:spLocks noChangeArrowheads="1"/>
          </p:cNvSpPr>
          <p:nvPr/>
        </p:nvSpPr>
        <p:spPr bwMode="auto">
          <a:xfrm>
            <a:off x="838200" y="5241925"/>
            <a:ext cx="8458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3000" b="1">
                <a:solidFill>
                  <a:srgbClr val="F8042D"/>
                </a:solidFill>
                <a:latin typeface="Times New Roman" pitchFamily="18" charset="0"/>
              </a:rPr>
              <a:t>- Nội dung học tập thời Hậu Lê là Nho giáo.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Effect transition="in" filter="plus(in)">
                                      <p:cBhvr>
                                        <p:cTn id="7" dur="1000"/>
                                        <p:tgtEl>
                                          <p:spTgt spid="26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94568">
                                            <p:txEl>
                                              <p:pRg st="0" end="0"/>
                                            </p:txEl>
                                          </p:spTgt>
                                        </p:tgtEl>
                                        <p:attrNameLst>
                                          <p:attrName>style.visibility</p:attrName>
                                        </p:attrNameLst>
                                      </p:cBhvr>
                                      <p:to>
                                        <p:strVal val="visible"/>
                                      </p:to>
                                    </p:set>
                                    <p:animEffect transition="in" filter="checkerboard(across)">
                                      <p:cBhvr>
                                        <p:cTn id="12" dur="500"/>
                                        <p:tgtEl>
                                          <p:spTgt spid="194568">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94568">
                                            <p:txEl>
                                              <p:pRg st="1" end="1"/>
                                            </p:txEl>
                                          </p:spTgt>
                                        </p:tgtEl>
                                        <p:attrNameLst>
                                          <p:attrName>style.visibility</p:attrName>
                                        </p:attrNameLst>
                                      </p:cBhvr>
                                      <p:to>
                                        <p:strVal val="visible"/>
                                      </p:to>
                                    </p:set>
                                    <p:animEffect transition="in" filter="dissolve">
                                      <p:cBhvr>
                                        <p:cTn id="15" dur="500"/>
                                        <p:tgtEl>
                                          <p:spTgt spid="194568">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94568">
                                            <p:txEl>
                                              <p:pRg st="2" end="2"/>
                                            </p:txEl>
                                          </p:spTgt>
                                        </p:tgtEl>
                                        <p:attrNameLst>
                                          <p:attrName>style.visibility</p:attrName>
                                        </p:attrNameLst>
                                      </p:cBhvr>
                                      <p:to>
                                        <p:strVal val="visible"/>
                                      </p:to>
                                    </p:set>
                                    <p:animEffect transition="in" filter="box(in)">
                                      <p:cBhvr>
                                        <p:cTn id="18" dur="500"/>
                                        <p:tgtEl>
                                          <p:spTgt spid="194568">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94568">
                                            <p:txEl>
                                              <p:pRg st="3" end="3"/>
                                            </p:txEl>
                                          </p:spTgt>
                                        </p:tgtEl>
                                        <p:attrNameLst>
                                          <p:attrName>style.visibility</p:attrName>
                                        </p:attrNameLst>
                                      </p:cBhvr>
                                      <p:to>
                                        <p:strVal val="visible"/>
                                      </p:to>
                                    </p:set>
                                    <p:animEffect transition="in" filter="blinds(horizontal)">
                                      <p:cBhvr>
                                        <p:cTn id="21" dur="500"/>
                                        <p:tgtEl>
                                          <p:spTgt spid="194568">
                                            <p:txEl>
                                              <p:pRg st="3" end="3"/>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194568">
                                            <p:txEl>
                                              <p:pRg st="4" end="4"/>
                                            </p:txEl>
                                          </p:spTgt>
                                        </p:tgtEl>
                                        <p:attrNameLst>
                                          <p:attrName>style.visibility</p:attrName>
                                        </p:attrNameLst>
                                      </p:cBhvr>
                                      <p:to>
                                        <p:strVal val="visible"/>
                                      </p:to>
                                    </p:set>
                                    <p:animEffect transition="in" filter="checkerboard(across)">
                                      <p:cBhvr>
                                        <p:cTn id="24" dur="500"/>
                                        <p:tgtEl>
                                          <p:spTgt spid="194568">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26647"/>
                                        </p:tgtEl>
                                        <p:attrNameLst>
                                          <p:attrName>style.visibility</p:attrName>
                                        </p:attrNameLst>
                                      </p:cBhvr>
                                      <p:to>
                                        <p:strVal val="visible"/>
                                      </p:to>
                                    </p:set>
                                    <p:animEffect transition="in" filter="plus(in)">
                                      <p:cBhvr>
                                        <p:cTn id="29" dur="1000"/>
                                        <p:tgtEl>
                                          <p:spTgt spid="2664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ntr" presetSubtype="0"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wipe(down)">
                                      <p:cBhvr>
                                        <p:cTn id="34" dur="580">
                                          <p:stCondLst>
                                            <p:cond delay="0"/>
                                          </p:stCondLst>
                                        </p:cTn>
                                        <p:tgtEl>
                                          <p:spTgt spid="2">
                                            <p:txEl>
                                              <p:pRg st="0" end="0"/>
                                            </p:txEl>
                                          </p:spTgt>
                                        </p:tgtEl>
                                      </p:cBhvr>
                                    </p:animEffect>
                                    <p:anim calcmode="lin" valueType="num">
                                      <p:cBhvr>
                                        <p:cTn id="35"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2">
                                            <p:txEl>
                                              <p:pRg st="0" end="0"/>
                                            </p:txEl>
                                          </p:spTgt>
                                        </p:tgtEl>
                                      </p:cBhvr>
                                      <p:to x="100000" y="60000"/>
                                    </p:animScale>
                                    <p:animScale>
                                      <p:cBhvr>
                                        <p:cTn id="41" dur="166" decel="50000">
                                          <p:stCondLst>
                                            <p:cond delay="676"/>
                                          </p:stCondLst>
                                        </p:cTn>
                                        <p:tgtEl>
                                          <p:spTgt spid="2">
                                            <p:txEl>
                                              <p:pRg st="0" end="0"/>
                                            </p:txEl>
                                          </p:spTgt>
                                        </p:tgtEl>
                                      </p:cBhvr>
                                      <p:to x="100000" y="100000"/>
                                    </p:animScale>
                                    <p:animScale>
                                      <p:cBhvr>
                                        <p:cTn id="42" dur="26">
                                          <p:stCondLst>
                                            <p:cond delay="1312"/>
                                          </p:stCondLst>
                                        </p:cTn>
                                        <p:tgtEl>
                                          <p:spTgt spid="2">
                                            <p:txEl>
                                              <p:pRg st="0" end="0"/>
                                            </p:txEl>
                                          </p:spTgt>
                                        </p:tgtEl>
                                      </p:cBhvr>
                                      <p:to x="100000" y="80000"/>
                                    </p:animScale>
                                    <p:animScale>
                                      <p:cBhvr>
                                        <p:cTn id="43" dur="166" decel="50000">
                                          <p:stCondLst>
                                            <p:cond delay="1338"/>
                                          </p:stCondLst>
                                        </p:cTn>
                                        <p:tgtEl>
                                          <p:spTgt spid="2">
                                            <p:txEl>
                                              <p:pRg st="0" end="0"/>
                                            </p:txEl>
                                          </p:spTgt>
                                        </p:tgtEl>
                                      </p:cBhvr>
                                      <p:to x="100000" y="100000"/>
                                    </p:animScale>
                                    <p:animScale>
                                      <p:cBhvr>
                                        <p:cTn id="44" dur="26">
                                          <p:stCondLst>
                                            <p:cond delay="1642"/>
                                          </p:stCondLst>
                                        </p:cTn>
                                        <p:tgtEl>
                                          <p:spTgt spid="2">
                                            <p:txEl>
                                              <p:pRg st="0" end="0"/>
                                            </p:txEl>
                                          </p:spTgt>
                                        </p:tgtEl>
                                      </p:cBhvr>
                                      <p:to x="100000" y="90000"/>
                                    </p:animScale>
                                    <p:animScale>
                                      <p:cBhvr>
                                        <p:cTn id="45" dur="166" decel="50000">
                                          <p:stCondLst>
                                            <p:cond delay="1668"/>
                                          </p:stCondLst>
                                        </p:cTn>
                                        <p:tgtEl>
                                          <p:spTgt spid="2">
                                            <p:txEl>
                                              <p:pRg st="0" end="0"/>
                                            </p:txEl>
                                          </p:spTgt>
                                        </p:tgtEl>
                                      </p:cBhvr>
                                      <p:to x="100000" y="100000"/>
                                    </p:animScale>
                                    <p:animScale>
                                      <p:cBhvr>
                                        <p:cTn id="46" dur="26">
                                          <p:stCondLst>
                                            <p:cond delay="1808"/>
                                          </p:stCondLst>
                                        </p:cTn>
                                        <p:tgtEl>
                                          <p:spTgt spid="2">
                                            <p:txEl>
                                              <p:pRg st="0" end="0"/>
                                            </p:txEl>
                                          </p:spTgt>
                                        </p:tgtEl>
                                      </p:cBhvr>
                                      <p:to x="100000" y="95000"/>
                                    </p:animScale>
                                    <p:animScale>
                                      <p:cBhvr>
                                        <p:cTn id="47"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p:bldP spid="2664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60960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4"/>
          <p:cNvSpPr txBox="1">
            <a:spLocks noChangeArrowheads="1"/>
          </p:cNvSpPr>
          <p:nvPr/>
        </p:nvSpPr>
        <p:spPr bwMode="auto">
          <a:xfrm>
            <a:off x="361950" y="4529138"/>
            <a:ext cx="8477250" cy="2100262"/>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2400" b="1">
                <a:effectLst>
                  <a:outerShdw blurRad="38100" dist="38100" dir="2700000" algn="tl">
                    <a:srgbClr val="FFFFFF"/>
                  </a:outerShdw>
                </a:effectLst>
                <a:latin typeface="Times New Roman" pitchFamily="18" charset="0"/>
              </a:rPr>
              <a:t>      Văn Miếu được xây dựng vào năm 1070 dưới thời Lý Thái Tông để thờ Khổng Tử và 72 người hiền của đạo nho. Về sau, Văn Miếu cũng thờ Chu Văn An, một trong những nhà giáo xuất sắc thời Trần.</a:t>
            </a:r>
          </a:p>
          <a:p>
            <a:pPr>
              <a:spcBef>
                <a:spcPct val="50000"/>
              </a:spcBef>
              <a:defRPr/>
            </a:pPr>
            <a:r>
              <a:rPr lang="en-US" sz="2400" b="1">
                <a:effectLst>
                  <a:outerShdw blurRad="38100" dist="38100" dir="2700000" algn="tl">
                    <a:srgbClr val="FFFFFF"/>
                  </a:outerShdw>
                </a:effectLst>
                <a:latin typeface="Times New Roman" pitchFamily="18" charset="0"/>
              </a:rPr>
              <a:t>      Hiện nay di tích lịch sử Văn Miếu vẫn còn ở thủ đô Hà Nội.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wheel(4)">
                                      <p:cBhvr>
                                        <p:cTn id="7" dur="2000"/>
                                        <p:tgtEl>
                                          <p:spTgt spid="82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slide(fromBottom)">
                                      <p:cBhvr>
                                        <p:cTn id="12" dur="5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02&quot;&gt;&lt;object type=&quot;3&quot; unique_id=&quot;10004&quot;&gt;&lt;property id=&quot;20148&quot; value=&quot;5&quot;/&gt;&lt;property id=&quot;20300&quot; value=&quot;Slide 2&quot;/&gt;&lt;property id=&quot;20307&quot; value=&quot;299&quot;/&gt;&lt;/object&gt;&lt;object type=&quot;3&quot; unique_id=&quot;10005&quot;&gt;&lt;property id=&quot;20148&quot; value=&quot;5&quot;/&gt;&lt;property id=&quot;20300&quot; value=&quot;Slide 3&quot;/&gt;&lt;property id=&quot;20307&quot; value=&quot;264&quot;/&gt;&lt;/object&gt;&lt;object type=&quot;3&quot; unique_id=&quot;10007&quot;&gt;&lt;property id=&quot;20148&quot; value=&quot;5&quot;/&gt;&lt;property id=&quot;20300&quot; value=&quot;Slide 5&quot;/&gt;&lt;property id=&quot;20307&quot; value=&quot;365&quot;/&gt;&lt;/object&gt;&lt;object type=&quot;3&quot; unique_id=&quot;10008&quot;&gt;&lt;property id=&quot;20148&quot; value=&quot;5&quot;/&gt;&lt;property id=&quot;20300&quot; value=&quot;Slide 6&quot;/&gt;&lt;property id=&quot;20307&quot; value=&quot;328&quot;/&gt;&lt;/object&gt;&lt;object type=&quot;3&quot; unique_id=&quot;10009&quot;&gt;&lt;property id=&quot;20148&quot; value=&quot;5&quot;/&gt;&lt;property id=&quot;20300&quot; value=&quot;Slide 7&quot;/&gt;&lt;property id=&quot;20307&quot; value=&quot;345&quot;/&gt;&lt;/object&gt;&lt;object type=&quot;3&quot; unique_id=&quot;10010&quot;&gt;&lt;property id=&quot;20148&quot; value=&quot;5&quot;/&gt;&lt;property id=&quot;20300&quot; value=&quot;Slide 8&quot;/&gt;&lt;property id=&quot;20307&quot; value=&quot;346&quot;/&gt;&lt;/object&gt;&lt;object type=&quot;3&quot; unique_id=&quot;10011&quot;&gt;&lt;property id=&quot;20148&quot; value=&quot;5&quot;/&gt;&lt;property id=&quot;20300&quot; value=&quot;Slide 9&quot;/&gt;&lt;property id=&quot;20307&quot; value=&quot;331&quot;/&gt;&lt;/object&gt;&lt;object type=&quot;3&quot; unique_id=&quot;10012&quot;&gt;&lt;property id=&quot;20148&quot; value=&quot;5&quot;/&gt;&lt;property id=&quot;20300&quot; value=&quot;Slide 10&quot;/&gt;&lt;property id=&quot;20307&quot; value=&quot;347&quot;/&gt;&lt;/object&gt;&lt;object type=&quot;3&quot; unique_id=&quot;10013&quot;&gt;&lt;property id=&quot;20148&quot; value=&quot;5&quot;/&gt;&lt;property id=&quot;20300&quot; value=&quot;Slide 43&quot;/&gt;&lt;property id=&quot;20307&quot; value=&quot;359&quot;/&gt;&lt;/object&gt;&lt;object type=&quot;3&quot; unique_id=&quot;10014&quot;&gt;&lt;property id=&quot;20148&quot; value=&quot;5&quot;/&gt;&lt;property id=&quot;20300&quot; value=&quot;Slide 11&quot;/&gt;&lt;property id=&quot;20307&quot; value=&quot;332&quot;/&gt;&lt;/object&gt;&lt;object type=&quot;3&quot; unique_id=&quot;10016&quot;&gt;&lt;property id=&quot;20148&quot; value=&quot;5&quot;/&gt;&lt;property id=&quot;20300&quot; value=&quot;Slide 12&quot;/&gt;&lt;property id=&quot;20307&quot; value=&quot;334&quot;/&gt;&lt;/object&gt;&lt;object type=&quot;3&quot; unique_id=&quot;10017&quot;&gt;&lt;property id=&quot;20148&quot; value=&quot;5&quot;/&gt;&lt;property id=&quot;20300&quot; value=&quot;Slide 13&quot;/&gt;&lt;property id=&quot;20307&quot; value=&quot;335&quot;/&gt;&lt;/object&gt;&lt;object type=&quot;3&quot; unique_id=&quot;10018&quot;&gt;&lt;property id=&quot;20148&quot; value=&quot;5&quot;/&gt;&lt;property id=&quot;20300&quot; value=&quot;Slide 14&quot;/&gt;&lt;property id=&quot;20307&quot; value=&quot;336&quot;/&gt;&lt;/object&gt;&lt;object type=&quot;3&quot; unique_id=&quot;10019&quot;&gt;&lt;property id=&quot;20148&quot; value=&quot;5&quot;/&gt;&lt;property id=&quot;20300&quot; value=&quot;Slide 15&quot;/&gt;&lt;property id=&quot;20307&quot; value=&quot;364&quot;/&gt;&lt;/object&gt;&lt;object type=&quot;3&quot; unique_id=&quot;10020&quot;&gt;&lt;property id=&quot;20148&quot; value=&quot;5&quot;/&gt;&lt;property id=&quot;20300&quot; value=&quot;Slide 16&quot;/&gt;&lt;property id=&quot;20307&quot; value=&quot;337&quot;/&gt;&lt;/object&gt;&lt;object type=&quot;3&quot; unique_id=&quot;10021&quot;&gt;&lt;property id=&quot;20148&quot; value=&quot;5&quot;/&gt;&lt;property id=&quot;20300&quot; value=&quot;Slide 17&quot;/&gt;&lt;property id=&quot;20307&quot; value=&quot;348&quot;/&gt;&lt;/object&gt;&lt;object type=&quot;3&quot; unique_id=&quot;10022&quot;&gt;&lt;property id=&quot;20148&quot; value=&quot;5&quot;/&gt;&lt;property id=&quot;20300&quot; value=&quot;Slide 18&quot;/&gt;&lt;property id=&quot;20307&quot; value=&quot;349&quot;/&gt;&lt;/object&gt;&lt;object type=&quot;3&quot; unique_id=&quot;10023&quot;&gt;&lt;property id=&quot;20148&quot; value=&quot;5&quot;/&gt;&lt;property id=&quot;20300&quot; value=&quot;Slide 19&quot;/&gt;&lt;property id=&quot;20307&quot; value=&quot;361&quot;/&gt;&lt;/object&gt;&lt;object type=&quot;3&quot; unique_id=&quot;10024&quot;&gt;&lt;property id=&quot;20148&quot; value=&quot;5&quot;/&gt;&lt;property id=&quot;20300&quot; value=&quot;Slide 41&quot;/&gt;&lt;property id=&quot;20307&quot; value=&quot;355&quot;/&gt;&lt;/object&gt;&lt;object type=&quot;3&quot; unique_id=&quot;10025&quot;&gt;&lt;property id=&quot;20148&quot; value=&quot;5&quot;/&gt;&lt;property id=&quot;20300&quot; value=&quot;Slide 42&quot;/&gt;&lt;property id=&quot;20307&quot; value=&quot;356&quot;/&gt;&lt;/object&gt;&lt;object type=&quot;3&quot; unique_id=&quot;10026&quot;&gt;&lt;property id=&quot;20148&quot; value=&quot;5&quot;/&gt;&lt;property id=&quot;20300&quot; value=&quot;Slide 20&quot;/&gt;&lt;property id=&quot;20307&quot; value=&quot;341&quot;/&gt;&lt;/object&gt;&lt;object type=&quot;3&quot; unique_id=&quot;10027&quot;&gt;&lt;property id=&quot;20148&quot; value=&quot;5&quot;/&gt;&lt;property id=&quot;20300&quot; value=&quot;Slide 21&quot;/&gt;&lt;property id=&quot;20307&quot; value=&quot;342&quot;/&gt;&lt;/object&gt;&lt;object type=&quot;3&quot; unique_id=&quot;10031&quot;&gt;&lt;property id=&quot;20148&quot; value=&quot;5&quot;/&gt;&lt;property id=&quot;20300&quot; value=&quot;Slide 22&quot;/&gt;&lt;property id=&quot;20307&quot; value=&quot;363&quot;/&gt;&lt;/object&gt;&lt;object type=&quot;3&quot; unique_id=&quot;10032&quot;&gt;&lt;property id=&quot;20148&quot; value=&quot;5&quot;/&gt;&lt;property id=&quot;20300&quot; value=&quot;Slide 23&quot;/&gt;&lt;property id=&quot;20307&quot; value=&quot;291&quot;/&gt;&lt;/object&gt;&lt;object type=&quot;3&quot; unique_id=&quot;10034&quot;&gt;&lt;property id=&quot;20148&quot; value=&quot;5&quot;/&gt;&lt;property id=&quot;20300&quot; value=&quot;Slide 24&quot;/&gt;&lt;property id=&quot;20307&quot; value=&quot;321&quot;/&gt;&lt;/object&gt;&lt;object type=&quot;3&quot; unique_id=&quot;10035&quot;&gt;&lt;property id=&quot;20148&quot; value=&quot;5&quot;/&gt;&lt;property id=&quot;20300&quot; value=&quot;Slide 25&quot;/&gt;&lt;property id=&quot;20307&quot; value=&quot;295&quot;/&gt;&lt;/object&gt;&lt;object type=&quot;3&quot; unique_id=&quot;10036&quot;&gt;&lt;property id=&quot;20148&quot; value=&quot;5&quot;/&gt;&lt;property id=&quot;20300&quot; value=&quot;Slide 26&quot;/&gt;&lt;property id=&quot;20307&quot; value=&quot;301&quot;/&gt;&lt;/object&gt;&lt;object type=&quot;3&quot; unique_id=&quot;10037&quot;&gt;&lt;property id=&quot;20148&quot; value=&quot;5&quot;/&gt;&lt;property id=&quot;20300&quot; value=&quot;Slide 27&quot;/&gt;&lt;property id=&quot;20307&quot; value=&quot;326&quot;/&gt;&lt;/object&gt;&lt;object type=&quot;3&quot; unique_id=&quot;10038&quot;&gt;&lt;property id=&quot;20148&quot; value=&quot;5&quot;/&gt;&lt;property id=&quot;20300&quot; value=&quot;Slide 28&quot;/&gt;&lt;property id=&quot;20307&quot; value=&quot;314&quot;/&gt;&lt;/object&gt;&lt;object type=&quot;3&quot; unique_id=&quot;10039&quot;&gt;&lt;property id=&quot;20148&quot; value=&quot;5&quot;/&gt;&lt;property id=&quot;20300&quot; value=&quot;Slide 29&quot;/&gt;&lt;property id=&quot;20307&quot; value=&quot;315&quot;/&gt;&lt;/object&gt;&lt;object type=&quot;3&quot; unique_id=&quot;10041&quot;&gt;&lt;property id=&quot;20148&quot; value=&quot;5&quot;/&gt;&lt;property id=&quot;20300&quot; value=&quot;Slide 30&quot;/&gt;&lt;property id=&quot;20307&quot; value=&quot;304&quot;/&gt;&lt;/object&gt;&lt;object type=&quot;3&quot; unique_id=&quot;10042&quot;&gt;&lt;property id=&quot;20148&quot; value=&quot;5&quot;/&gt;&lt;property id=&quot;20300&quot; value=&quot;Slide 32&quot;/&gt;&lt;property id=&quot;20307&quot; value=&quot;305&quot;/&gt;&lt;/object&gt;&lt;object type=&quot;3&quot; unique_id=&quot;10043&quot;&gt;&lt;property id=&quot;20148&quot; value=&quot;5&quot;/&gt;&lt;property id=&quot;20300&quot; value=&quot;Slide 33&quot;/&gt;&lt;property id=&quot;20307&quot; value=&quot;306&quot;/&gt;&lt;/object&gt;&lt;object type=&quot;3&quot; unique_id=&quot;10044&quot;&gt;&lt;property id=&quot;20148&quot; value=&quot;5&quot;/&gt;&lt;property id=&quot;20300&quot; value=&quot;Slide 34&quot;/&gt;&lt;property id=&quot;20307&quot; value=&quot;307&quot;/&gt;&lt;/object&gt;&lt;object type=&quot;3&quot; unique_id=&quot;10046&quot;&gt;&lt;property id=&quot;20148&quot; value=&quot;5&quot;/&gt;&lt;property id=&quot;20300&quot; value=&quot;Slide 35&quot;/&gt;&lt;property id=&quot;20307&quot; value=&quot;297&quot;/&gt;&lt;/object&gt;&lt;object type=&quot;3&quot; unique_id=&quot;10047&quot;&gt;&lt;property id=&quot;20148&quot; value=&quot;5&quot;/&gt;&lt;property id=&quot;20300&quot; value=&quot;Slide 36&quot;/&gt;&lt;property id=&quot;20307&quot; value=&quot;360&quot;/&gt;&lt;/object&gt;&lt;object type=&quot;3&quot; unique_id=&quot;10048&quot;&gt;&lt;property id=&quot;20148&quot; value=&quot;5&quot;/&gt;&lt;property id=&quot;20300&quot; value=&quot;Slide 37&quot;/&gt;&lt;property id=&quot;20307&quot; value=&quot;352&quot;/&gt;&lt;/object&gt;&lt;object type=&quot;3&quot; unique_id=&quot;10049&quot;&gt;&lt;property id=&quot;20148&quot; value=&quot;5&quot;/&gt;&lt;property id=&quot;20300&quot; value=&quot;Slide 38&quot;/&gt;&lt;property id=&quot;20307&quot; value=&quot;358&quot;/&gt;&lt;/object&gt;&lt;object type=&quot;3&quot; unique_id=&quot;10050&quot;&gt;&lt;property id=&quot;20148&quot; value=&quot;5&quot;/&gt;&lt;property id=&quot;20300&quot; value=&quot;Slide 39&quot;/&gt;&lt;property id=&quot;20307&quot; value=&quot;324&quot;/&gt;&lt;/object&gt;&lt;object type=&quot;3&quot; unique_id=&quot;10101&quot;&gt;&lt;property id=&quot;20148&quot; value=&quot;5&quot;/&gt;&lt;property id=&quot;20300&quot; value=&quot;Slide 1&quot;/&gt;&lt;property id=&quot;20307&quot; value=&quot;367&quot;/&gt;&lt;/object&gt;&lt;object type=&quot;3&quot; unique_id=&quot;10102&quot;&gt;&lt;property id=&quot;20148&quot; value=&quot;5&quot;/&gt;&lt;property id=&quot;20300&quot; value=&quot;Slide 4 - &amp;quot;VĂN MIẾU - QUỐC TỬ GIÁM&amp;quot;&quot;/&gt;&lt;property id=&quot;20307&quot; value=&quot;368&quot;/&gt;&lt;/object&gt;&lt;object type=&quot;3&quot; unique_id=&quot;10103&quot;&gt;&lt;property id=&quot;20148&quot; value=&quot;5&quot;/&gt;&lt;property id=&quot;20300&quot; value=&quot;Slide 31&quot;/&gt;&lt;property id=&quot;20307&quot; value=&quot;370&quot;/&gt;&lt;/object&gt;&lt;object type=&quot;3&quot; unique_id=&quot;10104&quot;&gt;&lt;property id=&quot;20148&quot; value=&quot;5&quot;/&gt;&lt;property id=&quot;20300&quot; value=&quot;Slide 40&quot;/&gt;&lt;property id=&quot;20307&quot; value=&quot;369&quot;/&gt;&lt;/object&gt;&lt;/object&gt;&lt;object type=&quot;8&quot; unique_id=&quot;10100&quo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938</TotalTime>
  <Words>1762</Words>
  <Application>Microsoft Office PowerPoint</Application>
  <PresentationFormat>On-screen Show (4:3)</PresentationFormat>
  <Paragraphs>204</Paragraphs>
  <Slides>43</Slides>
  <Notes>3</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8" baseType="lpstr">
      <vt:lpstr>.VnArial</vt:lpstr>
      <vt:lpstr>.VnBodoniH</vt:lpstr>
      <vt:lpstr>.VnTime</vt:lpstr>
      <vt:lpstr>.VnTimeH</vt:lpstr>
      <vt:lpstr>.VnUniverse</vt:lpstr>
      <vt:lpstr>Arial</vt:lpstr>
      <vt:lpstr>HP001 4 hàng</vt:lpstr>
      <vt:lpstr>Times New Roman</vt:lpstr>
      <vt:lpstr>VNI-Ariston</vt:lpstr>
      <vt:lpstr>VNI-Korin</vt:lpstr>
      <vt:lpstr>VNI-Times</vt:lpstr>
      <vt:lpstr>VNI-Vari</vt:lpstr>
      <vt:lpstr>Wingdings</vt:lpstr>
      <vt:lpstr>Default Design</vt:lpstr>
      <vt:lpstr>PI3.Image</vt:lpstr>
      <vt:lpstr>PowerPoint Presentation</vt:lpstr>
      <vt:lpstr>PowerPoint Presentation</vt:lpstr>
      <vt:lpstr>PowerPoint Presentation</vt:lpstr>
      <vt:lpstr>VĂN MIẾU - QUỐC TỬ GIÁM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Miss Ngo^'</dc:creator>
  <cp:lastModifiedBy>ADMIN</cp:lastModifiedBy>
  <cp:revision>341</cp:revision>
  <dcterms:created xsi:type="dcterms:W3CDTF">2009-02-09T14:14:13Z</dcterms:created>
  <dcterms:modified xsi:type="dcterms:W3CDTF">2023-02-08T07:59:18Z</dcterms:modified>
</cp:coreProperties>
</file>