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7"/>
  </p:notesMasterIdLst>
  <p:sldIdLst>
    <p:sldId id="256" r:id="rId3"/>
    <p:sldId id="258" r:id="rId4"/>
    <p:sldId id="280" r:id="rId5"/>
    <p:sldId id="257" r:id="rId6"/>
    <p:sldId id="290" r:id="rId7"/>
    <p:sldId id="289" r:id="rId8"/>
    <p:sldId id="316" r:id="rId9"/>
    <p:sldId id="271" r:id="rId10"/>
    <p:sldId id="312" r:id="rId11"/>
    <p:sldId id="261" r:id="rId12"/>
    <p:sldId id="260" r:id="rId13"/>
    <p:sldId id="313" r:id="rId14"/>
    <p:sldId id="314" r:id="rId15"/>
    <p:sldId id="317" r:id="rId16"/>
    <p:sldId id="319" r:id="rId17"/>
    <p:sldId id="318" r:id="rId18"/>
    <p:sldId id="320" r:id="rId19"/>
    <p:sldId id="321" r:id="rId20"/>
    <p:sldId id="322" r:id="rId21"/>
    <p:sldId id="324" r:id="rId22"/>
    <p:sldId id="325" r:id="rId23"/>
    <p:sldId id="326" r:id="rId24"/>
    <p:sldId id="327" r:id="rId25"/>
    <p:sldId id="328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  <p:embeddedFont>
      <p:font typeface="Fredoka One" panose="020B0604020202020204" charset="0"/>
      <p:regular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aleway Thin" pitchFamily="2" charset="0"/>
      <p:regular r:id="rId42"/>
      <p:bold r:id="rId43"/>
      <p:italic r:id="rId44"/>
      <p:boldItalic r:id="rId45"/>
    </p:embeddedFont>
    <p:embeddedFont>
      <p:font typeface="UTM Aristote" panose="02040603050506020204" pitchFamily="18" charset="0"/>
      <p:regular r:id="rId46"/>
    </p:embeddedFont>
    <p:embeddedFont>
      <p:font typeface="UTM Beautiful Caps" panose="02040603050506020204" pitchFamily="18" charset="0"/>
      <p:regular r:id="rId47"/>
    </p:embeddedFont>
    <p:embeddedFont>
      <p:font typeface="UTM Cooper Black" panose="02040603050506020204" pitchFamily="18" charset="0"/>
      <p:regular r:id="rId48"/>
      <p:italic r:id="rId49"/>
    </p:embeddedFont>
    <p:embeddedFont>
      <p:font typeface="UTM Loko" panose="02040603050506020204" pitchFamily="18" charset="0"/>
      <p:regular r:id="rId50"/>
    </p:embeddedFont>
    <p:embeddedFont>
      <p:font typeface="UTM Penumbra" panose="02040603050506020204" pitchFamily="18" charset="0"/>
      <p:regular r:id="rId51"/>
      <p:bold r:id="rId52"/>
    </p:embeddedFont>
    <p:embeddedFont>
      <p:font typeface="UTM Showcard" panose="02040603050506020204" pitchFamily="18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E7D98"/>
    <a:srgbClr val="38665B"/>
    <a:srgbClr val="6EB0A1"/>
    <a:srgbClr val="86C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E5FD09-E5B8-4E61-8B42-189E0E83773A}">
  <a:tblStyle styleId="{6BE5FD09-E5B8-4E61-8B42-189E0E8377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4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29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1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20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64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71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2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13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61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67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700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7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5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05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5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1"/>
          </p:nvPr>
        </p:nvSpPr>
        <p:spPr>
          <a:xfrm>
            <a:off x="721200" y="914400"/>
            <a:ext cx="7711200" cy="3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619276" y="70106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575883" y="1314791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154522" y="620804"/>
            <a:ext cx="388902" cy="37951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713225" y="1058846"/>
            <a:ext cx="44769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713225" y="2030050"/>
            <a:ext cx="37248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3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3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957300" y="1114350"/>
            <a:ext cx="72294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1578750" y="1114350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title" idx="2"/>
          </p:nvPr>
        </p:nvSpPr>
        <p:spPr>
          <a:xfrm>
            <a:off x="1578750" y="3638550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21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Thin"/>
              <a:buNone/>
              <a:defRPr sz="4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3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3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3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3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3988A7-15FC-4F7A-8E85-A8D7D36EEF2E}"/>
              </a:ext>
            </a:extLst>
          </p:cNvPr>
          <p:cNvSpPr/>
          <p:nvPr userDrawn="1"/>
        </p:nvSpPr>
        <p:spPr>
          <a:xfrm>
            <a:off x="-1274164" y="104931"/>
            <a:ext cx="1011836" cy="1047544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59" r:id="rId7"/>
    <p:sldLayoutId id="2147483669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6649183E-6F89-41F0-8E45-9F3311DB76C6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8BCD08D6-D9A8-43FA-AE80-69F3B8FDE19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58C5E50-FB66-466F-AF4A-D1D2DA3A2DA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5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slide" Target="slide20.xml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image" Target="../media/image170.png"/><Relationship Id="rId9" Type="http://schemas.openxmlformats.org/officeDocument/2006/relationships/slide" Target="slide22.xml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21.jpeg"/><Relationship Id="rId5" Type="http://schemas.openxmlformats.org/officeDocument/2006/relationships/image" Target="../media/image26.png"/><Relationship Id="rId1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slide" Target="slide20.xml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61B79C-0947-4645-9FA6-7139E97A0D75}"/>
              </a:ext>
            </a:extLst>
          </p:cNvPr>
          <p:cNvSpPr/>
          <p:nvPr/>
        </p:nvSpPr>
        <p:spPr>
          <a:xfrm>
            <a:off x="1407649" y="0"/>
            <a:ext cx="6454981" cy="4054408"/>
          </a:xfrm>
          <a:prstGeom prst="roundRect">
            <a:avLst/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7" name="Google Shape;677;p35"/>
          <p:cNvGrpSpPr/>
          <p:nvPr/>
        </p:nvGrpSpPr>
        <p:grpSpPr>
          <a:xfrm>
            <a:off x="-17014" y="1558066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7031406" y="1630608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21EEA7F-30D4-4AB3-A70E-CE73FCA3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63" y="82257"/>
            <a:ext cx="5998984" cy="205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40"/>
          <p:cNvGrpSpPr/>
          <p:nvPr/>
        </p:nvGrpSpPr>
        <p:grpSpPr>
          <a:xfrm>
            <a:off x="4247762" y="221381"/>
            <a:ext cx="4801018" cy="4660083"/>
            <a:chOff x="4084750" y="132109"/>
            <a:chExt cx="4964030" cy="4749355"/>
          </a:xfrm>
        </p:grpSpPr>
        <p:sp>
          <p:nvSpPr>
            <p:cNvPr id="868" name="Google Shape;868;p40"/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40"/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872" name="Google Shape;872;p40"/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0"/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0"/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8" name="Google Shape;928;p40"/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817846-7E53-4DE3-9DE3-3F8F28D74F22}"/>
              </a:ext>
            </a:extLst>
          </p:cNvPr>
          <p:cNvGrpSpPr/>
          <p:nvPr/>
        </p:nvGrpSpPr>
        <p:grpSpPr>
          <a:xfrm>
            <a:off x="292099" y="13283"/>
            <a:ext cx="5364071" cy="1053517"/>
            <a:chOff x="267927" y="91"/>
            <a:chExt cx="6357460" cy="1244351"/>
          </a:xfrm>
        </p:grpSpPr>
        <p:pic>
          <p:nvPicPr>
            <p:cNvPr id="81" name="图片 9" descr="波浪线">
              <a:extLst>
                <a:ext uri="{FF2B5EF4-FFF2-40B4-BE49-F238E27FC236}">
                  <a16:creationId xmlns:a16="http://schemas.microsoft.com/office/drawing/2014/main" id="{9EF742BD-FAAC-471E-A24E-1BB95BD9E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99562" y="669241"/>
              <a:ext cx="5725825" cy="459435"/>
            </a:xfrm>
            <a:prstGeom prst="rect">
              <a:avLst/>
            </a:prstGeom>
          </p:spPr>
        </p:pic>
        <p:pic>
          <p:nvPicPr>
            <p:cNvPr id="79" name="图片 5" descr="糖果">
              <a:extLst>
                <a:ext uri="{FF2B5EF4-FFF2-40B4-BE49-F238E27FC236}">
                  <a16:creationId xmlns:a16="http://schemas.microsoft.com/office/drawing/2014/main" id="{E5036952-09FB-432C-89DF-69CF34263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927" y="330910"/>
              <a:ext cx="1058537" cy="9135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7817C9-7665-4A6C-9A6F-579F0323D28C}"/>
                </a:ext>
              </a:extLst>
            </p:cNvPr>
            <p:cNvSpPr/>
            <p:nvPr/>
          </p:nvSpPr>
          <p:spPr>
            <a:xfrm>
              <a:off x="966578" y="91"/>
              <a:ext cx="5267740" cy="8361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>
                  <a:ln w="28575">
                    <a:solidFill>
                      <a:srgbClr val="EE7D98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Luyện viết từ khó</a:t>
              </a:r>
            </a:p>
          </p:txBody>
        </p:sp>
      </p:grpSp>
      <p:sp>
        <p:nvSpPr>
          <p:cNvPr id="83" name="Rectangle 1">
            <a:extLst>
              <a:ext uri="{FF2B5EF4-FFF2-40B4-BE49-F238E27FC236}">
                <a16:creationId xmlns:a16="http://schemas.microsoft.com/office/drawing/2014/main" id="{FF72AE04-A6B3-4E32-9F91-AC3A932E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32" y="1088518"/>
            <a:ext cx="7435850" cy="51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EE7D98"/>
                </a:solidFill>
                <a:latin typeface="+mj-lt"/>
              </a:rPr>
              <a:t>s</a:t>
            </a:r>
            <a:r>
              <a:rPr lang="vi-VN" altLang="en-US" sz="2800" b="1">
                <a:latin typeface="+mj-lt"/>
              </a:rPr>
              <a:t>ắp tối</a:t>
            </a:r>
            <a:endParaRPr lang="en-US" altLang="en-US" sz="2800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00"/>
                </a:solidFill>
                <a:latin typeface="+mj-lt"/>
              </a:rPr>
              <a:t>b</a:t>
            </a:r>
            <a:r>
              <a:rPr lang="vi-VN" altLang="en-US" sz="2800" b="1">
                <a:solidFill>
                  <a:srgbClr val="EE7D98"/>
                </a:solidFill>
                <a:latin typeface="+mj-lt"/>
              </a:rPr>
              <a:t>ùng</a:t>
            </a:r>
            <a:endParaRPr lang="en-US" altLang="en-US" sz="2800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00"/>
                </a:solidFill>
                <a:latin typeface="+mj-lt"/>
              </a:rPr>
              <a:t>b</a:t>
            </a:r>
            <a:r>
              <a:rPr lang="vi-VN" altLang="en-US" sz="2800" b="1">
                <a:solidFill>
                  <a:srgbClr val="EE7D98"/>
                </a:solidFill>
                <a:latin typeface="+mj-lt"/>
              </a:rPr>
              <a:t>uồn</a:t>
            </a:r>
            <a:endParaRPr lang="en-US" altLang="en-US" sz="2800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EE7D98"/>
                </a:solidFill>
                <a:latin typeface="+mj-lt"/>
              </a:rPr>
              <a:t>Oa-sinh-tơn</a:t>
            </a: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+mj-lt"/>
              </a:rPr>
              <a:t> </a:t>
            </a:r>
            <a:r>
              <a:rPr lang="vi-VN" altLang="en-US" sz="2800" b="1">
                <a:latin typeface="+mj-lt"/>
              </a:rPr>
              <a:t>b</a:t>
            </a:r>
            <a:r>
              <a:rPr lang="vi-VN" altLang="en-US" sz="2800" b="1">
                <a:solidFill>
                  <a:srgbClr val="EE7D98"/>
                </a:solidFill>
                <a:latin typeface="+mj-lt"/>
              </a:rPr>
              <a:t>uổi</a:t>
            </a:r>
            <a:endParaRPr lang="en-US" altLang="en-US" sz="28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altLang="en-US" sz="2800" b="1" dirty="0">
                <a:latin typeface="+mj-lt"/>
              </a:rPr>
              <a:t>sáng</a:t>
            </a:r>
            <a:r>
              <a:rPr lang="vi-VN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altLang="en-US" sz="2800" b="1" dirty="0">
                <a:solidFill>
                  <a:srgbClr val="EE7D98"/>
                </a:solidFill>
                <a:latin typeface="+mj-lt"/>
              </a:rPr>
              <a:t>lòa</a:t>
            </a:r>
            <a:br>
              <a:rPr lang="en-US" altLang="en-US" sz="2800" dirty="0">
                <a:solidFill>
                  <a:srgbClr val="000000"/>
                </a:solidFill>
                <a:latin typeface="+mj-lt"/>
              </a:rPr>
            </a:br>
            <a:br>
              <a:rPr lang="en-US" altLang="en-US" sz="2800" dirty="0">
                <a:solidFill>
                  <a:srgbClr val="000000"/>
                </a:solidFill>
                <a:latin typeface="+mj-lt"/>
              </a:rPr>
            </a:br>
            <a:endParaRPr lang="en-US" altLang="en-US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E4E21D6-566C-4E60-A2CC-D266A5B0B2B1}"/>
              </a:ext>
            </a:extLst>
          </p:cNvPr>
          <p:cNvSpPr/>
          <p:nvPr/>
        </p:nvSpPr>
        <p:spPr>
          <a:xfrm>
            <a:off x="3053015" y="2554405"/>
            <a:ext cx="2417737" cy="228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4349936" y="881016"/>
            <a:ext cx="5017339" cy="3985773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CEA859A-914F-4F20-88B0-8C47022272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541476" y="1008051"/>
            <a:ext cx="966654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hãy nêu cách viết hoa</a:t>
            </a:r>
          </a:p>
          <a:p>
            <a:pPr algn="ctr"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danh từ riêng </a:t>
            </a:r>
          </a:p>
          <a:p>
            <a:pPr algn="ctr">
              <a:defRPr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phiên âm nước ngoài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42B289-2E5F-446E-AFD4-7E7436A1D5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-571388" y="3214521"/>
            <a:ext cx="966654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 – mi – li </a:t>
            </a:r>
          </a:p>
          <a:p>
            <a:pPr algn="ctr"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Oa – sinh – tơn </a:t>
            </a: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1822;p70">
            <a:extLst>
              <a:ext uri="{FF2B5EF4-FFF2-40B4-BE49-F238E27FC236}">
                <a16:creationId xmlns:a16="http://schemas.microsoft.com/office/drawing/2014/main" id="{1F95F781-576C-44BE-9704-371317619E73}"/>
              </a:ext>
            </a:extLst>
          </p:cNvPr>
          <p:cNvSpPr/>
          <p:nvPr/>
        </p:nvSpPr>
        <p:spPr>
          <a:xfrm>
            <a:off x="199881" y="4010787"/>
            <a:ext cx="794506" cy="812384"/>
          </a:xfrm>
          <a:custGeom>
            <a:avLst/>
            <a:gdLst/>
            <a:ahLst/>
            <a:cxnLst/>
            <a:rect l="l" t="t" r="r" b="b"/>
            <a:pathLst>
              <a:path w="8522" h="8714" extrusionOk="0">
                <a:moveTo>
                  <a:pt x="4971" y="0"/>
                </a:moveTo>
                <a:cubicBezTo>
                  <a:pt x="4945" y="0"/>
                  <a:pt x="4918" y="3"/>
                  <a:pt x="4891" y="8"/>
                </a:cubicBezTo>
                <a:cubicBezTo>
                  <a:pt x="1566" y="678"/>
                  <a:pt x="0" y="5581"/>
                  <a:pt x="3314" y="7914"/>
                </a:cubicBezTo>
                <a:cubicBezTo>
                  <a:pt x="4148" y="8499"/>
                  <a:pt x="4943" y="8713"/>
                  <a:pt x="5660" y="8713"/>
                </a:cubicBezTo>
                <a:cubicBezTo>
                  <a:pt x="6734" y="8713"/>
                  <a:pt x="7634" y="8233"/>
                  <a:pt x="8229" y="7798"/>
                </a:cubicBezTo>
                <a:cubicBezTo>
                  <a:pt x="8521" y="7579"/>
                  <a:pt x="8418" y="7122"/>
                  <a:pt x="8065" y="7049"/>
                </a:cubicBezTo>
                <a:cubicBezTo>
                  <a:pt x="7060" y="6854"/>
                  <a:pt x="5659" y="6148"/>
                  <a:pt x="5080" y="3912"/>
                </a:cubicBezTo>
                <a:cubicBezTo>
                  <a:pt x="4654" y="2237"/>
                  <a:pt x="4952" y="1220"/>
                  <a:pt x="5324" y="641"/>
                </a:cubicBezTo>
                <a:cubicBezTo>
                  <a:pt x="5509" y="360"/>
                  <a:pt x="5289" y="0"/>
                  <a:pt x="49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2007;p70">
            <a:extLst>
              <a:ext uri="{FF2B5EF4-FFF2-40B4-BE49-F238E27FC236}">
                <a16:creationId xmlns:a16="http://schemas.microsoft.com/office/drawing/2014/main" id="{19CB66A0-6DB4-4362-9B23-200DC5EA0DA4}"/>
              </a:ext>
            </a:extLst>
          </p:cNvPr>
          <p:cNvSpPr/>
          <p:nvPr/>
        </p:nvSpPr>
        <p:spPr>
          <a:xfrm>
            <a:off x="1033040" y="4039795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2012;p70">
            <a:extLst>
              <a:ext uri="{FF2B5EF4-FFF2-40B4-BE49-F238E27FC236}">
                <a16:creationId xmlns:a16="http://schemas.microsoft.com/office/drawing/2014/main" id="{E5F33FCA-DA09-4220-957D-5FE1B472AF64}"/>
              </a:ext>
            </a:extLst>
          </p:cNvPr>
          <p:cNvSpPr/>
          <p:nvPr/>
        </p:nvSpPr>
        <p:spPr>
          <a:xfrm rot="-3058537">
            <a:off x="1626790" y="4366339"/>
            <a:ext cx="406141" cy="42056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2017;p70">
            <a:extLst>
              <a:ext uri="{FF2B5EF4-FFF2-40B4-BE49-F238E27FC236}">
                <a16:creationId xmlns:a16="http://schemas.microsoft.com/office/drawing/2014/main" id="{A6EA2D1C-AB98-45E1-8545-E967A5558919}"/>
              </a:ext>
            </a:extLst>
          </p:cNvPr>
          <p:cNvSpPr/>
          <p:nvPr/>
        </p:nvSpPr>
        <p:spPr>
          <a:xfrm>
            <a:off x="0" y="352234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3DCA8-DC95-48AF-917F-401ECCFC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9144000" cy="51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117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ẫu giấy 5 ô ly - Mẫu giấy luyện viết chữ - Download.vn">
            <a:extLst>
              <a:ext uri="{FF2B5EF4-FFF2-40B4-BE49-F238E27FC236}">
                <a16:creationId xmlns:a16="http://schemas.microsoft.com/office/drawing/2014/main" id="{BC3FA27C-2E3A-4926-A5C8-0D6C274C0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 bwMode="auto">
          <a:xfrm>
            <a:off x="775981" y="38099"/>
            <a:ext cx="8375032" cy="510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EA6BD8-81AB-464E-B743-D33E35FE690A}"/>
              </a:ext>
            </a:extLst>
          </p:cNvPr>
          <p:cNvSpPr/>
          <p:nvPr/>
        </p:nvSpPr>
        <p:spPr>
          <a:xfrm>
            <a:off x="775981" y="0"/>
            <a:ext cx="8375029" cy="51435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09D79C-1302-498A-968B-8E6222B79CD2}"/>
              </a:ext>
            </a:extLst>
          </p:cNvPr>
          <p:cNvCxnSpPr>
            <a:cxnSpLocks/>
          </p:cNvCxnSpPr>
          <p:nvPr/>
        </p:nvCxnSpPr>
        <p:spPr>
          <a:xfrm>
            <a:off x="826113" y="0"/>
            <a:ext cx="0" cy="5181599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15F75EA-9333-4718-B440-96D7B2B5A16C}"/>
              </a:ext>
            </a:extLst>
          </p:cNvPr>
          <p:cNvSpPr/>
          <p:nvPr/>
        </p:nvSpPr>
        <p:spPr>
          <a:xfrm>
            <a:off x="1337030" y="316789"/>
            <a:ext cx="6762749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Thứ … ngày … tháng … năm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70231-777C-48CA-9FA6-71626FE371A1}"/>
              </a:ext>
            </a:extLst>
          </p:cNvPr>
          <p:cNvSpPr/>
          <p:nvPr/>
        </p:nvSpPr>
        <p:spPr>
          <a:xfrm>
            <a:off x="3874610" y="947731"/>
            <a:ext cx="1990609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Chính tả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7FE118-9706-41E2-A06A-3BC520C2A274}"/>
              </a:ext>
            </a:extLst>
          </p:cNvPr>
          <p:cNvCxnSpPr>
            <a:cxnSpLocks/>
          </p:cNvCxnSpPr>
          <p:nvPr/>
        </p:nvCxnSpPr>
        <p:spPr>
          <a:xfrm>
            <a:off x="4063211" y="1419326"/>
            <a:ext cx="1634945" cy="0"/>
          </a:xfrm>
          <a:prstGeom prst="line">
            <a:avLst/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C954509-A45F-4A61-B8A0-C6F560922C9B}"/>
              </a:ext>
            </a:extLst>
          </p:cNvPr>
          <p:cNvSpPr/>
          <p:nvPr/>
        </p:nvSpPr>
        <p:spPr>
          <a:xfrm>
            <a:off x="3251868" y="1578673"/>
            <a:ext cx="3473387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Ê – mi – li, con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19162-B6E3-48F0-B06B-9F3B99C19F55}"/>
              </a:ext>
            </a:extLst>
          </p:cNvPr>
          <p:cNvCxnSpPr>
            <a:cxnSpLocks/>
          </p:cNvCxnSpPr>
          <p:nvPr/>
        </p:nvCxnSpPr>
        <p:spPr>
          <a:xfrm>
            <a:off x="2762451" y="1943096"/>
            <a:ext cx="0" cy="3238503"/>
          </a:xfrm>
          <a:prstGeom prst="line">
            <a:avLst/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31BCC-69DA-4D9E-9294-3C282AFB57E1}"/>
              </a:ext>
            </a:extLst>
          </p:cNvPr>
          <p:cNvSpPr/>
          <p:nvPr/>
        </p:nvSpPr>
        <p:spPr>
          <a:xfrm>
            <a:off x="3873528" y="2209615"/>
            <a:ext cx="3564758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Ê – mi – li con ô</a:t>
            </a:r>
            <a:r>
              <a:rPr lang="en-US" sz="7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i!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6F34EB-CAF4-4F65-A6A2-FD0F6F8E8015}"/>
              </a:ext>
            </a:extLst>
          </p:cNvPr>
          <p:cNvSpPr/>
          <p:nvPr/>
        </p:nvSpPr>
        <p:spPr>
          <a:xfrm>
            <a:off x="5667288" y="4125284"/>
            <a:ext cx="1770998" cy="63094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2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Tố Hữu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F566B8-6574-437B-9C47-1373E4E59EA9}"/>
              </a:ext>
            </a:extLst>
          </p:cNvPr>
          <p:cNvGrpSpPr/>
          <p:nvPr/>
        </p:nvGrpSpPr>
        <p:grpSpPr>
          <a:xfrm>
            <a:off x="1367862" y="2209615"/>
            <a:ext cx="871712" cy="630942"/>
            <a:chOff x="1337030" y="2221045"/>
            <a:chExt cx="871712" cy="6309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A4D0F2-15FE-41CF-B7D2-99F717A1A737}"/>
                </a:ext>
              </a:extLst>
            </p:cNvPr>
            <p:cNvSpPr/>
            <p:nvPr/>
          </p:nvSpPr>
          <p:spPr>
            <a:xfrm>
              <a:off x="1337030" y="2221045"/>
              <a:ext cx="871712" cy="630942"/>
            </a:xfrm>
            <a:prstGeom prst="rect">
              <a:avLst/>
            </a:prstGeom>
            <a:noFill/>
          </p:spPr>
          <p:txBody>
            <a:bodyPr wrap="none" lIns="137160" tIns="68580" rIns="137160" bIns="68580">
              <a:spAutoFit/>
            </a:bodyPr>
            <a:lstStyle/>
            <a:p>
              <a:pPr algn="ctr"/>
              <a:r>
                <a:rPr lang="en-US" sz="3200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Lỗ</a:t>
              </a:r>
              <a:r>
                <a:rPr lang="en-US" sz="600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>
                  <a:ln w="3175"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HP001 4 hàng" panose="020B0603050302020204" pitchFamily="34" charset="0"/>
                </a:rPr>
                <a:t>i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5C6C47-4AC3-452A-B916-10252EB6A2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1781" y="2671012"/>
              <a:ext cx="597651" cy="0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471095-FA3B-4B62-9998-5645B10A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347" y="-45622"/>
            <a:ext cx="9144000" cy="51414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6E36C5-A5E7-4C75-883A-CBAA125A39D0}"/>
              </a:ext>
            </a:extLst>
          </p:cNvPr>
          <p:cNvSpPr/>
          <p:nvPr/>
        </p:nvSpPr>
        <p:spPr>
          <a:xfrm>
            <a:off x="772161" y="2718585"/>
            <a:ext cx="8432800" cy="605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Giảm tải theo công văn 3969: HS tự viết chính tả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A167B-25BE-4279-BD53-711CBDDB9483}"/>
              </a:ext>
            </a:extLst>
          </p:cNvPr>
          <p:cNvSpPr/>
          <p:nvPr/>
        </p:nvSpPr>
        <p:spPr>
          <a:xfrm>
            <a:off x="11442947" y="3519654"/>
            <a:ext cx="8432800" cy="605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Nếu bị lỗi font thì bạn có thể lấy hình này</a:t>
            </a:r>
          </a:p>
        </p:txBody>
      </p:sp>
    </p:spTree>
    <p:extLst>
      <p:ext uri="{BB962C8B-B14F-4D97-AF65-F5344CB8AC3E}">
        <p14:creationId xmlns:p14="http://schemas.microsoft.com/office/powerpoint/2010/main" val="210308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BFDAEA6D-AEE9-4823-951D-B8246300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385" y="204000"/>
            <a:ext cx="3485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6B190222-ABBC-4DC3-9144-797F3A17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66" y="757998"/>
            <a:ext cx="415535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: Ê –mi- li, con</a:t>
            </a:r>
            <a:r>
              <a:rPr lang="en-US" altLang="en-US" sz="2800" b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… </a:t>
            </a:r>
            <a:endParaRPr lang="en-US" altLang="en-US" sz="2800" b="1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  <a:latin typeface="UTM Beautiful Cap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ả lời câu hỏi bài Ê-mi-li, con … | Hướng dẫn chi tiết từng câu hỏi bài Ê- mi-li, con …">
            <a:extLst>
              <a:ext uri="{FF2B5EF4-FFF2-40B4-BE49-F238E27FC236}">
                <a16:creationId xmlns:a16="http://schemas.microsoft.com/office/drawing/2014/main" id="{246CD0AE-9AF8-4330-A018-9634F3A3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7" y="1305982"/>
            <a:ext cx="1945935" cy="3327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D9E93E-FD43-4B67-94EA-33D130309853}"/>
              </a:ext>
            </a:extLst>
          </p:cNvPr>
          <p:cNvSpPr txBox="1"/>
          <p:nvPr/>
        </p:nvSpPr>
        <p:spPr>
          <a:xfrm>
            <a:off x="2355849" y="1595670"/>
            <a:ext cx="46270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Ê-mi-li con ôi!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Trời sắp tối rồi...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Cha không bế con về được nữa!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Khi đã sáng bùng lên ngọn lửa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Đêm nay mẹ đến tìm con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Con sẽ ôm lấy mẹ mà hôn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Cho cha nhé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Và con sẽ nói giùm với mẹ: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Cha đi vui, xin mẹ đừng buồn!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A44D5-C722-486E-96DC-F864226780D4}"/>
              </a:ext>
            </a:extLst>
          </p:cNvPr>
          <p:cNvSpPr txBox="1"/>
          <p:nvPr/>
        </p:nvSpPr>
        <p:spPr>
          <a:xfrm>
            <a:off x="5869517" y="1595670"/>
            <a:ext cx="4627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Oa-sinh-tơn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Buổi hoàng hôn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Ôi những linh hồn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Còn, mất?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Đã đến phút lòng ta sáng nhất!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Ta đốt thân ta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Cho ngọn lửa sáng lòa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Sự thật</a:t>
            </a:r>
            <a:r>
              <a:rPr lang="en-US" sz="1800" b="1" i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1800" b="1" i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7FA8E-EF6B-49D8-AF1C-5BFDF7A8D8E7}"/>
              </a:ext>
            </a:extLst>
          </p:cNvPr>
          <p:cNvSpPr txBox="1"/>
          <p:nvPr/>
        </p:nvSpPr>
        <p:spPr>
          <a:xfrm>
            <a:off x="7732183" y="4088660"/>
            <a:ext cx="4627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 Hữu</a:t>
            </a:r>
            <a:endParaRPr lang="vi-VN" sz="18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5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1159328" y="878300"/>
            <a:ext cx="6825343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</a:rPr>
              <a:t>Luyện tập</a:t>
            </a:r>
            <a:endParaRPr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88;p26"/>
          <p:cNvSpPr/>
          <p:nvPr/>
        </p:nvSpPr>
        <p:spPr>
          <a:xfrm>
            <a:off x="218041" y="212886"/>
            <a:ext cx="8857561" cy="9989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53481CC-A8DB-4736-80DC-B21D3FDB6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76" y="25852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Bài 2/55: Tìm những tiếng có </a:t>
            </a:r>
            <a:r>
              <a:rPr lang="en-US" altLang="en-US" sz="2400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ưa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hoặc </a:t>
            </a:r>
            <a:r>
              <a:rPr lang="en-US" altLang="en-US" sz="2400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trong hai khổ thơ dưới đây. Nêu nhận xét về cách ghi dấu thanh ở các tiếng ấy.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65389DE0-C5B0-4AE5-9AB5-21E344F1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1257497"/>
            <a:ext cx="792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Thuyền đậu, thuyền đi hạ kín mui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Lưa thưa mưa biển ấm chân trời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Chiếc tàu chở cá về bến cảng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Khói lẫn màu mây tưởng đảo khơi.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Em bé thuyền ai ra giỡn nước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Mưa xuân tươi tốt cả cây buồm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Biển bằng không có dòng xuôi ngược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Cơm giữa ngày mưa gạo trắng thơm.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					HUY CẬN</a:t>
            </a:r>
          </a:p>
        </p:txBody>
      </p:sp>
      <p:cxnSp>
        <p:nvCxnSpPr>
          <p:cNvPr id="6" name="Đường kết nối Thẳng 15">
            <a:extLst>
              <a:ext uri="{FF2B5EF4-FFF2-40B4-BE49-F238E27FC236}">
                <a16:creationId xmlns:a16="http://schemas.microsoft.com/office/drawing/2014/main" id="{52A7186A-D13F-45AF-9AF3-3C02FB571951}"/>
              </a:ext>
            </a:extLst>
          </p:cNvPr>
          <p:cNvCxnSpPr>
            <a:cxnSpLocks/>
          </p:cNvCxnSpPr>
          <p:nvPr/>
        </p:nvCxnSpPr>
        <p:spPr>
          <a:xfrm>
            <a:off x="1322732" y="1979422"/>
            <a:ext cx="53454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" name="Đường kết nối Thẳng 16">
            <a:extLst>
              <a:ext uri="{FF2B5EF4-FFF2-40B4-BE49-F238E27FC236}">
                <a16:creationId xmlns:a16="http://schemas.microsoft.com/office/drawing/2014/main" id="{6388369D-B0AD-4C56-9A1C-1C1EBEE4B397}"/>
              </a:ext>
            </a:extLst>
          </p:cNvPr>
          <p:cNvCxnSpPr>
            <a:cxnSpLocks/>
          </p:cNvCxnSpPr>
          <p:nvPr/>
        </p:nvCxnSpPr>
        <p:spPr>
          <a:xfrm>
            <a:off x="2666520" y="1979422"/>
            <a:ext cx="505413" cy="476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Đường kết nối Thẳng 17">
            <a:extLst>
              <a:ext uri="{FF2B5EF4-FFF2-40B4-BE49-F238E27FC236}">
                <a16:creationId xmlns:a16="http://schemas.microsoft.com/office/drawing/2014/main" id="{CA93616A-6A2A-403F-876C-D04E4A0BF400}"/>
              </a:ext>
            </a:extLst>
          </p:cNvPr>
          <p:cNvCxnSpPr>
            <a:cxnSpLocks/>
          </p:cNvCxnSpPr>
          <p:nvPr/>
        </p:nvCxnSpPr>
        <p:spPr>
          <a:xfrm>
            <a:off x="1972019" y="1979422"/>
            <a:ext cx="57976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Đường kết nối Thẳng 18">
            <a:extLst>
              <a:ext uri="{FF2B5EF4-FFF2-40B4-BE49-F238E27FC236}">
                <a16:creationId xmlns:a16="http://schemas.microsoft.com/office/drawing/2014/main" id="{3DD0B21B-8F62-4672-86BA-627230D3C01F}"/>
              </a:ext>
            </a:extLst>
          </p:cNvPr>
          <p:cNvCxnSpPr>
            <a:cxnSpLocks/>
          </p:cNvCxnSpPr>
          <p:nvPr/>
        </p:nvCxnSpPr>
        <p:spPr>
          <a:xfrm>
            <a:off x="2038120" y="4553219"/>
            <a:ext cx="597665" cy="9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Đường kết nối Thẳng 23">
            <a:extLst>
              <a:ext uri="{FF2B5EF4-FFF2-40B4-BE49-F238E27FC236}">
                <a16:creationId xmlns:a16="http://schemas.microsoft.com/office/drawing/2014/main" id="{2B6115D8-3C69-4430-977F-E780E68C4E78}"/>
              </a:ext>
            </a:extLst>
          </p:cNvPr>
          <p:cNvCxnSpPr>
            <a:cxnSpLocks/>
          </p:cNvCxnSpPr>
          <p:nvPr/>
        </p:nvCxnSpPr>
        <p:spPr>
          <a:xfrm>
            <a:off x="3808621" y="2723519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Đường kết nối Thẳng 25">
            <a:extLst>
              <a:ext uri="{FF2B5EF4-FFF2-40B4-BE49-F238E27FC236}">
                <a16:creationId xmlns:a16="http://schemas.microsoft.com/office/drawing/2014/main" id="{D9B3930A-60BF-41EC-87BE-39F4F22E94AC}"/>
              </a:ext>
            </a:extLst>
          </p:cNvPr>
          <p:cNvCxnSpPr>
            <a:cxnSpLocks/>
          </p:cNvCxnSpPr>
          <p:nvPr/>
        </p:nvCxnSpPr>
        <p:spPr>
          <a:xfrm flipV="1">
            <a:off x="4555476" y="3437263"/>
            <a:ext cx="643587" cy="11016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Đường kết nối Thẳng 26">
            <a:extLst>
              <a:ext uri="{FF2B5EF4-FFF2-40B4-BE49-F238E27FC236}">
                <a16:creationId xmlns:a16="http://schemas.microsoft.com/office/drawing/2014/main" id="{975E37B1-12A2-46D2-A20F-8AE9767728F6}"/>
              </a:ext>
            </a:extLst>
          </p:cNvPr>
          <p:cNvCxnSpPr>
            <a:cxnSpLocks/>
          </p:cNvCxnSpPr>
          <p:nvPr/>
        </p:nvCxnSpPr>
        <p:spPr>
          <a:xfrm>
            <a:off x="3359934" y="4553219"/>
            <a:ext cx="649287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Đường kết nối Thẳng 27">
            <a:extLst>
              <a:ext uri="{FF2B5EF4-FFF2-40B4-BE49-F238E27FC236}">
                <a16:creationId xmlns:a16="http://schemas.microsoft.com/office/drawing/2014/main" id="{DEECE8E0-8609-4D39-93C9-713ED259CD78}"/>
              </a:ext>
            </a:extLst>
          </p:cNvPr>
          <p:cNvCxnSpPr>
            <a:cxnSpLocks/>
          </p:cNvCxnSpPr>
          <p:nvPr/>
        </p:nvCxnSpPr>
        <p:spPr>
          <a:xfrm flipV="1">
            <a:off x="5336945" y="4197363"/>
            <a:ext cx="778525" cy="418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3" name="Đường kết nối Thẳng 26">
            <a:extLst>
              <a:ext uri="{FF2B5EF4-FFF2-40B4-BE49-F238E27FC236}">
                <a16:creationId xmlns:a16="http://schemas.microsoft.com/office/drawing/2014/main" id="{975E37B1-12A2-46D2-A20F-8AE9767728F6}"/>
              </a:ext>
            </a:extLst>
          </p:cNvPr>
          <p:cNvCxnSpPr>
            <a:cxnSpLocks/>
          </p:cNvCxnSpPr>
          <p:nvPr/>
        </p:nvCxnSpPr>
        <p:spPr>
          <a:xfrm>
            <a:off x="1322732" y="3813253"/>
            <a:ext cx="649287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Đường kết nối Thẳng 27">
            <a:extLst>
              <a:ext uri="{FF2B5EF4-FFF2-40B4-BE49-F238E27FC236}">
                <a16:creationId xmlns:a16="http://schemas.microsoft.com/office/drawing/2014/main" id="{DEECE8E0-8609-4D39-93C9-713ED259CD78}"/>
              </a:ext>
            </a:extLst>
          </p:cNvPr>
          <p:cNvCxnSpPr>
            <a:cxnSpLocks/>
          </p:cNvCxnSpPr>
          <p:nvPr/>
        </p:nvCxnSpPr>
        <p:spPr>
          <a:xfrm flipV="1">
            <a:off x="2666520" y="3813253"/>
            <a:ext cx="693414" cy="419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2" name="Google Shape;602;p30"/>
          <p:cNvSpPr/>
          <p:nvPr/>
        </p:nvSpPr>
        <p:spPr>
          <a:xfrm>
            <a:off x="7342484" y="472967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14;p30"/>
          <p:cNvSpPr/>
          <p:nvPr/>
        </p:nvSpPr>
        <p:spPr>
          <a:xfrm>
            <a:off x="7787859" y="3301509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15;p30"/>
          <p:cNvSpPr/>
          <p:nvPr/>
        </p:nvSpPr>
        <p:spPr>
          <a:xfrm>
            <a:off x="9009663" y="4123648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16;p30"/>
          <p:cNvSpPr/>
          <p:nvPr/>
        </p:nvSpPr>
        <p:spPr>
          <a:xfrm>
            <a:off x="8247953" y="5062485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17;p30"/>
          <p:cNvSpPr/>
          <p:nvPr/>
        </p:nvSpPr>
        <p:spPr>
          <a:xfrm>
            <a:off x="8472627" y="3490941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18;p30"/>
          <p:cNvSpPr/>
          <p:nvPr/>
        </p:nvSpPr>
        <p:spPr>
          <a:xfrm>
            <a:off x="7788717" y="500689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19;p30"/>
          <p:cNvSpPr/>
          <p:nvPr/>
        </p:nvSpPr>
        <p:spPr>
          <a:xfrm>
            <a:off x="7618411" y="532902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20;p30"/>
          <p:cNvSpPr/>
          <p:nvPr/>
        </p:nvSpPr>
        <p:spPr>
          <a:xfrm>
            <a:off x="8062280" y="494027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3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2">
            <a:extLst>
              <a:ext uri="{FF2B5EF4-FFF2-40B4-BE49-F238E27FC236}">
                <a16:creationId xmlns:a16="http://schemas.microsoft.com/office/drawing/2014/main" id="{1AE6C890-FCDD-4197-9C34-A7335E6B7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76171"/>
              </p:ext>
            </p:extLst>
          </p:nvPr>
        </p:nvGraphicFramePr>
        <p:xfrm>
          <a:off x="133350" y="239931"/>
          <a:ext cx="8877300" cy="4545288"/>
        </p:xfrm>
        <a:graphic>
          <a:graphicData uri="http://schemas.openxmlformats.org/drawingml/2006/table">
            <a:tbl>
              <a:tblPr firstRow="1" bandRow="1"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Tiếng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tắc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dấu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3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000" b="1" i="1" kern="12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b="1" i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Hộp_Văn_Bản 3">
            <a:extLst>
              <a:ext uri="{FF2B5EF4-FFF2-40B4-BE49-F238E27FC236}">
                <a16:creationId xmlns:a16="http://schemas.microsoft.com/office/drawing/2014/main" id="{BC2EAAF1-DD28-4476-9443-D42CC65EF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3" y="1127580"/>
            <a:ext cx="647699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tiếng có chứa “ưa” (tiếng không có âm cuối, ví dụ: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): dấu thanh được đặt ở chữ cái đầu của âm chính. </a:t>
            </a:r>
            <a:endParaRPr lang="en-US" altLang="en-US" sz="2800"/>
          </a:p>
        </p:txBody>
      </p:sp>
      <p:sp>
        <p:nvSpPr>
          <p:cNvPr id="6" name="Hộp_Văn_Bản 4">
            <a:extLst>
              <a:ext uri="{FF2B5EF4-FFF2-40B4-BE49-F238E27FC236}">
                <a16:creationId xmlns:a16="http://schemas.microsoft.com/office/drawing/2014/main" id="{33D32A31-9F40-4D90-AFA8-731C4CA9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3" y="2988834"/>
            <a:ext cx="64770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tiếng có chứa “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(tiếng có âm cuối, ví dụ: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): dấu thanh đặt ở chữ cái thứ hai của âm chính. </a:t>
            </a:r>
            <a:endParaRPr lang="en-US" alt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37042-BEEB-4293-8C2F-F7190935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1" y="1343025"/>
            <a:ext cx="1771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l­ưa, th­ưa, mưa, giữa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9728D-F88A-47B1-BE80-BB712E7E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65102"/>
            <a:ext cx="20954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tưởng, nước, tươi, ngược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2819399" y="966591"/>
            <a:ext cx="5429249" cy="17841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Nêu nhận xét về cách ghi dấu thanh các tiếng có chứa “ưa”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2695577" y="2789274"/>
            <a:ext cx="5400673" cy="17841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Nêu nhận xét về cách ghi dấu thanh các tiếng có chứa “ươ”</a:t>
            </a:r>
          </a:p>
        </p:txBody>
      </p:sp>
    </p:spTree>
    <p:extLst>
      <p:ext uri="{BB962C8B-B14F-4D97-AF65-F5344CB8AC3E}">
        <p14:creationId xmlns:p14="http://schemas.microsoft.com/office/powerpoint/2010/main" val="14922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96110725-02C4-42B5-8552-145B841C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73" y="1493465"/>
            <a:ext cx="6816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- Cầu được, . . .   thấy.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F1F05645-B10E-47CD-90C5-C0EBE24C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72" y="2328007"/>
            <a:ext cx="6816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- Năm nắng, .  .  .    mưa.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E820E95-DFAC-4C52-8B47-38F5774B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72" y="3070451"/>
            <a:ext cx="6816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- .  .  .   chảy đá mòn.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940292C-4A51-4BDC-981E-61F8FCC1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72" y="3844106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- .  .    thử vàng, gian nan thử sức.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DC2EB142-B5A0-43FD-9031-DF260687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04" y="1464714"/>
            <a:ext cx="133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ước     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7A21FA9-F1A4-4278-BF9F-BA0E3DC6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019" y="2322299"/>
            <a:ext cx="1579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00D92BB4-3AB7-458D-917D-5A713D01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07" y="3035224"/>
            <a:ext cx="1912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0B15818C-0E80-44AE-9F62-B9D39896D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72" y="3831456"/>
            <a:ext cx="133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Lửa </a:t>
            </a:r>
          </a:p>
        </p:txBody>
      </p:sp>
      <p:sp>
        <p:nvSpPr>
          <p:cNvPr id="12" name="Google Shape;488;p26"/>
          <p:cNvSpPr/>
          <p:nvPr/>
        </p:nvSpPr>
        <p:spPr>
          <a:xfrm>
            <a:off x="218041" y="212886"/>
            <a:ext cx="8857561" cy="9989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53481CC-A8DB-4736-80DC-B21D3FDB6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76" y="25852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Bài 3/56: Tìm những tiếng có chứa </a:t>
            </a:r>
            <a:r>
              <a:rPr lang="en-US" altLang="en-US" sz="2400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ưa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hoặc </a:t>
            </a:r>
            <a:r>
              <a:rPr lang="en-US" altLang="en-US" sz="2400" b="1" i="1" u="sng">
                <a:solidFill>
                  <a:schemeClr val="bg1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thích hợp vào mỗi chỗ trống trong các thành ngữ, tục ngữ dưới đây:</a:t>
            </a:r>
          </a:p>
        </p:txBody>
      </p:sp>
      <p:sp>
        <p:nvSpPr>
          <p:cNvPr id="14" name="Google Shape;582;p30"/>
          <p:cNvSpPr/>
          <p:nvPr/>
        </p:nvSpPr>
        <p:spPr>
          <a:xfrm>
            <a:off x="8644899" y="4202044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83;p30"/>
          <p:cNvSpPr/>
          <p:nvPr/>
        </p:nvSpPr>
        <p:spPr>
          <a:xfrm>
            <a:off x="8706824" y="4128410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84;p30"/>
          <p:cNvSpPr/>
          <p:nvPr/>
        </p:nvSpPr>
        <p:spPr>
          <a:xfrm>
            <a:off x="8749100" y="3982928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85;p30"/>
          <p:cNvSpPr/>
          <p:nvPr/>
        </p:nvSpPr>
        <p:spPr>
          <a:xfrm>
            <a:off x="7932366" y="4053386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86;p30"/>
          <p:cNvSpPr/>
          <p:nvPr/>
        </p:nvSpPr>
        <p:spPr>
          <a:xfrm>
            <a:off x="7973253" y="3871981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87;p30"/>
          <p:cNvSpPr/>
          <p:nvPr/>
        </p:nvSpPr>
        <p:spPr>
          <a:xfrm>
            <a:off x="8048872" y="3739400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88;p30"/>
          <p:cNvSpPr/>
          <p:nvPr/>
        </p:nvSpPr>
        <p:spPr>
          <a:xfrm>
            <a:off x="8029223" y="3561170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89;p30"/>
          <p:cNvSpPr/>
          <p:nvPr/>
        </p:nvSpPr>
        <p:spPr>
          <a:xfrm>
            <a:off x="8029223" y="3561170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90;p30"/>
          <p:cNvSpPr/>
          <p:nvPr/>
        </p:nvSpPr>
        <p:spPr>
          <a:xfrm>
            <a:off x="8069911" y="3622101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91;p30"/>
          <p:cNvSpPr/>
          <p:nvPr/>
        </p:nvSpPr>
        <p:spPr>
          <a:xfrm>
            <a:off x="8484728" y="3696529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92;p30"/>
          <p:cNvSpPr/>
          <p:nvPr/>
        </p:nvSpPr>
        <p:spPr>
          <a:xfrm>
            <a:off x="8369413" y="3580620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93;p30"/>
          <p:cNvSpPr/>
          <p:nvPr/>
        </p:nvSpPr>
        <p:spPr>
          <a:xfrm>
            <a:off x="8085194" y="3966852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94;p30"/>
          <p:cNvSpPr/>
          <p:nvPr/>
        </p:nvSpPr>
        <p:spPr>
          <a:xfrm>
            <a:off x="8339244" y="4031951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95;p30"/>
          <p:cNvSpPr/>
          <p:nvPr/>
        </p:nvSpPr>
        <p:spPr>
          <a:xfrm>
            <a:off x="8033788" y="3952363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96;p30"/>
          <p:cNvSpPr/>
          <p:nvPr/>
        </p:nvSpPr>
        <p:spPr>
          <a:xfrm>
            <a:off x="8371001" y="4088715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97;p30"/>
          <p:cNvSpPr/>
          <p:nvPr/>
        </p:nvSpPr>
        <p:spPr>
          <a:xfrm>
            <a:off x="8107820" y="4020638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98;p30"/>
          <p:cNvSpPr/>
          <p:nvPr/>
        </p:nvSpPr>
        <p:spPr>
          <a:xfrm>
            <a:off x="8133622" y="3561765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99;p30"/>
          <p:cNvSpPr/>
          <p:nvPr/>
        </p:nvSpPr>
        <p:spPr>
          <a:xfrm>
            <a:off x="8664548" y="3817003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00;p30"/>
          <p:cNvSpPr/>
          <p:nvPr/>
        </p:nvSpPr>
        <p:spPr>
          <a:xfrm>
            <a:off x="8454163" y="3901157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01;p30"/>
          <p:cNvSpPr/>
          <p:nvPr/>
        </p:nvSpPr>
        <p:spPr>
          <a:xfrm>
            <a:off x="8057804" y="3798347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02;p30"/>
          <p:cNvSpPr/>
          <p:nvPr/>
        </p:nvSpPr>
        <p:spPr>
          <a:xfrm>
            <a:off x="5007013" y="4404694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10;p30"/>
          <p:cNvSpPr/>
          <p:nvPr/>
        </p:nvSpPr>
        <p:spPr>
          <a:xfrm>
            <a:off x="8106576" y="2509836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11;p30"/>
          <p:cNvSpPr/>
          <p:nvPr/>
        </p:nvSpPr>
        <p:spPr>
          <a:xfrm>
            <a:off x="8622435" y="3290236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12;p30"/>
          <p:cNvSpPr/>
          <p:nvPr/>
        </p:nvSpPr>
        <p:spPr>
          <a:xfrm>
            <a:off x="6824778" y="3433464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13;p30"/>
          <p:cNvSpPr/>
          <p:nvPr/>
        </p:nvSpPr>
        <p:spPr>
          <a:xfrm>
            <a:off x="6478948" y="4804833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14;p30"/>
          <p:cNvSpPr/>
          <p:nvPr/>
        </p:nvSpPr>
        <p:spPr>
          <a:xfrm>
            <a:off x="7235062" y="2907074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615;p30"/>
          <p:cNvSpPr/>
          <p:nvPr/>
        </p:nvSpPr>
        <p:spPr>
          <a:xfrm>
            <a:off x="8456866" y="3729213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16;p30"/>
          <p:cNvSpPr/>
          <p:nvPr/>
        </p:nvSpPr>
        <p:spPr>
          <a:xfrm>
            <a:off x="7695156" y="4668050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618;p30"/>
          <p:cNvSpPr/>
          <p:nvPr/>
        </p:nvSpPr>
        <p:spPr>
          <a:xfrm>
            <a:off x="5453246" y="4681911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619;p30"/>
          <p:cNvSpPr/>
          <p:nvPr/>
        </p:nvSpPr>
        <p:spPr>
          <a:xfrm>
            <a:off x="5282940" y="5004042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620;p30"/>
          <p:cNvSpPr/>
          <p:nvPr/>
        </p:nvSpPr>
        <p:spPr>
          <a:xfrm>
            <a:off x="5726809" y="4615293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617;p30"/>
          <p:cNvSpPr/>
          <p:nvPr/>
        </p:nvSpPr>
        <p:spPr>
          <a:xfrm>
            <a:off x="7886935" y="2957141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2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>
            <a:extLst>
              <a:ext uri="{FF2B5EF4-FFF2-40B4-BE49-F238E27FC236}">
                <a16:creationId xmlns:a16="http://schemas.microsoft.com/office/drawing/2014/main" id="{E284430F-EDC3-4AFD-9D7F-0C5E024B00F1}"/>
              </a:ext>
            </a:extLst>
          </p:cNvPr>
          <p:cNvSpPr/>
          <p:nvPr/>
        </p:nvSpPr>
        <p:spPr>
          <a:xfrm>
            <a:off x="140770" y="4163292"/>
            <a:ext cx="3146367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0A93C572-4656-480E-8B15-1898B0CCF001}"/>
              </a:ext>
            </a:extLst>
          </p:cNvPr>
          <p:cNvSpPr/>
          <p:nvPr/>
        </p:nvSpPr>
        <p:spPr>
          <a:xfrm>
            <a:off x="4271870" y="4187333"/>
            <a:ext cx="4453778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AEAB7C44-552C-47BF-AE35-F61F7172E618}"/>
              </a:ext>
            </a:extLst>
          </p:cNvPr>
          <p:cNvSpPr/>
          <p:nvPr/>
        </p:nvSpPr>
        <p:spPr>
          <a:xfrm>
            <a:off x="104618" y="3123652"/>
            <a:ext cx="3146367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07EFE5F3-D9A0-47A1-AF85-8633B0348060}"/>
              </a:ext>
            </a:extLst>
          </p:cNvPr>
          <p:cNvSpPr/>
          <p:nvPr/>
        </p:nvSpPr>
        <p:spPr>
          <a:xfrm>
            <a:off x="4246470" y="3134075"/>
            <a:ext cx="4453778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36883B8C-638C-4BA6-8100-576B67904AB4}"/>
              </a:ext>
            </a:extLst>
          </p:cNvPr>
          <p:cNvSpPr/>
          <p:nvPr/>
        </p:nvSpPr>
        <p:spPr>
          <a:xfrm>
            <a:off x="140771" y="958832"/>
            <a:ext cx="3146367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22CAE47B-855E-4906-90F2-4758257C2CE3}"/>
              </a:ext>
            </a:extLst>
          </p:cNvPr>
          <p:cNvSpPr/>
          <p:nvPr/>
        </p:nvSpPr>
        <p:spPr>
          <a:xfrm>
            <a:off x="4246471" y="1027559"/>
            <a:ext cx="4453777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24">
            <a:extLst>
              <a:ext uri="{FF2B5EF4-FFF2-40B4-BE49-F238E27FC236}">
                <a16:creationId xmlns:a16="http://schemas.microsoft.com/office/drawing/2014/main" id="{5106B59F-5096-4C90-BFFB-D0E62821C236}"/>
              </a:ext>
            </a:extLst>
          </p:cNvPr>
          <p:cNvSpPr/>
          <p:nvPr/>
        </p:nvSpPr>
        <p:spPr>
          <a:xfrm>
            <a:off x="104619" y="2041242"/>
            <a:ext cx="3146367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D20869BA-44EF-4E88-BC7A-019855DF796C}"/>
              </a:ext>
            </a:extLst>
          </p:cNvPr>
          <p:cNvSpPr/>
          <p:nvPr/>
        </p:nvSpPr>
        <p:spPr>
          <a:xfrm>
            <a:off x="4271870" y="2080817"/>
            <a:ext cx="4453778" cy="936999"/>
          </a:xfrm>
          <a:custGeom>
            <a:avLst/>
            <a:gdLst>
              <a:gd name="connsiteX0" fmla="*/ 0 w 3095624"/>
              <a:gd name="connsiteY0" fmla="*/ 154781 h 1547812"/>
              <a:gd name="connsiteX1" fmla="*/ 154781 w 3095624"/>
              <a:gd name="connsiteY1" fmla="*/ 0 h 1547812"/>
              <a:gd name="connsiteX2" fmla="*/ 2940843 w 3095624"/>
              <a:gd name="connsiteY2" fmla="*/ 0 h 1547812"/>
              <a:gd name="connsiteX3" fmla="*/ 3095624 w 3095624"/>
              <a:gd name="connsiteY3" fmla="*/ 154781 h 1547812"/>
              <a:gd name="connsiteX4" fmla="*/ 3095624 w 3095624"/>
              <a:gd name="connsiteY4" fmla="*/ 1393031 h 1547812"/>
              <a:gd name="connsiteX5" fmla="*/ 2940843 w 3095624"/>
              <a:gd name="connsiteY5" fmla="*/ 1547812 h 1547812"/>
              <a:gd name="connsiteX6" fmla="*/ 154781 w 3095624"/>
              <a:gd name="connsiteY6" fmla="*/ 1547812 h 1547812"/>
              <a:gd name="connsiteX7" fmla="*/ 0 w 3095624"/>
              <a:gd name="connsiteY7" fmla="*/ 1393031 h 1547812"/>
              <a:gd name="connsiteX8" fmla="*/ 0 w 3095624"/>
              <a:gd name="connsiteY8" fmla="*/ 154781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624" h="1547812">
                <a:moveTo>
                  <a:pt x="0" y="154781"/>
                </a:moveTo>
                <a:cubicBezTo>
                  <a:pt x="0" y="69298"/>
                  <a:pt x="69298" y="0"/>
                  <a:pt x="154781" y="0"/>
                </a:cubicBezTo>
                <a:lnTo>
                  <a:pt x="2940843" y="0"/>
                </a:lnTo>
                <a:cubicBezTo>
                  <a:pt x="3026326" y="0"/>
                  <a:pt x="3095624" y="69298"/>
                  <a:pt x="3095624" y="154781"/>
                </a:cubicBezTo>
                <a:lnTo>
                  <a:pt x="3095624" y="1393031"/>
                </a:lnTo>
                <a:cubicBezTo>
                  <a:pt x="3095624" y="1478514"/>
                  <a:pt x="3026326" y="1547812"/>
                  <a:pt x="2940843" y="1547812"/>
                </a:cubicBezTo>
                <a:lnTo>
                  <a:pt x="154781" y="1547812"/>
                </a:lnTo>
                <a:cubicBezTo>
                  <a:pt x="69298" y="1547812"/>
                  <a:pt x="0" y="1478514"/>
                  <a:pt x="0" y="1393031"/>
                </a:cubicBezTo>
                <a:lnTo>
                  <a:pt x="0" y="15478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lIns="126869" tIns="95913" rIns="126869" bIns="95913" spcCol="1270" anchor="ctr"/>
          <a:lstStyle/>
          <a:p>
            <a:pPr algn="ctr" defTabSz="2166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 được đúng điều mình mong mỏi, ao ước.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FD6EC4-66A9-423D-8D32-AAE16EF161F1}"/>
              </a:ext>
            </a:extLst>
          </p:cNvPr>
          <p:cNvCxnSpPr/>
          <p:nvPr/>
        </p:nvCxnSpPr>
        <p:spPr>
          <a:xfrm>
            <a:off x="3287137" y="1420784"/>
            <a:ext cx="984733" cy="1128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E20160-035B-4DB6-A617-F2258129143D}"/>
              </a:ext>
            </a:extLst>
          </p:cNvPr>
          <p:cNvCxnSpPr/>
          <p:nvPr/>
        </p:nvCxnSpPr>
        <p:spPr>
          <a:xfrm>
            <a:off x="3278759" y="3610719"/>
            <a:ext cx="956959" cy="1045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B68C34-6E2E-4553-8392-24C2A1CAB16D}"/>
              </a:ext>
            </a:extLst>
          </p:cNvPr>
          <p:cNvCxnSpPr/>
          <p:nvPr/>
        </p:nvCxnSpPr>
        <p:spPr>
          <a:xfrm flipV="1">
            <a:off x="3235840" y="1571887"/>
            <a:ext cx="999878" cy="1013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2D01A6-0D4B-4175-8F22-8225E5B89DA8}"/>
              </a:ext>
            </a:extLst>
          </p:cNvPr>
          <p:cNvCxnSpPr/>
          <p:nvPr/>
        </p:nvCxnSpPr>
        <p:spPr>
          <a:xfrm flipV="1">
            <a:off x="3287137" y="3758009"/>
            <a:ext cx="948581" cy="983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4">
            <a:extLst>
              <a:ext uri="{FF2B5EF4-FFF2-40B4-BE49-F238E27FC236}">
                <a16:creationId xmlns:a16="http://schemas.microsoft.com/office/drawing/2014/main" id="{051E7769-121A-47B2-AA43-DC828099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509" y="497167"/>
            <a:ext cx="612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F9CAF979-BF39-482B-AC5B-C255D16F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809" y="476530"/>
            <a:ext cx="612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Google Shape;488;p26"/>
          <p:cNvSpPr/>
          <p:nvPr/>
        </p:nvSpPr>
        <p:spPr>
          <a:xfrm>
            <a:off x="2505026" y="94126"/>
            <a:ext cx="3533688" cy="64105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553481CC-A8DB-4736-80DC-B21D3FDB6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661" y="151109"/>
            <a:ext cx="3311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Giải nghĩa thành ngữ</a:t>
            </a:r>
          </a:p>
        </p:txBody>
      </p:sp>
    </p:spTree>
    <p:extLst>
      <p:ext uri="{BB962C8B-B14F-4D97-AF65-F5344CB8AC3E}">
        <p14:creationId xmlns:p14="http://schemas.microsoft.com/office/powerpoint/2010/main" val="13703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15"/>
          </p:nvPr>
        </p:nvSpPr>
        <p:spPr>
          <a:xfrm>
            <a:off x="782252" y="39805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ln w="19050">
                  <a:solidFill>
                    <a:srgbClr val="38665B"/>
                  </a:solidFill>
                </a:ln>
                <a:solidFill>
                  <a:srgbClr val="86C4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oko" panose="02040603050506020204" pitchFamily="18" charset="0"/>
              </a:rPr>
              <a:t>Mục tiêu bài học</a:t>
            </a:r>
            <a:endParaRPr sz="4000">
              <a:ln w="19050">
                <a:solidFill>
                  <a:srgbClr val="38665B"/>
                </a:solidFill>
              </a:ln>
              <a:solidFill>
                <a:srgbClr val="86C4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Loko" panose="02040603050506020204" pitchFamily="18" charset="0"/>
            </a:endParaRPr>
          </a:p>
        </p:txBody>
      </p:sp>
      <p:sp>
        <p:nvSpPr>
          <p:cNvPr id="771" name="Google Shape;771;p37"/>
          <p:cNvSpPr txBox="1">
            <a:spLocks noGrp="1"/>
          </p:cNvSpPr>
          <p:nvPr>
            <p:ph type="title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773" name="Google Shape;773;p37"/>
          <p:cNvSpPr txBox="1">
            <a:spLocks noGrp="1"/>
          </p:cNvSpPr>
          <p:nvPr>
            <p:ph type="title" idx="3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776" name="Google Shape;776;p37"/>
          <p:cNvSpPr txBox="1">
            <a:spLocks noGrp="1"/>
          </p:cNvSpPr>
          <p:nvPr>
            <p:ph type="title" idx="6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779" name="Google Shape;779;p37"/>
          <p:cNvSpPr txBox="1">
            <a:spLocks noGrp="1"/>
          </p:cNvSpPr>
          <p:nvPr>
            <p:ph type="title" idx="9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30" name="Google Shape;769;p37">
            <a:extLst>
              <a:ext uri="{FF2B5EF4-FFF2-40B4-BE49-F238E27FC236}">
                <a16:creationId xmlns:a16="http://schemas.microsoft.com/office/drawing/2014/main" id="{577B547C-1214-47DA-8BCE-C4F8A5558BAF}"/>
              </a:ext>
            </a:extLst>
          </p:cNvPr>
          <p:cNvSpPr txBox="1">
            <a:spLocks/>
          </p:cNvSpPr>
          <p:nvPr/>
        </p:nvSpPr>
        <p:spPr>
          <a:xfrm>
            <a:off x="2344398" y="1563950"/>
            <a:ext cx="2396178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</a:t>
            </a:r>
          </a:p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viết chính tả: </a:t>
            </a:r>
          </a:p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– mi – li, con ...</a:t>
            </a:r>
          </a:p>
        </p:txBody>
      </p:sp>
      <p:sp>
        <p:nvSpPr>
          <p:cNvPr id="31" name="Google Shape;769;p37">
            <a:extLst>
              <a:ext uri="{FF2B5EF4-FFF2-40B4-BE49-F238E27FC236}">
                <a16:creationId xmlns:a16="http://schemas.microsoft.com/office/drawing/2014/main" id="{8D8907BA-8BD8-4935-97A0-6A1A73A70C06}"/>
              </a:ext>
            </a:extLst>
          </p:cNvPr>
          <p:cNvSpPr txBox="1">
            <a:spLocks/>
          </p:cNvSpPr>
          <p:nvPr/>
        </p:nvSpPr>
        <p:spPr>
          <a:xfrm>
            <a:off x="2344398" y="3259900"/>
            <a:ext cx="2396178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- viết và</a:t>
            </a:r>
          </a:p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đúng</a:t>
            </a:r>
          </a:p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chính tả</a:t>
            </a:r>
          </a:p>
        </p:txBody>
      </p:sp>
      <p:sp>
        <p:nvSpPr>
          <p:cNvPr id="32" name="Google Shape;769;p37">
            <a:extLst>
              <a:ext uri="{FF2B5EF4-FFF2-40B4-BE49-F238E27FC236}">
                <a16:creationId xmlns:a16="http://schemas.microsoft.com/office/drawing/2014/main" id="{04793986-7F40-41DB-80AA-C8C63B8875B2}"/>
              </a:ext>
            </a:extLst>
          </p:cNvPr>
          <p:cNvSpPr txBox="1">
            <a:spLocks/>
          </p:cNvSpPr>
          <p:nvPr/>
        </p:nvSpPr>
        <p:spPr>
          <a:xfrm>
            <a:off x="6097275" y="1575936"/>
            <a:ext cx="2760976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đặt dấu thanh ở các tiếng có nguyên âm đôi </a:t>
            </a:r>
            <a:r>
              <a:rPr 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ưa/ươ</a:t>
            </a:r>
          </a:p>
        </p:txBody>
      </p:sp>
      <p:sp>
        <p:nvSpPr>
          <p:cNvPr id="33" name="Google Shape;769;p37">
            <a:extLst>
              <a:ext uri="{FF2B5EF4-FFF2-40B4-BE49-F238E27FC236}">
                <a16:creationId xmlns:a16="http://schemas.microsoft.com/office/drawing/2014/main" id="{FB8C4A08-0D7E-4228-A0D3-26D3ADDC541A}"/>
              </a:ext>
            </a:extLst>
          </p:cNvPr>
          <p:cNvSpPr txBox="1">
            <a:spLocks/>
          </p:cNvSpPr>
          <p:nvPr/>
        </p:nvSpPr>
        <p:spPr>
          <a:xfrm>
            <a:off x="6097274" y="3418871"/>
            <a:ext cx="2396178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được các tiếng theo yêu cầu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79267" y="1285892"/>
            <a:ext cx="2485895" cy="3101896"/>
            <a:chOff x="3606943" y="1482510"/>
            <a:chExt cx="3314526" cy="4135861"/>
          </a:xfrm>
        </p:grpSpPr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7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8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10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384" y="-9524"/>
            <a:ext cx="2382822" cy="515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7593" descr="PPT素材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950" y="105312"/>
            <a:ext cx="4470559" cy="5038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"/>
          <p:cNvSpPr txBox="1"/>
          <p:nvPr/>
        </p:nvSpPr>
        <p:spPr>
          <a:xfrm>
            <a:off x="5316286" y="1285892"/>
            <a:ext cx="2974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7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7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" y="1167916"/>
            <a:ext cx="635794" cy="622169"/>
          </a:xfrm>
          <a:prstGeom prst="rect">
            <a:avLst/>
          </a:prstGeom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619">
            <a:off x="8163715" y="498507"/>
            <a:ext cx="635794" cy="622169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5488531" y="1800694"/>
            <a:ext cx="297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3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3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hlinkClick r:id="rId8" action="ppaction://hlinksldjump"/>
          </p:cNvPr>
          <p:cNvSpPr txBox="1"/>
          <p:nvPr/>
        </p:nvSpPr>
        <p:spPr>
          <a:xfrm>
            <a:off x="8100167" y="4774168"/>
            <a:ext cx="106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b="1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Next</a:t>
            </a:r>
            <a:endParaRPr lang="en-US" sz="1800" b="1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803653" y="2545518"/>
            <a:ext cx="2946818" cy="51667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thương</a:t>
            </a:r>
            <a:endParaRPr lang="vi-VN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779041" y="3230532"/>
                <a:ext cx="2946818" cy="519945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</a:pPr>
                <a14:m>
                  <m:oMath xmlns:m="http://schemas.openxmlformats.org/officeDocument/2006/math">
                    <m:r>
                      <a:rPr lang="en-US" sz="1800" b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800" b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1800" b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</m:oMath>
                </a14:m>
                <a:r>
                  <a:rPr lang="en-US" sz="24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mưa</a:t>
                </a:r>
                <a:endParaRPr lang="vi-VN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1" y="3230532"/>
                <a:ext cx="2946818" cy="519945"/>
              </a:xfrm>
              <a:prstGeom prst="hexagon">
                <a:avLst/>
              </a:prstGeom>
              <a:blipFill>
                <a:blip r:embed="rId4"/>
                <a:stretch>
                  <a:fillRect t="-227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/>
          <p:cNvSpPr/>
          <p:nvPr/>
        </p:nvSpPr>
        <p:spPr>
          <a:xfrm>
            <a:off x="776334" y="3896144"/>
            <a:ext cx="2946818" cy="515220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yêu</a:t>
            </a:r>
            <a:endParaRPr lang="vi-VN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751722" y="4563864"/>
            <a:ext cx="2946818" cy="514683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xua</a:t>
            </a:r>
            <a:endParaRPr lang="vi-VN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8455" y="2900674"/>
            <a:ext cx="2846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Yeah, </a:t>
            </a:r>
            <a:r>
              <a:rPr lang="en-US" sz="27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7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sz="27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692" y="3875579"/>
            <a:ext cx="34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Ồ,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tiếc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vi-VN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1714" y="3359174"/>
            <a:ext cx="659345" cy="499500"/>
          </a:xfrm>
          <a:prstGeom prst="rect">
            <a:avLst/>
          </a:prstGeom>
        </p:spPr>
      </p:pic>
      <p:pic>
        <p:nvPicPr>
          <p:cNvPr id="12" name="Picture 11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785" y="3429006"/>
            <a:ext cx="500049" cy="500049"/>
          </a:xfrm>
          <a:prstGeom prst="rect">
            <a:avLst/>
          </a:prstGeom>
        </p:spPr>
      </p:pic>
      <p:pic>
        <p:nvPicPr>
          <p:cNvPr id="13" name="Picture 12" descr="ee376867b6edb2b7f8a1c93f2ceb4b1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7557" y="4661311"/>
            <a:ext cx="567020" cy="567020"/>
          </a:xfrm>
          <a:prstGeom prst="rect">
            <a:avLst/>
          </a:prstGeom>
        </p:spPr>
      </p:pic>
      <p:pic>
        <p:nvPicPr>
          <p:cNvPr id="14" name="Picture 13" descr="images (3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6471262" y="4785844"/>
            <a:ext cx="361475" cy="385574"/>
          </a:xfrm>
          <a:prstGeom prst="rect">
            <a:avLst/>
          </a:prstGeom>
        </p:spPr>
      </p:pic>
      <p:pic>
        <p:nvPicPr>
          <p:cNvPr id="15" name="Picture 14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7916" y="4780441"/>
            <a:ext cx="498977" cy="498977"/>
          </a:xfrm>
          <a:prstGeom prst="rect">
            <a:avLst/>
          </a:prstGeom>
        </p:spPr>
      </p:pic>
      <p:pic>
        <p:nvPicPr>
          <p:cNvPr id="16" name="Picture 15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5492911" y="4768477"/>
            <a:ext cx="385574" cy="385574"/>
          </a:xfrm>
          <a:prstGeom prst="rect">
            <a:avLst/>
          </a:prstGeom>
        </p:spPr>
      </p:pic>
      <p:pic>
        <p:nvPicPr>
          <p:cNvPr id="17" name="图片 3075" descr="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9132" y="450227"/>
            <a:ext cx="8906222" cy="186303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Group 17"/>
          <p:cNvGrpSpPr/>
          <p:nvPr/>
        </p:nvGrpSpPr>
        <p:grpSpPr>
          <a:xfrm flipH="1">
            <a:off x="6795469" y="1976652"/>
            <a:ext cx="2485895" cy="3101896"/>
            <a:chOff x="3606943" y="1482510"/>
            <a:chExt cx="3314526" cy="4135861"/>
          </a:xfrm>
        </p:grpSpPr>
        <p:pic>
          <p:nvPicPr>
            <p:cNvPr id="19" name="图片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1" name="图片 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00315" y="2481186"/>
            <a:ext cx="597825" cy="62007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06543" y="3146798"/>
            <a:ext cx="597825" cy="62007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18982" y="3827114"/>
            <a:ext cx="597825" cy="620070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14264" y="4428808"/>
            <a:ext cx="597825" cy="6200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735" y="589373"/>
            <a:ext cx="757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có chứa 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ươ/ ưa/ uô/ ua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để điền vào chỗ trống trong câu sau:</a:t>
            </a:r>
          </a:p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người như thể … 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0" grpId="2"/>
      <p:bldP spid="10" grpId="3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751722" y="3152536"/>
                <a:ext cx="2946818" cy="586934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</a:pPr>
                <a14:m>
                  <m:oMath xmlns:m="http://schemas.openxmlformats.org/officeDocument/2006/math">
                    <m:r>
                      <a:rPr lang="en-US" sz="2100" b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1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2100" b="1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endParaRPr lang="vi-VN" sz="21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22" y="3152536"/>
                <a:ext cx="2946818" cy="586934"/>
              </a:xfrm>
              <a:prstGeom prst="hexagon">
                <a:avLst/>
              </a:prstGeom>
              <a:blipFill>
                <a:blip r:embed="rId4"/>
                <a:stretch>
                  <a:fillRect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736014" y="2424852"/>
                <a:ext cx="2946818" cy="629105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b="1" kern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100" b="1" kern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100" b="1" kern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suối</a:t>
                </a:r>
                <a:endParaRPr lang="vi-VN" sz="21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14" y="2424852"/>
                <a:ext cx="2946818" cy="629105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9"/>
          <p:cNvSpPr/>
          <p:nvPr/>
        </p:nvSpPr>
        <p:spPr>
          <a:xfrm>
            <a:off x="776334" y="3835668"/>
            <a:ext cx="2946818" cy="575696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1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sông</a:t>
            </a:r>
            <a:endParaRPr lang="vi-VN" sz="21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/>
              <p:cNvSpPr/>
              <p:nvPr/>
            </p:nvSpPr>
            <p:spPr>
              <a:xfrm>
                <a:off x="751722" y="4470996"/>
                <a:ext cx="2946818" cy="607552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buClrTx/>
                </a:pPr>
                <a14:m>
                  <m:oMath xmlns:m="http://schemas.openxmlformats.org/officeDocument/2006/math">
                    <m:r>
                      <a:rPr lang="en-US" sz="2100" b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100" b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100" b="1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1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iển</a:t>
                </a:r>
                <a:endParaRPr lang="vi-VN" sz="1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exago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22" y="4470996"/>
                <a:ext cx="2946818" cy="607552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57204" y="2530323"/>
            <a:ext cx="226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Yeah,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9286" y="3885347"/>
            <a:ext cx="348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Ồ,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tiếc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vi-VN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7393" y="3111131"/>
            <a:ext cx="728333" cy="499500"/>
          </a:xfrm>
          <a:prstGeom prst="rect">
            <a:avLst/>
          </a:prstGeom>
        </p:spPr>
      </p:pic>
      <p:pic>
        <p:nvPicPr>
          <p:cNvPr id="17" name="Picture 16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7126" y="3429006"/>
            <a:ext cx="647708" cy="500049"/>
          </a:xfrm>
          <a:prstGeom prst="rect">
            <a:avLst/>
          </a:prstGeom>
        </p:spPr>
      </p:pic>
      <p:pic>
        <p:nvPicPr>
          <p:cNvPr id="18" name="Picture 17" descr="ee376867b6edb2b7f8a1c93f2ceb4b1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7557" y="4661311"/>
            <a:ext cx="567020" cy="567020"/>
          </a:xfrm>
          <a:prstGeom prst="rect">
            <a:avLst/>
          </a:prstGeom>
        </p:spPr>
      </p:pic>
      <p:pic>
        <p:nvPicPr>
          <p:cNvPr id="19" name="Picture 18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6471262" y="4785844"/>
            <a:ext cx="361475" cy="385574"/>
          </a:xfrm>
          <a:prstGeom prst="rect">
            <a:avLst/>
          </a:prstGeom>
        </p:spPr>
      </p:pic>
      <p:pic>
        <p:nvPicPr>
          <p:cNvPr id="20" name="Picture 19" descr="images (7)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7916" y="4780441"/>
            <a:ext cx="498977" cy="498977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5492911" y="4768477"/>
            <a:ext cx="385574" cy="385574"/>
          </a:xfrm>
          <a:prstGeom prst="rect">
            <a:avLst/>
          </a:prstGeom>
        </p:spPr>
      </p:pic>
      <p:pic>
        <p:nvPicPr>
          <p:cNvPr id="22" name="图片 3075" descr="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23" y="317363"/>
            <a:ext cx="8906222" cy="186303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 flipH="1">
            <a:off x="6741973" y="2024747"/>
            <a:ext cx="2485895" cy="3101896"/>
            <a:chOff x="3606943" y="1482510"/>
            <a:chExt cx="3314526" cy="4135861"/>
          </a:xfrm>
        </p:grpSpPr>
        <p:pic>
          <p:nvPicPr>
            <p:cNvPr id="24" name="图片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5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6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33" name="图片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00315" y="2481186"/>
            <a:ext cx="597825" cy="620070"/>
          </a:xfrm>
          <a:prstGeom prst="rect">
            <a:avLst/>
          </a:prstGeom>
        </p:spPr>
      </p:pic>
      <p:pic>
        <p:nvPicPr>
          <p:cNvPr id="34" name="图片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06543" y="3146798"/>
            <a:ext cx="597825" cy="620070"/>
          </a:xfrm>
          <a:prstGeom prst="rect">
            <a:avLst/>
          </a:prstGeom>
        </p:spPr>
      </p:pic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18982" y="3827114"/>
            <a:ext cx="597825" cy="620070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14264" y="4428808"/>
            <a:ext cx="597825" cy="6200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60039" y="361242"/>
            <a:ext cx="75703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có chứa 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ươ/ ưa/ uô/ ua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để điền vào chỗ trống trong câu sau: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cha như núi Thái Sơn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mẹ như nước trong … chảy ra.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/>
      <p:bldP spid="13" grpId="1"/>
      <p:bldP spid="15" grpId="0"/>
      <p:bldP spid="15" grpId="1"/>
      <p:bldP spid="15" grpId="2"/>
      <p:bldP spid="15" grpId="3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61B79C-0947-4645-9FA6-7139E97A0D75}"/>
              </a:ext>
            </a:extLst>
          </p:cNvPr>
          <p:cNvSpPr/>
          <p:nvPr/>
        </p:nvSpPr>
        <p:spPr>
          <a:xfrm>
            <a:off x="1407649" y="0"/>
            <a:ext cx="6454981" cy="4054408"/>
          </a:xfrm>
          <a:prstGeom prst="roundRect">
            <a:avLst/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7" name="Google Shape;677;p35"/>
          <p:cNvGrpSpPr/>
          <p:nvPr/>
        </p:nvGrpSpPr>
        <p:grpSpPr>
          <a:xfrm>
            <a:off x="-17014" y="1558066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7031406" y="1630608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21EEA7F-30D4-4AB3-A70E-CE73FCA3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63" y="82257"/>
            <a:ext cx="5998984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UTM Aristote" panose="02040603050506020204" pitchFamily="18" charset="0"/>
              </a:rPr>
              <a:t>Chúc các em học tốt nhé!</a:t>
            </a:r>
          </a:p>
        </p:txBody>
      </p:sp>
      <p:sp>
        <p:nvSpPr>
          <p:cNvPr id="7" name="Google Shape;582;p30"/>
          <p:cNvSpPr/>
          <p:nvPr/>
        </p:nvSpPr>
        <p:spPr>
          <a:xfrm>
            <a:off x="8740417" y="4116685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83;p30"/>
          <p:cNvSpPr/>
          <p:nvPr/>
        </p:nvSpPr>
        <p:spPr>
          <a:xfrm>
            <a:off x="8802342" y="4043051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84;p30"/>
          <p:cNvSpPr/>
          <p:nvPr/>
        </p:nvSpPr>
        <p:spPr>
          <a:xfrm>
            <a:off x="8844618" y="3897569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85;p30"/>
          <p:cNvSpPr/>
          <p:nvPr/>
        </p:nvSpPr>
        <p:spPr>
          <a:xfrm>
            <a:off x="8027884" y="3968027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86;p30"/>
          <p:cNvSpPr/>
          <p:nvPr/>
        </p:nvSpPr>
        <p:spPr>
          <a:xfrm>
            <a:off x="8068771" y="3786622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87;p30"/>
          <p:cNvSpPr/>
          <p:nvPr/>
        </p:nvSpPr>
        <p:spPr>
          <a:xfrm>
            <a:off x="8144390" y="3654041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88;p30"/>
          <p:cNvSpPr/>
          <p:nvPr/>
        </p:nvSpPr>
        <p:spPr>
          <a:xfrm>
            <a:off x="8124741" y="3475811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89;p30"/>
          <p:cNvSpPr/>
          <p:nvPr/>
        </p:nvSpPr>
        <p:spPr>
          <a:xfrm>
            <a:off x="8124741" y="3475811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90;p30"/>
          <p:cNvSpPr/>
          <p:nvPr/>
        </p:nvSpPr>
        <p:spPr>
          <a:xfrm>
            <a:off x="8165429" y="3536742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91;p30"/>
          <p:cNvSpPr/>
          <p:nvPr/>
        </p:nvSpPr>
        <p:spPr>
          <a:xfrm>
            <a:off x="8580246" y="3611170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92;p30"/>
          <p:cNvSpPr/>
          <p:nvPr/>
        </p:nvSpPr>
        <p:spPr>
          <a:xfrm>
            <a:off x="8464931" y="3495261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93;p30"/>
          <p:cNvSpPr/>
          <p:nvPr/>
        </p:nvSpPr>
        <p:spPr>
          <a:xfrm>
            <a:off x="8180712" y="3881493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94;p30"/>
          <p:cNvSpPr/>
          <p:nvPr/>
        </p:nvSpPr>
        <p:spPr>
          <a:xfrm>
            <a:off x="8434762" y="3946592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95;p30"/>
          <p:cNvSpPr/>
          <p:nvPr/>
        </p:nvSpPr>
        <p:spPr>
          <a:xfrm>
            <a:off x="8129306" y="3867004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96;p30"/>
          <p:cNvSpPr/>
          <p:nvPr/>
        </p:nvSpPr>
        <p:spPr>
          <a:xfrm>
            <a:off x="8466519" y="4003356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97;p30"/>
          <p:cNvSpPr/>
          <p:nvPr/>
        </p:nvSpPr>
        <p:spPr>
          <a:xfrm>
            <a:off x="8203338" y="3935279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98;p30"/>
          <p:cNvSpPr/>
          <p:nvPr/>
        </p:nvSpPr>
        <p:spPr>
          <a:xfrm>
            <a:off x="8229140" y="3476406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99;p30"/>
          <p:cNvSpPr/>
          <p:nvPr/>
        </p:nvSpPr>
        <p:spPr>
          <a:xfrm>
            <a:off x="8760066" y="3731644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00;p30"/>
          <p:cNvSpPr/>
          <p:nvPr/>
        </p:nvSpPr>
        <p:spPr>
          <a:xfrm>
            <a:off x="8549681" y="3815798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01;p30"/>
          <p:cNvSpPr/>
          <p:nvPr/>
        </p:nvSpPr>
        <p:spPr>
          <a:xfrm>
            <a:off x="8153322" y="3712988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02;p30"/>
          <p:cNvSpPr/>
          <p:nvPr/>
        </p:nvSpPr>
        <p:spPr>
          <a:xfrm>
            <a:off x="5102531" y="4319335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610;p30"/>
          <p:cNvSpPr/>
          <p:nvPr/>
        </p:nvSpPr>
        <p:spPr>
          <a:xfrm>
            <a:off x="8202094" y="2424477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611;p30"/>
          <p:cNvSpPr/>
          <p:nvPr/>
        </p:nvSpPr>
        <p:spPr>
          <a:xfrm>
            <a:off x="8717953" y="3204877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612;p30"/>
          <p:cNvSpPr/>
          <p:nvPr/>
        </p:nvSpPr>
        <p:spPr>
          <a:xfrm>
            <a:off x="6920296" y="3348105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613;p30"/>
          <p:cNvSpPr/>
          <p:nvPr/>
        </p:nvSpPr>
        <p:spPr>
          <a:xfrm>
            <a:off x="6574466" y="4719474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14;p30"/>
          <p:cNvSpPr/>
          <p:nvPr/>
        </p:nvSpPr>
        <p:spPr>
          <a:xfrm>
            <a:off x="7330580" y="2821715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15;p30"/>
          <p:cNvSpPr/>
          <p:nvPr/>
        </p:nvSpPr>
        <p:spPr>
          <a:xfrm>
            <a:off x="8552384" y="3643854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16;p30"/>
          <p:cNvSpPr/>
          <p:nvPr/>
        </p:nvSpPr>
        <p:spPr>
          <a:xfrm>
            <a:off x="7790674" y="4582691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18;p30"/>
          <p:cNvSpPr/>
          <p:nvPr/>
        </p:nvSpPr>
        <p:spPr>
          <a:xfrm>
            <a:off x="5548764" y="4596552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19;p30"/>
          <p:cNvSpPr/>
          <p:nvPr/>
        </p:nvSpPr>
        <p:spPr>
          <a:xfrm>
            <a:off x="5378458" y="4918683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620;p30"/>
          <p:cNvSpPr/>
          <p:nvPr/>
        </p:nvSpPr>
        <p:spPr>
          <a:xfrm>
            <a:off x="5822327" y="4529934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17;p30"/>
          <p:cNvSpPr/>
          <p:nvPr/>
        </p:nvSpPr>
        <p:spPr>
          <a:xfrm>
            <a:off x="7982453" y="2871782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92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1159328" y="878300"/>
            <a:ext cx="6825343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</a:rPr>
              <a:t>Nhớ - viết</a:t>
            </a:r>
            <a:endParaRPr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per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BFDAEA6D-AEE9-4823-951D-B8246300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385" y="204000"/>
            <a:ext cx="3485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6B190222-ABBC-4DC3-9144-797F3A17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66" y="757998"/>
            <a:ext cx="415535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: Ê –mi- li, con</a:t>
            </a:r>
            <a:r>
              <a:rPr lang="en-US" altLang="en-US" sz="2800" b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… </a:t>
            </a:r>
            <a:endParaRPr lang="en-US" altLang="en-US" sz="2800" b="1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  <a:latin typeface="UTM Beautiful Cap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ả lời câu hỏi bài Ê-mi-li, con … | Hướng dẫn chi tiết từng câu hỏi bài Ê- mi-li, con …">
            <a:extLst>
              <a:ext uri="{FF2B5EF4-FFF2-40B4-BE49-F238E27FC236}">
                <a16:creationId xmlns:a16="http://schemas.microsoft.com/office/drawing/2014/main" id="{246CD0AE-9AF8-4330-A018-9634F3A3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7" y="1305982"/>
            <a:ext cx="1945935" cy="3327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D9E93E-FD43-4B67-94EA-33D130309853}"/>
              </a:ext>
            </a:extLst>
          </p:cNvPr>
          <p:cNvSpPr txBox="1"/>
          <p:nvPr/>
        </p:nvSpPr>
        <p:spPr>
          <a:xfrm>
            <a:off x="2355849" y="1595670"/>
            <a:ext cx="46270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Ê-mi-li con ôi!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Trời sắp tối rồi...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Cha không bế con về được nữa!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Khi đã sáng bùng lên ngọn lửa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Đêm nay mẹ đến tìm con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Con sẽ ôm lấy mẹ mà hôn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Cho cha nhé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Và con sẽ nói giùm với mẹ: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Cha đi vui, xin mẹ đừng buồn!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A44D5-C722-486E-96DC-F864226780D4}"/>
              </a:ext>
            </a:extLst>
          </p:cNvPr>
          <p:cNvSpPr txBox="1"/>
          <p:nvPr/>
        </p:nvSpPr>
        <p:spPr>
          <a:xfrm>
            <a:off x="5869517" y="1595670"/>
            <a:ext cx="4627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Oa-sinh-tơn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Buổi hoàng hôn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Ôi những linh hồn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Còn, mất?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Đã đến phút lòng ta sáng nhất!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Ta đốt thân ta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Cho ngọn lửa sáng lòa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Sự thật</a:t>
            </a:r>
            <a:r>
              <a:rPr lang="en-US" sz="1800" b="1" i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1800" b="1" i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7FA8E-EF6B-49D8-AF1C-5BFDF7A8D8E7}"/>
              </a:ext>
            </a:extLst>
          </p:cNvPr>
          <p:cNvSpPr txBox="1"/>
          <p:nvPr/>
        </p:nvSpPr>
        <p:spPr>
          <a:xfrm>
            <a:off x="7732183" y="4088660"/>
            <a:ext cx="4627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 Hữu</a:t>
            </a:r>
            <a:endParaRPr lang="vi-VN" sz="18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713227" y="2579822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B7B5C94-8658-4975-84A8-481DB5C16EBF}"/>
              </a:ext>
            </a:extLst>
          </p:cNvPr>
          <p:cNvSpPr/>
          <p:nvPr/>
        </p:nvSpPr>
        <p:spPr>
          <a:xfrm>
            <a:off x="2541069" y="3075533"/>
            <a:ext cx="4094924" cy="1002885"/>
          </a:xfrm>
          <a:prstGeom prst="roundRect">
            <a:avLst/>
          </a:prstGeom>
          <a:solidFill>
            <a:srgbClr val="EE7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0">
            <a:extLst>
              <a:ext uri="{FF2B5EF4-FFF2-40B4-BE49-F238E27FC236}">
                <a16:creationId xmlns:a16="http://schemas.microsoft.com/office/drawing/2014/main" id="{AD74E32A-2A9C-49DE-B998-0E2A73AAE043}"/>
              </a:ext>
            </a:extLst>
          </p:cNvPr>
          <p:cNvSpPr txBox="1">
            <a:spLocks/>
          </p:cNvSpPr>
          <p:nvPr/>
        </p:nvSpPr>
        <p:spPr>
          <a:xfrm>
            <a:off x="2106245" y="1385985"/>
            <a:ext cx="4964571" cy="11343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Thi ĐUA</a:t>
            </a:r>
          </a:p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đọc thuộc lòng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733326" y="1532891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044947" y="2334768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751C40A5-2C67-4E03-A030-FD63EE16D6E3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16400" y="65391"/>
            <a:ext cx="7711200" cy="484200"/>
          </a:xfrm>
        </p:spPr>
        <p:txBody>
          <a:bodyPr/>
          <a:lstStyle/>
          <a:p>
            <a:r>
              <a:rPr lang="en-US">
                <a:latin typeface="UTM Showcard" panose="02040603050506020204" pitchFamily="18" charset="0"/>
              </a:rPr>
              <a:t>Mời hai bạn</a:t>
            </a:r>
            <a:br>
              <a:rPr lang="en-US">
                <a:latin typeface="UTM Showcard" panose="02040603050506020204" pitchFamily="18" charset="0"/>
              </a:rPr>
            </a:br>
            <a:r>
              <a:rPr lang="en-US">
                <a:latin typeface="UTM Showcard" panose="02040603050506020204" pitchFamily="18" charset="0"/>
              </a:rPr>
              <a:t>đọc thuộc lòng bài chính tả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BFDAEA6D-AEE9-4823-951D-B8246300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385" y="204000"/>
            <a:ext cx="3485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6B190222-ABBC-4DC3-9144-797F3A17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66" y="757998"/>
            <a:ext cx="415535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: Ê –mi- li, con</a:t>
            </a:r>
            <a:r>
              <a:rPr lang="en-US" altLang="en-US" sz="2800" b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Beautiful Caps" panose="02040603050506020204" pitchFamily="18" charset="0"/>
                <a:cs typeface="Times New Roman" panose="02020603050405020304" pitchFamily="18" charset="0"/>
              </a:rPr>
              <a:t>… </a:t>
            </a:r>
            <a:endParaRPr lang="en-US" altLang="en-US" sz="2800" b="1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  <a:latin typeface="UTM Beautiful Cap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ả lời câu hỏi bài Ê-mi-li, con … | Hướng dẫn chi tiết từng câu hỏi bài Ê- mi-li, con …">
            <a:extLst>
              <a:ext uri="{FF2B5EF4-FFF2-40B4-BE49-F238E27FC236}">
                <a16:creationId xmlns:a16="http://schemas.microsoft.com/office/drawing/2014/main" id="{246CD0AE-9AF8-4330-A018-9634F3A3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7" y="1305982"/>
            <a:ext cx="1945935" cy="3327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D9E93E-FD43-4B67-94EA-33D130309853}"/>
              </a:ext>
            </a:extLst>
          </p:cNvPr>
          <p:cNvSpPr txBox="1"/>
          <p:nvPr/>
        </p:nvSpPr>
        <p:spPr>
          <a:xfrm>
            <a:off x="2355849" y="1595670"/>
            <a:ext cx="46270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Ê-mi-li con ôi!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Trời sắp tối rồi...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Cha không bế con về được nữa!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Khi đã sáng bùng lên ngọn lửa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Đêm nay mẹ đến tìm con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Con sẽ ôm lấy mẹ mà hôn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Cho cha nhé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Và con sẽ nói giùm với mẹ: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Cha đi vui, xin mẹ đừng buồn!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A44D5-C722-486E-96DC-F864226780D4}"/>
              </a:ext>
            </a:extLst>
          </p:cNvPr>
          <p:cNvSpPr txBox="1"/>
          <p:nvPr/>
        </p:nvSpPr>
        <p:spPr>
          <a:xfrm>
            <a:off x="5869517" y="1595670"/>
            <a:ext cx="4627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Oa-sinh-tơn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Buổi hoàng hôn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Ôi những linh hồn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Còn, mất?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Đã đến phút lòng ta sáng nhất!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Ta đốt thân ta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Cho ngọn lửa sáng lòa</a:t>
            </a: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latin typeface="+mj-lt"/>
              </a:rPr>
              <a:t>Sự thật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7FA8E-EF6B-49D8-AF1C-5BFDF7A8D8E7}"/>
              </a:ext>
            </a:extLst>
          </p:cNvPr>
          <p:cNvSpPr txBox="1"/>
          <p:nvPr/>
        </p:nvSpPr>
        <p:spPr>
          <a:xfrm>
            <a:off x="7732183" y="4088660"/>
            <a:ext cx="4627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 Hữu</a:t>
            </a:r>
            <a:endParaRPr lang="vi-VN" sz="1800" b="1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63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E9229F-F21F-4ECE-A35A-28E3D21AB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918" y="121725"/>
            <a:ext cx="3428164" cy="928566"/>
          </a:xfrm>
          <a:prstGeom prst="rect">
            <a:avLst/>
          </a:prstGeom>
        </p:spPr>
      </p:pic>
      <p:pic>
        <p:nvPicPr>
          <p:cNvPr id="11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483C6D24-78AB-4404-971A-7D10E386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6933" y="733073"/>
            <a:ext cx="4643382" cy="46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0FA895-0E82-4EA6-9DB3-6AFFB5428F8C}"/>
              </a:ext>
            </a:extLst>
          </p:cNvPr>
          <p:cNvSpPr txBox="1"/>
          <p:nvPr/>
        </p:nvSpPr>
        <p:spPr>
          <a:xfrm>
            <a:off x="836711" y="1729945"/>
            <a:ext cx="61059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Mo-ri-xơn nói với con điều gì khi từ biệt?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7BF96FB3-E026-4726-A2EC-856A09F7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254" y="586008"/>
            <a:ext cx="4513893" cy="49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FBD66E-3CBF-46F1-8FCB-0E5B8128A912}"/>
              </a:ext>
            </a:extLst>
          </p:cNvPr>
          <p:cNvSpPr txBox="1"/>
          <p:nvPr/>
        </p:nvSpPr>
        <p:spPr>
          <a:xfrm>
            <a:off x="1989667" y="1399746"/>
            <a:ext cx="616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đi vui, xin mẹ đừng buồn 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DD101-4FDD-463F-8955-99013AEAE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918" y="121725"/>
            <a:ext cx="3428164" cy="9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00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1021</Words>
  <Application>Microsoft Office PowerPoint</Application>
  <PresentationFormat>On-screen Show (16:9)</PresentationFormat>
  <Paragraphs>163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UTM Loko</vt:lpstr>
      <vt:lpstr>Times New Roman</vt:lpstr>
      <vt:lpstr>UTM Beautiful Caps</vt:lpstr>
      <vt:lpstr>UTM Cooper Black</vt:lpstr>
      <vt:lpstr>Calibri</vt:lpstr>
      <vt:lpstr>Raleway</vt:lpstr>
      <vt:lpstr>UTM Showcard</vt:lpstr>
      <vt:lpstr>UTM Aristote</vt:lpstr>
      <vt:lpstr>HP001 4 hàng</vt:lpstr>
      <vt:lpstr>Cambria Math</vt:lpstr>
      <vt:lpstr>UTM Penumbra</vt:lpstr>
      <vt:lpstr>Raleway Thin</vt:lpstr>
      <vt:lpstr>Arial</vt:lpstr>
      <vt:lpstr>Calibri Light</vt:lpstr>
      <vt:lpstr>Fredoka One</vt:lpstr>
      <vt:lpstr>Día del Niño by Slidesgo</vt:lpstr>
      <vt:lpstr>Office Theme</vt:lpstr>
      <vt:lpstr>PowerPoint Presentation</vt:lpstr>
      <vt:lpstr>Mục tiêu bài học</vt:lpstr>
      <vt:lpstr>Nhớ - viết</vt:lpstr>
      <vt:lpstr>PowerPoint Presentation</vt:lpstr>
      <vt:lpstr>PowerPoint Presentation</vt:lpstr>
      <vt:lpstr>Mời hai bạn đọc thuộc lòng bài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modified xsi:type="dcterms:W3CDTF">2021-10-01T14:07:07Z</dcterms:modified>
</cp:coreProperties>
</file>