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9.xml" ContentType="application/vnd.openxmlformats-officedocument.presentationml.notesSlide+xml"/>
  <Override PartName="/ppt/tags/tag30.xml" ContentType="application/vnd.openxmlformats-officedocument.presentationml.tags+xml"/>
  <Override PartName="/ppt/notesSlides/notesSlide10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1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2"/>
    <p:sldMasterId id="2147483686" r:id="rId3"/>
  </p:sldMasterIdLst>
  <p:notesMasterIdLst>
    <p:notesMasterId r:id="rId35"/>
  </p:notesMasterIdLst>
  <p:sldIdLst>
    <p:sldId id="11088781" r:id="rId4"/>
    <p:sldId id="11088811" r:id="rId5"/>
    <p:sldId id="256" r:id="rId6"/>
    <p:sldId id="11088780" r:id="rId7"/>
    <p:sldId id="11088783" r:id="rId8"/>
    <p:sldId id="11088813" r:id="rId9"/>
    <p:sldId id="11088812" r:id="rId10"/>
    <p:sldId id="11088784" r:id="rId11"/>
    <p:sldId id="11088785" r:id="rId12"/>
    <p:sldId id="11088814" r:id="rId13"/>
    <p:sldId id="11088782" r:id="rId14"/>
    <p:sldId id="11088794" r:id="rId15"/>
    <p:sldId id="11088808" r:id="rId16"/>
    <p:sldId id="11088795" r:id="rId17"/>
    <p:sldId id="11088809" r:id="rId18"/>
    <p:sldId id="11088796" r:id="rId19"/>
    <p:sldId id="11088810" r:id="rId20"/>
    <p:sldId id="11088797" r:id="rId21"/>
    <p:sldId id="11088793" r:id="rId22"/>
    <p:sldId id="4251" r:id="rId23"/>
    <p:sldId id="11088786" r:id="rId24"/>
    <p:sldId id="11088799" r:id="rId25"/>
    <p:sldId id="11088800" r:id="rId26"/>
    <p:sldId id="11088801" r:id="rId27"/>
    <p:sldId id="11088803" r:id="rId28"/>
    <p:sldId id="1298" r:id="rId29"/>
    <p:sldId id="11088804" r:id="rId30"/>
    <p:sldId id="11088806" r:id="rId31"/>
    <p:sldId id="303" r:id="rId32"/>
    <p:sldId id="11088815" r:id="rId33"/>
    <p:sldId id="11088807" r:id="rId34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9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79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D73"/>
    <a:srgbClr val="FAA9F0"/>
    <a:srgbClr val="EAF3B0"/>
    <a:srgbClr val="000000"/>
    <a:srgbClr val="04CF9F"/>
    <a:srgbClr val="003567"/>
    <a:srgbClr val="F2E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0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92" y="64"/>
      </p:cViewPr>
      <p:guideLst>
        <p:guide orient="horz" pos="2159"/>
        <p:guide pos="391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2880" y="84"/>
      </p:cViewPr>
      <p:guideLst>
        <p:guide orient="horz" pos="2879"/>
        <p:guide pos="22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7F879-224A-4E67-B6B7-DEB9DF26218B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81E5D-536A-44EA-8A9C-81518484F1C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81E5D-536A-44EA-8A9C-81518484F1C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97E2D-5F28-475B-9CBB-6C9DE49F4EB6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FF3C-7F7E-458E-B1A7-804451C3E31E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201B-078C-4482-ABBB-CFDC3D63C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cover/>
      </p:transition>
    </mc:Choice>
    <mc:Fallback xmlns="">
      <p:transition spd="slow" advTm="0">
        <p:cov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67815" y="-187960"/>
            <a:ext cx="1348740" cy="13487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" y="45860"/>
            <a:ext cx="12064807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b="35100"/>
          <a:stretch>
            <a:fillRect/>
          </a:stretch>
        </p:blipFill>
        <p:spPr>
          <a:xfrm>
            <a:off x="9420850" y="3428999"/>
            <a:ext cx="2771150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" y="45860"/>
            <a:ext cx="12064807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b="35100"/>
          <a:stretch>
            <a:fillRect/>
          </a:stretch>
        </p:blipFill>
        <p:spPr>
          <a:xfrm>
            <a:off x="9420850" y="3428999"/>
            <a:ext cx="2771150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FF3C-7F7E-458E-B1A7-804451C3E31E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201B-078C-4482-ABBB-CFDC3D63C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cover/>
      </p:transition>
    </mc:Choice>
    <mc:Fallback xmlns="">
      <p:transition spd="slow" advTm="0">
        <p:cover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" y="45860"/>
            <a:ext cx="12064807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b="35100"/>
          <a:stretch>
            <a:fillRect/>
          </a:stretch>
        </p:blipFill>
        <p:spPr>
          <a:xfrm>
            <a:off x="9420850" y="3428999"/>
            <a:ext cx="2771150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FF3C-7F7E-458E-B1A7-804451C3E31E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201B-078C-4482-ABBB-CFDC3D63C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cover/>
      </p:transition>
    </mc:Choice>
    <mc:Fallback xmlns="">
      <p:transition spd="slow" advTm="0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1173" y="-1721174"/>
            <a:ext cx="6882753" cy="10325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8074" y="-1721173"/>
            <a:ext cx="6882753" cy="10325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2" b="7861"/>
          <a:stretch>
            <a:fillRect/>
          </a:stretch>
        </p:blipFill>
        <p:spPr>
          <a:xfrm>
            <a:off x="0" y="24754"/>
            <a:ext cx="2038350" cy="63188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0" t="14083"/>
          <a:stretch>
            <a:fillRect/>
          </a:stretch>
        </p:blipFill>
        <p:spPr>
          <a:xfrm>
            <a:off x="10515600" y="990600"/>
            <a:ext cx="1676402" cy="5892154"/>
          </a:xfrm>
          <a:prstGeom prst="rect">
            <a:avLst/>
          </a:prstGeom>
        </p:spPr>
      </p:pic>
      <p:pic>
        <p:nvPicPr>
          <p:cNvPr id="2" name="Picture 1" descr="Picture5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1624330" y="-119380"/>
            <a:ext cx="1109345" cy="110934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1173" y="-1721174"/>
            <a:ext cx="6882753" cy="10325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8074" y="-1721173"/>
            <a:ext cx="6882753" cy="10325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2" b="7861"/>
          <a:stretch>
            <a:fillRect/>
          </a:stretch>
        </p:blipFill>
        <p:spPr>
          <a:xfrm>
            <a:off x="0" y="24754"/>
            <a:ext cx="2038350" cy="63188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0" t="14083"/>
          <a:stretch>
            <a:fillRect/>
          </a:stretch>
        </p:blipFill>
        <p:spPr>
          <a:xfrm>
            <a:off x="10515600" y="990600"/>
            <a:ext cx="1676402" cy="58921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1173" y="-1721174"/>
            <a:ext cx="6882753" cy="10325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8074" y="-1721173"/>
            <a:ext cx="6882753" cy="10325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2" b="7861"/>
          <a:stretch>
            <a:fillRect/>
          </a:stretch>
        </p:blipFill>
        <p:spPr>
          <a:xfrm>
            <a:off x="0" y="24754"/>
            <a:ext cx="2038350" cy="63188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0" t="14083"/>
          <a:stretch>
            <a:fillRect/>
          </a:stretch>
        </p:blipFill>
        <p:spPr>
          <a:xfrm>
            <a:off x="10515600" y="990600"/>
            <a:ext cx="1676402" cy="5892154"/>
          </a:xfrm>
          <a:prstGeom prst="rect">
            <a:avLst/>
          </a:prstGeom>
        </p:spPr>
      </p:pic>
      <p:pic>
        <p:nvPicPr>
          <p:cNvPr id="2" name="Picture 1" descr="Picture5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1624330" y="-119380"/>
            <a:ext cx="1109345" cy="110934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slide" Target="slide29.xml"/><Relationship Id="rId5" Type="http://schemas.openxmlformats.org/officeDocument/2006/relationships/tags" Target="../tags/tag16.xml"/><Relationship Id="rId10" Type="http://schemas.openxmlformats.org/officeDocument/2006/relationships/slide" Target="slide1.xml"/><Relationship Id="rId4" Type="http://schemas.openxmlformats.org/officeDocument/2006/relationships/tags" Target="../tags/tag15.xml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36.jpeg"/><Relationship Id="rId5" Type="http://schemas.openxmlformats.org/officeDocument/2006/relationships/tags" Target="../tags/tag23.xml"/><Relationship Id="rId10" Type="http://schemas.openxmlformats.org/officeDocument/2006/relationships/image" Target="../media/image35.png"/><Relationship Id="rId4" Type="http://schemas.openxmlformats.org/officeDocument/2006/relationships/tags" Target="../tags/tag22.xml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37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4.xml"/><Relationship Id="rId4" Type="http://schemas.openxmlformats.org/officeDocument/2006/relationships/tags" Target="../tags/tag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30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37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44.xml"/><Relationship Id="rId4" Type="http://schemas.openxmlformats.org/officeDocument/2006/relationships/tags" Target="../tags/tag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43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5.svg"/><Relationship Id="rId9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5.svg"/><Relationship Id="rId10" Type="http://schemas.openxmlformats.org/officeDocument/2006/relationships/image" Target="../media/image21.sv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295" y="553720"/>
            <a:ext cx="5438775" cy="1228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70" y="1657350"/>
            <a:ext cx="11782425" cy="12001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865"/>
            <a:ext cx="7957185" cy="25063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080" y="2670810"/>
            <a:ext cx="2952750" cy="10001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3275" y="4081780"/>
            <a:ext cx="4343400" cy="819150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93;p47">
            <a:extLst>
              <a:ext uri="{FF2B5EF4-FFF2-40B4-BE49-F238E27FC236}">
                <a16:creationId xmlns:a16="http://schemas.microsoft.com/office/drawing/2014/main" id="{233F5C72-0AF1-4BE9-ADC6-8252B0057D17}"/>
              </a:ext>
            </a:extLst>
          </p:cNvPr>
          <p:cNvSpPr/>
          <p:nvPr/>
        </p:nvSpPr>
        <p:spPr>
          <a:xfrm rot="10171928">
            <a:off x="3417855" y="547785"/>
            <a:ext cx="8427501" cy="5591171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图片 43">
            <a:extLst>
              <a:ext uri="{FF2B5EF4-FFF2-40B4-BE49-F238E27FC236}">
                <a16:creationId xmlns:a16="http://schemas.microsoft.com/office/drawing/2014/main" id="{34E59147-7F58-4DA2-8919-C5E476957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-171260"/>
            <a:ext cx="7023100" cy="69680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F8C554-0E62-4768-A2CD-337717D0108A}"/>
              </a:ext>
            </a:extLst>
          </p:cNvPr>
          <p:cNvSpPr/>
          <p:nvPr/>
        </p:nvSpPr>
        <p:spPr>
          <a:xfrm>
            <a:off x="5973237" y="2026079"/>
            <a:ext cx="408316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iCiel Gotham Ultra" pitchFamily="50" charset="0"/>
                <a:cs typeface="iCiel Gotham Ultra" pitchFamily="50" charset="0"/>
              </a:rPr>
              <a:t>THỰC</a:t>
            </a:r>
          </a:p>
          <a:p>
            <a:pPr algn="ctr"/>
            <a:r>
              <a:rPr lang="vi-VN" sz="9600" b="1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iCiel Gotham Ultra" pitchFamily="50" charset="0"/>
                <a:cs typeface="iCiel Gotham Ultra" pitchFamily="50" charset="0"/>
              </a:rPr>
              <a:t>HÀNH</a:t>
            </a:r>
            <a:endParaRPr lang="en-US" sz="9600" b="1" cap="none" spc="0">
              <a:ln w="571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  <a:latin typeface="iCiel Gotham Ultra" pitchFamily="50" charset="0"/>
              <a:cs typeface="iCiel Gotham Ultr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26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" action="ppaction://noaction"/>
          </p:cNvPr>
          <p:cNvSpPr/>
          <p:nvPr/>
        </p:nvSpPr>
        <p:spPr>
          <a:xfrm>
            <a:off x="247650" y="2683510"/>
            <a:ext cx="502031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hlinkClick r:id="" action="ppaction://noaction"/>
          </p:cNvPr>
          <p:cNvSpPr/>
          <p:nvPr/>
        </p:nvSpPr>
        <p:spPr>
          <a:xfrm>
            <a:off x="247650" y="3613150"/>
            <a:ext cx="5020310" cy="89344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</a:t>
            </a:r>
          </a:p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đường ray.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hlinkClick r:id="" action="ppaction://noaction"/>
          </p:cNvPr>
          <p:cNvSpPr/>
          <p:nvPr/>
        </p:nvSpPr>
        <p:spPr>
          <a:xfrm>
            <a:off x="247650" y="4719955"/>
            <a:ext cx="5020310" cy="76200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hlinkClick r:id="" action="ppaction://noaction"/>
          </p:cNvPr>
          <p:cNvSpPr/>
          <p:nvPr/>
        </p:nvSpPr>
        <p:spPr>
          <a:xfrm>
            <a:off x="247650" y="5695315"/>
            <a:ext cx="5020310" cy="92900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khẩn trương </a:t>
            </a:r>
          </a:p>
          <a:p>
            <a:pPr lvl="0">
              <a:buNone/>
            </a:pP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24710" y="1515745"/>
            <a:ext cx="960755" cy="7886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8891270" y="1515745"/>
            <a:ext cx="1026795" cy="78867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386195" y="2477770"/>
            <a:ext cx="5618480" cy="735965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76670" y="3553460"/>
            <a:ext cx="56305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63970" y="4747895"/>
            <a:ext cx="56432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313805" y="5942330"/>
            <a:ext cx="5690870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chân</a:t>
            </a: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229360" y="-81915"/>
            <a:ext cx="876935" cy="1191260"/>
            <a:chOff x="1815" y="-785"/>
            <a:chExt cx="1381" cy="1876"/>
          </a:xfrm>
        </p:grpSpPr>
        <p:sp>
          <p:nvSpPr>
            <p:cNvPr id="15" name="MH_Others_2"/>
            <p:cNvSpPr/>
            <p:nvPr>
              <p:custDataLst>
                <p:tags r:id="rId1"/>
              </p:custDataLst>
            </p:nvPr>
          </p:nvSpPr>
          <p:spPr>
            <a:xfrm rot="8275313">
              <a:off x="2350" y="-785"/>
              <a:ext cx="60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5" name="MH_Others_3"/>
            <p:cNvSpPr/>
            <p:nvPr>
              <p:custDataLst>
                <p:tags r:id="rId2"/>
              </p:custDataLst>
            </p:nvPr>
          </p:nvSpPr>
          <p:spPr>
            <a:xfrm rot="5747767">
              <a:off x="2189" y="84"/>
              <a:ext cx="633" cy="138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27" name="Text Box 7"/>
          <p:cNvSpPr txBox="1"/>
          <p:nvPr/>
        </p:nvSpPr>
        <p:spPr>
          <a:xfrm>
            <a:off x="2124710" y="400050"/>
            <a:ext cx="8915400" cy="10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Bài tập 1: Tìm ở cột B lời giải thích hợp cho từ chạy trong mỗi câu ở cột A: </a:t>
            </a:r>
          </a:p>
        </p:txBody>
      </p:sp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28469" y="495935"/>
            <a:ext cx="10526172" cy="58953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580390" y="5067300"/>
            <a:ext cx="11022330" cy="14852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4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hibi America Running GIF by SelexiaOfTheHeart on DeviantArt">
            <a:extLst>
              <a:ext uri="{FF2B5EF4-FFF2-40B4-BE49-F238E27FC236}">
                <a16:creationId xmlns:a16="http://schemas.microsoft.com/office/drawing/2014/main" id="{D3FE86F8-2BBC-465B-86C7-14731076B6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614" y="758825"/>
            <a:ext cx="59309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" action="ppaction://noaction"/>
          </p:cNvPr>
          <p:cNvSpPr/>
          <p:nvPr/>
        </p:nvSpPr>
        <p:spPr>
          <a:xfrm>
            <a:off x="247650" y="2683510"/>
            <a:ext cx="502031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hlinkClick r:id="" action="ppaction://noaction"/>
          </p:cNvPr>
          <p:cNvSpPr/>
          <p:nvPr/>
        </p:nvSpPr>
        <p:spPr>
          <a:xfrm>
            <a:off x="247650" y="3613150"/>
            <a:ext cx="5020310" cy="89344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</a:t>
            </a:r>
          </a:p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đường ray.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hlinkClick r:id="" action="ppaction://noaction"/>
          </p:cNvPr>
          <p:cNvSpPr/>
          <p:nvPr/>
        </p:nvSpPr>
        <p:spPr>
          <a:xfrm>
            <a:off x="247650" y="4719955"/>
            <a:ext cx="5020310" cy="76200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hlinkClick r:id="" action="ppaction://noaction"/>
          </p:cNvPr>
          <p:cNvSpPr/>
          <p:nvPr/>
        </p:nvSpPr>
        <p:spPr>
          <a:xfrm>
            <a:off x="247650" y="5695315"/>
            <a:ext cx="5020310" cy="92900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khẩn trương </a:t>
            </a:r>
          </a:p>
          <a:p>
            <a:pPr lvl="0">
              <a:buNone/>
            </a:pP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24710" y="2098675"/>
            <a:ext cx="859155" cy="5035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9089390" y="1973898"/>
            <a:ext cx="608013" cy="5032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386195" y="2477770"/>
            <a:ext cx="5618480" cy="735965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76670" y="3553460"/>
            <a:ext cx="56305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63970" y="4747895"/>
            <a:ext cx="56432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313805" y="5942330"/>
            <a:ext cx="5690870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chân</a:t>
            </a: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26" name="Straight Arrow Connector 25"/>
          <p:cNvCxnSpPr>
            <a:cxnSpLocks/>
            <a:stCxn id="3" idx="3"/>
            <a:endCxn id="23" idx="1"/>
          </p:cNvCxnSpPr>
          <p:nvPr/>
        </p:nvCxnSpPr>
        <p:spPr>
          <a:xfrm>
            <a:off x="5267960" y="3041650"/>
            <a:ext cx="1045845" cy="332803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1229360" y="-81915"/>
            <a:ext cx="876935" cy="1191260"/>
            <a:chOff x="1815" y="-785"/>
            <a:chExt cx="1381" cy="1876"/>
          </a:xfrm>
        </p:grpSpPr>
        <p:sp>
          <p:nvSpPr>
            <p:cNvPr id="11" name="MH_Others_2"/>
            <p:cNvSpPr/>
            <p:nvPr>
              <p:custDataLst>
                <p:tags r:id="rId1"/>
              </p:custDataLst>
            </p:nvPr>
          </p:nvSpPr>
          <p:spPr>
            <a:xfrm rot="8275313">
              <a:off x="2350" y="-785"/>
              <a:ext cx="60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12" name="MH_Others_3"/>
            <p:cNvSpPr/>
            <p:nvPr>
              <p:custDataLst>
                <p:tags r:id="rId2"/>
              </p:custDataLst>
            </p:nvPr>
          </p:nvSpPr>
          <p:spPr>
            <a:xfrm rot="5747767">
              <a:off x="2189" y="84"/>
              <a:ext cx="633" cy="138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47106" name="Text Box 7"/>
          <p:cNvSpPr txBox="1"/>
          <p:nvPr/>
        </p:nvSpPr>
        <p:spPr>
          <a:xfrm>
            <a:off x="2124710" y="400050"/>
            <a:ext cx="8915400" cy="10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Bài tập 1: Tìm ở cột B lời giải thích hợp cho từ chạy trong mỗi câu ở cột A: </a:t>
            </a:r>
          </a:p>
        </p:txBody>
      </p:sp>
    </p:spTree>
    <p:extLst>
      <p:ext uri="{BB962C8B-B14F-4D97-AF65-F5344CB8AC3E}">
        <p14:creationId xmlns:p14="http://schemas.microsoft.com/office/powerpoint/2010/main" val="353871047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A60D7CA9-67BD-437D-BB83-C89480793918}"/>
              </a:ext>
            </a:extLst>
          </p:cNvPr>
          <p:cNvSpPr/>
          <p:nvPr/>
        </p:nvSpPr>
        <p:spPr>
          <a:xfrm>
            <a:off x="828469" y="495935"/>
            <a:ext cx="10526172" cy="58953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580390" y="5067300"/>
            <a:ext cx="11022330" cy="14852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Tàu 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 đường ray.</a:t>
            </a:r>
          </a:p>
        </p:txBody>
      </p:sp>
      <p:pic>
        <p:nvPicPr>
          <p:cNvPr id="1026" name="Picture 2" descr="Steam is down... Upvote real steam engine to alert others. - Album on Imgur">
            <a:extLst>
              <a:ext uri="{FF2B5EF4-FFF2-40B4-BE49-F238E27FC236}">
                <a16:creationId xmlns:a16="http://schemas.microsoft.com/office/drawing/2014/main" id="{0F93A310-2AA1-476C-ADA4-62E498F80D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032" y="770587"/>
            <a:ext cx="7899935" cy="44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" action="ppaction://noaction"/>
          </p:cNvPr>
          <p:cNvSpPr/>
          <p:nvPr/>
        </p:nvSpPr>
        <p:spPr>
          <a:xfrm>
            <a:off x="247650" y="2683510"/>
            <a:ext cx="502031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hlinkClick r:id="" action="ppaction://noaction"/>
          </p:cNvPr>
          <p:cNvSpPr/>
          <p:nvPr/>
        </p:nvSpPr>
        <p:spPr>
          <a:xfrm>
            <a:off x="247650" y="3613150"/>
            <a:ext cx="5020310" cy="89344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</a:t>
            </a:r>
          </a:p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đường ray.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hlinkClick r:id="" action="ppaction://noaction"/>
          </p:cNvPr>
          <p:cNvSpPr/>
          <p:nvPr/>
        </p:nvSpPr>
        <p:spPr>
          <a:xfrm>
            <a:off x="247650" y="4719955"/>
            <a:ext cx="5020310" cy="76200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hlinkClick r:id="" action="ppaction://noaction"/>
          </p:cNvPr>
          <p:cNvSpPr/>
          <p:nvPr/>
        </p:nvSpPr>
        <p:spPr>
          <a:xfrm>
            <a:off x="247650" y="5695315"/>
            <a:ext cx="5020310" cy="92900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khẩn trương </a:t>
            </a:r>
          </a:p>
          <a:p>
            <a:pPr lvl="0">
              <a:buNone/>
            </a:pP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24710" y="2098675"/>
            <a:ext cx="859155" cy="5035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9089390" y="1973898"/>
            <a:ext cx="608013" cy="5032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386195" y="2477770"/>
            <a:ext cx="5618480" cy="735965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76670" y="3553460"/>
            <a:ext cx="56305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63970" y="4747895"/>
            <a:ext cx="56432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313805" y="5942330"/>
            <a:ext cx="5690870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chân</a:t>
            </a: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26" name="Straight Arrow Connector 25"/>
          <p:cNvCxnSpPr>
            <a:cxnSpLocks/>
            <a:stCxn id="3" idx="3"/>
            <a:endCxn id="23" idx="1"/>
          </p:cNvCxnSpPr>
          <p:nvPr/>
        </p:nvCxnSpPr>
        <p:spPr>
          <a:xfrm>
            <a:off x="5267960" y="3041650"/>
            <a:ext cx="1045845" cy="332803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  <a:stCxn id="16" idx="3"/>
            <a:endCxn id="22" idx="1"/>
          </p:cNvCxnSpPr>
          <p:nvPr/>
        </p:nvCxnSpPr>
        <p:spPr>
          <a:xfrm>
            <a:off x="5267960" y="4059873"/>
            <a:ext cx="1096010" cy="1115377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1229360" y="-81915"/>
            <a:ext cx="876935" cy="1191260"/>
            <a:chOff x="1815" y="-785"/>
            <a:chExt cx="1381" cy="1876"/>
          </a:xfrm>
        </p:grpSpPr>
        <p:sp>
          <p:nvSpPr>
            <p:cNvPr id="11" name="MH_Others_2"/>
            <p:cNvSpPr/>
            <p:nvPr>
              <p:custDataLst>
                <p:tags r:id="rId1"/>
              </p:custDataLst>
            </p:nvPr>
          </p:nvSpPr>
          <p:spPr>
            <a:xfrm rot="8275313">
              <a:off x="2350" y="-785"/>
              <a:ext cx="60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12" name="MH_Others_3"/>
            <p:cNvSpPr/>
            <p:nvPr>
              <p:custDataLst>
                <p:tags r:id="rId2"/>
              </p:custDataLst>
            </p:nvPr>
          </p:nvSpPr>
          <p:spPr>
            <a:xfrm rot="5747767">
              <a:off x="2189" y="84"/>
              <a:ext cx="633" cy="138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47106" name="Text Box 7"/>
          <p:cNvSpPr txBox="1"/>
          <p:nvPr/>
        </p:nvSpPr>
        <p:spPr>
          <a:xfrm>
            <a:off x="2124710" y="400050"/>
            <a:ext cx="8915400" cy="10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Bài tập 1: Tìm ở cột B lời giải thích hợp cho từ chạy trong mỗi câu ở cột A: </a:t>
            </a:r>
          </a:p>
        </p:txBody>
      </p:sp>
    </p:spTree>
    <p:extLst>
      <p:ext uri="{BB962C8B-B14F-4D97-AF65-F5344CB8AC3E}">
        <p14:creationId xmlns:p14="http://schemas.microsoft.com/office/powerpoint/2010/main" val="337638059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E11C708-037E-492D-A10C-ECFA8EFD8DA5}"/>
              </a:ext>
            </a:extLst>
          </p:cNvPr>
          <p:cNvSpPr/>
          <p:nvPr/>
        </p:nvSpPr>
        <p:spPr>
          <a:xfrm>
            <a:off x="828469" y="495935"/>
            <a:ext cx="10526172" cy="58953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580390" y="5067300"/>
            <a:ext cx="11022330" cy="14852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</a:p>
        </p:txBody>
      </p:sp>
      <p:pic>
        <p:nvPicPr>
          <p:cNvPr id="2052" name="Picture 4" descr="12 Clock GIFs - Get the best GIF on GIPHY">
            <a:extLst>
              <a:ext uri="{FF2B5EF4-FFF2-40B4-BE49-F238E27FC236}">
                <a16:creationId xmlns:a16="http://schemas.microsoft.com/office/drawing/2014/main" id="{9D9B7E11-B83E-4F2A-A40F-9373A35F8D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480" y="975861"/>
            <a:ext cx="3930149" cy="393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" action="ppaction://noaction"/>
          </p:cNvPr>
          <p:cNvSpPr/>
          <p:nvPr/>
        </p:nvSpPr>
        <p:spPr>
          <a:xfrm>
            <a:off x="247650" y="2683510"/>
            <a:ext cx="502031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hlinkClick r:id="" action="ppaction://noaction"/>
          </p:cNvPr>
          <p:cNvSpPr/>
          <p:nvPr/>
        </p:nvSpPr>
        <p:spPr>
          <a:xfrm>
            <a:off x="247650" y="3613150"/>
            <a:ext cx="5020310" cy="89344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</a:t>
            </a:r>
          </a:p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đường ray.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hlinkClick r:id="" action="ppaction://noaction"/>
          </p:cNvPr>
          <p:cNvSpPr/>
          <p:nvPr/>
        </p:nvSpPr>
        <p:spPr>
          <a:xfrm>
            <a:off x="247650" y="4719955"/>
            <a:ext cx="5020310" cy="76200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hlinkClick r:id="" action="ppaction://noaction"/>
          </p:cNvPr>
          <p:cNvSpPr/>
          <p:nvPr/>
        </p:nvSpPr>
        <p:spPr>
          <a:xfrm>
            <a:off x="247650" y="5695315"/>
            <a:ext cx="5020310" cy="92900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khẩn trương </a:t>
            </a:r>
          </a:p>
          <a:p>
            <a:pPr lvl="0">
              <a:buNone/>
            </a:pP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24710" y="2098675"/>
            <a:ext cx="859155" cy="5035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9089390" y="1973898"/>
            <a:ext cx="608013" cy="5032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386195" y="2477770"/>
            <a:ext cx="5618480" cy="735965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76670" y="3553460"/>
            <a:ext cx="56305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63970" y="4747895"/>
            <a:ext cx="56432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313805" y="5942330"/>
            <a:ext cx="5690870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chân</a:t>
            </a: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26" name="Straight Arrow Connector 25"/>
          <p:cNvCxnSpPr>
            <a:cxnSpLocks/>
            <a:stCxn id="3" idx="3"/>
            <a:endCxn id="23" idx="1"/>
          </p:cNvCxnSpPr>
          <p:nvPr/>
        </p:nvCxnSpPr>
        <p:spPr>
          <a:xfrm>
            <a:off x="5267960" y="3041650"/>
            <a:ext cx="1045845" cy="332803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  <a:stCxn id="16" idx="3"/>
            <a:endCxn id="22" idx="1"/>
          </p:cNvCxnSpPr>
          <p:nvPr/>
        </p:nvCxnSpPr>
        <p:spPr>
          <a:xfrm>
            <a:off x="5267960" y="4059873"/>
            <a:ext cx="1096010" cy="1115377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  <a:stCxn id="17" idx="3"/>
            <a:endCxn id="20" idx="1"/>
          </p:cNvCxnSpPr>
          <p:nvPr/>
        </p:nvCxnSpPr>
        <p:spPr>
          <a:xfrm flipV="1">
            <a:off x="5267960" y="2845753"/>
            <a:ext cx="1118235" cy="2255202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1229360" y="-81915"/>
            <a:ext cx="876935" cy="1191260"/>
            <a:chOff x="1815" y="-785"/>
            <a:chExt cx="1381" cy="1876"/>
          </a:xfrm>
        </p:grpSpPr>
        <p:sp>
          <p:nvSpPr>
            <p:cNvPr id="11" name="MH_Others_2"/>
            <p:cNvSpPr/>
            <p:nvPr>
              <p:custDataLst>
                <p:tags r:id="rId1"/>
              </p:custDataLst>
            </p:nvPr>
          </p:nvSpPr>
          <p:spPr>
            <a:xfrm rot="8275313">
              <a:off x="2350" y="-785"/>
              <a:ext cx="60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12" name="MH_Others_3"/>
            <p:cNvSpPr/>
            <p:nvPr>
              <p:custDataLst>
                <p:tags r:id="rId2"/>
              </p:custDataLst>
            </p:nvPr>
          </p:nvSpPr>
          <p:spPr>
            <a:xfrm rot="5747767">
              <a:off x="2189" y="84"/>
              <a:ext cx="633" cy="138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47106" name="Text Box 7"/>
          <p:cNvSpPr txBox="1"/>
          <p:nvPr/>
        </p:nvSpPr>
        <p:spPr>
          <a:xfrm>
            <a:off x="2124710" y="400050"/>
            <a:ext cx="8915400" cy="10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Bài tập 1: Tìm ở cột B lời giải thích hợp cho từ chạy trong mỗi câu ở cột A: </a:t>
            </a:r>
          </a:p>
        </p:txBody>
      </p:sp>
    </p:spTree>
    <p:extLst>
      <p:ext uri="{BB962C8B-B14F-4D97-AF65-F5344CB8AC3E}">
        <p14:creationId xmlns:p14="http://schemas.microsoft.com/office/powerpoint/2010/main" val="234837684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8924289F-C1B6-42B1-AA75-447135FBFCD9}"/>
              </a:ext>
            </a:extLst>
          </p:cNvPr>
          <p:cNvSpPr/>
          <p:nvPr/>
        </p:nvSpPr>
        <p:spPr>
          <a:xfrm>
            <a:off x="828469" y="495935"/>
            <a:ext cx="10526172" cy="58953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580390" y="5067300"/>
            <a:ext cx="11022330" cy="14852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làng khẩn trương 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</a:p>
        </p:txBody>
      </p:sp>
      <p:pic>
        <p:nvPicPr>
          <p:cNvPr id="5" name="Content Placeholder 4" descr="hii9TtT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73538" y="818147"/>
            <a:ext cx="9244924" cy="447858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" action="ppaction://noaction"/>
          </p:cNvPr>
          <p:cNvSpPr/>
          <p:nvPr/>
        </p:nvSpPr>
        <p:spPr>
          <a:xfrm>
            <a:off x="247650" y="2683510"/>
            <a:ext cx="502031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hlinkClick r:id="" action="ppaction://noaction"/>
          </p:cNvPr>
          <p:cNvSpPr/>
          <p:nvPr/>
        </p:nvSpPr>
        <p:spPr>
          <a:xfrm>
            <a:off x="247650" y="3613150"/>
            <a:ext cx="5020310" cy="89344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</a:t>
            </a:r>
          </a:p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đường ray.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hlinkClick r:id="" action="ppaction://noaction"/>
          </p:cNvPr>
          <p:cNvSpPr/>
          <p:nvPr/>
        </p:nvSpPr>
        <p:spPr>
          <a:xfrm>
            <a:off x="247650" y="4719955"/>
            <a:ext cx="5020310" cy="76200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hlinkClick r:id="" action="ppaction://noaction"/>
          </p:cNvPr>
          <p:cNvSpPr/>
          <p:nvPr/>
        </p:nvSpPr>
        <p:spPr>
          <a:xfrm>
            <a:off x="247650" y="5695315"/>
            <a:ext cx="5020310" cy="92900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khẩn trương </a:t>
            </a:r>
          </a:p>
          <a:p>
            <a:pPr lvl="0">
              <a:buNone/>
            </a:pP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24710" y="2098675"/>
            <a:ext cx="859155" cy="5035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9089390" y="1973898"/>
            <a:ext cx="608013" cy="5032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386195" y="2477770"/>
            <a:ext cx="5618480" cy="735965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76670" y="3553460"/>
            <a:ext cx="56305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63970" y="4747895"/>
            <a:ext cx="56432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313805" y="5942330"/>
            <a:ext cx="5690870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chân</a:t>
            </a: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26" name="Straight Arrow Connector 25"/>
          <p:cNvCxnSpPr>
            <a:cxnSpLocks/>
            <a:stCxn id="3" idx="3"/>
            <a:endCxn id="23" idx="1"/>
          </p:cNvCxnSpPr>
          <p:nvPr/>
        </p:nvCxnSpPr>
        <p:spPr>
          <a:xfrm>
            <a:off x="5267960" y="3041650"/>
            <a:ext cx="1045845" cy="332803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  <a:stCxn id="16" idx="3"/>
            <a:endCxn id="22" idx="1"/>
          </p:cNvCxnSpPr>
          <p:nvPr/>
        </p:nvCxnSpPr>
        <p:spPr>
          <a:xfrm>
            <a:off x="5267960" y="4059873"/>
            <a:ext cx="1096010" cy="1115377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  <a:stCxn id="17" idx="3"/>
            <a:endCxn id="20" idx="1"/>
          </p:cNvCxnSpPr>
          <p:nvPr/>
        </p:nvCxnSpPr>
        <p:spPr>
          <a:xfrm flipV="1">
            <a:off x="5267960" y="2845753"/>
            <a:ext cx="1118235" cy="2255202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  <a:stCxn id="18" idx="3"/>
            <a:endCxn id="21" idx="1"/>
          </p:cNvCxnSpPr>
          <p:nvPr/>
        </p:nvCxnSpPr>
        <p:spPr>
          <a:xfrm flipV="1">
            <a:off x="5267960" y="3980815"/>
            <a:ext cx="1108710" cy="2179003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1229360" y="-81915"/>
            <a:ext cx="876935" cy="1191260"/>
            <a:chOff x="1815" y="-785"/>
            <a:chExt cx="1381" cy="1876"/>
          </a:xfrm>
        </p:grpSpPr>
        <p:sp>
          <p:nvSpPr>
            <p:cNvPr id="11" name="MH_Others_2"/>
            <p:cNvSpPr/>
            <p:nvPr>
              <p:custDataLst>
                <p:tags r:id="rId1"/>
              </p:custDataLst>
            </p:nvPr>
          </p:nvSpPr>
          <p:spPr>
            <a:xfrm rot="8275313">
              <a:off x="2350" y="-785"/>
              <a:ext cx="60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12" name="MH_Others_3"/>
            <p:cNvSpPr/>
            <p:nvPr>
              <p:custDataLst>
                <p:tags r:id="rId2"/>
              </p:custDataLst>
            </p:nvPr>
          </p:nvSpPr>
          <p:spPr>
            <a:xfrm rot="5747767">
              <a:off x="2189" y="84"/>
              <a:ext cx="633" cy="138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47106" name="Text Box 7"/>
          <p:cNvSpPr txBox="1"/>
          <p:nvPr/>
        </p:nvSpPr>
        <p:spPr>
          <a:xfrm>
            <a:off x="2124710" y="400050"/>
            <a:ext cx="8915400" cy="10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Bài tập 1: Tìm ở cột B lời giải thích hợp cho từ chạy trong mỗi câu ở cột A: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93;p47">
            <a:extLst>
              <a:ext uri="{FF2B5EF4-FFF2-40B4-BE49-F238E27FC236}">
                <a16:creationId xmlns:a16="http://schemas.microsoft.com/office/drawing/2014/main" id="{233F5C72-0AF1-4BE9-ADC6-8252B0057D17}"/>
              </a:ext>
            </a:extLst>
          </p:cNvPr>
          <p:cNvSpPr/>
          <p:nvPr/>
        </p:nvSpPr>
        <p:spPr>
          <a:xfrm rot="10171928">
            <a:off x="3417855" y="547785"/>
            <a:ext cx="8427501" cy="5591171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图片 43">
            <a:extLst>
              <a:ext uri="{FF2B5EF4-FFF2-40B4-BE49-F238E27FC236}">
                <a16:creationId xmlns:a16="http://schemas.microsoft.com/office/drawing/2014/main" id="{34E59147-7F58-4DA2-8919-C5E476957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-171260"/>
            <a:ext cx="7023100" cy="69680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F8C554-0E62-4768-A2CD-337717D0108A}"/>
              </a:ext>
            </a:extLst>
          </p:cNvPr>
          <p:cNvSpPr/>
          <p:nvPr/>
        </p:nvSpPr>
        <p:spPr>
          <a:xfrm>
            <a:off x="5936815" y="2026079"/>
            <a:ext cx="4156010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iCiel Gotham Ultra" pitchFamily="50" charset="0"/>
                <a:cs typeface="iCiel Gotham Ultra" pitchFamily="50" charset="0"/>
              </a:rPr>
              <a:t>KHỞI</a:t>
            </a:r>
          </a:p>
          <a:p>
            <a:pPr algn="ctr"/>
            <a:r>
              <a:rPr lang="vi-VN" sz="9600" b="1" cap="none" spc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iCiel Gotham Ultra" pitchFamily="50" charset="0"/>
                <a:cs typeface="iCiel Gotham Ultra" pitchFamily="50" charset="0"/>
              </a:rPr>
              <a:t>ĐỘNG</a:t>
            </a:r>
            <a:endParaRPr lang="en-US" sz="9600" b="1" cap="none" spc="0">
              <a:ln w="571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  <a:latin typeface="iCiel Gotham Ultra" pitchFamily="50" charset="0"/>
              <a:cs typeface="iCiel Gotham Ultr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20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6818" y="238550"/>
            <a:ext cx="4153788" cy="4153788"/>
          </a:xfrm>
          <a:prstGeom prst="rect">
            <a:avLst/>
          </a:prstGeom>
        </p:spPr>
      </p:pic>
      <p:sp>
        <p:nvSpPr>
          <p:cNvPr id="11" name="MH_Entry_2">
            <a:hlinkClick r:id="rId10" action="ppaction://hlinksldjump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79415" y="4509135"/>
            <a:ext cx="8223250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Sự vận động nhanh.</a:t>
            </a:r>
            <a:endParaRPr lang="vi-VN" altLang="en-US" sz="40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sp>
        <p:nvSpPr>
          <p:cNvPr id="5" name="MH_Entry_1">
            <a:hlinkClick r:id="rId10" action="ppaction://hlinksldjump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79415" y="3273425"/>
            <a:ext cx="6993890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Sự di chuyển.</a:t>
            </a:r>
            <a:endParaRPr lang="en-US" altLang="en-US" sz="40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sp>
        <p:nvSpPr>
          <p:cNvPr id="14" name="MH_Entry_3">
            <a:hlinkClick r:id="rId11" action="ppaction://hlinksldjump"/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79415" y="5875020"/>
            <a:ext cx="6993890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Di chuyển bằng chân.</a:t>
            </a:r>
            <a:endParaRPr lang="en-US" altLang="en-US" sz="36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79830" y="-6350"/>
            <a:ext cx="9079865" cy="2663825"/>
            <a:chOff x="1858" y="-10"/>
            <a:chExt cx="14299" cy="4195"/>
          </a:xfrm>
        </p:grpSpPr>
        <p:sp>
          <p:nvSpPr>
            <p:cNvPr id="21" name="MH_Others_1"/>
            <p:cNvSpPr/>
            <p:nvPr>
              <p:custDataLst>
                <p:tags r:id="rId5"/>
              </p:custDataLst>
            </p:nvPr>
          </p:nvSpPr>
          <p:spPr>
            <a:xfrm>
              <a:off x="2815" y="823"/>
              <a:ext cx="13343" cy="3362"/>
            </a:xfrm>
            <a:custGeom>
              <a:avLst/>
              <a:gdLst>
                <a:gd name="connsiteX0" fmla="*/ 0 w 3254309"/>
                <a:gd name="connsiteY0" fmla="*/ 0 h 696722"/>
                <a:gd name="connsiteX1" fmla="*/ 3254309 w 3254309"/>
                <a:gd name="connsiteY1" fmla="*/ 0 h 696722"/>
                <a:gd name="connsiteX2" fmla="*/ 3254309 w 3254309"/>
                <a:gd name="connsiteY2" fmla="*/ 696722 h 696722"/>
                <a:gd name="connsiteX3" fmla="*/ 0 w 3254309"/>
                <a:gd name="connsiteY3" fmla="*/ 696722 h 696722"/>
                <a:gd name="connsiteX4" fmla="*/ 0 w 3254309"/>
                <a:gd name="connsiteY4" fmla="*/ 0 h 696722"/>
                <a:gd name="connsiteX0-1" fmla="*/ 0 w 3254309"/>
                <a:gd name="connsiteY0-2" fmla="*/ 2004 h 698726"/>
                <a:gd name="connsiteX1-3" fmla="*/ 206017 w 3254309"/>
                <a:gd name="connsiteY1-4" fmla="*/ 0 h 698726"/>
                <a:gd name="connsiteX2-5" fmla="*/ 3254309 w 3254309"/>
                <a:gd name="connsiteY2-6" fmla="*/ 2004 h 698726"/>
                <a:gd name="connsiteX3-7" fmla="*/ 3254309 w 3254309"/>
                <a:gd name="connsiteY3-8" fmla="*/ 698726 h 698726"/>
                <a:gd name="connsiteX4-9" fmla="*/ 0 w 3254309"/>
                <a:gd name="connsiteY4-10" fmla="*/ 698726 h 698726"/>
                <a:gd name="connsiteX5" fmla="*/ 0 w 3254309"/>
                <a:gd name="connsiteY5" fmla="*/ 2004 h 698726"/>
                <a:gd name="connsiteX0-11" fmla="*/ 11697 w 3266006"/>
                <a:gd name="connsiteY0-12" fmla="*/ 2004 h 698726"/>
                <a:gd name="connsiteX1-13" fmla="*/ 217714 w 3266006"/>
                <a:gd name="connsiteY1-14" fmla="*/ 0 h 698726"/>
                <a:gd name="connsiteX2-15" fmla="*/ 3266006 w 3266006"/>
                <a:gd name="connsiteY2-16" fmla="*/ 2004 h 698726"/>
                <a:gd name="connsiteX3-17" fmla="*/ 3266006 w 3266006"/>
                <a:gd name="connsiteY3-18" fmla="*/ 698726 h 698726"/>
                <a:gd name="connsiteX4-19" fmla="*/ 11697 w 3266006"/>
                <a:gd name="connsiteY4-20" fmla="*/ 698726 h 698726"/>
                <a:gd name="connsiteX5-21" fmla="*/ 0 w 3266006"/>
                <a:gd name="connsiteY5-22" fmla="*/ 203200 h 698726"/>
                <a:gd name="connsiteX6" fmla="*/ 11697 w 3266006"/>
                <a:gd name="connsiteY6" fmla="*/ 2004 h 698726"/>
                <a:gd name="connsiteX0-23" fmla="*/ 0 w 3266006"/>
                <a:gd name="connsiteY0-24" fmla="*/ 203200 h 698726"/>
                <a:gd name="connsiteX1-25" fmla="*/ 217714 w 3266006"/>
                <a:gd name="connsiteY1-26" fmla="*/ 0 h 698726"/>
                <a:gd name="connsiteX2-27" fmla="*/ 3266006 w 3266006"/>
                <a:gd name="connsiteY2-28" fmla="*/ 2004 h 698726"/>
                <a:gd name="connsiteX3-29" fmla="*/ 3266006 w 3266006"/>
                <a:gd name="connsiteY3-30" fmla="*/ 698726 h 698726"/>
                <a:gd name="connsiteX4-31" fmla="*/ 11697 w 3266006"/>
                <a:gd name="connsiteY4-32" fmla="*/ 698726 h 698726"/>
                <a:gd name="connsiteX5-33" fmla="*/ 0 w 3266006"/>
                <a:gd name="connsiteY5-34" fmla="*/ 203200 h 698726"/>
                <a:gd name="connsiteX0-35" fmla="*/ 217714 w 3266006"/>
                <a:gd name="connsiteY0-36" fmla="*/ 0 h 698726"/>
                <a:gd name="connsiteX1-37" fmla="*/ 3266006 w 3266006"/>
                <a:gd name="connsiteY1-38" fmla="*/ 2004 h 698726"/>
                <a:gd name="connsiteX2-39" fmla="*/ 3266006 w 3266006"/>
                <a:gd name="connsiteY2-40" fmla="*/ 698726 h 698726"/>
                <a:gd name="connsiteX3-41" fmla="*/ 11697 w 3266006"/>
                <a:gd name="connsiteY3-42" fmla="*/ 698726 h 698726"/>
                <a:gd name="connsiteX4-43" fmla="*/ 0 w 3266006"/>
                <a:gd name="connsiteY4-44" fmla="*/ 203200 h 698726"/>
                <a:gd name="connsiteX5-45" fmla="*/ 309154 w 3266006"/>
                <a:gd name="connsiteY5-46" fmla="*/ 91440 h 698726"/>
                <a:gd name="connsiteX0-47" fmla="*/ 217714 w 3266006"/>
                <a:gd name="connsiteY0-48" fmla="*/ 0 h 698726"/>
                <a:gd name="connsiteX1-49" fmla="*/ 3266006 w 3266006"/>
                <a:gd name="connsiteY1-50" fmla="*/ 2004 h 698726"/>
                <a:gd name="connsiteX2-51" fmla="*/ 3266006 w 3266006"/>
                <a:gd name="connsiteY2-52" fmla="*/ 698726 h 698726"/>
                <a:gd name="connsiteX3-53" fmla="*/ 11697 w 3266006"/>
                <a:gd name="connsiteY3-54" fmla="*/ 698726 h 698726"/>
                <a:gd name="connsiteX4-55" fmla="*/ 0 w 3266006"/>
                <a:gd name="connsiteY4-56" fmla="*/ 203200 h 698726"/>
                <a:gd name="connsiteX0-57" fmla="*/ 206017 w 3254309"/>
                <a:gd name="connsiteY0-58" fmla="*/ 0 h 698726"/>
                <a:gd name="connsiteX1-59" fmla="*/ 3254309 w 3254309"/>
                <a:gd name="connsiteY1-60" fmla="*/ 2004 h 698726"/>
                <a:gd name="connsiteX2-61" fmla="*/ 3254309 w 3254309"/>
                <a:gd name="connsiteY2-62" fmla="*/ 698726 h 698726"/>
                <a:gd name="connsiteX3-63" fmla="*/ 0 w 3254309"/>
                <a:gd name="connsiteY3-64" fmla="*/ 698726 h 698726"/>
                <a:gd name="connsiteX4-65" fmla="*/ 209 w 3254309"/>
                <a:gd name="connsiteY4-66" fmla="*/ 203200 h 6987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54309" h="698726">
                  <a:moveTo>
                    <a:pt x="206017" y="0"/>
                  </a:moveTo>
                  <a:lnTo>
                    <a:pt x="3254309" y="2004"/>
                  </a:lnTo>
                  <a:lnTo>
                    <a:pt x="3254309" y="698726"/>
                  </a:lnTo>
                  <a:lnTo>
                    <a:pt x="0" y="698726"/>
                  </a:lnTo>
                  <a:cubicBezTo>
                    <a:pt x="70" y="533551"/>
                    <a:pt x="139" y="368375"/>
                    <a:pt x="209" y="2032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Bài 2: Dòng nào dưới đây nêu đúng nét nghĩa chung của từ </a:t>
              </a:r>
              <a:r>
                <a:rPr lang="en-GB" alt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“</a:t>
              </a:r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chạy</a:t>
              </a:r>
              <a:r>
                <a:rPr lang="en-GB" alt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”</a:t>
              </a:r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 có trong tất cả các câu trên? </a:t>
              </a:r>
            </a:p>
          </p:txBody>
        </p:sp>
        <p:sp>
          <p:nvSpPr>
            <p:cNvPr id="22" name="MH_Others_2"/>
            <p:cNvSpPr/>
            <p:nvPr>
              <p:custDataLst>
                <p:tags r:id="rId6"/>
              </p:custDataLst>
            </p:nvPr>
          </p:nvSpPr>
          <p:spPr>
            <a:xfrm rot="8275313">
              <a:off x="2404" y="-10"/>
              <a:ext cx="51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3" name="MH_Others_3"/>
            <p:cNvSpPr/>
            <p:nvPr>
              <p:custDataLst>
                <p:tags r:id="rId7"/>
              </p:custDataLst>
            </p:nvPr>
          </p:nvSpPr>
          <p:spPr>
            <a:xfrm rot="5747767">
              <a:off x="2128" y="922"/>
              <a:ext cx="633" cy="117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6" name="Rectangles 5"/>
          <p:cNvSpPr/>
          <p:nvPr/>
        </p:nvSpPr>
        <p:spPr>
          <a:xfrm>
            <a:off x="4486275" y="3164840"/>
            <a:ext cx="788670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7" name="Rectangles 6"/>
          <p:cNvSpPr/>
          <p:nvPr/>
        </p:nvSpPr>
        <p:spPr>
          <a:xfrm>
            <a:off x="4486275" y="4316095"/>
            <a:ext cx="788670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8" name="Rectangles 7"/>
          <p:cNvSpPr/>
          <p:nvPr/>
        </p:nvSpPr>
        <p:spPr>
          <a:xfrm>
            <a:off x="4486275" y="5596255"/>
            <a:ext cx="788670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2449" y="215900"/>
            <a:ext cx="9402445" cy="610425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793240" y="1304290"/>
            <a:ext cx="720026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7200" b="1" dirty="0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  <a:sym typeface="+mn-ea"/>
              </a:rPr>
              <a:t>chạy</a:t>
            </a:r>
            <a:r>
              <a:rPr lang="en-GB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  <a:sym typeface="+mn-ea"/>
              </a:rPr>
              <a:t> (động từ): người hoặc </a:t>
            </a:r>
          </a:p>
          <a:p>
            <a:pPr algn="ctr"/>
            <a:r>
              <a:rPr lang="en-GB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  <a:sym typeface="+mn-ea"/>
              </a:rPr>
              <a:t>động vật di chuyển bằng</a:t>
            </a:r>
          </a:p>
          <a:p>
            <a:pPr algn="ctr"/>
            <a:r>
              <a:rPr lang="en-GB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  <a:sym typeface="+mn-ea"/>
              </a:rPr>
              <a:t>những bước nhanh, mạnh</a:t>
            </a:r>
          </a:p>
          <a:p>
            <a:pPr algn="ctr"/>
            <a:r>
              <a:rPr lang="en-GB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  <a:sym typeface="+mn-ea"/>
              </a:rPr>
              <a:t> và liên tiếp.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24" y="3022600"/>
            <a:ext cx="4642802" cy="4642802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6818" y="238550"/>
            <a:ext cx="4153788" cy="4153788"/>
          </a:xfrm>
          <a:prstGeom prst="rect">
            <a:avLst/>
          </a:prstGeom>
        </p:spPr>
      </p:pic>
      <p:sp>
        <p:nvSpPr>
          <p:cNvPr id="11" name="MH_Entry_2">
            <a:hlinkClick r:id="" action="ppaction://noaction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79415" y="4509135"/>
            <a:ext cx="8223250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Sự vận động nhanh.</a:t>
            </a:r>
            <a:endParaRPr lang="vi-VN" altLang="en-US" sz="40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sp>
        <p:nvSpPr>
          <p:cNvPr id="5" name="MH_Entry_1">
            <a:hlinkClick r:id="" action="ppaction://noaction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79415" y="3273425"/>
            <a:ext cx="6993890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Sự di chuyển.</a:t>
            </a:r>
            <a:endParaRPr lang="en-US" altLang="en-US" sz="40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sp>
        <p:nvSpPr>
          <p:cNvPr id="14" name="MH_Entry_3">
            <a:hlinkClick r:id="" action="ppaction://noaction"/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79415" y="5875020"/>
            <a:ext cx="6993890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Di chuyển bằng chân.</a:t>
            </a:r>
            <a:endParaRPr lang="en-US" altLang="en-US" sz="36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79830" y="-6350"/>
            <a:ext cx="9079865" cy="2663825"/>
            <a:chOff x="1858" y="-10"/>
            <a:chExt cx="14299" cy="4195"/>
          </a:xfrm>
        </p:grpSpPr>
        <p:sp>
          <p:nvSpPr>
            <p:cNvPr id="21" name="MH_Others_1"/>
            <p:cNvSpPr/>
            <p:nvPr>
              <p:custDataLst>
                <p:tags r:id="rId5"/>
              </p:custDataLst>
            </p:nvPr>
          </p:nvSpPr>
          <p:spPr>
            <a:xfrm>
              <a:off x="2815" y="823"/>
              <a:ext cx="13343" cy="3362"/>
            </a:xfrm>
            <a:custGeom>
              <a:avLst/>
              <a:gdLst>
                <a:gd name="connsiteX0" fmla="*/ 0 w 3254309"/>
                <a:gd name="connsiteY0" fmla="*/ 0 h 696722"/>
                <a:gd name="connsiteX1" fmla="*/ 3254309 w 3254309"/>
                <a:gd name="connsiteY1" fmla="*/ 0 h 696722"/>
                <a:gd name="connsiteX2" fmla="*/ 3254309 w 3254309"/>
                <a:gd name="connsiteY2" fmla="*/ 696722 h 696722"/>
                <a:gd name="connsiteX3" fmla="*/ 0 w 3254309"/>
                <a:gd name="connsiteY3" fmla="*/ 696722 h 696722"/>
                <a:gd name="connsiteX4" fmla="*/ 0 w 3254309"/>
                <a:gd name="connsiteY4" fmla="*/ 0 h 696722"/>
                <a:gd name="connsiteX0-1" fmla="*/ 0 w 3254309"/>
                <a:gd name="connsiteY0-2" fmla="*/ 2004 h 698726"/>
                <a:gd name="connsiteX1-3" fmla="*/ 206017 w 3254309"/>
                <a:gd name="connsiteY1-4" fmla="*/ 0 h 698726"/>
                <a:gd name="connsiteX2-5" fmla="*/ 3254309 w 3254309"/>
                <a:gd name="connsiteY2-6" fmla="*/ 2004 h 698726"/>
                <a:gd name="connsiteX3-7" fmla="*/ 3254309 w 3254309"/>
                <a:gd name="connsiteY3-8" fmla="*/ 698726 h 698726"/>
                <a:gd name="connsiteX4-9" fmla="*/ 0 w 3254309"/>
                <a:gd name="connsiteY4-10" fmla="*/ 698726 h 698726"/>
                <a:gd name="connsiteX5" fmla="*/ 0 w 3254309"/>
                <a:gd name="connsiteY5" fmla="*/ 2004 h 698726"/>
                <a:gd name="connsiteX0-11" fmla="*/ 11697 w 3266006"/>
                <a:gd name="connsiteY0-12" fmla="*/ 2004 h 698726"/>
                <a:gd name="connsiteX1-13" fmla="*/ 217714 w 3266006"/>
                <a:gd name="connsiteY1-14" fmla="*/ 0 h 698726"/>
                <a:gd name="connsiteX2-15" fmla="*/ 3266006 w 3266006"/>
                <a:gd name="connsiteY2-16" fmla="*/ 2004 h 698726"/>
                <a:gd name="connsiteX3-17" fmla="*/ 3266006 w 3266006"/>
                <a:gd name="connsiteY3-18" fmla="*/ 698726 h 698726"/>
                <a:gd name="connsiteX4-19" fmla="*/ 11697 w 3266006"/>
                <a:gd name="connsiteY4-20" fmla="*/ 698726 h 698726"/>
                <a:gd name="connsiteX5-21" fmla="*/ 0 w 3266006"/>
                <a:gd name="connsiteY5-22" fmla="*/ 203200 h 698726"/>
                <a:gd name="connsiteX6" fmla="*/ 11697 w 3266006"/>
                <a:gd name="connsiteY6" fmla="*/ 2004 h 698726"/>
                <a:gd name="connsiteX0-23" fmla="*/ 0 w 3266006"/>
                <a:gd name="connsiteY0-24" fmla="*/ 203200 h 698726"/>
                <a:gd name="connsiteX1-25" fmla="*/ 217714 w 3266006"/>
                <a:gd name="connsiteY1-26" fmla="*/ 0 h 698726"/>
                <a:gd name="connsiteX2-27" fmla="*/ 3266006 w 3266006"/>
                <a:gd name="connsiteY2-28" fmla="*/ 2004 h 698726"/>
                <a:gd name="connsiteX3-29" fmla="*/ 3266006 w 3266006"/>
                <a:gd name="connsiteY3-30" fmla="*/ 698726 h 698726"/>
                <a:gd name="connsiteX4-31" fmla="*/ 11697 w 3266006"/>
                <a:gd name="connsiteY4-32" fmla="*/ 698726 h 698726"/>
                <a:gd name="connsiteX5-33" fmla="*/ 0 w 3266006"/>
                <a:gd name="connsiteY5-34" fmla="*/ 203200 h 698726"/>
                <a:gd name="connsiteX0-35" fmla="*/ 217714 w 3266006"/>
                <a:gd name="connsiteY0-36" fmla="*/ 0 h 698726"/>
                <a:gd name="connsiteX1-37" fmla="*/ 3266006 w 3266006"/>
                <a:gd name="connsiteY1-38" fmla="*/ 2004 h 698726"/>
                <a:gd name="connsiteX2-39" fmla="*/ 3266006 w 3266006"/>
                <a:gd name="connsiteY2-40" fmla="*/ 698726 h 698726"/>
                <a:gd name="connsiteX3-41" fmla="*/ 11697 w 3266006"/>
                <a:gd name="connsiteY3-42" fmla="*/ 698726 h 698726"/>
                <a:gd name="connsiteX4-43" fmla="*/ 0 w 3266006"/>
                <a:gd name="connsiteY4-44" fmla="*/ 203200 h 698726"/>
                <a:gd name="connsiteX5-45" fmla="*/ 309154 w 3266006"/>
                <a:gd name="connsiteY5-46" fmla="*/ 91440 h 698726"/>
                <a:gd name="connsiteX0-47" fmla="*/ 217714 w 3266006"/>
                <a:gd name="connsiteY0-48" fmla="*/ 0 h 698726"/>
                <a:gd name="connsiteX1-49" fmla="*/ 3266006 w 3266006"/>
                <a:gd name="connsiteY1-50" fmla="*/ 2004 h 698726"/>
                <a:gd name="connsiteX2-51" fmla="*/ 3266006 w 3266006"/>
                <a:gd name="connsiteY2-52" fmla="*/ 698726 h 698726"/>
                <a:gd name="connsiteX3-53" fmla="*/ 11697 w 3266006"/>
                <a:gd name="connsiteY3-54" fmla="*/ 698726 h 698726"/>
                <a:gd name="connsiteX4-55" fmla="*/ 0 w 3266006"/>
                <a:gd name="connsiteY4-56" fmla="*/ 203200 h 698726"/>
                <a:gd name="connsiteX0-57" fmla="*/ 206017 w 3254309"/>
                <a:gd name="connsiteY0-58" fmla="*/ 0 h 698726"/>
                <a:gd name="connsiteX1-59" fmla="*/ 3254309 w 3254309"/>
                <a:gd name="connsiteY1-60" fmla="*/ 2004 h 698726"/>
                <a:gd name="connsiteX2-61" fmla="*/ 3254309 w 3254309"/>
                <a:gd name="connsiteY2-62" fmla="*/ 698726 h 698726"/>
                <a:gd name="connsiteX3-63" fmla="*/ 0 w 3254309"/>
                <a:gd name="connsiteY3-64" fmla="*/ 698726 h 698726"/>
                <a:gd name="connsiteX4-65" fmla="*/ 209 w 3254309"/>
                <a:gd name="connsiteY4-66" fmla="*/ 203200 h 6987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54309" h="698726">
                  <a:moveTo>
                    <a:pt x="206017" y="0"/>
                  </a:moveTo>
                  <a:lnTo>
                    <a:pt x="3254309" y="2004"/>
                  </a:lnTo>
                  <a:lnTo>
                    <a:pt x="3254309" y="698726"/>
                  </a:lnTo>
                  <a:lnTo>
                    <a:pt x="0" y="698726"/>
                  </a:lnTo>
                  <a:cubicBezTo>
                    <a:pt x="70" y="533551"/>
                    <a:pt x="139" y="368375"/>
                    <a:pt x="209" y="2032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Bài 2: Dòng nào dưới đây nêu đúng nét nghĩa chung của từ </a:t>
              </a:r>
              <a:r>
                <a:rPr lang="en-GB" alt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“</a:t>
              </a:r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chạy</a:t>
              </a:r>
              <a:r>
                <a:rPr lang="en-GB" alt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”</a:t>
              </a:r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 có trong tất cả các câu trên? </a:t>
              </a:r>
            </a:p>
          </p:txBody>
        </p:sp>
        <p:sp>
          <p:nvSpPr>
            <p:cNvPr id="22" name="MH_Others_2"/>
            <p:cNvSpPr/>
            <p:nvPr>
              <p:custDataLst>
                <p:tags r:id="rId6"/>
              </p:custDataLst>
            </p:nvPr>
          </p:nvSpPr>
          <p:spPr>
            <a:xfrm rot="8275313">
              <a:off x="2404" y="-10"/>
              <a:ext cx="51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3" name="MH_Others_3"/>
            <p:cNvSpPr/>
            <p:nvPr>
              <p:custDataLst>
                <p:tags r:id="rId7"/>
              </p:custDataLst>
            </p:nvPr>
          </p:nvSpPr>
          <p:spPr>
            <a:xfrm rot="5747767">
              <a:off x="2128" y="922"/>
              <a:ext cx="633" cy="117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6" name="Rectangles 5"/>
          <p:cNvSpPr/>
          <p:nvPr/>
        </p:nvSpPr>
        <p:spPr>
          <a:xfrm>
            <a:off x="4486275" y="3164840"/>
            <a:ext cx="788670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7" name="Rectangles 6"/>
          <p:cNvSpPr/>
          <p:nvPr/>
        </p:nvSpPr>
        <p:spPr>
          <a:xfrm>
            <a:off x="4486275" y="4316095"/>
            <a:ext cx="788670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8" name="Rectangles 7"/>
          <p:cNvSpPr/>
          <p:nvPr/>
        </p:nvSpPr>
        <p:spPr>
          <a:xfrm>
            <a:off x="4486275" y="5596255"/>
            <a:ext cx="788670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1"/>
          <a:stretch>
            <a:fillRect/>
          </a:stretch>
        </p:blipFill>
        <p:spPr>
          <a:xfrm>
            <a:off x="342900" y="3128010"/>
            <a:ext cx="3405505" cy="3164205"/>
          </a:xfrm>
          <a:prstGeom prst="rect">
            <a:avLst/>
          </a:prstGeom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B70F04C-A8AE-4F75-9E69-72474DDB1F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210811" y="401447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179830" y="-6350"/>
            <a:ext cx="9658985" cy="2153285"/>
            <a:chOff x="1858" y="-10"/>
            <a:chExt cx="15211" cy="3391"/>
          </a:xfrm>
        </p:grpSpPr>
        <p:sp>
          <p:nvSpPr>
            <p:cNvPr id="21" name="MH_Others_1"/>
            <p:cNvSpPr/>
            <p:nvPr>
              <p:custDataLst>
                <p:tags r:id="rId2"/>
              </p:custDataLst>
            </p:nvPr>
          </p:nvSpPr>
          <p:spPr>
            <a:xfrm>
              <a:off x="2815" y="823"/>
              <a:ext cx="14254" cy="2558"/>
            </a:xfrm>
            <a:custGeom>
              <a:avLst/>
              <a:gdLst>
                <a:gd name="connsiteX0" fmla="*/ 0 w 3254309"/>
                <a:gd name="connsiteY0" fmla="*/ 0 h 696722"/>
                <a:gd name="connsiteX1" fmla="*/ 3254309 w 3254309"/>
                <a:gd name="connsiteY1" fmla="*/ 0 h 696722"/>
                <a:gd name="connsiteX2" fmla="*/ 3254309 w 3254309"/>
                <a:gd name="connsiteY2" fmla="*/ 696722 h 696722"/>
                <a:gd name="connsiteX3" fmla="*/ 0 w 3254309"/>
                <a:gd name="connsiteY3" fmla="*/ 696722 h 696722"/>
                <a:gd name="connsiteX4" fmla="*/ 0 w 3254309"/>
                <a:gd name="connsiteY4" fmla="*/ 0 h 696722"/>
                <a:gd name="connsiteX0-1" fmla="*/ 0 w 3254309"/>
                <a:gd name="connsiteY0-2" fmla="*/ 2004 h 698726"/>
                <a:gd name="connsiteX1-3" fmla="*/ 206017 w 3254309"/>
                <a:gd name="connsiteY1-4" fmla="*/ 0 h 698726"/>
                <a:gd name="connsiteX2-5" fmla="*/ 3254309 w 3254309"/>
                <a:gd name="connsiteY2-6" fmla="*/ 2004 h 698726"/>
                <a:gd name="connsiteX3-7" fmla="*/ 3254309 w 3254309"/>
                <a:gd name="connsiteY3-8" fmla="*/ 698726 h 698726"/>
                <a:gd name="connsiteX4-9" fmla="*/ 0 w 3254309"/>
                <a:gd name="connsiteY4-10" fmla="*/ 698726 h 698726"/>
                <a:gd name="connsiteX5" fmla="*/ 0 w 3254309"/>
                <a:gd name="connsiteY5" fmla="*/ 2004 h 698726"/>
                <a:gd name="connsiteX0-11" fmla="*/ 11697 w 3266006"/>
                <a:gd name="connsiteY0-12" fmla="*/ 2004 h 698726"/>
                <a:gd name="connsiteX1-13" fmla="*/ 217714 w 3266006"/>
                <a:gd name="connsiteY1-14" fmla="*/ 0 h 698726"/>
                <a:gd name="connsiteX2-15" fmla="*/ 3266006 w 3266006"/>
                <a:gd name="connsiteY2-16" fmla="*/ 2004 h 698726"/>
                <a:gd name="connsiteX3-17" fmla="*/ 3266006 w 3266006"/>
                <a:gd name="connsiteY3-18" fmla="*/ 698726 h 698726"/>
                <a:gd name="connsiteX4-19" fmla="*/ 11697 w 3266006"/>
                <a:gd name="connsiteY4-20" fmla="*/ 698726 h 698726"/>
                <a:gd name="connsiteX5-21" fmla="*/ 0 w 3266006"/>
                <a:gd name="connsiteY5-22" fmla="*/ 203200 h 698726"/>
                <a:gd name="connsiteX6" fmla="*/ 11697 w 3266006"/>
                <a:gd name="connsiteY6" fmla="*/ 2004 h 698726"/>
                <a:gd name="connsiteX0-23" fmla="*/ 0 w 3266006"/>
                <a:gd name="connsiteY0-24" fmla="*/ 203200 h 698726"/>
                <a:gd name="connsiteX1-25" fmla="*/ 217714 w 3266006"/>
                <a:gd name="connsiteY1-26" fmla="*/ 0 h 698726"/>
                <a:gd name="connsiteX2-27" fmla="*/ 3266006 w 3266006"/>
                <a:gd name="connsiteY2-28" fmla="*/ 2004 h 698726"/>
                <a:gd name="connsiteX3-29" fmla="*/ 3266006 w 3266006"/>
                <a:gd name="connsiteY3-30" fmla="*/ 698726 h 698726"/>
                <a:gd name="connsiteX4-31" fmla="*/ 11697 w 3266006"/>
                <a:gd name="connsiteY4-32" fmla="*/ 698726 h 698726"/>
                <a:gd name="connsiteX5-33" fmla="*/ 0 w 3266006"/>
                <a:gd name="connsiteY5-34" fmla="*/ 203200 h 698726"/>
                <a:gd name="connsiteX0-35" fmla="*/ 217714 w 3266006"/>
                <a:gd name="connsiteY0-36" fmla="*/ 0 h 698726"/>
                <a:gd name="connsiteX1-37" fmla="*/ 3266006 w 3266006"/>
                <a:gd name="connsiteY1-38" fmla="*/ 2004 h 698726"/>
                <a:gd name="connsiteX2-39" fmla="*/ 3266006 w 3266006"/>
                <a:gd name="connsiteY2-40" fmla="*/ 698726 h 698726"/>
                <a:gd name="connsiteX3-41" fmla="*/ 11697 w 3266006"/>
                <a:gd name="connsiteY3-42" fmla="*/ 698726 h 698726"/>
                <a:gd name="connsiteX4-43" fmla="*/ 0 w 3266006"/>
                <a:gd name="connsiteY4-44" fmla="*/ 203200 h 698726"/>
                <a:gd name="connsiteX5-45" fmla="*/ 309154 w 3266006"/>
                <a:gd name="connsiteY5-46" fmla="*/ 91440 h 698726"/>
                <a:gd name="connsiteX0-47" fmla="*/ 217714 w 3266006"/>
                <a:gd name="connsiteY0-48" fmla="*/ 0 h 698726"/>
                <a:gd name="connsiteX1-49" fmla="*/ 3266006 w 3266006"/>
                <a:gd name="connsiteY1-50" fmla="*/ 2004 h 698726"/>
                <a:gd name="connsiteX2-51" fmla="*/ 3266006 w 3266006"/>
                <a:gd name="connsiteY2-52" fmla="*/ 698726 h 698726"/>
                <a:gd name="connsiteX3-53" fmla="*/ 11697 w 3266006"/>
                <a:gd name="connsiteY3-54" fmla="*/ 698726 h 698726"/>
                <a:gd name="connsiteX4-55" fmla="*/ 0 w 3266006"/>
                <a:gd name="connsiteY4-56" fmla="*/ 203200 h 698726"/>
                <a:gd name="connsiteX0-57" fmla="*/ 206017 w 3254309"/>
                <a:gd name="connsiteY0-58" fmla="*/ 0 h 698726"/>
                <a:gd name="connsiteX1-59" fmla="*/ 3254309 w 3254309"/>
                <a:gd name="connsiteY1-60" fmla="*/ 2004 h 698726"/>
                <a:gd name="connsiteX2-61" fmla="*/ 3254309 w 3254309"/>
                <a:gd name="connsiteY2-62" fmla="*/ 698726 h 698726"/>
                <a:gd name="connsiteX3-63" fmla="*/ 0 w 3254309"/>
                <a:gd name="connsiteY3-64" fmla="*/ 698726 h 698726"/>
                <a:gd name="connsiteX4-65" fmla="*/ 209 w 3254309"/>
                <a:gd name="connsiteY4-66" fmla="*/ 203200 h 6987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54309" h="698726">
                  <a:moveTo>
                    <a:pt x="206017" y="0"/>
                  </a:moveTo>
                  <a:lnTo>
                    <a:pt x="3254309" y="2004"/>
                  </a:lnTo>
                  <a:lnTo>
                    <a:pt x="3254309" y="698726"/>
                  </a:lnTo>
                  <a:lnTo>
                    <a:pt x="0" y="698726"/>
                  </a:lnTo>
                  <a:cubicBezTo>
                    <a:pt x="70" y="533551"/>
                    <a:pt x="139" y="368375"/>
                    <a:pt x="209" y="2032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Bài 3: Khoanh tròn vào chữ cái trước câu có từ </a:t>
              </a:r>
              <a:r>
                <a:rPr lang="en-GB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“</a:t>
              </a:r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ăn</a:t>
              </a:r>
              <a:r>
                <a:rPr lang="en-GB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”</a:t>
              </a:r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 được dùng với nghĩa gốc.</a:t>
              </a:r>
            </a:p>
          </p:txBody>
        </p:sp>
        <p:sp>
          <p:nvSpPr>
            <p:cNvPr id="22" name="MH_Others_2"/>
            <p:cNvSpPr/>
            <p:nvPr>
              <p:custDataLst>
                <p:tags r:id="rId3"/>
              </p:custDataLst>
            </p:nvPr>
          </p:nvSpPr>
          <p:spPr>
            <a:xfrm rot="8275313">
              <a:off x="2404" y="-10"/>
              <a:ext cx="51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3" name="MH_Others_3"/>
            <p:cNvSpPr/>
            <p:nvPr>
              <p:custDataLst>
                <p:tags r:id="rId4"/>
              </p:custDataLst>
            </p:nvPr>
          </p:nvSpPr>
          <p:spPr>
            <a:xfrm rot="5747767">
              <a:off x="2128" y="922"/>
              <a:ext cx="633" cy="117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104465" name="Text Box 17"/>
          <p:cNvSpPr txBox="1"/>
          <p:nvPr/>
        </p:nvSpPr>
        <p:spPr>
          <a:xfrm>
            <a:off x="1912620" y="2917825"/>
            <a:ext cx="9634855" cy="6438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A.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Bác Lê lội ruộng nhiều nên bị nước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chân.</a:t>
            </a:r>
          </a:p>
        </p:txBody>
      </p:sp>
      <p:sp>
        <p:nvSpPr>
          <p:cNvPr id="13" name="Text Box 17"/>
          <p:cNvSpPr txBox="1"/>
          <p:nvPr/>
        </p:nvSpPr>
        <p:spPr>
          <a:xfrm>
            <a:off x="1912620" y="3901440"/>
            <a:ext cx="9635490" cy="1197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Cứ chiều chiều,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Vũ lại nghe tiếng còi tàu vào cảng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than.</a:t>
            </a:r>
          </a:p>
        </p:txBody>
      </p:sp>
      <p:sp>
        <p:nvSpPr>
          <p:cNvPr id="2" name="Text Box 17"/>
          <p:cNvSpPr txBox="1"/>
          <p:nvPr/>
        </p:nvSpPr>
        <p:spPr>
          <a:xfrm>
            <a:off x="1912620" y="5438775"/>
            <a:ext cx="9634855" cy="1197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Hôm nào cũng vậy,</a:t>
            </a: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cả gia đình tôi cùng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bữa cơm tối rất vui vẻ.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15" y="2102485"/>
            <a:ext cx="2115185" cy="2115185"/>
          </a:xfrm>
          <a:prstGeom prst="rect">
            <a:avLst/>
          </a:prstGeom>
        </p:spPr>
      </p:pic>
      <p:pic>
        <p:nvPicPr>
          <p:cNvPr id="3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15" y="3442335"/>
            <a:ext cx="2115185" cy="2115185"/>
          </a:xfrm>
          <a:prstGeom prst="rect">
            <a:avLst/>
          </a:prstGeom>
        </p:spPr>
      </p:pic>
      <p:pic>
        <p:nvPicPr>
          <p:cNvPr id="4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15" y="4742815"/>
            <a:ext cx="2115185" cy="21151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4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65" grpId="0" bldLvl="0" animBg="1"/>
      <p:bldP spid="13" grpId="0" bldLvl="0" animBg="1"/>
      <p:bldP spid="2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3A83AA3C-C16C-48DE-91A4-B9C308CD061E}"/>
              </a:ext>
            </a:extLst>
          </p:cNvPr>
          <p:cNvSpPr/>
          <p:nvPr/>
        </p:nvSpPr>
        <p:spPr>
          <a:xfrm>
            <a:off x="828469" y="495935"/>
            <a:ext cx="10526172" cy="58953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grpSp>
        <p:nvGrpSpPr>
          <p:cNvPr id="10" name="Group 9"/>
          <p:cNvGrpSpPr/>
          <p:nvPr/>
        </p:nvGrpSpPr>
        <p:grpSpPr>
          <a:xfrm>
            <a:off x="1261117" y="4651216"/>
            <a:ext cx="1466850" cy="1224280"/>
            <a:chOff x="553" y="1772"/>
            <a:chExt cx="2310" cy="1928"/>
          </a:xfrm>
        </p:grpSpPr>
        <p:sp>
          <p:nvSpPr>
            <p:cNvPr id="4" name="Oval 3"/>
            <p:cNvSpPr/>
            <p:nvPr/>
          </p:nvSpPr>
          <p:spPr>
            <a:xfrm>
              <a:off x="553" y="1772"/>
              <a:ext cx="2144" cy="192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altLang="en-US"/>
            </a:p>
          </p:txBody>
        </p:sp>
        <p:sp>
          <p:nvSpPr>
            <p:cNvPr id="5" name="MH_Entry_1">
              <a:hlinkClick r:id="" action="ppaction://noaction"/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1143" y="2153"/>
              <a:ext cx="1720" cy="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40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sym typeface="+mn-ea"/>
                </a:rPr>
                <a:t>ăn</a:t>
              </a:r>
            </a:p>
          </p:txBody>
        </p:sp>
      </p:grpSp>
      <p:pic>
        <p:nvPicPr>
          <p:cNvPr id="12" name="Picture 11" descr="hat-nem-tezh-6014-14706441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646" y="3580262"/>
            <a:ext cx="3387289" cy="2384928"/>
          </a:xfrm>
          <a:prstGeom prst="rect">
            <a:avLst/>
          </a:prstGeom>
        </p:spPr>
      </p:pic>
      <p:pic>
        <p:nvPicPr>
          <p:cNvPr id="13" name="Picture 12" descr="than_da_vov_ogbj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376" y="800724"/>
            <a:ext cx="4213350" cy="2336811"/>
          </a:xfrm>
          <a:prstGeom prst="rect">
            <a:avLst/>
          </a:prstGeom>
        </p:spPr>
      </p:pic>
      <p:pic>
        <p:nvPicPr>
          <p:cNvPr id="15" name="Picture 14" descr="Unti2tled_resiz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5541" y="761999"/>
            <a:ext cx="4213349" cy="2375535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223995" y="2745105"/>
            <a:ext cx="2398395" cy="715645"/>
          </a:xfrm>
          <a:prstGeom prst="roundRect">
            <a:avLst/>
          </a:prstGeom>
          <a:solidFill>
            <a:schemeClr val="tx2"/>
          </a:solidFill>
          <a:ln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ăn</a:t>
            </a:r>
            <a:r>
              <a:rPr lang="en-GB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62035" y="2753741"/>
            <a:ext cx="2398395" cy="715645"/>
          </a:xfrm>
          <a:prstGeom prst="roundRect">
            <a:avLst/>
          </a:prstGeom>
          <a:solidFill>
            <a:schemeClr val="tx2"/>
          </a:solidFill>
          <a:ln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GB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ăn</a:t>
            </a:r>
            <a:r>
              <a:rPr lang="en-GB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058687" y="5378418"/>
            <a:ext cx="1701800" cy="715645"/>
          </a:xfrm>
          <a:prstGeom prst="roundRect">
            <a:avLst/>
          </a:prstGeom>
          <a:solidFill>
            <a:schemeClr val="tx2"/>
          </a:solidFill>
          <a:ln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GB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tối</a:t>
            </a:r>
          </a:p>
        </p:txBody>
      </p:sp>
      <p:cxnSp>
        <p:nvCxnSpPr>
          <p:cNvPr id="22" name="Straight Arrow Connector 21"/>
          <p:cNvCxnSpPr>
            <a:cxnSpLocks/>
            <a:stCxn id="4" idx="7"/>
            <a:endCxn id="19" idx="2"/>
          </p:cNvCxnSpPr>
          <p:nvPr/>
        </p:nvCxnSpPr>
        <p:spPr>
          <a:xfrm flipV="1">
            <a:off x="2423179" y="3460750"/>
            <a:ext cx="1000014" cy="136975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 flipV="1">
            <a:off x="2532982" y="3137534"/>
            <a:ext cx="4329053" cy="213677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  <a:stCxn id="4" idx="5"/>
            <a:endCxn id="21" idx="1"/>
          </p:cNvCxnSpPr>
          <p:nvPr/>
        </p:nvCxnSpPr>
        <p:spPr>
          <a:xfrm>
            <a:off x="2423179" y="5696204"/>
            <a:ext cx="3635508" cy="400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30200" y="86995"/>
            <a:ext cx="11099800" cy="2153285"/>
            <a:chOff x="1858" y="-10"/>
            <a:chExt cx="15211" cy="3391"/>
          </a:xfrm>
        </p:grpSpPr>
        <p:sp>
          <p:nvSpPr>
            <p:cNvPr id="21" name="MH_Others_1"/>
            <p:cNvSpPr/>
            <p:nvPr>
              <p:custDataLst>
                <p:tags r:id="rId2"/>
              </p:custDataLst>
            </p:nvPr>
          </p:nvSpPr>
          <p:spPr>
            <a:xfrm>
              <a:off x="2815" y="823"/>
              <a:ext cx="14254" cy="2558"/>
            </a:xfrm>
            <a:custGeom>
              <a:avLst/>
              <a:gdLst>
                <a:gd name="connsiteX0" fmla="*/ 0 w 3254309"/>
                <a:gd name="connsiteY0" fmla="*/ 0 h 696722"/>
                <a:gd name="connsiteX1" fmla="*/ 3254309 w 3254309"/>
                <a:gd name="connsiteY1" fmla="*/ 0 h 696722"/>
                <a:gd name="connsiteX2" fmla="*/ 3254309 w 3254309"/>
                <a:gd name="connsiteY2" fmla="*/ 696722 h 696722"/>
                <a:gd name="connsiteX3" fmla="*/ 0 w 3254309"/>
                <a:gd name="connsiteY3" fmla="*/ 696722 h 696722"/>
                <a:gd name="connsiteX4" fmla="*/ 0 w 3254309"/>
                <a:gd name="connsiteY4" fmla="*/ 0 h 696722"/>
                <a:gd name="connsiteX0-1" fmla="*/ 0 w 3254309"/>
                <a:gd name="connsiteY0-2" fmla="*/ 2004 h 698726"/>
                <a:gd name="connsiteX1-3" fmla="*/ 206017 w 3254309"/>
                <a:gd name="connsiteY1-4" fmla="*/ 0 h 698726"/>
                <a:gd name="connsiteX2-5" fmla="*/ 3254309 w 3254309"/>
                <a:gd name="connsiteY2-6" fmla="*/ 2004 h 698726"/>
                <a:gd name="connsiteX3-7" fmla="*/ 3254309 w 3254309"/>
                <a:gd name="connsiteY3-8" fmla="*/ 698726 h 698726"/>
                <a:gd name="connsiteX4-9" fmla="*/ 0 w 3254309"/>
                <a:gd name="connsiteY4-10" fmla="*/ 698726 h 698726"/>
                <a:gd name="connsiteX5" fmla="*/ 0 w 3254309"/>
                <a:gd name="connsiteY5" fmla="*/ 2004 h 698726"/>
                <a:gd name="connsiteX0-11" fmla="*/ 11697 w 3266006"/>
                <a:gd name="connsiteY0-12" fmla="*/ 2004 h 698726"/>
                <a:gd name="connsiteX1-13" fmla="*/ 217714 w 3266006"/>
                <a:gd name="connsiteY1-14" fmla="*/ 0 h 698726"/>
                <a:gd name="connsiteX2-15" fmla="*/ 3266006 w 3266006"/>
                <a:gd name="connsiteY2-16" fmla="*/ 2004 h 698726"/>
                <a:gd name="connsiteX3-17" fmla="*/ 3266006 w 3266006"/>
                <a:gd name="connsiteY3-18" fmla="*/ 698726 h 698726"/>
                <a:gd name="connsiteX4-19" fmla="*/ 11697 w 3266006"/>
                <a:gd name="connsiteY4-20" fmla="*/ 698726 h 698726"/>
                <a:gd name="connsiteX5-21" fmla="*/ 0 w 3266006"/>
                <a:gd name="connsiteY5-22" fmla="*/ 203200 h 698726"/>
                <a:gd name="connsiteX6" fmla="*/ 11697 w 3266006"/>
                <a:gd name="connsiteY6" fmla="*/ 2004 h 698726"/>
                <a:gd name="connsiteX0-23" fmla="*/ 0 w 3266006"/>
                <a:gd name="connsiteY0-24" fmla="*/ 203200 h 698726"/>
                <a:gd name="connsiteX1-25" fmla="*/ 217714 w 3266006"/>
                <a:gd name="connsiteY1-26" fmla="*/ 0 h 698726"/>
                <a:gd name="connsiteX2-27" fmla="*/ 3266006 w 3266006"/>
                <a:gd name="connsiteY2-28" fmla="*/ 2004 h 698726"/>
                <a:gd name="connsiteX3-29" fmla="*/ 3266006 w 3266006"/>
                <a:gd name="connsiteY3-30" fmla="*/ 698726 h 698726"/>
                <a:gd name="connsiteX4-31" fmla="*/ 11697 w 3266006"/>
                <a:gd name="connsiteY4-32" fmla="*/ 698726 h 698726"/>
                <a:gd name="connsiteX5-33" fmla="*/ 0 w 3266006"/>
                <a:gd name="connsiteY5-34" fmla="*/ 203200 h 698726"/>
                <a:gd name="connsiteX0-35" fmla="*/ 217714 w 3266006"/>
                <a:gd name="connsiteY0-36" fmla="*/ 0 h 698726"/>
                <a:gd name="connsiteX1-37" fmla="*/ 3266006 w 3266006"/>
                <a:gd name="connsiteY1-38" fmla="*/ 2004 h 698726"/>
                <a:gd name="connsiteX2-39" fmla="*/ 3266006 w 3266006"/>
                <a:gd name="connsiteY2-40" fmla="*/ 698726 h 698726"/>
                <a:gd name="connsiteX3-41" fmla="*/ 11697 w 3266006"/>
                <a:gd name="connsiteY3-42" fmla="*/ 698726 h 698726"/>
                <a:gd name="connsiteX4-43" fmla="*/ 0 w 3266006"/>
                <a:gd name="connsiteY4-44" fmla="*/ 203200 h 698726"/>
                <a:gd name="connsiteX5-45" fmla="*/ 309154 w 3266006"/>
                <a:gd name="connsiteY5-46" fmla="*/ 91440 h 698726"/>
                <a:gd name="connsiteX0-47" fmla="*/ 217714 w 3266006"/>
                <a:gd name="connsiteY0-48" fmla="*/ 0 h 698726"/>
                <a:gd name="connsiteX1-49" fmla="*/ 3266006 w 3266006"/>
                <a:gd name="connsiteY1-50" fmla="*/ 2004 h 698726"/>
                <a:gd name="connsiteX2-51" fmla="*/ 3266006 w 3266006"/>
                <a:gd name="connsiteY2-52" fmla="*/ 698726 h 698726"/>
                <a:gd name="connsiteX3-53" fmla="*/ 11697 w 3266006"/>
                <a:gd name="connsiteY3-54" fmla="*/ 698726 h 698726"/>
                <a:gd name="connsiteX4-55" fmla="*/ 0 w 3266006"/>
                <a:gd name="connsiteY4-56" fmla="*/ 203200 h 698726"/>
                <a:gd name="connsiteX0-57" fmla="*/ 206017 w 3254309"/>
                <a:gd name="connsiteY0-58" fmla="*/ 0 h 698726"/>
                <a:gd name="connsiteX1-59" fmla="*/ 3254309 w 3254309"/>
                <a:gd name="connsiteY1-60" fmla="*/ 2004 h 698726"/>
                <a:gd name="connsiteX2-61" fmla="*/ 3254309 w 3254309"/>
                <a:gd name="connsiteY2-62" fmla="*/ 698726 h 698726"/>
                <a:gd name="connsiteX3-63" fmla="*/ 0 w 3254309"/>
                <a:gd name="connsiteY3-64" fmla="*/ 698726 h 698726"/>
                <a:gd name="connsiteX4-65" fmla="*/ 209 w 3254309"/>
                <a:gd name="connsiteY4-66" fmla="*/ 203200 h 6987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54309" h="698726">
                  <a:moveTo>
                    <a:pt x="206017" y="0"/>
                  </a:moveTo>
                  <a:lnTo>
                    <a:pt x="3254309" y="2004"/>
                  </a:lnTo>
                  <a:lnTo>
                    <a:pt x="3254309" y="698726"/>
                  </a:lnTo>
                  <a:lnTo>
                    <a:pt x="0" y="698726"/>
                  </a:lnTo>
                  <a:cubicBezTo>
                    <a:pt x="70" y="533551"/>
                    <a:pt x="139" y="368375"/>
                    <a:pt x="209" y="2032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Bài 3: Khoanh tròn vào chữ cái trước câu có từ </a:t>
              </a:r>
              <a:r>
                <a:rPr lang="en-GB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“</a:t>
              </a:r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ăn</a:t>
              </a:r>
              <a:r>
                <a:rPr lang="en-GB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”</a:t>
              </a:r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 được dùng với nghĩa gốc.</a:t>
              </a:r>
            </a:p>
          </p:txBody>
        </p:sp>
        <p:sp>
          <p:nvSpPr>
            <p:cNvPr id="22" name="MH_Others_2"/>
            <p:cNvSpPr/>
            <p:nvPr>
              <p:custDataLst>
                <p:tags r:id="rId3"/>
              </p:custDataLst>
            </p:nvPr>
          </p:nvSpPr>
          <p:spPr>
            <a:xfrm rot="8275313">
              <a:off x="2404" y="-10"/>
              <a:ext cx="51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3" name="MH_Others_3"/>
            <p:cNvSpPr/>
            <p:nvPr>
              <p:custDataLst>
                <p:tags r:id="rId4"/>
              </p:custDataLst>
            </p:nvPr>
          </p:nvSpPr>
          <p:spPr>
            <a:xfrm rot="5747767">
              <a:off x="2128" y="922"/>
              <a:ext cx="633" cy="117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104465" name="Text Box 17"/>
          <p:cNvSpPr txBox="1"/>
          <p:nvPr/>
        </p:nvSpPr>
        <p:spPr>
          <a:xfrm>
            <a:off x="1417320" y="2672080"/>
            <a:ext cx="9634855" cy="6438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A.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Bác Lê lội ruộng nhiều nên bị nước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chân.</a:t>
            </a:r>
          </a:p>
        </p:txBody>
      </p:sp>
      <p:sp>
        <p:nvSpPr>
          <p:cNvPr id="13" name="Text Box 17"/>
          <p:cNvSpPr txBox="1"/>
          <p:nvPr/>
        </p:nvSpPr>
        <p:spPr>
          <a:xfrm>
            <a:off x="1417320" y="3655695"/>
            <a:ext cx="9635490" cy="1197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Cứ chiều chiều,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Vũ lại nghe tiếng còi tàu vào cảng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than.</a:t>
            </a:r>
          </a:p>
        </p:txBody>
      </p:sp>
      <p:sp>
        <p:nvSpPr>
          <p:cNvPr id="2" name="Text Box 17"/>
          <p:cNvSpPr txBox="1"/>
          <p:nvPr/>
        </p:nvSpPr>
        <p:spPr>
          <a:xfrm>
            <a:off x="1417320" y="5193030"/>
            <a:ext cx="9634855" cy="1197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Hôm nào cũng vậy,</a:t>
            </a: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cả gia đình tôi cùng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bữa cơm tối rất vui vẻ.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7246" y="2146935"/>
            <a:ext cx="2115185" cy="2115185"/>
          </a:xfrm>
          <a:prstGeom prst="rect">
            <a:avLst/>
          </a:prstGeom>
        </p:spPr>
      </p:pic>
      <p:pic>
        <p:nvPicPr>
          <p:cNvPr id="3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7246" y="3486785"/>
            <a:ext cx="2115185" cy="2115185"/>
          </a:xfrm>
          <a:prstGeom prst="rect">
            <a:avLst/>
          </a:prstGeom>
        </p:spPr>
      </p:pic>
      <p:pic>
        <p:nvPicPr>
          <p:cNvPr id="4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7246" y="4787265"/>
            <a:ext cx="2115185" cy="211518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C6ADA11F-2752-4A2A-9DD7-62EB949B47D9}"/>
              </a:ext>
            </a:extLst>
          </p:cNvPr>
          <p:cNvSpPr/>
          <p:nvPr/>
        </p:nvSpPr>
        <p:spPr>
          <a:xfrm>
            <a:off x="1417320" y="5220335"/>
            <a:ext cx="609600" cy="57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04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65" grpId="0" animBg="1"/>
      <p:bldP spid="13" grpId="0" animBg="1"/>
      <p:bldP spid="14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94910" y="2146935"/>
            <a:ext cx="5555615" cy="4556125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80" y="1604010"/>
            <a:ext cx="5415915" cy="541591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179830" y="-6350"/>
            <a:ext cx="10271125" cy="2153285"/>
            <a:chOff x="1858" y="-10"/>
            <a:chExt cx="16175" cy="3391"/>
          </a:xfrm>
        </p:grpSpPr>
        <p:sp>
          <p:nvSpPr>
            <p:cNvPr id="21" name="MH_Others_1"/>
            <p:cNvSpPr/>
            <p:nvPr>
              <p:custDataLst>
                <p:tags r:id="rId1"/>
              </p:custDataLst>
            </p:nvPr>
          </p:nvSpPr>
          <p:spPr>
            <a:xfrm>
              <a:off x="2815" y="823"/>
              <a:ext cx="15218" cy="2558"/>
            </a:xfrm>
            <a:custGeom>
              <a:avLst/>
              <a:gdLst>
                <a:gd name="connsiteX0" fmla="*/ 0 w 3254309"/>
                <a:gd name="connsiteY0" fmla="*/ 0 h 696722"/>
                <a:gd name="connsiteX1" fmla="*/ 3254309 w 3254309"/>
                <a:gd name="connsiteY1" fmla="*/ 0 h 696722"/>
                <a:gd name="connsiteX2" fmla="*/ 3254309 w 3254309"/>
                <a:gd name="connsiteY2" fmla="*/ 696722 h 696722"/>
                <a:gd name="connsiteX3" fmla="*/ 0 w 3254309"/>
                <a:gd name="connsiteY3" fmla="*/ 696722 h 696722"/>
                <a:gd name="connsiteX4" fmla="*/ 0 w 3254309"/>
                <a:gd name="connsiteY4" fmla="*/ 0 h 696722"/>
                <a:gd name="connsiteX0-1" fmla="*/ 0 w 3254309"/>
                <a:gd name="connsiteY0-2" fmla="*/ 2004 h 698726"/>
                <a:gd name="connsiteX1-3" fmla="*/ 206017 w 3254309"/>
                <a:gd name="connsiteY1-4" fmla="*/ 0 h 698726"/>
                <a:gd name="connsiteX2-5" fmla="*/ 3254309 w 3254309"/>
                <a:gd name="connsiteY2-6" fmla="*/ 2004 h 698726"/>
                <a:gd name="connsiteX3-7" fmla="*/ 3254309 w 3254309"/>
                <a:gd name="connsiteY3-8" fmla="*/ 698726 h 698726"/>
                <a:gd name="connsiteX4-9" fmla="*/ 0 w 3254309"/>
                <a:gd name="connsiteY4-10" fmla="*/ 698726 h 698726"/>
                <a:gd name="connsiteX5" fmla="*/ 0 w 3254309"/>
                <a:gd name="connsiteY5" fmla="*/ 2004 h 698726"/>
                <a:gd name="connsiteX0-11" fmla="*/ 11697 w 3266006"/>
                <a:gd name="connsiteY0-12" fmla="*/ 2004 h 698726"/>
                <a:gd name="connsiteX1-13" fmla="*/ 217714 w 3266006"/>
                <a:gd name="connsiteY1-14" fmla="*/ 0 h 698726"/>
                <a:gd name="connsiteX2-15" fmla="*/ 3266006 w 3266006"/>
                <a:gd name="connsiteY2-16" fmla="*/ 2004 h 698726"/>
                <a:gd name="connsiteX3-17" fmla="*/ 3266006 w 3266006"/>
                <a:gd name="connsiteY3-18" fmla="*/ 698726 h 698726"/>
                <a:gd name="connsiteX4-19" fmla="*/ 11697 w 3266006"/>
                <a:gd name="connsiteY4-20" fmla="*/ 698726 h 698726"/>
                <a:gd name="connsiteX5-21" fmla="*/ 0 w 3266006"/>
                <a:gd name="connsiteY5-22" fmla="*/ 203200 h 698726"/>
                <a:gd name="connsiteX6" fmla="*/ 11697 w 3266006"/>
                <a:gd name="connsiteY6" fmla="*/ 2004 h 698726"/>
                <a:gd name="connsiteX0-23" fmla="*/ 0 w 3266006"/>
                <a:gd name="connsiteY0-24" fmla="*/ 203200 h 698726"/>
                <a:gd name="connsiteX1-25" fmla="*/ 217714 w 3266006"/>
                <a:gd name="connsiteY1-26" fmla="*/ 0 h 698726"/>
                <a:gd name="connsiteX2-27" fmla="*/ 3266006 w 3266006"/>
                <a:gd name="connsiteY2-28" fmla="*/ 2004 h 698726"/>
                <a:gd name="connsiteX3-29" fmla="*/ 3266006 w 3266006"/>
                <a:gd name="connsiteY3-30" fmla="*/ 698726 h 698726"/>
                <a:gd name="connsiteX4-31" fmla="*/ 11697 w 3266006"/>
                <a:gd name="connsiteY4-32" fmla="*/ 698726 h 698726"/>
                <a:gd name="connsiteX5-33" fmla="*/ 0 w 3266006"/>
                <a:gd name="connsiteY5-34" fmla="*/ 203200 h 698726"/>
                <a:gd name="connsiteX0-35" fmla="*/ 217714 w 3266006"/>
                <a:gd name="connsiteY0-36" fmla="*/ 0 h 698726"/>
                <a:gd name="connsiteX1-37" fmla="*/ 3266006 w 3266006"/>
                <a:gd name="connsiteY1-38" fmla="*/ 2004 h 698726"/>
                <a:gd name="connsiteX2-39" fmla="*/ 3266006 w 3266006"/>
                <a:gd name="connsiteY2-40" fmla="*/ 698726 h 698726"/>
                <a:gd name="connsiteX3-41" fmla="*/ 11697 w 3266006"/>
                <a:gd name="connsiteY3-42" fmla="*/ 698726 h 698726"/>
                <a:gd name="connsiteX4-43" fmla="*/ 0 w 3266006"/>
                <a:gd name="connsiteY4-44" fmla="*/ 203200 h 698726"/>
                <a:gd name="connsiteX5-45" fmla="*/ 309154 w 3266006"/>
                <a:gd name="connsiteY5-46" fmla="*/ 91440 h 698726"/>
                <a:gd name="connsiteX0-47" fmla="*/ 217714 w 3266006"/>
                <a:gd name="connsiteY0-48" fmla="*/ 0 h 698726"/>
                <a:gd name="connsiteX1-49" fmla="*/ 3266006 w 3266006"/>
                <a:gd name="connsiteY1-50" fmla="*/ 2004 h 698726"/>
                <a:gd name="connsiteX2-51" fmla="*/ 3266006 w 3266006"/>
                <a:gd name="connsiteY2-52" fmla="*/ 698726 h 698726"/>
                <a:gd name="connsiteX3-53" fmla="*/ 11697 w 3266006"/>
                <a:gd name="connsiteY3-54" fmla="*/ 698726 h 698726"/>
                <a:gd name="connsiteX4-55" fmla="*/ 0 w 3266006"/>
                <a:gd name="connsiteY4-56" fmla="*/ 203200 h 698726"/>
                <a:gd name="connsiteX0-57" fmla="*/ 206017 w 3254309"/>
                <a:gd name="connsiteY0-58" fmla="*/ 0 h 698726"/>
                <a:gd name="connsiteX1-59" fmla="*/ 3254309 w 3254309"/>
                <a:gd name="connsiteY1-60" fmla="*/ 2004 h 698726"/>
                <a:gd name="connsiteX2-61" fmla="*/ 3254309 w 3254309"/>
                <a:gd name="connsiteY2-62" fmla="*/ 698726 h 698726"/>
                <a:gd name="connsiteX3-63" fmla="*/ 0 w 3254309"/>
                <a:gd name="connsiteY3-64" fmla="*/ 698726 h 698726"/>
                <a:gd name="connsiteX4-65" fmla="*/ 209 w 3254309"/>
                <a:gd name="connsiteY4-66" fmla="*/ 203200 h 6987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54309" h="698726">
                  <a:moveTo>
                    <a:pt x="206017" y="0"/>
                  </a:moveTo>
                  <a:lnTo>
                    <a:pt x="3254309" y="2004"/>
                  </a:lnTo>
                  <a:lnTo>
                    <a:pt x="3254309" y="698726"/>
                  </a:lnTo>
                  <a:lnTo>
                    <a:pt x="0" y="698726"/>
                  </a:lnTo>
                  <a:cubicBezTo>
                    <a:pt x="70" y="533551"/>
                    <a:pt x="139" y="368375"/>
                    <a:pt x="209" y="2032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Bài </a:t>
              </a:r>
              <a:r>
                <a:rPr lang="en-GB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4</a:t>
              </a:r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: Chọn một trong hai từ đi hoặc đứng, đặt câu để phân biệt các nghĩa của từ ấy:</a:t>
              </a:r>
            </a:p>
          </p:txBody>
        </p:sp>
        <p:sp>
          <p:nvSpPr>
            <p:cNvPr id="22" name="MH_Others_2"/>
            <p:cNvSpPr/>
            <p:nvPr>
              <p:custDataLst>
                <p:tags r:id="rId2"/>
              </p:custDataLst>
            </p:nvPr>
          </p:nvSpPr>
          <p:spPr>
            <a:xfrm rot="8275313">
              <a:off x="2404" y="-10"/>
              <a:ext cx="51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3" name="MH_Others_3"/>
            <p:cNvSpPr/>
            <p:nvPr>
              <p:custDataLst>
                <p:tags r:id="rId3"/>
              </p:custDataLst>
            </p:nvPr>
          </p:nvSpPr>
          <p:spPr>
            <a:xfrm rot="5747767">
              <a:off x="2128" y="922"/>
              <a:ext cx="633" cy="117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5753735" y="3039110"/>
            <a:ext cx="4378325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i="1" u="sng" dirty="0">
                <a:solidFill>
                  <a:schemeClr val="tx2"/>
                </a:solidFill>
                <a:latin typeface="Times New Roman" panose="02020603050405020304" pitchFamily="18" charset="0"/>
                <a:sym typeface="+mn-ea"/>
              </a:rPr>
              <a:t>Chú ý: </a:t>
            </a:r>
            <a:r>
              <a:rPr lang="en-US" altLang="en-US" sz="2800" i="1" dirty="0">
                <a:solidFill>
                  <a:schemeClr val="tx2"/>
                </a:solidFill>
                <a:latin typeface="Times New Roman" panose="02020603050405020304" pitchFamily="18" charset="0"/>
                <a:sym typeface="+mn-ea"/>
              </a:rPr>
              <a:t>Chỉ đặt câu với các nghĩa đã cho của từ “đi” và “đứng”. Không đặt câu với các nghĩa khác.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7427C624-DBC6-45D9-9C1B-9DC82D286442}"/>
              </a:ext>
            </a:extLst>
          </p:cNvPr>
          <p:cNvSpPr/>
          <p:nvPr/>
        </p:nvSpPr>
        <p:spPr>
          <a:xfrm>
            <a:off x="828469" y="495935"/>
            <a:ext cx="10526172" cy="58953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3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362450" y="192405"/>
            <a:ext cx="3011805" cy="1289050"/>
          </a:xfrm>
          <a:prstGeom prst="rect">
            <a:avLst/>
          </a:prstGeom>
        </p:spPr>
      </p:pic>
      <p:sp>
        <p:nvSpPr>
          <p:cNvPr id="3" name="Text Box 11"/>
          <p:cNvSpPr txBox="1"/>
          <p:nvPr/>
        </p:nvSpPr>
        <p:spPr>
          <a:xfrm>
            <a:off x="5040630" y="422275"/>
            <a:ext cx="2110105" cy="82867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a. Đi </a:t>
            </a:r>
          </a:p>
        </p:txBody>
      </p:sp>
      <p:sp>
        <p:nvSpPr>
          <p:cNvPr id="6" name="Text Box 13"/>
          <p:cNvSpPr txBox="1"/>
          <p:nvPr/>
        </p:nvSpPr>
        <p:spPr>
          <a:xfrm>
            <a:off x="1610995" y="1421765"/>
            <a:ext cx="10915650" cy="119761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Nghĩa 1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tự di chuyển bằng bàn chân.</a:t>
            </a:r>
          </a:p>
          <a:p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6"/>
          <p:cNvSpPr txBox="1"/>
          <p:nvPr/>
        </p:nvSpPr>
        <p:spPr>
          <a:xfrm>
            <a:off x="1610995" y="3696335"/>
            <a:ext cx="7344410" cy="119761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Nghĩa 2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mang (xỏ) vào chân hoặc tay để che, giữ.</a:t>
            </a:r>
          </a:p>
        </p:txBody>
      </p:sp>
      <p:sp>
        <p:nvSpPr>
          <p:cNvPr id="11" name="Text Box 29"/>
          <p:cNvSpPr txBox="1"/>
          <p:nvPr/>
        </p:nvSpPr>
        <p:spPr>
          <a:xfrm>
            <a:off x="2632710" y="2134870"/>
            <a:ext cx="6305550" cy="64389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Ví dụ: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Bé 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Na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đang tập 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30"/>
          <p:cNvSpPr txBox="1"/>
          <p:nvPr/>
        </p:nvSpPr>
        <p:spPr>
          <a:xfrm>
            <a:off x="2632710" y="5101590"/>
            <a:ext cx="6170930" cy="119761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Ví dụ: 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Bé Na thích </a:t>
            </a:r>
            <a:r>
              <a:rPr lang="en-GB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đôi giày màu hồng.</a:t>
            </a:r>
          </a:p>
        </p:txBody>
      </p:sp>
      <p:pic>
        <p:nvPicPr>
          <p:cNvPr id="1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55113" y="2496694"/>
            <a:ext cx="3687890" cy="4114800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73910" y="3124835"/>
            <a:ext cx="5795010" cy="246380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4500245"/>
            <a:ext cx="1845945" cy="2357755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497820" y="501650"/>
            <a:ext cx="1503680" cy="303784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0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charRg st="0" end="3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EB5E9295-6AB4-4DB1-8517-2B64C6EE20DD}"/>
              </a:ext>
            </a:extLst>
          </p:cNvPr>
          <p:cNvSpPr/>
          <p:nvPr/>
        </p:nvSpPr>
        <p:spPr>
          <a:xfrm>
            <a:off x="828469" y="495935"/>
            <a:ext cx="10526172" cy="58953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3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362450" y="192405"/>
            <a:ext cx="3011805" cy="1289050"/>
          </a:xfrm>
          <a:prstGeom prst="rect">
            <a:avLst/>
          </a:prstGeom>
        </p:spPr>
      </p:pic>
      <p:sp>
        <p:nvSpPr>
          <p:cNvPr id="3" name="Text Box 11"/>
          <p:cNvSpPr txBox="1"/>
          <p:nvPr/>
        </p:nvSpPr>
        <p:spPr>
          <a:xfrm>
            <a:off x="4545965" y="422275"/>
            <a:ext cx="2604770" cy="82867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 Đ</a:t>
            </a:r>
            <a:r>
              <a:rPr lang="en-GB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Text Box 13"/>
          <p:cNvSpPr txBox="1"/>
          <p:nvPr/>
        </p:nvSpPr>
        <p:spPr>
          <a:xfrm>
            <a:off x="1610995" y="1421765"/>
            <a:ext cx="6851015" cy="175196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Nghĩa 1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ở tư thế thân thẳng, chân đặt trên mặt nền.</a:t>
            </a:r>
          </a:p>
          <a:p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6"/>
          <p:cNvSpPr txBox="1"/>
          <p:nvPr/>
        </p:nvSpPr>
        <p:spPr>
          <a:xfrm>
            <a:off x="1610995" y="4363085"/>
            <a:ext cx="6867525" cy="64389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Nghĩa 2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ngừng chuyển động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   </a:t>
            </a:r>
          </a:p>
        </p:txBody>
      </p:sp>
      <p:sp>
        <p:nvSpPr>
          <p:cNvPr id="11" name="Text Box 29"/>
          <p:cNvSpPr txBox="1"/>
          <p:nvPr/>
        </p:nvSpPr>
        <p:spPr>
          <a:xfrm>
            <a:off x="2306955" y="2687955"/>
            <a:ext cx="7109460" cy="64389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Ví dụ: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ố </a:t>
            </a:r>
            <a:r>
              <a:rPr lang="en-GB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đứng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đợi bạn Nam ra về.</a:t>
            </a:r>
          </a:p>
        </p:txBody>
      </p:sp>
      <p:sp>
        <p:nvSpPr>
          <p:cNvPr id="14" name="Text Box 30"/>
          <p:cNvSpPr txBox="1"/>
          <p:nvPr/>
        </p:nvSpPr>
        <p:spPr>
          <a:xfrm>
            <a:off x="2306955" y="5006975"/>
            <a:ext cx="6170930" cy="64389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Ví dụ: 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Trời đang </a:t>
            </a:r>
            <a:r>
              <a:rPr lang="en-GB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đứng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gió.</a:t>
            </a:r>
          </a:p>
        </p:txBody>
      </p:sp>
      <p:pic>
        <p:nvPicPr>
          <p:cNvPr id="2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73910" y="3664585"/>
            <a:ext cx="6500495" cy="276225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500245"/>
            <a:ext cx="1845945" cy="2357755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497820" y="501650"/>
            <a:ext cx="1503680" cy="303784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938149" y="2619375"/>
            <a:ext cx="2875216" cy="41148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0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charRg st="0" end="3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99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" y="1724061"/>
            <a:ext cx="5487190" cy="6858000"/>
          </a:xfrm>
          <a:prstGeom prst="rect">
            <a:avLst/>
          </a:prstGeom>
        </p:spPr>
      </p:pic>
      <p:pic>
        <p:nvPicPr>
          <p:cNvPr id="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477385" y="952500"/>
            <a:ext cx="6938010" cy="449516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5045710" y="2348865"/>
            <a:ext cx="5763260" cy="13220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000" b="1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 xem câu mình đặt có đúng và hay không nhé!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113780" y="575945"/>
            <a:ext cx="4643120" cy="1122680"/>
          </a:xfrm>
          <a:prstGeom prst="roundRect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ĐỒNG NGHĨA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113780" y="2174875"/>
            <a:ext cx="4643120" cy="1122680"/>
          </a:xfrm>
          <a:prstGeom prst="roundRect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TRÁI NGHĨA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13780" y="3773805"/>
            <a:ext cx="4643120" cy="1122680"/>
          </a:xfrm>
          <a:prstGeom prst="roundRect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ĐỒNG ÂM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13780" y="5372735"/>
            <a:ext cx="4643120" cy="1122680"/>
          </a:xfrm>
          <a:prstGeom prst="roundRect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NHIỀU NGHĨA</a:t>
            </a:r>
          </a:p>
        </p:txBody>
      </p:sp>
      <p:pic>
        <p:nvPicPr>
          <p:cNvPr id="8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" y="-133985"/>
            <a:ext cx="5593715" cy="6991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2" animBg="1"/>
      <p:bldP spid="7" grpId="3" animBg="1"/>
      <p:bldP spid="7" grpId="4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93;p47">
            <a:extLst>
              <a:ext uri="{FF2B5EF4-FFF2-40B4-BE49-F238E27FC236}">
                <a16:creationId xmlns:a16="http://schemas.microsoft.com/office/drawing/2014/main" id="{233F5C72-0AF1-4BE9-ADC6-8252B0057D17}"/>
              </a:ext>
            </a:extLst>
          </p:cNvPr>
          <p:cNvSpPr/>
          <p:nvPr/>
        </p:nvSpPr>
        <p:spPr>
          <a:xfrm rot="10171928">
            <a:off x="3417855" y="547785"/>
            <a:ext cx="8427501" cy="5591171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图片 43">
            <a:extLst>
              <a:ext uri="{FF2B5EF4-FFF2-40B4-BE49-F238E27FC236}">
                <a16:creationId xmlns:a16="http://schemas.microsoft.com/office/drawing/2014/main" id="{34E59147-7F58-4DA2-8919-C5E476957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-171260"/>
            <a:ext cx="7023100" cy="69680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F8C554-0E62-4768-A2CD-337717D0108A}"/>
              </a:ext>
            </a:extLst>
          </p:cNvPr>
          <p:cNvSpPr/>
          <p:nvPr/>
        </p:nvSpPr>
        <p:spPr>
          <a:xfrm>
            <a:off x="4799249" y="1664044"/>
            <a:ext cx="70231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iCiel Gotham Ultra" pitchFamily="50" charset="0"/>
                <a:cs typeface="iCiel Gotham Ultra" pitchFamily="50" charset="0"/>
              </a:rPr>
              <a:t>Dặn dò</a:t>
            </a:r>
            <a:endParaRPr lang="en-US" sz="9600" b="1" cap="none" spc="0">
              <a:ln w="571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  <a:latin typeface="iCiel Gotham Ultra" pitchFamily="50" charset="0"/>
              <a:cs typeface="iCiel Gotham Ultra" pitchFamily="50" charset="0"/>
            </a:endParaRPr>
          </a:p>
        </p:txBody>
      </p:sp>
      <p:sp>
        <p:nvSpPr>
          <p:cNvPr id="6" name="MH_Others_1">
            <a:extLst>
              <a:ext uri="{FF2B5EF4-FFF2-40B4-BE49-F238E27FC236}">
                <a16:creationId xmlns:a16="http://schemas.microsoft.com/office/drawing/2014/main" id="{F29F76D2-BE68-4725-9FB2-4F1AA1A3D0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896524" y="3233704"/>
            <a:ext cx="7023100" cy="1624330"/>
          </a:xfrm>
          <a:custGeom>
            <a:avLst/>
            <a:gdLst>
              <a:gd name="connsiteX0" fmla="*/ 0 w 3254309"/>
              <a:gd name="connsiteY0" fmla="*/ 0 h 696722"/>
              <a:gd name="connsiteX1" fmla="*/ 3254309 w 3254309"/>
              <a:gd name="connsiteY1" fmla="*/ 0 h 696722"/>
              <a:gd name="connsiteX2" fmla="*/ 3254309 w 3254309"/>
              <a:gd name="connsiteY2" fmla="*/ 696722 h 696722"/>
              <a:gd name="connsiteX3" fmla="*/ 0 w 3254309"/>
              <a:gd name="connsiteY3" fmla="*/ 696722 h 696722"/>
              <a:gd name="connsiteX4" fmla="*/ 0 w 3254309"/>
              <a:gd name="connsiteY4" fmla="*/ 0 h 696722"/>
              <a:gd name="connsiteX0-1" fmla="*/ 0 w 3254309"/>
              <a:gd name="connsiteY0-2" fmla="*/ 2004 h 698726"/>
              <a:gd name="connsiteX1-3" fmla="*/ 206017 w 3254309"/>
              <a:gd name="connsiteY1-4" fmla="*/ 0 h 698726"/>
              <a:gd name="connsiteX2-5" fmla="*/ 3254309 w 3254309"/>
              <a:gd name="connsiteY2-6" fmla="*/ 2004 h 698726"/>
              <a:gd name="connsiteX3-7" fmla="*/ 3254309 w 3254309"/>
              <a:gd name="connsiteY3-8" fmla="*/ 698726 h 698726"/>
              <a:gd name="connsiteX4-9" fmla="*/ 0 w 3254309"/>
              <a:gd name="connsiteY4-10" fmla="*/ 698726 h 698726"/>
              <a:gd name="connsiteX5" fmla="*/ 0 w 3254309"/>
              <a:gd name="connsiteY5" fmla="*/ 2004 h 698726"/>
              <a:gd name="connsiteX0-11" fmla="*/ 11697 w 3266006"/>
              <a:gd name="connsiteY0-12" fmla="*/ 2004 h 698726"/>
              <a:gd name="connsiteX1-13" fmla="*/ 217714 w 3266006"/>
              <a:gd name="connsiteY1-14" fmla="*/ 0 h 698726"/>
              <a:gd name="connsiteX2-15" fmla="*/ 3266006 w 3266006"/>
              <a:gd name="connsiteY2-16" fmla="*/ 2004 h 698726"/>
              <a:gd name="connsiteX3-17" fmla="*/ 3266006 w 3266006"/>
              <a:gd name="connsiteY3-18" fmla="*/ 698726 h 698726"/>
              <a:gd name="connsiteX4-19" fmla="*/ 11697 w 3266006"/>
              <a:gd name="connsiteY4-20" fmla="*/ 698726 h 698726"/>
              <a:gd name="connsiteX5-21" fmla="*/ 0 w 3266006"/>
              <a:gd name="connsiteY5-22" fmla="*/ 203200 h 698726"/>
              <a:gd name="connsiteX6" fmla="*/ 11697 w 3266006"/>
              <a:gd name="connsiteY6" fmla="*/ 2004 h 698726"/>
              <a:gd name="connsiteX0-23" fmla="*/ 0 w 3266006"/>
              <a:gd name="connsiteY0-24" fmla="*/ 203200 h 698726"/>
              <a:gd name="connsiteX1-25" fmla="*/ 217714 w 3266006"/>
              <a:gd name="connsiteY1-26" fmla="*/ 0 h 698726"/>
              <a:gd name="connsiteX2-27" fmla="*/ 3266006 w 3266006"/>
              <a:gd name="connsiteY2-28" fmla="*/ 2004 h 698726"/>
              <a:gd name="connsiteX3-29" fmla="*/ 3266006 w 3266006"/>
              <a:gd name="connsiteY3-30" fmla="*/ 698726 h 698726"/>
              <a:gd name="connsiteX4-31" fmla="*/ 11697 w 3266006"/>
              <a:gd name="connsiteY4-32" fmla="*/ 698726 h 698726"/>
              <a:gd name="connsiteX5-33" fmla="*/ 0 w 3266006"/>
              <a:gd name="connsiteY5-34" fmla="*/ 203200 h 698726"/>
              <a:gd name="connsiteX0-35" fmla="*/ 217714 w 3266006"/>
              <a:gd name="connsiteY0-36" fmla="*/ 0 h 698726"/>
              <a:gd name="connsiteX1-37" fmla="*/ 3266006 w 3266006"/>
              <a:gd name="connsiteY1-38" fmla="*/ 2004 h 698726"/>
              <a:gd name="connsiteX2-39" fmla="*/ 3266006 w 3266006"/>
              <a:gd name="connsiteY2-40" fmla="*/ 698726 h 698726"/>
              <a:gd name="connsiteX3-41" fmla="*/ 11697 w 3266006"/>
              <a:gd name="connsiteY3-42" fmla="*/ 698726 h 698726"/>
              <a:gd name="connsiteX4-43" fmla="*/ 0 w 3266006"/>
              <a:gd name="connsiteY4-44" fmla="*/ 203200 h 698726"/>
              <a:gd name="connsiteX5-45" fmla="*/ 309154 w 3266006"/>
              <a:gd name="connsiteY5-46" fmla="*/ 91440 h 698726"/>
              <a:gd name="connsiteX0-47" fmla="*/ 217714 w 3266006"/>
              <a:gd name="connsiteY0-48" fmla="*/ 0 h 698726"/>
              <a:gd name="connsiteX1-49" fmla="*/ 3266006 w 3266006"/>
              <a:gd name="connsiteY1-50" fmla="*/ 2004 h 698726"/>
              <a:gd name="connsiteX2-51" fmla="*/ 3266006 w 3266006"/>
              <a:gd name="connsiteY2-52" fmla="*/ 698726 h 698726"/>
              <a:gd name="connsiteX3-53" fmla="*/ 11697 w 3266006"/>
              <a:gd name="connsiteY3-54" fmla="*/ 698726 h 698726"/>
              <a:gd name="connsiteX4-55" fmla="*/ 0 w 3266006"/>
              <a:gd name="connsiteY4-56" fmla="*/ 203200 h 698726"/>
              <a:gd name="connsiteX0-57" fmla="*/ 206017 w 3254309"/>
              <a:gd name="connsiteY0-58" fmla="*/ 0 h 698726"/>
              <a:gd name="connsiteX1-59" fmla="*/ 3254309 w 3254309"/>
              <a:gd name="connsiteY1-60" fmla="*/ 2004 h 698726"/>
              <a:gd name="connsiteX2-61" fmla="*/ 3254309 w 3254309"/>
              <a:gd name="connsiteY2-62" fmla="*/ 698726 h 698726"/>
              <a:gd name="connsiteX3-63" fmla="*/ 0 w 3254309"/>
              <a:gd name="connsiteY3-64" fmla="*/ 698726 h 698726"/>
              <a:gd name="connsiteX4-65" fmla="*/ 209 w 3254309"/>
              <a:gd name="connsiteY4-66" fmla="*/ 203200 h 69872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254309" h="698726">
                <a:moveTo>
                  <a:pt x="206017" y="0"/>
                </a:moveTo>
                <a:lnTo>
                  <a:pt x="3254309" y="2004"/>
                </a:lnTo>
                <a:lnTo>
                  <a:pt x="3254309" y="698726"/>
                </a:lnTo>
                <a:lnTo>
                  <a:pt x="0" y="698726"/>
                </a:lnTo>
                <a:cubicBezTo>
                  <a:pt x="70" y="533551"/>
                  <a:pt x="139" y="368375"/>
                  <a:pt x="209" y="203200"/>
                </a:cubicBezTo>
              </a:path>
            </a:pathLst>
          </a:cu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vi-VN" sz="4000" b="1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</a:rPr>
              <a:t>- Ôn tập về Từ nhiều nghĩa</a:t>
            </a:r>
          </a:p>
          <a:p>
            <a:pPr algn="ctr"/>
            <a:r>
              <a:rPr lang="vi-VN" sz="4000" b="1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</a:rPr>
              <a:t>- Chuẩn bị bài mới</a:t>
            </a:r>
            <a:endParaRPr sz="4000" b="1" dirty="0">
              <a:solidFill>
                <a:srgbClr val="000000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09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75" y="1498600"/>
            <a:ext cx="5658485" cy="56584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30" y="1271270"/>
            <a:ext cx="11163300" cy="1571625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24480" y="424815"/>
            <a:ext cx="8533130" cy="600519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854" y="2694354"/>
            <a:ext cx="4463859" cy="4463859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023360" y="2191385"/>
            <a:ext cx="7166610" cy="1863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defTabSz="684530">
              <a:spcBef>
                <a:spcPct val="20000"/>
              </a:spcBef>
              <a:buNone/>
            </a:pP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 “đi” trong câu sau mang nghĩa gốc hay nghĩa chuyển?</a:t>
            </a:r>
          </a:p>
          <a:p>
            <a:pPr lvl="0" defTabSz="684530">
              <a:spcBef>
                <a:spcPct val="20000"/>
              </a:spcBef>
              <a:buNone/>
            </a:pPr>
            <a:r>
              <a:rPr lang="en-GB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Bác Tư </a:t>
            </a:r>
            <a:r>
              <a:rPr lang="en-GB" altLang="en-US" sz="36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</a:t>
            </a:r>
            <a:r>
              <a:rPr lang="en-GB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nước cờ này thật cao tay!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198745" y="4271645"/>
            <a:ext cx="4815840" cy="1309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Nghĩa chuyển</a:t>
            </a:r>
            <a:endParaRPr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Nghĩa gốc</a:t>
            </a:r>
            <a:endParaRPr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198745" y="4363085"/>
            <a:ext cx="609600" cy="57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53750" y="120015"/>
            <a:ext cx="1109345" cy="125857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65960" y="382270"/>
            <a:ext cx="8987790" cy="677608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205" y="3285490"/>
            <a:ext cx="3872865" cy="387286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451860" y="1522095"/>
            <a:ext cx="6015355" cy="1309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684530">
              <a:spcBef>
                <a:spcPct val="20000"/>
              </a:spcBef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Dòng nào sau đây có từ </a:t>
            </a:r>
          </a:p>
          <a:p>
            <a:pPr lvl="0" algn="ctr" defTabSz="684530">
              <a:spcBef>
                <a:spcPct val="20000"/>
              </a:spcBef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“tay” mang </a:t>
            </a:r>
            <a:r>
              <a:rPr lang="en-GB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nghĩa 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gốc</a:t>
            </a:r>
            <a:r>
              <a:rPr lang="en-GB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GB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323465" y="2831465"/>
            <a:ext cx="8272145" cy="26377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</a:t>
            </a: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Tay áo của bố bị bẩn rồi ạ!</a:t>
            </a:r>
            <a:endParaRPr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</a:t>
            </a: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Anh ấy là một tay lái cừ khôi.</a:t>
            </a:r>
          </a:p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C. Em yêu đôi bàn tay chai sần của </a:t>
            </a:r>
          </a:p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mẹ vì đã vất vả nuôi em khôn lớn.</a:t>
            </a:r>
          </a:p>
        </p:txBody>
      </p:sp>
      <p:sp>
        <p:nvSpPr>
          <p:cNvPr id="9" name="Oval 8"/>
          <p:cNvSpPr/>
          <p:nvPr/>
        </p:nvSpPr>
        <p:spPr>
          <a:xfrm>
            <a:off x="3147060" y="4150360"/>
            <a:ext cx="609600" cy="57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53750" y="120015"/>
            <a:ext cx="1109345" cy="1258570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18015" y="0"/>
            <a:ext cx="1187450" cy="137858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295" y="553720"/>
            <a:ext cx="5438775" cy="1228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70" y="1657350"/>
            <a:ext cx="11782425" cy="12001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865"/>
            <a:ext cx="7957185" cy="25063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080" y="2670810"/>
            <a:ext cx="2952750" cy="10001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3275" y="4081780"/>
            <a:ext cx="434340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79968"/>
      </p:ext>
    </p:extLst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93;p47">
            <a:extLst>
              <a:ext uri="{FF2B5EF4-FFF2-40B4-BE49-F238E27FC236}">
                <a16:creationId xmlns:a16="http://schemas.microsoft.com/office/drawing/2014/main" id="{233F5C72-0AF1-4BE9-ADC6-8252B0057D17}"/>
              </a:ext>
            </a:extLst>
          </p:cNvPr>
          <p:cNvSpPr/>
          <p:nvPr/>
        </p:nvSpPr>
        <p:spPr>
          <a:xfrm rot="10171928">
            <a:off x="3417855" y="547785"/>
            <a:ext cx="8427501" cy="5591171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图片 43">
            <a:extLst>
              <a:ext uri="{FF2B5EF4-FFF2-40B4-BE49-F238E27FC236}">
                <a16:creationId xmlns:a16="http://schemas.microsoft.com/office/drawing/2014/main" id="{34E59147-7F58-4DA2-8919-C5E476957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-171260"/>
            <a:ext cx="7023100" cy="69680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F8C554-0E62-4768-A2CD-337717D0108A}"/>
              </a:ext>
            </a:extLst>
          </p:cNvPr>
          <p:cNvSpPr/>
          <p:nvPr/>
        </p:nvSpPr>
        <p:spPr>
          <a:xfrm>
            <a:off x="5923831" y="2026079"/>
            <a:ext cx="418197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iCiel Gotham Ultra" pitchFamily="50" charset="0"/>
                <a:cs typeface="iCiel Gotham Ultra" pitchFamily="50" charset="0"/>
              </a:rPr>
              <a:t>KHÁM</a:t>
            </a:r>
          </a:p>
          <a:p>
            <a:pPr algn="ctr"/>
            <a:r>
              <a:rPr lang="vi-VN" sz="9600" b="1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iCiel Gotham Ultra" pitchFamily="50" charset="0"/>
                <a:cs typeface="iCiel Gotham Ultra" pitchFamily="50" charset="0"/>
              </a:rPr>
              <a:t>PHÁ</a:t>
            </a:r>
            <a:endParaRPr lang="en-US" sz="9600" b="1" cap="none" spc="0">
              <a:ln w="571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  <a:latin typeface="iCiel Gotham Ultra" pitchFamily="50" charset="0"/>
              <a:cs typeface="iCiel Gotham Ultr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19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0585" y="73180"/>
            <a:ext cx="5673717" cy="567371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229485" y="4013037"/>
            <a:ext cx="4568190" cy="2827020"/>
            <a:chOff x="2011" y="5926"/>
            <a:chExt cx="7194" cy="4452"/>
          </a:xfrm>
        </p:grpSpPr>
        <p:pic>
          <p:nvPicPr>
            <p:cNvPr id="4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21300000" flipV="1">
              <a:off x="2011" y="5926"/>
              <a:ext cx="7195" cy="4452"/>
            </a:xfrm>
            <a:prstGeom prst="rect">
              <a:avLst/>
            </a:prstGeom>
          </p:spPr>
        </p:pic>
        <p:sp>
          <p:nvSpPr>
            <p:cNvPr id="6" name="Rectangles 5"/>
            <p:cNvSpPr/>
            <p:nvPr/>
          </p:nvSpPr>
          <p:spPr>
            <a:xfrm>
              <a:off x="3340" y="7111"/>
              <a:ext cx="5035" cy="20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GB" altLang="en-US" sz="4000" b="1">
                  <a:ln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 nào là từ </a:t>
              </a:r>
            </a:p>
            <a:p>
              <a:pPr algn="ctr"/>
              <a:r>
                <a:rPr lang="en-GB" altLang="en-US" sz="4000" b="1">
                  <a:ln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 nghĩa?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42019" y="-14170"/>
            <a:ext cx="6417814" cy="4940765"/>
            <a:chOff x="7135" y="146"/>
            <a:chExt cx="10654" cy="8202"/>
          </a:xfrm>
        </p:grpSpPr>
        <p:pic>
          <p:nvPicPr>
            <p:cNvPr id="14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>
              <a:off x="7135" y="146"/>
              <a:ext cx="10654" cy="8203"/>
            </a:xfrm>
            <a:prstGeom prst="rect">
              <a:avLst/>
            </a:prstGeom>
          </p:spPr>
        </p:pic>
        <p:sp>
          <p:nvSpPr>
            <p:cNvPr id="11" name="Rectangles 10"/>
            <p:cNvSpPr/>
            <p:nvPr/>
          </p:nvSpPr>
          <p:spPr>
            <a:xfrm>
              <a:off x="9078" y="2339"/>
              <a:ext cx="8249" cy="30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nhiều nghĩa là từ có</a:t>
              </a:r>
            </a:p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 gốc và </a:t>
              </a:r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một hay </a:t>
              </a:r>
            </a:p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một số nghĩa chuyển</a:t>
              </a:r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82925" y="104140"/>
            <a:ext cx="9109075" cy="4237355"/>
            <a:chOff x="3518" y="479"/>
            <a:chExt cx="12546" cy="6673"/>
          </a:xfrm>
        </p:grpSpPr>
        <p:pic>
          <p:nvPicPr>
            <p:cNvPr id="4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1460000" flipH="1" flipV="1">
              <a:off x="3518" y="479"/>
              <a:ext cx="12546" cy="6673"/>
            </a:xfrm>
            <a:prstGeom prst="rect">
              <a:avLst/>
            </a:prstGeom>
          </p:spPr>
        </p:pic>
        <p:sp>
          <p:nvSpPr>
            <p:cNvPr id="2" name="Rectangles 1"/>
            <p:cNvSpPr/>
            <p:nvPr/>
          </p:nvSpPr>
          <p:spPr>
            <a:xfrm>
              <a:off x="5595" y="1951"/>
              <a:ext cx="8391" cy="30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nghĩa của từ nhiều </a:t>
              </a:r>
            </a:p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 bao giờ cũng có </a:t>
              </a:r>
            </a:p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mối liên hệ với nhau.</a:t>
              </a:r>
            </a:p>
          </p:txBody>
        </p:sp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id="{8F66ABDC-A8BA-483C-9BBC-9A08B60A72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0585" y="73180"/>
            <a:ext cx="5673717" cy="5673717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英语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AUTOCOLOR" val="TRUE"/>
  <p:tag name="MH_TYPE" val="CONTENTS"/>
  <p:tag name="ID" val="54712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AUTOCOLOR" val="TRUE"/>
  <p:tag name="MH_TYPE" val="CONTENTS"/>
  <p:tag name="ID" val="5471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AUTOCOLOR" val="TRUE"/>
  <p:tag name="MH_TYPE" val="CONTENTS"/>
  <p:tag name="ID" val="54712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AUTOCOLOR" val="TRUE"/>
  <p:tag name="MH_TYPE" val="CONTENTS"/>
  <p:tag name="ID" val="54712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heme/theme1.xml><?xml version="1.0" encoding="utf-8"?>
<a:theme xmlns:a="http://schemas.openxmlformats.org/drawingml/2006/main" name="Office 主题​​">
  <a:themeElements>
    <a:clrScheme name="自定义 2456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75BBE8"/>
      </a:accent1>
      <a:accent2>
        <a:srgbClr val="75BBE8"/>
      </a:accent2>
      <a:accent3>
        <a:srgbClr val="75BBE8"/>
      </a:accent3>
      <a:accent4>
        <a:srgbClr val="75BBE8"/>
      </a:accent4>
      <a:accent5>
        <a:srgbClr val="75BBE8"/>
      </a:accent5>
      <a:accent6>
        <a:srgbClr val="75BBE8"/>
      </a:accent6>
      <a:hlink>
        <a:srgbClr val="EFD600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2456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75BBE8"/>
      </a:accent1>
      <a:accent2>
        <a:srgbClr val="75BBE8"/>
      </a:accent2>
      <a:accent3>
        <a:srgbClr val="75BBE8"/>
      </a:accent3>
      <a:accent4>
        <a:srgbClr val="75BBE8"/>
      </a:accent4>
      <a:accent5>
        <a:srgbClr val="75BBE8"/>
      </a:accent5>
      <a:accent6>
        <a:srgbClr val="75BBE8"/>
      </a:accent6>
      <a:hlink>
        <a:srgbClr val="EFD600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2456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75BBE8"/>
      </a:accent1>
      <a:accent2>
        <a:srgbClr val="75BBE8"/>
      </a:accent2>
      <a:accent3>
        <a:srgbClr val="75BBE8"/>
      </a:accent3>
      <a:accent4>
        <a:srgbClr val="75BBE8"/>
      </a:accent4>
      <a:accent5>
        <a:srgbClr val="75BBE8"/>
      </a:accent5>
      <a:accent6>
        <a:srgbClr val="75BBE8"/>
      </a:accent6>
      <a:hlink>
        <a:srgbClr val="EFD600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1163</Words>
  <Application>Microsoft Office PowerPoint</Application>
  <PresentationFormat>Widescreen</PresentationFormat>
  <Paragraphs>149</Paragraphs>
  <Slides>31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等线</vt:lpstr>
      <vt:lpstr>等线 Light</vt:lpstr>
      <vt:lpstr>Arial</vt:lpstr>
      <vt:lpstr>iCiel Gotham Ultra</vt:lpstr>
      <vt:lpstr>Times New Roman</vt:lpstr>
      <vt:lpstr>字魂141号-活力悦动体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英语</dc:title>
  <dc:creator>qqqqq</dc:creator>
  <cp:lastModifiedBy>Nguyễn Ngọc Ánh Nhung</cp:lastModifiedBy>
  <cp:revision>46</cp:revision>
  <dcterms:created xsi:type="dcterms:W3CDTF">2020-04-17T07:28:00Z</dcterms:created>
  <dcterms:modified xsi:type="dcterms:W3CDTF">2021-10-13T18:13:55Z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B95C3DF80392469D8BBA403EBCC5CA85</vt:lpwstr>
  </property>
  <property fmtid="{D5CDD505-2E9C-101B-9397-08002B2CF9AE}" pid="3" name="KSOProductBuildVer">
    <vt:lpwstr>2057-11.2.0.10323</vt:lpwstr>
  </property>
</Properties>
</file>