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Cookie"/>
      <p:regular r:id="rId29"/>
    </p:embeddedFont>
    <p:embeddedFont>
      <p:font typeface="Tahom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jz1BuKf1q7Wm749+9fofMmO7fi5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oki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Tahoma-bold.fntdata"/><Relationship Id="rId30" Type="http://schemas.openxmlformats.org/officeDocument/2006/relationships/font" Target="fonts/Tahoma-regular.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5.png"/><Relationship Id="rId4" Type="http://schemas.openxmlformats.org/officeDocument/2006/relationships/image" Target="../media/image4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3.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4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5.png"/><Relationship Id="rId4"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png"/><Relationship Id="rId4" Type="http://schemas.openxmlformats.org/officeDocument/2006/relationships/image" Target="../media/image4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4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7.png"/><Relationship Id="rId4" Type="http://schemas.openxmlformats.org/officeDocument/2006/relationships/image" Target="../media/image4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spTree>
      <p:nvGrpSpPr>
        <p:cNvPr id="10" name="Shape 10"/>
        <p:cNvGrpSpPr/>
        <p:nvPr/>
      </p:nvGrpSpPr>
      <p:grpSpPr>
        <a:xfrm>
          <a:off x="0" y="0"/>
          <a:ext cx="0" cy="0"/>
          <a:chOff x="0" y="0"/>
          <a:chExt cx="0" cy="0"/>
        </a:xfrm>
      </p:grpSpPr>
      <p:pic>
        <p:nvPicPr>
          <p:cNvPr descr="图片包含 树, 草&#10;&#10;描述已自动生成" id="11" name="Google Shape;11;p25"/>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b="0" l="0" r="0" t="0"/>
          <a:stretch/>
        </p:blipFill>
        <p:spPr>
          <a:xfrm>
            <a:off x="575809" y="2845153"/>
            <a:ext cx="2276985" cy="3020861"/>
          </a:xfrm>
          <a:prstGeom prst="rect">
            <a:avLst/>
          </a:prstGeom>
          <a:noFill/>
          <a:ln>
            <a:noFill/>
          </a:ln>
          <a:effectLst>
            <a:outerShdw blurRad="50800" rotWithShape="0" algn="tr" dir="8100000" dist="38100">
              <a:srgbClr val="000000">
                <a:alpha val="40000"/>
              </a:srgbClr>
            </a:outerShdw>
          </a:effectLst>
        </p:spPr>
      </p:pic>
      <p:pic>
        <p:nvPicPr>
          <p:cNvPr id="17" name="Google Shape;17;p25"/>
          <p:cNvPicPr preferRelativeResize="0"/>
          <p:nvPr/>
        </p:nvPicPr>
        <p:blipFill rotWithShape="1">
          <a:blip r:embed="rId5">
            <a:alphaModFix/>
          </a:blip>
          <a:srcRect b="0" l="0" r="0" t="0"/>
          <a:stretch/>
        </p:blipFill>
        <p:spPr>
          <a:xfrm>
            <a:off x="8820911" y="3657600"/>
            <a:ext cx="1763367" cy="1920111"/>
          </a:xfrm>
          <a:prstGeom prst="rect">
            <a:avLst/>
          </a:prstGeom>
          <a:noFill/>
          <a:ln>
            <a:noFill/>
          </a:ln>
          <a:effectLst>
            <a:outerShdw blurRad="50800" rotWithShape="0" algn="tl" dir="2700000" dist="38100">
              <a:srgbClr val="000000">
                <a:alpha val="40000"/>
              </a:srgbClr>
            </a:outerShdw>
          </a:effectLst>
        </p:spPr>
      </p:pic>
      <p:pic>
        <p:nvPicPr>
          <p:cNvPr descr="图片包含 植物, 仙人掌&#10;&#10;描述已自动生成" id="18" name="Google Shape;18;p25"/>
          <p:cNvPicPr preferRelativeResize="0"/>
          <p:nvPr/>
        </p:nvPicPr>
        <p:blipFill rotWithShape="1">
          <a:blip r:embed="rId6">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
                                        </p:tgtEl>
                                        <p:attrNameLst>
                                          <p:attrName>style.visibility</p:attrName>
                                        </p:attrNameLst>
                                      </p:cBhvr>
                                      <p:to>
                                        <p:strVal val="visible"/>
                                      </p:to>
                                    </p:set>
                                    <p:animEffect filter="fade" transition="in">
                                      <p:cBhvr>
                                        <p:cTn dur="500"/>
                                        <p:tgtEl>
                                          <p:spTgt spid="1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
                                        </p:tgtEl>
                                        <p:attrNameLst>
                                          <p:attrName>style.visibility</p:attrName>
                                        </p:attrNameLst>
                                      </p:cBhvr>
                                      <p:to>
                                        <p:strVal val="visible"/>
                                      </p:to>
                                    </p:set>
                                    <p:animEffect filter="fade" transition="in">
                                      <p:cBhvr>
                                        <p:cTn dur="500"/>
                                        <p:tgtEl>
                                          <p:spTgt spid="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
                                        </p:tgtEl>
                                        <p:attrNameLst>
                                          <p:attrName>style.visibility</p:attrName>
                                        </p:attrNameLst>
                                      </p:cBhvr>
                                      <p:to>
                                        <p:strVal val="visible"/>
                                      </p:to>
                                    </p:set>
                                    <p:animEffect filter="fade" transition="in">
                                      <p:cBhvr>
                                        <p:cTn dur="500"/>
                                        <p:tgtEl>
                                          <p:spTgt spid="1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
                                        </p:tgtEl>
                                        <p:attrNameLst>
                                          <p:attrName>style.visibility</p:attrName>
                                        </p:attrNameLst>
                                      </p:cBhvr>
                                      <p:to>
                                        <p:strVal val="visible"/>
                                      </p:to>
                                    </p:set>
                                    <p:animEffect filter="fade" transition="in">
                                      <p:cBhvr>
                                        <p:cTn dur="500"/>
                                        <p:tgtEl>
                                          <p:spTgt spid="1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
                                        </p:tgtEl>
                                        <p:attrNameLst>
                                          <p:attrName>style.visibility</p:attrName>
                                        </p:attrNameLst>
                                      </p:cBhvr>
                                      <p:to>
                                        <p:strVal val="visible"/>
                                      </p:to>
                                    </p:set>
                                    <p:animEffect filter="fade" transition="in">
                                      <p:cBhvr>
                                        <p:cTn dur="500"/>
                                        <p:tgtEl>
                                          <p:spTgt spid="1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3"/>
                                        </p:tgtEl>
                                        <p:attrNameLst>
                                          <p:attrName>style.visibility</p:attrName>
                                        </p:attrNameLst>
                                      </p:cBhvr>
                                      <p:to>
                                        <p:strVal val="visible"/>
                                      </p:to>
                                    </p:set>
                                    <p:animEffect filter="fade" transition="in">
                                      <p:cBhvr>
                                        <p:cTn dur="500"/>
                                        <p:tgtEl>
                                          <p:spTgt spid="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p:cSld name="比较">
    <p:spTree>
      <p:nvGrpSpPr>
        <p:cNvPr id="84" name="Shape 84"/>
        <p:cNvGrpSpPr/>
        <p:nvPr/>
      </p:nvGrpSpPr>
      <p:grpSpPr>
        <a:xfrm>
          <a:off x="0" y="0"/>
          <a:ext cx="0" cy="0"/>
          <a:chOff x="0" y="0"/>
          <a:chExt cx="0" cy="0"/>
        </a:xfrm>
      </p:grpSpPr>
      <p:pic>
        <p:nvPicPr>
          <p:cNvPr descr="图片包含 树, 草&#10;&#10;描述已自动生成" id="85" name="Google Shape;85;p34"/>
          <p:cNvPicPr preferRelativeResize="0"/>
          <p:nvPr/>
        </p:nvPicPr>
        <p:blipFill rotWithShape="1">
          <a:blip r:embed="rId2">
            <a:alphaModFix/>
          </a:blip>
          <a:srcRect b="0" l="0" r="0" t="0"/>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图片包含 运输&#10;&#10;描述已自动生成" id="89" name="Google Shape;89;p34"/>
          <p:cNvPicPr preferRelativeResize="0"/>
          <p:nvPr/>
        </p:nvPicPr>
        <p:blipFill rotWithShape="1">
          <a:blip r:embed="rId3">
            <a:alphaModFix/>
          </a:blip>
          <a:srcRect b="0" l="0" r="0" t="0"/>
          <a:stretch/>
        </p:blipFill>
        <p:spPr>
          <a:xfrm flipH="1">
            <a:off x="2393601" y="2804932"/>
            <a:ext cx="2234921" cy="2971428"/>
          </a:xfrm>
          <a:prstGeom prst="rect">
            <a:avLst/>
          </a:prstGeom>
          <a:noFill/>
          <a:ln>
            <a:noFill/>
          </a:ln>
          <a:effectLst>
            <a:outerShdw blurRad="50800" rotWithShape="0" algn="tr" dir="8100000" dist="38100">
              <a:srgbClr val="000000">
                <a:alpha val="40000"/>
              </a:srgbClr>
            </a:outerShdw>
          </a:effectLst>
        </p:spPr>
      </p:pic>
      <p:pic>
        <p:nvPicPr>
          <p:cNvPr descr="图片包含 植物, 仙人掌&#10;&#10;描述已自动生成" id="90" name="Google Shape;90;p34"/>
          <p:cNvPicPr preferRelativeResize="0"/>
          <p:nvPr/>
        </p:nvPicPr>
        <p:blipFill rotWithShape="1">
          <a:blip r:embed="rId4">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500"/>
                                        <p:tgtEl>
                                          <p:spTgt spid="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500"/>
                                        <p:tgtEl>
                                          <p:spTgt spid="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p:cSld name="内容与标题">
    <p:spTree>
      <p:nvGrpSpPr>
        <p:cNvPr id="91" name="Shape 91"/>
        <p:cNvGrpSpPr/>
        <p:nvPr/>
      </p:nvGrpSpPr>
      <p:grpSpPr>
        <a:xfrm>
          <a:off x="0" y="0"/>
          <a:ext cx="0" cy="0"/>
          <a:chOff x="0" y="0"/>
          <a:chExt cx="0" cy="0"/>
        </a:xfrm>
      </p:grpSpPr>
      <p:pic>
        <p:nvPicPr>
          <p:cNvPr descr="图片包含 树, 草&#10;&#10;描述已自动生成" id="92" name="Google Shape;92;p35"/>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b="0" l="0" r="0" t="0"/>
          <a:stretch/>
        </p:blipFill>
        <p:spPr>
          <a:xfrm>
            <a:off x="209609" y="4079063"/>
            <a:ext cx="1986374" cy="2635309"/>
          </a:xfrm>
          <a:prstGeom prst="rect">
            <a:avLst/>
          </a:prstGeom>
          <a:noFill/>
          <a:ln>
            <a:noFill/>
          </a:ln>
          <a:effectLst>
            <a:outerShdw blurRad="50800" rotWithShape="0" algn="tr" dir="8100000" dist="38100">
              <a:srgbClr val="000000">
                <a:alpha val="40000"/>
              </a:srgbClr>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p:cSld name="图片与标题">
    <p:spTree>
      <p:nvGrpSpPr>
        <p:cNvPr id="98" name="Shape 98"/>
        <p:cNvGrpSpPr/>
        <p:nvPr/>
      </p:nvGrpSpPr>
      <p:grpSpPr>
        <a:xfrm>
          <a:off x="0" y="0"/>
          <a:ext cx="0" cy="0"/>
          <a:chOff x="0" y="0"/>
          <a:chExt cx="0" cy="0"/>
        </a:xfrm>
      </p:grpSpPr>
      <p:pic>
        <p:nvPicPr>
          <p:cNvPr descr="图片包含 树, 草&#10;&#10;描述已自动生成" id="99" name="Google Shape;99;p36"/>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b="0" l="0" r="0" t="0"/>
          <a:stretch/>
        </p:blipFill>
        <p:spPr>
          <a:xfrm>
            <a:off x="659703" y="3832879"/>
            <a:ext cx="1986374" cy="2635309"/>
          </a:xfrm>
          <a:prstGeom prst="rect">
            <a:avLst/>
          </a:prstGeom>
          <a:noFill/>
          <a:ln>
            <a:noFill/>
          </a:ln>
          <a:effectLst>
            <a:outerShdw blurRad="50800" rotWithShape="0" algn="tr" dir="8100000" dist="38100">
              <a:srgbClr val="000000">
                <a:alpha val="40000"/>
              </a:srgbClr>
            </a:outerShdw>
          </a:effectLst>
        </p:spPr>
      </p:pic>
      <p:pic>
        <p:nvPicPr>
          <p:cNvPr descr="图片包含 植物, 仙人掌&#10;&#10;描述已自动生成" id="105" name="Google Shape;105;p36"/>
          <p:cNvPicPr preferRelativeResize="0"/>
          <p:nvPr/>
        </p:nvPicPr>
        <p:blipFill rotWithShape="1">
          <a:blip r:embed="rId5">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图片与标题">
  <p:cSld name="1_图片与标题">
    <p:spTree>
      <p:nvGrpSpPr>
        <p:cNvPr id="106" name="Shape 106"/>
        <p:cNvGrpSpPr/>
        <p:nvPr/>
      </p:nvGrpSpPr>
      <p:grpSpPr>
        <a:xfrm>
          <a:off x="0" y="0"/>
          <a:ext cx="0" cy="0"/>
          <a:chOff x="0" y="0"/>
          <a:chExt cx="0" cy="0"/>
        </a:xfrm>
      </p:grpSpPr>
      <p:pic>
        <p:nvPicPr>
          <p:cNvPr descr="图片包含 树, 草&#10;&#10;描述已自动生成" id="107" name="Google Shape;107;p37"/>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图片包含 运输&#10;&#10;描述已自动生成" id="112" name="Google Shape;112;p37"/>
          <p:cNvPicPr preferRelativeResize="0"/>
          <p:nvPr/>
        </p:nvPicPr>
        <p:blipFill rotWithShape="1">
          <a:blip r:embed="rId4">
            <a:alphaModFix/>
          </a:blip>
          <a:srcRect b="0" l="0" r="0" t="0"/>
          <a:stretch/>
        </p:blipFill>
        <p:spPr>
          <a:xfrm flipH="1">
            <a:off x="8724971" y="3819968"/>
            <a:ext cx="2234921" cy="2971428"/>
          </a:xfrm>
          <a:prstGeom prst="rect">
            <a:avLst/>
          </a:prstGeom>
          <a:noFill/>
          <a:ln>
            <a:noFill/>
          </a:ln>
          <a:effectLst>
            <a:outerShdw blurRad="50800" rotWithShape="0" algn="tr" dir="8100000" dist="38100">
              <a:srgbClr val="000000">
                <a:alpha val="40000"/>
              </a:srgbClr>
            </a:outerShdw>
          </a:effectLst>
        </p:spPr>
      </p:pic>
      <p:pic>
        <p:nvPicPr>
          <p:cNvPr descr="图片包含 植物, 仙人掌&#10;&#10;描述已自动生成" id="113" name="Google Shape;113;p37"/>
          <p:cNvPicPr preferRelativeResize="0"/>
          <p:nvPr/>
        </p:nvPicPr>
        <p:blipFill rotWithShape="1">
          <a:blip r:embed="rId5">
            <a:alphaModFix/>
          </a:blip>
          <a:srcRect b="0" l="0" r="0" t="47924"/>
          <a:stretch/>
        </p:blipFill>
        <p:spPr>
          <a:xfrm flipH="1">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19" name="Shape 19"/>
        <p:cNvGrpSpPr/>
        <p:nvPr/>
      </p:nvGrpSpPr>
      <p:grpSpPr>
        <a:xfrm>
          <a:off x="0" y="0"/>
          <a:ext cx="0" cy="0"/>
          <a:chOff x="0" y="0"/>
          <a:chExt cx="0" cy="0"/>
        </a:xfrm>
      </p:grpSpPr>
      <p:pic>
        <p:nvPicPr>
          <p:cNvPr descr="图片包含 树, 草&#10;&#10;描述已自动生成" id="20" name="Google Shape;20;p26"/>
          <p:cNvPicPr preferRelativeResize="0"/>
          <p:nvPr/>
        </p:nvPicPr>
        <p:blipFill rotWithShape="1">
          <a:blip r:embed="rId2">
            <a:alphaModFix/>
          </a:blip>
          <a:srcRect b="0" l="0" r="0" t="0"/>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grpSp>
      <p:pic>
        <p:nvPicPr>
          <p:cNvPr descr="图片包含 植物, 仙人掌&#10;&#10;描述已自动生成" id="28" name="Google Shape;28;p26"/>
          <p:cNvPicPr preferRelativeResize="0"/>
          <p:nvPr/>
        </p:nvPicPr>
        <p:blipFill rotWithShape="1">
          <a:blip r:embed="rId3">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
                                        </p:tgtEl>
                                        <p:attrNameLst>
                                          <p:attrName>style.visibility</p:attrName>
                                        </p:attrNameLst>
                                      </p:cBhvr>
                                      <p:to>
                                        <p:strVal val="visible"/>
                                      </p:to>
                                    </p:set>
                                    <p:animEffect filter="fade" transition="in">
                                      <p:cBhvr>
                                        <p:cTn dur="500"/>
                                        <p:tgtEl>
                                          <p:spTgt spid="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
                                        </p:tgtEl>
                                        <p:attrNameLst>
                                          <p:attrName>style.visibility</p:attrName>
                                        </p:attrNameLst>
                                      </p:cBhvr>
                                      <p:to>
                                        <p:strVal val="visible"/>
                                      </p:to>
                                    </p:set>
                                    <p:animEffect filter="fade" transition="in">
                                      <p:cBhvr>
                                        <p:cTn dur="500"/>
                                        <p:tgtEl>
                                          <p:spTgt spid="2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
                                        </p:tgtEl>
                                        <p:attrNameLst>
                                          <p:attrName>style.visibility</p:attrName>
                                        </p:attrNameLst>
                                      </p:cBhvr>
                                      <p:to>
                                        <p:strVal val="visible"/>
                                      </p:to>
                                    </p:set>
                                    <p:animEffect filter="fade" transition="in">
                                      <p:cBhvr>
                                        <p:cTn dur="500"/>
                                        <p:tgtEl>
                                          <p:spTgt spid="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p:cSld name="竖排标题与文本">
    <p:spTree>
      <p:nvGrpSpPr>
        <p:cNvPr id="29" name="Shape 29"/>
        <p:cNvGrpSpPr/>
        <p:nvPr/>
      </p:nvGrpSpPr>
      <p:grpSpPr>
        <a:xfrm>
          <a:off x="0" y="0"/>
          <a:ext cx="0" cy="0"/>
          <a:chOff x="0" y="0"/>
          <a:chExt cx="0" cy="0"/>
        </a:xfrm>
      </p:grpSpPr>
      <p:pic>
        <p:nvPicPr>
          <p:cNvPr descr="图片包含 树, 草&#10;&#10;描述已自动生成" id="30" name="Google Shape;30;p27"/>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图片包含 植物, 仙人掌&#10;&#10;描述已自动生成" id="35" name="Google Shape;35;p27"/>
          <p:cNvPicPr preferRelativeResize="0"/>
          <p:nvPr/>
        </p:nvPicPr>
        <p:blipFill rotWithShape="1">
          <a:blip r:embed="rId4">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500"/>
                                        <p:tgtEl>
                                          <p:spTgt spid="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
                                        </p:tgtEl>
                                        <p:attrNameLst>
                                          <p:attrName>style.visibility</p:attrName>
                                        </p:attrNameLst>
                                      </p:cBhvr>
                                      <p:to>
                                        <p:strVal val="visible"/>
                                      </p:to>
                                    </p:set>
                                    <p:animEffect filter="fade" transition="in">
                                      <p:cBhvr>
                                        <p:cTn dur="500"/>
                                        <p:tgtEl>
                                          <p:spTgt spid="3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
                                        </p:tgtEl>
                                        <p:attrNameLst>
                                          <p:attrName>style.visibility</p:attrName>
                                        </p:attrNameLst>
                                      </p:cBhvr>
                                      <p:to>
                                        <p:strVal val="visible"/>
                                      </p:to>
                                    </p:set>
                                    <p:animEffect filter="fade" transition="in">
                                      <p:cBhvr>
                                        <p:cTn dur="500"/>
                                        <p:tgtEl>
                                          <p:spTgt spid="3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
                                        </p:tgtEl>
                                        <p:attrNameLst>
                                          <p:attrName>style.visibility</p:attrName>
                                        </p:attrNameLst>
                                      </p:cBhvr>
                                      <p:to>
                                        <p:strVal val="visible"/>
                                      </p:to>
                                    </p:set>
                                    <p:animEffect filter="fade" transition="in">
                                      <p:cBhvr>
                                        <p:cTn dur="500"/>
                                        <p:tgtEl>
                                          <p:spTgt spid="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6" name="Shape 36"/>
        <p:cNvGrpSpPr/>
        <p:nvPr/>
      </p:nvGrpSpPr>
      <p:grpSpPr>
        <a:xfrm>
          <a:off x="0" y="0"/>
          <a:ext cx="0" cy="0"/>
          <a:chOff x="0" y="0"/>
          <a:chExt cx="0" cy="0"/>
        </a:xfrm>
      </p:grpSpPr>
      <p:pic>
        <p:nvPicPr>
          <p:cNvPr descr="图片包含 树, 草&#10;&#10;描述已自动生成" id="37" name="Google Shape;37;p28"/>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39" name="Google Shape;39;p28"/>
          <p:cNvGrpSpPr/>
          <p:nvPr/>
        </p:nvGrpSpPr>
        <p:grpSpPr>
          <a:xfrm>
            <a:off x="659703" y="802749"/>
            <a:ext cx="10897644" cy="5252499"/>
            <a:chOff x="676404" y="1039661"/>
            <a:chExt cx="7766137" cy="3244240"/>
          </a:xfrm>
        </p:grpSpPr>
        <p:sp>
          <p:nvSpPr>
            <p:cNvPr id="40" name="Google Shape;40;p28"/>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b="0" l="0" r="0" t="0"/>
          <a:stretch/>
        </p:blipFill>
        <p:spPr>
          <a:xfrm>
            <a:off x="9653999" y="4341704"/>
            <a:ext cx="2087907" cy="2273499"/>
          </a:xfrm>
          <a:prstGeom prst="rect">
            <a:avLst/>
          </a:prstGeom>
          <a:noFill/>
          <a:ln>
            <a:noFill/>
          </a:ln>
          <a:effectLst>
            <a:outerShdw blurRad="50800" rotWithShape="0" algn="tl" dir="2700000" dist="38100">
              <a:srgbClr val="000000">
                <a:alpha val="40000"/>
              </a:srgbClr>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
                                        </p:tgtEl>
                                        <p:attrNameLst>
                                          <p:attrName>style.visibility</p:attrName>
                                        </p:attrNameLst>
                                      </p:cBhvr>
                                      <p:to>
                                        <p:strVal val="visible"/>
                                      </p:to>
                                    </p:set>
                                    <p:animEffect filter="fade" transition="in">
                                      <p:cBhvr>
                                        <p:cTn dur="500"/>
                                        <p:tgtEl>
                                          <p:spTgt spid="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
                                        </p:tgtEl>
                                        <p:attrNameLst>
                                          <p:attrName>style.visibility</p:attrName>
                                        </p:attrNameLst>
                                      </p:cBhvr>
                                      <p:to>
                                        <p:strVal val="visible"/>
                                      </p:to>
                                    </p:set>
                                    <p:animEffect filter="fade" transition="in">
                                      <p:cBhvr>
                                        <p:cTn dur="500"/>
                                        <p:tgtEl>
                                          <p:spTgt spid="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500"/>
                                        <p:tgtEl>
                                          <p:spTgt spid="3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5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p:cSld name="标题和竖排文字">
    <p:spTree>
      <p:nvGrpSpPr>
        <p:cNvPr id="43" name="Shape 43"/>
        <p:cNvGrpSpPr/>
        <p:nvPr/>
      </p:nvGrpSpPr>
      <p:grpSpPr>
        <a:xfrm>
          <a:off x="0" y="0"/>
          <a:ext cx="0" cy="0"/>
          <a:chOff x="0" y="0"/>
          <a:chExt cx="0" cy="0"/>
        </a:xfrm>
      </p:grpSpPr>
      <p:pic>
        <p:nvPicPr>
          <p:cNvPr descr="图片包含 树, 草&#10;&#10;描述已自动生成" id="44" name="Google Shape;44;p29"/>
          <p:cNvPicPr preferRelativeResize="0"/>
          <p:nvPr/>
        </p:nvPicPr>
        <p:blipFill rotWithShape="1">
          <a:blip r:embed="rId2">
            <a:alphaModFix/>
          </a:blip>
          <a:srcRect b="0" l="0" r="0" t="0"/>
          <a:stretch/>
        </p:blipFill>
        <p:spPr>
          <a:xfrm>
            <a:off x="0" y="322"/>
            <a:ext cx="12192000" cy="6857355"/>
          </a:xfrm>
          <a:prstGeom prst="rect">
            <a:avLst/>
          </a:prstGeom>
          <a:noFill/>
          <a:ln>
            <a:noFill/>
          </a:ln>
        </p:spPr>
      </p:pic>
      <p:grpSp>
        <p:nvGrpSpPr>
          <p:cNvPr id="45" name="Google Shape;45;p29"/>
          <p:cNvGrpSpPr/>
          <p:nvPr/>
        </p:nvGrpSpPr>
        <p:grpSpPr>
          <a:xfrm>
            <a:off x="1026362" y="789141"/>
            <a:ext cx="10139276" cy="5043336"/>
            <a:chOff x="660729" y="789141"/>
            <a:chExt cx="10139276" cy="5043336"/>
          </a:xfrm>
        </p:grpSpPr>
        <p:grpSp>
          <p:nvGrpSpPr>
            <p:cNvPr id="46" name="Google Shape;46;p29"/>
            <p:cNvGrpSpPr/>
            <p:nvPr/>
          </p:nvGrpSpPr>
          <p:grpSpPr>
            <a:xfrm>
              <a:off x="660729" y="789141"/>
              <a:ext cx="7627326" cy="5043336"/>
              <a:chOff x="676404" y="1039661"/>
              <a:chExt cx="7766137" cy="3244240"/>
            </a:xfrm>
          </p:grpSpPr>
          <p:sp>
            <p:nvSpPr>
              <p:cNvPr id="47" name="Google Shape;47;p29"/>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 name="Google Shape;48;p29"/>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9" name="Google Shape;49;p29"/>
            <p:cNvGrpSpPr/>
            <p:nvPr/>
          </p:nvGrpSpPr>
          <p:grpSpPr>
            <a:xfrm>
              <a:off x="7042197" y="1407723"/>
              <a:ext cx="3757808" cy="3757808"/>
              <a:chOff x="1794470" y="1002082"/>
              <a:chExt cx="3757808" cy="3757808"/>
            </a:xfrm>
          </p:grpSpPr>
          <p:sp>
            <p:nvSpPr>
              <p:cNvPr id="50" name="Google Shape;50;p29"/>
              <p:cNvSpPr/>
              <p:nvPr/>
            </p:nvSpPr>
            <p:spPr>
              <a:xfrm>
                <a:off x="1794470" y="1002082"/>
                <a:ext cx="3757808" cy="3757808"/>
              </a:xfrm>
              <a:prstGeom prst="ellipse">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 name="Google Shape;51;p29"/>
              <p:cNvSpPr/>
              <p:nvPr/>
            </p:nvSpPr>
            <p:spPr>
              <a:xfrm>
                <a:off x="1982882" y="1190494"/>
                <a:ext cx="3380983" cy="3380983"/>
              </a:xfrm>
              <a:prstGeom prst="ellipse">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pic>
        <p:nvPicPr>
          <p:cNvPr descr="图片包含 运输&#10;&#10;描述已自动生成" id="52" name="Google Shape;52;p29"/>
          <p:cNvPicPr preferRelativeResize="0"/>
          <p:nvPr/>
        </p:nvPicPr>
        <p:blipFill rotWithShape="1">
          <a:blip r:embed="rId3">
            <a:alphaModFix/>
          </a:blip>
          <a:srcRect b="0" l="0" r="0" t="0"/>
          <a:stretch/>
        </p:blipFill>
        <p:spPr>
          <a:xfrm flipH="1">
            <a:off x="228600" y="3785050"/>
            <a:ext cx="1670538" cy="2221055"/>
          </a:xfrm>
          <a:prstGeom prst="rect">
            <a:avLst/>
          </a:prstGeom>
          <a:noFill/>
          <a:ln>
            <a:noFill/>
          </a:ln>
          <a:effectLst>
            <a:outerShdw blurRad="50800" rotWithShape="0" algn="tr" dir="8100000" dist="38100">
              <a:srgbClr val="000000">
                <a:alpha val="40000"/>
              </a:srgbClr>
            </a:outerShdw>
          </a:effectLst>
        </p:spPr>
      </p:pic>
      <p:pic>
        <p:nvPicPr>
          <p:cNvPr descr="图片包含 植物, 仙人掌&#10;&#10;描述已自动生成" id="53" name="Google Shape;53;p29"/>
          <p:cNvPicPr preferRelativeResize="0"/>
          <p:nvPr/>
        </p:nvPicPr>
        <p:blipFill rotWithShape="1">
          <a:blip r:embed="rId4">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
                                        </p:tgtEl>
                                        <p:attrNameLst>
                                          <p:attrName>style.visibility</p:attrName>
                                        </p:attrNameLst>
                                      </p:cBhvr>
                                      <p:to>
                                        <p:strVal val="visible"/>
                                      </p:to>
                                    </p:set>
                                    <p:animEffect filter="fade" transition="in">
                                      <p:cBhvr>
                                        <p:cTn dur="500"/>
                                        <p:tgtEl>
                                          <p:spTgt spid="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
                                        </p:tgtEl>
                                        <p:attrNameLst>
                                          <p:attrName>style.visibility</p:attrName>
                                        </p:attrNameLst>
                                      </p:cBhvr>
                                      <p:to>
                                        <p:strVal val="visible"/>
                                      </p:to>
                                    </p:set>
                                    <p:animEffect filter="fade" transition="in">
                                      <p:cBhvr>
                                        <p:cTn dur="500"/>
                                        <p:tgtEl>
                                          <p:spTgt spid="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
                                        </p:tgtEl>
                                        <p:attrNameLst>
                                          <p:attrName>style.visibility</p:attrName>
                                        </p:attrNameLst>
                                      </p:cBhvr>
                                      <p:to>
                                        <p:strVal val="visible"/>
                                      </p:to>
                                    </p:set>
                                    <p:animEffect filter="fade" transition="in">
                                      <p:cBhvr>
                                        <p:cTn dur="500"/>
                                        <p:tgtEl>
                                          <p:spTgt spid="5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3"/>
                                        </p:tgtEl>
                                        <p:attrNameLst>
                                          <p:attrName>style.visibility</p:attrName>
                                        </p:attrNameLst>
                                      </p:cBhvr>
                                      <p:to>
                                        <p:strVal val="visible"/>
                                      </p:to>
                                    </p:set>
                                    <p:animEffect filter="fade" transition="in">
                                      <p:cBhvr>
                                        <p:cTn dur="500"/>
                                        <p:tgtEl>
                                          <p:spTgt spid="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54" name="Shape 54"/>
        <p:cNvGrpSpPr/>
        <p:nvPr/>
      </p:nvGrpSpPr>
      <p:grpSpPr>
        <a:xfrm>
          <a:off x="0" y="0"/>
          <a:ext cx="0" cy="0"/>
          <a:chOff x="0" y="0"/>
          <a:chExt cx="0" cy="0"/>
        </a:xfrm>
      </p:grpSpPr>
      <p:pic>
        <p:nvPicPr>
          <p:cNvPr descr="图片包含 树, 草&#10;&#10;描述已自动生成" id="55" name="Google Shape;55;p30"/>
          <p:cNvPicPr preferRelativeResize="0"/>
          <p:nvPr/>
        </p:nvPicPr>
        <p:blipFill rotWithShape="1">
          <a:blip r:embed="rId2">
            <a:alphaModFix/>
          </a:blip>
          <a:srcRect b="0" l="0" r="0" t="0"/>
          <a:stretch/>
        </p:blipFill>
        <p:spPr>
          <a:xfrm>
            <a:off x="0" y="322"/>
            <a:ext cx="12192000" cy="6857355"/>
          </a:xfrm>
          <a:prstGeom prst="rect">
            <a:avLst/>
          </a:prstGeom>
          <a:noFill/>
          <a:ln>
            <a:noFill/>
          </a:ln>
        </p:spPr>
      </p:pic>
      <p:grpSp>
        <p:nvGrpSpPr>
          <p:cNvPr id="56" name="Google Shape;56;p30"/>
          <p:cNvGrpSpPr/>
          <p:nvPr/>
        </p:nvGrpSpPr>
        <p:grpSpPr>
          <a:xfrm>
            <a:off x="4217096" y="1407723"/>
            <a:ext cx="3757808" cy="3757808"/>
            <a:chOff x="1161424" y="1002082"/>
            <a:chExt cx="3757808" cy="3757808"/>
          </a:xfrm>
        </p:grpSpPr>
        <p:sp>
          <p:nvSpPr>
            <p:cNvPr id="57" name="Google Shape;57;p30"/>
            <p:cNvSpPr/>
            <p:nvPr/>
          </p:nvSpPr>
          <p:spPr>
            <a:xfrm>
              <a:off x="1161424" y="1002082"/>
              <a:ext cx="3757808" cy="3757808"/>
            </a:xfrm>
            <a:prstGeom prst="ellipse">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 name="Google Shape;58;p30"/>
            <p:cNvSpPr/>
            <p:nvPr/>
          </p:nvSpPr>
          <p:spPr>
            <a:xfrm>
              <a:off x="1349836" y="1190494"/>
              <a:ext cx="3380983" cy="3380983"/>
            </a:xfrm>
            <a:prstGeom prst="ellipse">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59" name="Google Shape;59;p30"/>
          <p:cNvPicPr preferRelativeResize="0"/>
          <p:nvPr/>
        </p:nvPicPr>
        <p:blipFill rotWithShape="1">
          <a:blip r:embed="rId3">
            <a:alphaModFix/>
          </a:blip>
          <a:srcRect b="0" l="0" r="0" t="0"/>
          <a:stretch/>
        </p:blipFill>
        <p:spPr>
          <a:xfrm>
            <a:off x="6856213" y="3428999"/>
            <a:ext cx="2087907" cy="2273499"/>
          </a:xfrm>
          <a:prstGeom prst="rect">
            <a:avLst/>
          </a:prstGeom>
          <a:noFill/>
          <a:ln>
            <a:noFill/>
          </a:ln>
          <a:effectLst>
            <a:outerShdw blurRad="50800" rotWithShape="0" algn="tl" dir="2700000" dist="38100">
              <a:srgbClr val="000000">
                <a:alpha val="40000"/>
              </a:srgbClr>
            </a:outerShdw>
          </a:effectLst>
        </p:spPr>
      </p:pic>
      <p:pic>
        <p:nvPicPr>
          <p:cNvPr descr="图片包含 植物, 仙人掌&#10;&#10;描述已自动生成" id="60" name="Google Shape;60;p30"/>
          <p:cNvPicPr preferRelativeResize="0"/>
          <p:nvPr/>
        </p:nvPicPr>
        <p:blipFill rotWithShape="1">
          <a:blip r:embed="rId4">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
                                        </p:tgtEl>
                                        <p:attrNameLst>
                                          <p:attrName>style.visibility</p:attrName>
                                        </p:attrNameLst>
                                      </p:cBhvr>
                                      <p:to>
                                        <p:strVal val="visible"/>
                                      </p:to>
                                    </p:set>
                                    <p:animEffect filter="fade" transition="in">
                                      <p:cBhvr>
                                        <p:cTn dur="500"/>
                                        <p:tgtEl>
                                          <p:spTgt spid="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500"/>
                                        <p:tgtEl>
                                          <p:spTgt spid="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500"/>
                                        <p:tgtEl>
                                          <p:spTgt spid="5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5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和竖排文字">
  <p:cSld name="1_标题和竖排文字">
    <p:spTree>
      <p:nvGrpSpPr>
        <p:cNvPr id="61" name="Shape 61"/>
        <p:cNvGrpSpPr/>
        <p:nvPr/>
      </p:nvGrpSpPr>
      <p:grpSpPr>
        <a:xfrm>
          <a:off x="0" y="0"/>
          <a:ext cx="0" cy="0"/>
          <a:chOff x="0" y="0"/>
          <a:chExt cx="0" cy="0"/>
        </a:xfrm>
      </p:grpSpPr>
      <p:pic>
        <p:nvPicPr>
          <p:cNvPr descr="图片包含 树, 草&#10;&#10;描述已自动生成" id="62" name="Google Shape;62;p31"/>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b="0" l="0" r="0" t="0"/>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fmla="val 16667" name="adj"/>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fmla="val 16667" name="adj"/>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b="0" l="0" r="0" t="0"/>
          <a:stretch/>
        </p:blipFill>
        <p:spPr>
          <a:xfrm>
            <a:off x="575809" y="2845153"/>
            <a:ext cx="2276985" cy="3020861"/>
          </a:xfrm>
          <a:prstGeom prst="rect">
            <a:avLst/>
          </a:prstGeom>
          <a:noFill/>
          <a:ln>
            <a:noFill/>
          </a:ln>
          <a:effectLst>
            <a:outerShdw blurRad="50800" rotWithShape="0" algn="tr" dir="8100000" dist="38100">
              <a:srgbClr val="000000">
                <a:alpha val="40000"/>
              </a:srgbClr>
            </a:outerShdw>
          </a:effectLst>
        </p:spPr>
      </p:pic>
      <p:pic>
        <p:nvPicPr>
          <p:cNvPr id="68" name="Google Shape;68;p31"/>
          <p:cNvPicPr preferRelativeResize="0"/>
          <p:nvPr/>
        </p:nvPicPr>
        <p:blipFill rotWithShape="1">
          <a:blip r:embed="rId5">
            <a:alphaModFix/>
          </a:blip>
          <a:srcRect b="0" l="0" r="0" t="0"/>
          <a:stretch/>
        </p:blipFill>
        <p:spPr>
          <a:xfrm>
            <a:off x="8820911" y="3657600"/>
            <a:ext cx="1763367" cy="1920111"/>
          </a:xfrm>
          <a:prstGeom prst="rect">
            <a:avLst/>
          </a:prstGeom>
          <a:noFill/>
          <a:ln>
            <a:noFill/>
          </a:ln>
          <a:effectLst>
            <a:outerShdw blurRad="50800" rotWithShape="0" algn="tl" dir="2700000" dist="38100">
              <a:srgbClr val="000000">
                <a:alpha val="40000"/>
              </a:srgbClr>
            </a:outerShdw>
          </a:effectLst>
        </p:spPr>
      </p:pic>
      <p:pic>
        <p:nvPicPr>
          <p:cNvPr descr="图片包含 植物, 仙人掌&#10;&#10;描述已自动生成" id="69" name="Google Shape;69;p31"/>
          <p:cNvPicPr preferRelativeResize="0"/>
          <p:nvPr/>
        </p:nvPicPr>
        <p:blipFill rotWithShape="1">
          <a:blip r:embed="rId6">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500"/>
                                        <p:tgtEl>
                                          <p:spTgt spid="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500"/>
                                        <p:tgtEl>
                                          <p:spTgt spid="6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500"/>
                                        <p:tgtEl>
                                          <p:spTgt spid="6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500"/>
                                        <p:tgtEl>
                                          <p:spTgt spid="6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5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70" name="Shape 70"/>
        <p:cNvGrpSpPr/>
        <p:nvPr/>
      </p:nvGrpSpPr>
      <p:grpSpPr>
        <a:xfrm>
          <a:off x="0" y="0"/>
          <a:ext cx="0" cy="0"/>
          <a:chOff x="0" y="0"/>
          <a:chExt cx="0" cy="0"/>
        </a:xfrm>
      </p:grpSpPr>
      <p:pic>
        <p:nvPicPr>
          <p:cNvPr descr="图片包含 树, 草&#10;&#10;描述已自动生成" id="71" name="Google Shape;71;p32"/>
          <p:cNvPicPr preferRelativeResize="0"/>
          <p:nvPr/>
        </p:nvPicPr>
        <p:blipFill rotWithShape="1">
          <a:blip r:embed="rId2">
            <a:alphaModFix/>
          </a:blip>
          <a:srcRect b="0" l="0" r="0" t="0"/>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b="0" l="0" r="0" t="0"/>
          <a:stretch/>
        </p:blipFill>
        <p:spPr>
          <a:xfrm>
            <a:off x="2035332" y="2440554"/>
            <a:ext cx="2691692" cy="3571050"/>
          </a:xfrm>
          <a:prstGeom prst="rect">
            <a:avLst/>
          </a:prstGeom>
          <a:noFill/>
          <a:ln>
            <a:noFill/>
          </a:ln>
          <a:effectLst>
            <a:outerShdw blurRad="50800" rotWithShape="0" algn="tr" dir="8100000" dist="38100">
              <a:srgbClr val="000000">
                <a:alpha val="40000"/>
              </a:srgbClr>
            </a:outerShdw>
          </a:effectLst>
        </p:spPr>
      </p:pic>
      <p:pic>
        <p:nvPicPr>
          <p:cNvPr descr="图片包含 植物, 仙人掌&#10;&#10;描述已自动生成" id="76" name="Google Shape;76;p32"/>
          <p:cNvPicPr preferRelativeResize="0"/>
          <p:nvPr/>
        </p:nvPicPr>
        <p:blipFill rotWithShape="1">
          <a:blip r:embed="rId4">
            <a:alphaModFix/>
          </a:blip>
          <a:srcRect b="0" l="0" r="0"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500"/>
                                        <p:tgtEl>
                                          <p:spTgt spid="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500"/>
                                        <p:tgtEl>
                                          <p:spTgt spid="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
                                        <p:tgtEl>
                                          <p:spTgt spid="7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77" name="Shape 77"/>
        <p:cNvGrpSpPr/>
        <p:nvPr/>
      </p:nvGrpSpPr>
      <p:grpSpPr>
        <a:xfrm>
          <a:off x="0" y="0"/>
          <a:ext cx="0" cy="0"/>
          <a:chOff x="0" y="0"/>
          <a:chExt cx="0" cy="0"/>
        </a:xfrm>
      </p:grpSpPr>
      <p:pic>
        <p:nvPicPr>
          <p:cNvPr descr="图片包含 树, 草&#10;&#10;描述已自动生成" id="78" name="Google Shape;78;p33"/>
          <p:cNvPicPr preferRelativeResize="0"/>
          <p:nvPr/>
        </p:nvPicPr>
        <p:blipFill rotWithShape="1">
          <a:blip r:embed="rId2">
            <a:alphaModFix/>
          </a:blip>
          <a:srcRect b="0" l="0" r="0" t="0"/>
          <a:stretch/>
        </p:blipFill>
        <p:spPr>
          <a:xfrm>
            <a:off x="0" y="322"/>
            <a:ext cx="12192000" cy="6857355"/>
          </a:xfrm>
          <a:prstGeom prst="rect">
            <a:avLst/>
          </a:prstGeom>
          <a:noFill/>
          <a:ln>
            <a:noFill/>
          </a:ln>
        </p:spPr>
      </p:pic>
      <p:pic>
        <p:nvPicPr>
          <p:cNvPr descr="图片包含 植物, 仙人掌&#10;&#10;描述已自动生成" id="79" name="Google Shape;79;p33"/>
          <p:cNvPicPr preferRelativeResize="0"/>
          <p:nvPr/>
        </p:nvPicPr>
        <p:blipFill rotWithShape="1">
          <a:blip r:embed="rId3">
            <a:alphaModFix/>
          </a:blip>
          <a:srcRect b="0" l="0" r="0"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b="0" l="0" r="0" t="0"/>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cap="flat" cmpd="sng" w="101600">
              <a:solidFill>
                <a:srgbClr val="FFC000"/>
              </a:solidFill>
              <a:prstDash val="solid"/>
              <a:miter lim="800000"/>
              <a:headEnd len="sm" w="sm" type="none"/>
              <a:tailEnd len="sm" w="sm" type="none"/>
            </a:ln>
            <a:effectLst>
              <a:outerShdw blurRad="50800" rotWithShape="0" algn="tl" dir="2700000" dist="139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500"/>
                                        <p:tgtEl>
                                          <p:spTgt spid="7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randomBar dir="vert"/>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slide" Target="/ppt/slides/slide18.xml"/><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slide" Target="/ppt/slides/slide18.xml"/><Relationship Id="rId8"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slide" Target="/ppt/slides/slide18.xml"/><Relationship Id="rId6"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grpSp>
        <p:nvGrpSpPr>
          <p:cNvPr id="119" name="Google Shape;119;p1"/>
          <p:cNvGrpSpPr/>
          <p:nvPr/>
        </p:nvGrpSpPr>
        <p:grpSpPr>
          <a:xfrm>
            <a:off x="4757714" y="253347"/>
            <a:ext cx="3108960" cy="1085638"/>
            <a:chOff x="4988560" y="447040"/>
            <a:chExt cx="2346402" cy="819355"/>
          </a:xfrm>
        </p:grpSpPr>
        <p:grpSp>
          <p:nvGrpSpPr>
            <p:cNvPr id="120" name="Google Shape;120;p1"/>
            <p:cNvGrpSpPr/>
            <p:nvPr/>
          </p:nvGrpSpPr>
          <p:grpSpPr>
            <a:xfrm>
              <a:off x="4988560" y="447040"/>
              <a:ext cx="2346402" cy="814832"/>
              <a:chOff x="4988560" y="447040"/>
              <a:chExt cx="2346402" cy="814832"/>
            </a:xfrm>
          </p:grpSpPr>
          <p:sp>
            <p:nvSpPr>
              <p:cNvPr id="121" name="Google Shape;121;p1"/>
              <p:cNvSpPr/>
              <p:nvPr/>
            </p:nvSpPr>
            <p:spPr>
              <a:xfrm>
                <a:off x="4988560" y="447040"/>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1"/>
              <p:cNvSpPr/>
              <p:nvPr/>
            </p:nvSpPr>
            <p:spPr>
              <a:xfrm>
                <a:off x="5497118" y="447040"/>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1"/>
              <p:cNvSpPr/>
              <p:nvPr/>
            </p:nvSpPr>
            <p:spPr>
              <a:xfrm>
                <a:off x="6005676" y="459232"/>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 name="Google Shape;124;p1"/>
              <p:cNvSpPr/>
              <p:nvPr/>
            </p:nvSpPr>
            <p:spPr>
              <a:xfrm>
                <a:off x="6532322" y="447040"/>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125" name="Google Shape;125;p1"/>
            <p:cNvSpPr txBox="1"/>
            <p:nvPr/>
          </p:nvSpPr>
          <p:spPr>
            <a:xfrm>
              <a:off x="5219362" y="558509"/>
              <a:ext cx="175881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rgbClr val="385623"/>
                  </a:solidFill>
                  <a:latin typeface="Tahoma"/>
                  <a:ea typeface="Tahoma"/>
                  <a:cs typeface="Tahoma"/>
                  <a:sym typeface="Tahoma"/>
                </a:rPr>
                <a:t>Chính tả</a:t>
              </a:r>
              <a:endParaRPr b="0" i="0" sz="4000" u="none" cap="none" strike="noStrike">
                <a:solidFill>
                  <a:srgbClr val="385623"/>
                </a:solidFill>
                <a:latin typeface="Tahoma"/>
                <a:ea typeface="Tahoma"/>
                <a:cs typeface="Tahoma"/>
                <a:sym typeface="Tahoma"/>
              </a:endParaRPr>
            </a:p>
          </p:txBody>
        </p:sp>
      </p:grpSp>
      <p:sp>
        <p:nvSpPr>
          <p:cNvPr id="126" name="Google Shape;126;p1"/>
          <p:cNvSpPr/>
          <p:nvPr/>
        </p:nvSpPr>
        <p:spPr>
          <a:xfrm>
            <a:off x="2730018" y="2076705"/>
            <a:ext cx="6997428" cy="16158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rgbClr val="385623"/>
                </a:solidFill>
                <a:latin typeface="Tahoma"/>
                <a:ea typeface="Tahoma"/>
                <a:cs typeface="Tahoma"/>
                <a:sym typeface="Tahoma"/>
              </a:rPr>
              <a:t>Nghe – viết:</a:t>
            </a:r>
            <a:endParaRPr/>
          </a:p>
          <a:p>
            <a:pPr indent="0" lvl="0" marL="0" marR="0" rtl="0" algn="ctr">
              <a:spcBef>
                <a:spcPts val="0"/>
              </a:spcBef>
              <a:spcAft>
                <a:spcPts val="0"/>
              </a:spcAft>
              <a:buNone/>
            </a:pPr>
            <a:r>
              <a:rPr b="1" i="0" lang="en-US" sz="5500" u="none" cap="none" strike="noStrike">
                <a:solidFill>
                  <a:srgbClr val="385623"/>
                </a:solidFill>
                <a:latin typeface="Tahoma"/>
                <a:ea typeface="Tahoma"/>
                <a:cs typeface="Tahoma"/>
                <a:sym typeface="Tahoma"/>
              </a:rPr>
              <a:t>KÌ DIỆU RỪNG XANH</a:t>
            </a:r>
            <a:endParaRPr b="1" i="0" sz="5500" u="none" cap="none" strike="noStrike">
              <a:solidFill>
                <a:srgbClr val="385623"/>
              </a:solidFill>
              <a:latin typeface="Tahoma"/>
              <a:ea typeface="Tahoma"/>
              <a:cs typeface="Tahoma"/>
              <a:sym typeface="Tahoma"/>
            </a:endParaRPr>
          </a:p>
        </p:txBody>
      </p:sp>
      <p:sp>
        <p:nvSpPr>
          <p:cNvPr id="127" name="Google Shape;127;p1"/>
          <p:cNvSpPr/>
          <p:nvPr/>
        </p:nvSpPr>
        <p:spPr>
          <a:xfrm>
            <a:off x="4637926" y="5197681"/>
            <a:ext cx="3181611" cy="543549"/>
          </a:xfrm>
          <a:prstGeom prst="roundRect">
            <a:avLst>
              <a:gd fmla="val 50000" name="adj"/>
            </a:avLst>
          </a:prstGeom>
          <a:solidFill>
            <a:srgbClr val="385623"/>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Tahoma"/>
                <a:ea typeface="Tahoma"/>
                <a:cs typeface="Tahoma"/>
                <a:sym typeface="Tahoma"/>
              </a:rPr>
              <a:t>Thực hiện: EduFive</a:t>
            </a:r>
            <a:endParaRPr b="0" i="0" sz="2400" u="none" cap="none" strike="noStrike">
              <a:solidFill>
                <a:schemeClr val="lt1"/>
              </a:solidFill>
              <a:latin typeface="Tahoma"/>
              <a:ea typeface="Tahoma"/>
              <a:cs typeface="Tahoma"/>
              <a:sym typeface="Tahoma"/>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26">
                                            <p:txEl>
                                              <p:pRg end="0" st="0"/>
                                            </p:txEl>
                                          </p:spTgt>
                                        </p:tgtEl>
                                        <p:attrNameLst>
                                          <p:attrName>style.visibility</p:attrName>
                                        </p:attrNameLst>
                                      </p:cBhvr>
                                      <p:to>
                                        <p:strVal val="visible"/>
                                      </p:to>
                                    </p:set>
                                    <p:anim calcmode="lin" valueType="num">
                                      <p:cBhvr additive="base">
                                        <p:cTn dur="500"/>
                                        <p:tgtEl>
                                          <p:spTgt spid="126">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26">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126">
                                            <p:txEl>
                                              <p:pRg end="1" st="1"/>
                                            </p:txEl>
                                          </p:spTgt>
                                        </p:tgtEl>
                                        <p:attrNameLst>
                                          <p:attrName>style.visibility</p:attrName>
                                        </p:attrNameLst>
                                      </p:cBhvr>
                                      <p:to>
                                        <p:strVal val="visible"/>
                                      </p:to>
                                    </p:set>
                                    <p:anim calcmode="lin" valueType="num">
                                      <p:cBhvr additive="base">
                                        <p:cTn dur="500"/>
                                        <p:tgtEl>
                                          <p:spTgt spid="126">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126">
                                            <p:txEl>
                                              <p:pRg end="1" st="1"/>
                                            </p:txEl>
                                          </p:spTgt>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127"/>
                                        </p:tgtEl>
                                        <p:attrNameLst>
                                          <p:attrName>style.visibility</p:attrName>
                                        </p:attrNameLst>
                                      </p:cBhvr>
                                      <p:to>
                                        <p:strVal val="visible"/>
                                      </p:to>
                                    </p:set>
                                    <p:anim calcmode="lin" valueType="num">
                                      <p:cBhvr additive="base">
                                        <p:cTn dur="250"/>
                                        <p:tgtEl>
                                          <p:spTgt spid="127"/>
                                        </p:tgtEl>
                                        <p:attrNameLst>
                                          <p:attrName>ppt_w</p:attrName>
                                        </p:attrNameLst>
                                      </p:cBhvr>
                                      <p:tavLst>
                                        <p:tav fmla="" tm="0">
                                          <p:val>
                                            <p:strVal val="0"/>
                                          </p:val>
                                        </p:tav>
                                        <p:tav fmla="" tm="100000">
                                          <p:val>
                                            <p:strVal val="#ppt_w"/>
                                          </p:val>
                                        </p:tav>
                                      </p:tavLst>
                                    </p:anim>
                                    <p:anim calcmode="lin" valueType="num">
                                      <p:cBhvr additive="base">
                                        <p:cTn dur="250"/>
                                        <p:tgtEl>
                                          <p:spTgt spid="1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0"/>
          <p:cNvSpPr txBox="1"/>
          <p:nvPr/>
        </p:nvSpPr>
        <p:spPr>
          <a:xfrm>
            <a:off x="1156741" y="1253154"/>
            <a:ext cx="9572219"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385623"/>
                </a:solidFill>
                <a:latin typeface="Tahoma"/>
                <a:ea typeface="Tahoma"/>
                <a:cs typeface="Tahoma"/>
                <a:sym typeface="Tahoma"/>
              </a:rPr>
              <a:t>1/ Những muông thú trong rừng được miêu tả như thế nào?  </a:t>
            </a:r>
            <a:endParaRPr/>
          </a:p>
        </p:txBody>
      </p:sp>
      <p:sp>
        <p:nvSpPr>
          <p:cNvPr id="214" name="Google Shape;214;p10"/>
          <p:cNvSpPr txBox="1"/>
          <p:nvPr/>
        </p:nvSpPr>
        <p:spPr>
          <a:xfrm>
            <a:off x="1397000" y="2550775"/>
            <a:ext cx="939800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E94AD7"/>
                </a:solidFill>
                <a:latin typeface="Tahoma"/>
                <a:ea typeface="Tahoma"/>
                <a:cs typeface="Tahoma"/>
                <a:sym typeface="Tahoma"/>
              </a:rPr>
              <a:t>Những con vượn bạc má ôm con gọn ghẽ chuyền nhanh như tia chớp. Những con chồn sóc với chùm lông đuôi to đẹp vút qua không kịp đưa mắt nhìn theo.</a:t>
            </a:r>
            <a:endParaRPr sz="2800">
              <a:solidFill>
                <a:srgbClr val="E94AD7"/>
              </a:solidFill>
              <a:latin typeface="Tahoma"/>
              <a:ea typeface="Tahoma"/>
              <a:cs typeface="Tahoma"/>
              <a:sym typeface="Tahoma"/>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xEl>
                                              <p:pRg end="0" st="0"/>
                                            </p:txEl>
                                          </p:spTgt>
                                        </p:tgtEl>
                                        <p:attrNameLst>
                                          <p:attrName>style.visibility</p:attrName>
                                        </p:attrNameLst>
                                      </p:cBhvr>
                                      <p:to>
                                        <p:strVal val="visible"/>
                                      </p:to>
                                    </p:set>
                                    <p:animEffect filter="fade" transition="in">
                                      <p:cBhvr>
                                        <p:cTn dur="500"/>
                                        <p:tgtEl>
                                          <p:spTgt spid="2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1"/>
          <p:cNvSpPr txBox="1"/>
          <p:nvPr/>
        </p:nvSpPr>
        <p:spPr>
          <a:xfrm>
            <a:off x="1171085" y="1197619"/>
            <a:ext cx="9572219" cy="20313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385623"/>
                </a:solidFill>
                <a:latin typeface="Tahoma"/>
                <a:ea typeface="Tahoma"/>
                <a:cs typeface="Tahoma"/>
                <a:sym typeface="Tahoma"/>
              </a:rPr>
              <a:t>2/ Sự có mặt của chúng mang lại vẻ đẹp gì cho cảnh rừng?</a:t>
            </a:r>
            <a:endParaRPr/>
          </a:p>
          <a:p>
            <a:pPr indent="0" lvl="0" marL="0" marR="0" rtl="0" algn="just">
              <a:spcBef>
                <a:spcPts val="1800"/>
              </a:spcBef>
              <a:spcAft>
                <a:spcPts val="0"/>
              </a:spcAft>
              <a:buNone/>
            </a:pPr>
            <a:r>
              <a:t/>
            </a:r>
            <a:endParaRPr b="1" sz="3600">
              <a:solidFill>
                <a:srgbClr val="385623"/>
              </a:solidFill>
              <a:latin typeface="Tahoma"/>
              <a:ea typeface="Tahoma"/>
              <a:cs typeface="Tahoma"/>
              <a:sym typeface="Tahoma"/>
            </a:endParaRPr>
          </a:p>
        </p:txBody>
      </p:sp>
      <p:sp>
        <p:nvSpPr>
          <p:cNvPr id="221" name="Google Shape;221;p11"/>
          <p:cNvSpPr txBox="1"/>
          <p:nvPr/>
        </p:nvSpPr>
        <p:spPr>
          <a:xfrm>
            <a:off x="1424189" y="2408298"/>
            <a:ext cx="906601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E94AD7"/>
                </a:solidFill>
                <a:latin typeface="Tahoma"/>
                <a:ea typeface="Tahoma"/>
                <a:cs typeface="Tahoma"/>
                <a:sym typeface="Tahoma"/>
              </a:rPr>
              <a:t>Sự có mặt của chúng làm cho cảnh rừng càng thêm sống động, đầy những điều bất ngờ và kì thú.</a:t>
            </a:r>
            <a:endParaRPr sz="3200">
              <a:solidFill>
                <a:srgbClr val="E94AD7"/>
              </a:solidFill>
              <a:latin typeface="Tahoma"/>
              <a:ea typeface="Tahoma"/>
              <a:cs typeface="Tahoma"/>
              <a:sym typeface="Tahoma"/>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Effect filter="fade" transition="in">
                                      <p:cBhvr>
                                        <p:cTn dur="500"/>
                                        <p:tgtEl>
                                          <p:spTgt spid="2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xEl>
                                              <p:pRg end="1" st="1"/>
                                            </p:txEl>
                                          </p:spTgt>
                                        </p:tgtEl>
                                        <p:attrNameLst>
                                          <p:attrName>style.visibility</p:attrName>
                                        </p:attrNameLst>
                                      </p:cBhvr>
                                      <p:to>
                                        <p:strVal val="visible"/>
                                      </p:to>
                                    </p:set>
                                    <p:animEffect filter="fade" transition="in">
                                      <p:cBhvr>
                                        <p:cTn dur="500"/>
                                        <p:tgtEl>
                                          <p:spTgt spid="2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2"/>
          <p:cNvSpPr txBox="1"/>
          <p:nvPr/>
        </p:nvSpPr>
        <p:spPr>
          <a:xfrm>
            <a:off x="7576085" y="2401935"/>
            <a:ext cx="3456675"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rgbClr val="385623"/>
                </a:solidFill>
                <a:latin typeface="Tahoma"/>
                <a:ea typeface="Tahoma"/>
                <a:cs typeface="Tahoma"/>
                <a:sym typeface="Tahoma"/>
              </a:rPr>
              <a:t>Luyện viết </a:t>
            </a:r>
            <a:endParaRPr/>
          </a:p>
          <a:p>
            <a:pPr indent="0" lvl="0" marL="0" marR="0" rtl="0" algn="ctr">
              <a:spcBef>
                <a:spcPts val="0"/>
              </a:spcBef>
              <a:spcAft>
                <a:spcPts val="0"/>
              </a:spcAft>
              <a:buNone/>
            </a:pPr>
            <a:r>
              <a:rPr lang="en-US" sz="5400">
                <a:solidFill>
                  <a:srgbClr val="385623"/>
                </a:solidFill>
                <a:latin typeface="Tahoma"/>
                <a:ea typeface="Tahoma"/>
                <a:cs typeface="Tahoma"/>
                <a:sym typeface="Tahoma"/>
              </a:rPr>
              <a:t>từ khó</a:t>
            </a:r>
            <a:endParaRPr sz="5400">
              <a:solidFill>
                <a:srgbClr val="385623"/>
              </a:solidFill>
              <a:latin typeface="Tahoma"/>
              <a:ea typeface="Tahoma"/>
              <a:cs typeface="Tahoma"/>
              <a:sym typeface="Tahoma"/>
            </a:endParaRPr>
          </a:p>
        </p:txBody>
      </p:sp>
      <p:sp>
        <p:nvSpPr>
          <p:cNvPr id="228" name="Google Shape;228;p12"/>
          <p:cNvSpPr txBox="1"/>
          <p:nvPr/>
        </p:nvSpPr>
        <p:spPr>
          <a:xfrm>
            <a:off x="1159240" y="1626292"/>
            <a:ext cx="3592079" cy="4384625"/>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3000" u="none" cap="none" strike="noStrike">
                <a:solidFill>
                  <a:srgbClr val="E94AD7"/>
                </a:solidFill>
                <a:latin typeface="Tahoma"/>
                <a:ea typeface="Tahoma"/>
                <a:cs typeface="Tahoma"/>
                <a:sym typeface="Tahoma"/>
              </a:rPr>
              <a:t>ẩm</a:t>
            </a:r>
            <a:r>
              <a:rPr b="0" i="0" lang="en-US" sz="3000" u="none" cap="none" strike="noStrike">
                <a:solidFill>
                  <a:srgbClr val="385623"/>
                </a:solidFill>
                <a:latin typeface="Tahoma"/>
                <a:ea typeface="Tahoma"/>
                <a:cs typeface="Tahoma"/>
                <a:sym typeface="Tahoma"/>
              </a:rPr>
              <a:t> lạnh</a:t>
            </a:r>
            <a:endParaRPr b="0"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t/>
            </a:r>
            <a:endParaRPr b="1"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rPr b="1" i="0" lang="en-US" sz="3000" u="none" cap="none" strike="noStrike">
                <a:solidFill>
                  <a:srgbClr val="E94AD7"/>
                </a:solidFill>
                <a:latin typeface="Tahoma"/>
                <a:ea typeface="Tahoma"/>
                <a:cs typeface="Tahoma"/>
                <a:sym typeface="Tahoma"/>
              </a:rPr>
              <a:t>r</a:t>
            </a:r>
            <a:r>
              <a:rPr b="0" i="0" lang="en-US" sz="3000" u="none" cap="none" strike="noStrike">
                <a:solidFill>
                  <a:srgbClr val="385623"/>
                </a:solidFill>
                <a:latin typeface="Tahoma"/>
                <a:ea typeface="Tahoma"/>
                <a:cs typeface="Tahoma"/>
                <a:sym typeface="Tahoma"/>
              </a:rPr>
              <a:t>ào </a:t>
            </a:r>
            <a:r>
              <a:rPr b="1" i="0" lang="en-US" sz="3000" u="none" cap="none" strike="noStrike">
                <a:solidFill>
                  <a:srgbClr val="E94AD7"/>
                </a:solidFill>
                <a:latin typeface="Tahoma"/>
                <a:ea typeface="Tahoma"/>
                <a:cs typeface="Tahoma"/>
                <a:sym typeface="Tahoma"/>
              </a:rPr>
              <a:t>r</a:t>
            </a:r>
            <a:r>
              <a:rPr b="0" i="0" lang="en-US" sz="3000" u="none" cap="none" strike="noStrike">
                <a:solidFill>
                  <a:srgbClr val="385623"/>
                </a:solidFill>
                <a:latin typeface="Tahoma"/>
                <a:ea typeface="Tahoma"/>
                <a:cs typeface="Tahoma"/>
                <a:sym typeface="Tahoma"/>
              </a:rPr>
              <a:t>ào</a:t>
            </a:r>
            <a:endParaRPr b="0"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t/>
            </a:r>
            <a:endParaRPr b="0" i="0" sz="3000" u="none" cap="none" strike="noStrike">
              <a:solidFill>
                <a:srgbClr val="385623"/>
              </a:solidFill>
              <a:latin typeface="Tahoma"/>
              <a:ea typeface="Tahoma"/>
              <a:cs typeface="Tahoma"/>
              <a:sym typeface="Tahoma"/>
            </a:endParaRPr>
          </a:p>
        </p:txBody>
      </p:sp>
      <p:sp>
        <p:nvSpPr>
          <p:cNvPr id="229" name="Google Shape;229;p12"/>
          <p:cNvSpPr txBox="1"/>
          <p:nvPr/>
        </p:nvSpPr>
        <p:spPr>
          <a:xfrm>
            <a:off x="3860800" y="1545012"/>
            <a:ext cx="6096000" cy="2400657"/>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3000" u="none" cap="none" strike="noStrike">
                <a:solidFill>
                  <a:srgbClr val="385623"/>
                </a:solidFill>
                <a:latin typeface="Tahoma"/>
                <a:ea typeface="Tahoma"/>
                <a:cs typeface="Tahoma"/>
                <a:sym typeface="Tahoma"/>
              </a:rPr>
              <a:t>gọn </a:t>
            </a:r>
            <a:r>
              <a:rPr b="1" i="0" lang="en-US" sz="3000" u="none" cap="none" strike="noStrike">
                <a:solidFill>
                  <a:srgbClr val="E94AD7"/>
                </a:solidFill>
                <a:latin typeface="Tahoma"/>
                <a:ea typeface="Tahoma"/>
                <a:cs typeface="Tahoma"/>
                <a:sym typeface="Tahoma"/>
              </a:rPr>
              <a:t>ghẽ</a:t>
            </a:r>
            <a:endParaRPr b="0"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t/>
            </a:r>
            <a:endParaRPr b="0"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rPr b="0" i="0" lang="en-US" sz="3000" u="none" cap="none" strike="noStrike">
                <a:solidFill>
                  <a:srgbClr val="385623"/>
                </a:solidFill>
                <a:latin typeface="Tahoma"/>
                <a:ea typeface="Tahoma"/>
                <a:cs typeface="Tahoma"/>
                <a:sym typeface="Tahoma"/>
              </a:rPr>
              <a:t>chùm lông đ</a:t>
            </a:r>
            <a:r>
              <a:rPr b="1" i="0" lang="en-US" sz="3000" u="none" cap="none" strike="noStrike">
                <a:solidFill>
                  <a:srgbClr val="E94AD7"/>
                </a:solidFill>
                <a:latin typeface="Tahoma"/>
                <a:ea typeface="Tahoma"/>
                <a:cs typeface="Tahoma"/>
                <a:sym typeface="Tahoma"/>
              </a:rPr>
              <a:t>uôi</a:t>
            </a:r>
            <a:endParaRPr b="0"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t/>
            </a:r>
            <a:endParaRPr b="0" i="0" sz="3000" u="none" cap="none" strike="noStrike">
              <a:solidFill>
                <a:srgbClr val="385623"/>
              </a:solidFill>
              <a:latin typeface="Tahoma"/>
              <a:ea typeface="Tahoma"/>
              <a:cs typeface="Tahoma"/>
              <a:sym typeface="Tahoma"/>
            </a:endParaRPr>
          </a:p>
          <a:p>
            <a:pPr indent="0" lvl="1" marL="457200" marR="0" rtl="0" algn="l">
              <a:spcBef>
                <a:spcPts val="0"/>
              </a:spcBef>
              <a:spcAft>
                <a:spcPts val="0"/>
              </a:spcAft>
              <a:buNone/>
            </a:pPr>
            <a:r>
              <a:rPr b="0" i="0" lang="en-US" sz="3000" u="none" cap="none" strike="noStrike">
                <a:solidFill>
                  <a:srgbClr val="385623"/>
                </a:solidFill>
                <a:latin typeface="Tahoma"/>
                <a:ea typeface="Tahoma"/>
                <a:cs typeface="Tahoma"/>
                <a:sym typeface="Tahoma"/>
              </a:rPr>
              <a:t>mải m</a:t>
            </a:r>
            <a:r>
              <a:rPr b="1" i="0" lang="en-US" sz="3000" u="none" cap="none" strike="noStrike">
                <a:solidFill>
                  <a:srgbClr val="E94AD7"/>
                </a:solidFill>
                <a:latin typeface="Tahoma"/>
                <a:ea typeface="Tahoma"/>
                <a:cs typeface="Tahoma"/>
                <a:sym typeface="Tahoma"/>
              </a:rPr>
              <a:t>iết</a:t>
            </a:r>
            <a:endParaRPr b="0" i="0" sz="3000" u="sng" cap="none" strike="noStrike">
              <a:solidFill>
                <a:srgbClr val="E94AD7"/>
              </a:solidFill>
              <a:latin typeface="Tahoma"/>
              <a:ea typeface="Tahoma"/>
              <a:cs typeface="Tahoma"/>
              <a:sym typeface="Tahoma"/>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822"/>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3"/>
          <p:cNvPicPr preferRelativeResize="0"/>
          <p:nvPr/>
        </p:nvPicPr>
        <p:blipFill rotWithShape="1">
          <a:blip r:embed="rId3">
            <a:alphaModFix/>
          </a:blip>
          <a:srcRect b="0" l="0" r="0" t="0"/>
          <a:stretch/>
        </p:blipFill>
        <p:spPr>
          <a:xfrm>
            <a:off x="0" y="1588"/>
            <a:ext cx="12192000" cy="6854825"/>
          </a:xfrm>
          <a:prstGeom prst="rect">
            <a:avLst/>
          </a:prstGeom>
          <a:noFill/>
          <a:ln>
            <a:noFill/>
          </a:ln>
        </p:spPr>
      </p:pic>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4"/>
          <p:cNvSpPr txBox="1"/>
          <p:nvPr/>
        </p:nvSpPr>
        <p:spPr>
          <a:xfrm>
            <a:off x="997974" y="1034762"/>
            <a:ext cx="10196051" cy="45243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8001"/>
                </a:solidFill>
                <a:latin typeface="Times New Roman"/>
                <a:ea typeface="Times New Roman"/>
                <a:cs typeface="Times New Roman"/>
                <a:sym typeface="Times New Roman"/>
              </a:rPr>
              <a:t>Kì diệu rừng xanh     </a:t>
            </a:r>
            <a:endParaRPr b="1" sz="3600">
              <a:solidFill>
                <a:srgbClr val="FF800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rgbClr val="385623"/>
                </a:solidFill>
                <a:latin typeface="Times New Roman"/>
                <a:ea typeface="Times New Roman"/>
                <a:cs typeface="Times New Roman"/>
                <a:sym typeface="Times New Roman"/>
              </a:rPr>
              <a:t>	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endParaRPr b="1" sz="2800">
              <a:solidFill>
                <a:srgbClr val="385623"/>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rgbClr val="385623"/>
                </a:solidFill>
                <a:latin typeface="Times New Roman"/>
                <a:ea typeface="Times New Roman"/>
                <a:cs typeface="Times New Roman"/>
                <a:sym typeface="Times New Roman"/>
              </a:rPr>
              <a:t>	Sau một hồi len lách mải miết, rẽ bụi rậm, chúng tôi nhìn thấy một bãi cây khộp. Rừng khộp hiện ra trước mắt chúng tôi, lá úa vàng như cảnh mùa thu.</a:t>
            </a:r>
            <a:endParaRPr/>
          </a:p>
          <a:p>
            <a:pPr indent="0" lvl="0" marL="0" marR="0" rtl="0" algn="just">
              <a:spcBef>
                <a:spcPts val="0"/>
              </a:spcBef>
              <a:spcAft>
                <a:spcPts val="0"/>
              </a:spcAft>
              <a:buNone/>
            </a:pPr>
            <a:r>
              <a:rPr b="1" lang="en-US" sz="2800">
                <a:solidFill>
                  <a:srgbClr val="385623"/>
                </a:solidFill>
                <a:latin typeface="Times New Roman"/>
                <a:ea typeface="Times New Roman"/>
                <a:cs typeface="Times New Roman"/>
                <a:sym typeface="Times New Roman"/>
              </a:rPr>
              <a:t>                                         		 Theo Nguyễn Phan Hách</a:t>
            </a:r>
            <a:endParaRPr b="1" sz="2800">
              <a:solidFill>
                <a:srgbClr val="385623"/>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anim calcmode="lin" valueType="num">
                                      <p:cBhvr additive="base">
                                        <p:cTn dur="500"/>
                                        <p:tgtEl>
                                          <p:spTgt spid="24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24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anim calcmode="lin" valueType="num">
                                      <p:cBhvr additive="base">
                                        <p:cTn dur="500"/>
                                        <p:tgtEl>
                                          <p:spTgt spid="241">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241">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anim calcmode="lin" valueType="num">
                                      <p:cBhvr additive="base">
                                        <p:cTn dur="500"/>
                                        <p:tgtEl>
                                          <p:spTgt spid="241">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241">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1">
                                            <p:txEl>
                                              <p:pRg end="3" st="3"/>
                                            </p:txEl>
                                          </p:spTgt>
                                        </p:tgtEl>
                                        <p:attrNameLst>
                                          <p:attrName>style.visibility</p:attrName>
                                        </p:attrNameLst>
                                      </p:cBhvr>
                                      <p:to>
                                        <p:strVal val="visible"/>
                                      </p:to>
                                    </p:set>
                                    <p:anim calcmode="lin" valueType="num">
                                      <p:cBhvr additive="base">
                                        <p:cTn dur="500"/>
                                        <p:tgtEl>
                                          <p:spTgt spid="241">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241">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grpSp>
        <p:nvGrpSpPr>
          <p:cNvPr id="247" name="Google Shape;247;p15"/>
          <p:cNvGrpSpPr/>
          <p:nvPr/>
        </p:nvGrpSpPr>
        <p:grpSpPr>
          <a:xfrm>
            <a:off x="2332470" y="1831381"/>
            <a:ext cx="6227331" cy="2748332"/>
            <a:chOff x="6895230" y="1807758"/>
            <a:chExt cx="3189684" cy="3200958"/>
          </a:xfrm>
        </p:grpSpPr>
        <p:sp>
          <p:nvSpPr>
            <p:cNvPr id="248" name="Google Shape;248;p15"/>
            <p:cNvSpPr/>
            <p:nvPr/>
          </p:nvSpPr>
          <p:spPr>
            <a:xfrm>
              <a:off x="7698868" y="2461050"/>
              <a:ext cx="2386046" cy="2516743"/>
            </a:xfrm>
            <a:custGeom>
              <a:rect b="b" l="l" r="r" t="t"/>
              <a:pathLst>
                <a:path extrusionOk="0" h="964" w="80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9" name="Google Shape;249;p15"/>
            <p:cNvSpPr/>
            <p:nvPr/>
          </p:nvSpPr>
          <p:spPr>
            <a:xfrm>
              <a:off x="6895230" y="1807758"/>
              <a:ext cx="2342434" cy="2580418"/>
            </a:xfrm>
            <a:custGeom>
              <a:rect b="b" l="l" r="r" t="t"/>
              <a:pathLst>
                <a:path extrusionOk="0" h="980" w="804">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0" name="Google Shape;250;p15"/>
            <p:cNvSpPr/>
            <p:nvPr/>
          </p:nvSpPr>
          <p:spPr>
            <a:xfrm rot="10800000">
              <a:off x="9530684" y="1838785"/>
              <a:ext cx="394560" cy="520405"/>
            </a:xfrm>
            <a:prstGeom prst="rect">
              <a:avLst/>
            </a:prstGeom>
          </p:spPr>
          <p:txBody>
            <a:bodyPr>
              <a:prstTxWarp prst="textPlain"/>
            </a:bodyPr>
            <a:lstStyle/>
            <a:p>
              <a:pPr lvl="0" algn="l"/>
              <a:r>
                <a:rPr b="0" i="0">
                  <a:ln>
                    <a:noFill/>
                  </a:ln>
                  <a:solidFill>
                    <a:srgbClr val="548135"/>
                  </a:solidFill>
                  <a:latin typeface="Arial"/>
                </a:rPr>
                <a:t>“</a:t>
              </a:r>
            </a:p>
          </p:txBody>
        </p:sp>
        <p:sp>
          <p:nvSpPr>
            <p:cNvPr id="251" name="Google Shape;251;p15"/>
            <p:cNvSpPr/>
            <p:nvPr/>
          </p:nvSpPr>
          <p:spPr>
            <a:xfrm>
              <a:off x="7054899" y="4488311"/>
              <a:ext cx="383767" cy="520405"/>
            </a:xfrm>
            <a:prstGeom prst="rect">
              <a:avLst/>
            </a:prstGeom>
          </p:spPr>
          <p:txBody>
            <a:bodyPr>
              <a:prstTxWarp prst="textPlain"/>
            </a:bodyPr>
            <a:lstStyle/>
            <a:p>
              <a:pPr lvl="0" algn="l"/>
              <a:r>
                <a:rPr b="0" i="0">
                  <a:ln>
                    <a:noFill/>
                  </a:ln>
                  <a:solidFill>
                    <a:srgbClr val="548135"/>
                  </a:solidFill>
                  <a:latin typeface="Arial"/>
                </a:rPr>
                <a:t>“</a:t>
              </a:r>
            </a:p>
          </p:txBody>
        </p:sp>
      </p:grpSp>
      <p:sp>
        <p:nvSpPr>
          <p:cNvPr id="252" name="Google Shape;252;p15"/>
          <p:cNvSpPr txBox="1"/>
          <p:nvPr/>
        </p:nvSpPr>
        <p:spPr>
          <a:xfrm>
            <a:off x="2646547" y="2554741"/>
            <a:ext cx="5881151" cy="116942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5400">
                <a:solidFill>
                  <a:srgbClr val="385623"/>
                </a:solidFill>
                <a:latin typeface="Tahoma"/>
                <a:ea typeface="Tahoma"/>
                <a:cs typeface="Tahoma"/>
                <a:sym typeface="Tahoma"/>
              </a:rPr>
              <a:t>Bài tập Chính tả</a:t>
            </a:r>
            <a:endParaRPr b="1" sz="5400">
              <a:solidFill>
                <a:srgbClr val="385623"/>
              </a:solidFill>
              <a:latin typeface="Tahoma"/>
              <a:ea typeface="Tahoma"/>
              <a:cs typeface="Tahoma"/>
              <a:sym typeface="Tahoma"/>
            </a:endParaRPr>
          </a:p>
        </p:txBody>
      </p:sp>
      <p:sp>
        <p:nvSpPr>
          <p:cNvPr id="253" name="Google Shape;253;p15"/>
          <p:cNvSpPr/>
          <p:nvPr/>
        </p:nvSpPr>
        <p:spPr>
          <a:xfrm>
            <a:off x="1078368" y="992858"/>
            <a:ext cx="3200563" cy="1311981"/>
          </a:xfrm>
          <a:custGeom>
            <a:rect b="b" l="l" r="r" t="t"/>
            <a:pathLst>
              <a:path extrusionOk="0" h="35554" w="61218">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 name="Google Shape;254;p15"/>
          <p:cNvSpPr txBox="1"/>
          <p:nvPr/>
        </p:nvSpPr>
        <p:spPr>
          <a:xfrm>
            <a:off x="1246513" y="1159201"/>
            <a:ext cx="2984291" cy="73058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3200">
                <a:solidFill>
                  <a:schemeClr val="dk1"/>
                </a:solidFill>
                <a:latin typeface="Tahoma"/>
                <a:ea typeface="Tahoma"/>
                <a:cs typeface="Tahoma"/>
                <a:sym typeface="Tahoma"/>
              </a:rPr>
              <a:t>Hoạt động 2</a:t>
            </a:r>
            <a:endParaRPr b="1" sz="3200">
              <a:solidFill>
                <a:schemeClr val="dk1"/>
              </a:solidFill>
              <a:latin typeface="Tahoma"/>
              <a:ea typeface="Tahoma"/>
              <a:cs typeface="Tahoma"/>
              <a:sym typeface="Tahoma"/>
            </a:endParaRPr>
          </a:p>
        </p:txBody>
      </p:sp>
      <p:pic>
        <p:nvPicPr>
          <p:cNvPr id="255" name="Google Shape;255;p15"/>
          <p:cNvPicPr preferRelativeResize="0"/>
          <p:nvPr/>
        </p:nvPicPr>
        <p:blipFill rotWithShape="1">
          <a:blip r:embed="rId3">
            <a:alphaModFix/>
          </a:blip>
          <a:srcRect b="0" l="0" r="0" t="0"/>
          <a:stretch/>
        </p:blipFill>
        <p:spPr>
          <a:xfrm flipH="1">
            <a:off x="9131875" y="151586"/>
            <a:ext cx="2899247" cy="3769947"/>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ntr" presetID="23" presetSubtype="16">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ppt_w</p:attrName>
                                        </p:attrNameLst>
                                      </p:cBhvr>
                                      <p:tavLst>
                                        <p:tav fmla="" tm="0">
                                          <p:val>
                                            <p:strVal val="0"/>
                                          </p:val>
                                        </p:tav>
                                        <p:tav fmla="" tm="100000">
                                          <p:val>
                                            <p:strVal val="#ppt_w"/>
                                          </p:val>
                                        </p:tav>
                                      </p:tavLst>
                                    </p:anim>
                                    <p:anim calcmode="lin" valueType="num">
                                      <p:cBhvr additive="base">
                                        <p:cTn dur="500"/>
                                        <p:tgtEl>
                                          <p:spTgt spid="25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500"/>
                                        <p:tgtEl>
                                          <p:spTgt spid="255"/>
                                        </p:tgtEl>
                                        <p:attrNameLst>
                                          <p:attrName>ppt_w</p:attrName>
                                        </p:attrNameLst>
                                      </p:cBhvr>
                                      <p:tavLst>
                                        <p:tav fmla="" tm="0">
                                          <p:val>
                                            <p:strVal val="0"/>
                                          </p:val>
                                        </p:tav>
                                        <p:tav fmla="" tm="100000">
                                          <p:val>
                                            <p:strVal val="#ppt_w"/>
                                          </p:val>
                                        </p:tav>
                                      </p:tavLst>
                                    </p:anim>
                                    <p:anim calcmode="lin" valueType="num">
                                      <p:cBhvr additive="base">
                                        <p:cTn dur="500"/>
                                        <p:tgtEl>
                                          <p:spTgt spid="25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ppt_w</p:attrName>
                                        </p:attrNameLst>
                                      </p:cBhvr>
                                      <p:tavLst>
                                        <p:tav fmla="" tm="0">
                                          <p:val>
                                            <p:strVal val="0"/>
                                          </p:val>
                                        </p:tav>
                                        <p:tav fmla="" tm="100000">
                                          <p:val>
                                            <p:strVal val="#ppt_w"/>
                                          </p:val>
                                        </p:tav>
                                      </p:tavLst>
                                    </p:anim>
                                    <p:anim calcmode="lin" valueType="num">
                                      <p:cBhvr additive="base">
                                        <p:cTn dur="500"/>
                                        <p:tgtEl>
                                          <p:spTgt spid="25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6"/>
          <p:cNvSpPr txBox="1"/>
          <p:nvPr/>
        </p:nvSpPr>
        <p:spPr>
          <a:xfrm>
            <a:off x="1155032" y="936318"/>
            <a:ext cx="1013861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800">
                <a:solidFill>
                  <a:srgbClr val="FF8001"/>
                </a:solidFill>
                <a:latin typeface="Times New Roman"/>
                <a:ea typeface="Times New Roman"/>
                <a:cs typeface="Times New Roman"/>
                <a:sym typeface="Times New Roman"/>
              </a:rPr>
              <a:t>1. Tìm trong đoạn tả cảnh rừng khuya dưới đây những tiếng có chứa yê hoặc ya :</a:t>
            </a:r>
            <a:endParaRPr b="1" i="1" sz="2800">
              <a:solidFill>
                <a:srgbClr val="FF8001"/>
              </a:solidFill>
              <a:latin typeface="Times New Roman"/>
              <a:ea typeface="Times New Roman"/>
              <a:cs typeface="Times New Roman"/>
              <a:sym typeface="Times New Roman"/>
            </a:endParaRPr>
          </a:p>
        </p:txBody>
      </p:sp>
      <p:sp>
        <p:nvSpPr>
          <p:cNvPr id="261" name="Google Shape;261;p16"/>
          <p:cNvSpPr txBox="1"/>
          <p:nvPr/>
        </p:nvSpPr>
        <p:spPr>
          <a:xfrm>
            <a:off x="1026695" y="1833781"/>
            <a:ext cx="10138610" cy="31085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     Chúng tôi mải miết đi nhưng chưa kịp qua hết cánh rừng thì mặt trời đã xuống khuất. Màn đêm dần bao trùm mỗi lúc một dày đặc trên những ngọn cây. Gió bắt đầu nổi lên. Rừng khuya xào xạc như thì thào kể những truyền thuyết tự ngàn xưa. Tôi cố căng mắt nhìn xuyên qua màn đêm thăm thẳm với hi vọng tìm thấy một đốm lửa báo hiệu có một bản làng bình yên phía xa đang chờ đón.</a:t>
            </a:r>
            <a:endParaRPr/>
          </a:p>
        </p:txBody>
      </p:sp>
      <p:cxnSp>
        <p:nvCxnSpPr>
          <p:cNvPr id="262" name="Google Shape;262;p16"/>
          <p:cNvCxnSpPr/>
          <p:nvPr/>
        </p:nvCxnSpPr>
        <p:spPr>
          <a:xfrm>
            <a:off x="10124173" y="3163948"/>
            <a:ext cx="930442" cy="0"/>
          </a:xfrm>
          <a:prstGeom prst="straightConnector1">
            <a:avLst/>
          </a:prstGeom>
          <a:noFill/>
          <a:ln cap="flat" cmpd="sng" w="28575">
            <a:solidFill>
              <a:srgbClr val="00B050"/>
            </a:solidFill>
            <a:prstDash val="solid"/>
            <a:miter lim="800000"/>
            <a:headEnd len="sm" w="sm" type="none"/>
            <a:tailEnd len="sm" w="sm" type="none"/>
          </a:ln>
        </p:spPr>
      </p:cxnSp>
      <p:cxnSp>
        <p:nvCxnSpPr>
          <p:cNvPr id="263" name="Google Shape;263;p16"/>
          <p:cNvCxnSpPr/>
          <p:nvPr/>
        </p:nvCxnSpPr>
        <p:spPr>
          <a:xfrm>
            <a:off x="5919002" y="3580419"/>
            <a:ext cx="930442" cy="0"/>
          </a:xfrm>
          <a:prstGeom prst="straightConnector1">
            <a:avLst/>
          </a:prstGeom>
          <a:noFill/>
          <a:ln cap="flat" cmpd="sng" w="28575">
            <a:solidFill>
              <a:srgbClr val="FF0000"/>
            </a:solidFill>
            <a:prstDash val="solid"/>
            <a:miter lim="800000"/>
            <a:headEnd len="sm" w="sm" type="none"/>
            <a:tailEnd len="sm" w="sm" type="none"/>
          </a:ln>
        </p:spPr>
      </p:cxnSp>
      <p:cxnSp>
        <p:nvCxnSpPr>
          <p:cNvPr id="264" name="Google Shape;264;p16"/>
          <p:cNvCxnSpPr/>
          <p:nvPr/>
        </p:nvCxnSpPr>
        <p:spPr>
          <a:xfrm>
            <a:off x="7052644" y="3580419"/>
            <a:ext cx="930442" cy="0"/>
          </a:xfrm>
          <a:prstGeom prst="straightConnector1">
            <a:avLst/>
          </a:prstGeom>
          <a:noFill/>
          <a:ln cap="flat" cmpd="sng" w="28575">
            <a:solidFill>
              <a:srgbClr val="FF0000"/>
            </a:solidFill>
            <a:prstDash val="solid"/>
            <a:miter lim="800000"/>
            <a:headEnd len="sm" w="sm" type="none"/>
            <a:tailEnd len="sm" w="sm" type="none"/>
          </a:ln>
        </p:spPr>
      </p:cxnSp>
      <p:cxnSp>
        <p:nvCxnSpPr>
          <p:cNvPr id="265" name="Google Shape;265;p16"/>
          <p:cNvCxnSpPr/>
          <p:nvPr/>
        </p:nvCxnSpPr>
        <p:spPr>
          <a:xfrm>
            <a:off x="3487268" y="4007139"/>
            <a:ext cx="930442" cy="0"/>
          </a:xfrm>
          <a:prstGeom prst="straightConnector1">
            <a:avLst/>
          </a:prstGeom>
          <a:noFill/>
          <a:ln cap="flat" cmpd="sng" w="28575">
            <a:solidFill>
              <a:srgbClr val="FF0000"/>
            </a:solidFill>
            <a:prstDash val="solid"/>
            <a:miter lim="800000"/>
            <a:headEnd len="sm" w="sm" type="none"/>
            <a:tailEnd len="sm" w="sm" type="none"/>
          </a:ln>
        </p:spPr>
      </p:cxnSp>
      <p:cxnSp>
        <p:nvCxnSpPr>
          <p:cNvPr id="266" name="Google Shape;266;p16"/>
          <p:cNvCxnSpPr/>
          <p:nvPr/>
        </p:nvCxnSpPr>
        <p:spPr>
          <a:xfrm>
            <a:off x="9192126" y="4424527"/>
            <a:ext cx="593558" cy="0"/>
          </a:xfrm>
          <a:prstGeom prst="straightConnector1">
            <a:avLst/>
          </a:prstGeom>
          <a:noFill/>
          <a:ln cap="flat" cmpd="sng" w="28575">
            <a:solidFill>
              <a:srgbClr val="FF0000"/>
            </a:solidFill>
            <a:prstDash val="solid"/>
            <a:miter lim="800000"/>
            <a:headEnd len="sm" w="sm" type="none"/>
            <a:tailEnd len="sm" w="sm" type="none"/>
          </a:ln>
        </p:spPr>
      </p:cxn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 calcmode="lin" valueType="num">
                                      <p:cBhvr additive="base">
                                        <p:cTn dur="1000"/>
                                        <p:tgtEl>
                                          <p:spTgt spid="261">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2" name="Google Shape;272;p17"/>
          <p:cNvSpPr/>
          <p:nvPr/>
        </p:nvSpPr>
        <p:spPr>
          <a:xfrm rot="-10613442">
            <a:off x="1934166" y="336990"/>
            <a:ext cx="7346792" cy="3721625"/>
          </a:xfrm>
          <a:prstGeom prst="cloud">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 name="Google Shape;273;p17"/>
          <p:cNvSpPr/>
          <p:nvPr/>
        </p:nvSpPr>
        <p:spPr>
          <a:xfrm>
            <a:off x="2457221" y="1001684"/>
            <a:ext cx="6450746" cy="1848713"/>
          </a:xfrm>
          <a:prstGeom prst="rect">
            <a:avLst/>
          </a:prstGeom>
        </p:spPr>
        <p:txBody>
          <a:bodyPr>
            <a:prstTxWarp prst="textPlain"/>
          </a:bodyPr>
          <a:lstStyle/>
          <a:p>
            <a:pPr lvl="0" algn="ctr"/>
            <a:r>
              <a:rPr b="1" i="0">
                <a:ln cap="flat" cmpd="sng" w="22225">
                  <a:solidFill>
                    <a:schemeClr val="accent2"/>
                  </a:solidFill>
                  <a:prstDash val="solid"/>
                  <a:round/>
                  <a:headEnd len="sm" w="sm" type="none"/>
                  <a:tailEnd len="sm" w="sm" type="none"/>
                </a:ln>
                <a:solidFill>
                  <a:srgbClr val="FFC000"/>
                </a:solidFill>
                <a:latin typeface="Cookie"/>
              </a:rPr>
              <a:t>TRUY TÌM</a:t>
            </a:r>
            <a:br>
              <a:rPr b="1" i="0">
                <a:ln cap="flat" cmpd="sng" w="22225">
                  <a:solidFill>
                    <a:schemeClr val="accent2"/>
                  </a:solidFill>
                  <a:prstDash val="solid"/>
                  <a:round/>
                  <a:headEnd len="sm" w="sm" type="none"/>
                  <a:tailEnd len="sm" w="sm" type="none"/>
                </a:ln>
                <a:solidFill>
                  <a:srgbClr val="FFC000"/>
                </a:solidFill>
                <a:latin typeface="Cookie"/>
              </a:rPr>
            </a:br>
            <a:r>
              <a:rPr b="1" i="0">
                <a:ln cap="flat" cmpd="sng" w="22225">
                  <a:solidFill>
                    <a:schemeClr val="accent2"/>
                  </a:solidFill>
                  <a:prstDash val="solid"/>
                  <a:round/>
                  <a:headEnd len="sm" w="sm" type="none"/>
                  <a:tailEnd len="sm" w="sm" type="none"/>
                </a:ln>
                <a:solidFill>
                  <a:srgbClr val="FFC000"/>
                </a:solidFill>
                <a:latin typeface="Cookie"/>
              </a:rPr>
              <a:t>GIỌNG HÓT LÍU LO</a:t>
            </a:r>
          </a:p>
        </p:txBody>
      </p:sp>
      <p:pic>
        <p:nvPicPr>
          <p:cNvPr id="274" name="Google Shape;274;p17">
            <a:hlinkClick action="ppaction://hlinksldjump" r:id="rId4"/>
          </p:cNvPr>
          <p:cNvPicPr preferRelativeResize="0"/>
          <p:nvPr/>
        </p:nvPicPr>
        <p:blipFill rotWithShape="1">
          <a:blip r:embed="rId5">
            <a:alphaModFix/>
          </a:blip>
          <a:srcRect b="0" l="0" r="0" t="0"/>
          <a:stretch/>
        </p:blipFill>
        <p:spPr>
          <a:xfrm>
            <a:off x="8503920" y="335945"/>
            <a:ext cx="3575839" cy="4070955"/>
          </a:xfrm>
          <a:prstGeom prst="rect">
            <a:avLst/>
          </a:prstGeom>
          <a:noFill/>
          <a:ln>
            <a:noFill/>
          </a:ln>
        </p:spPr>
      </p:pic>
      <p:grpSp>
        <p:nvGrpSpPr>
          <p:cNvPr id="275" name="Google Shape;275;p17"/>
          <p:cNvGrpSpPr/>
          <p:nvPr/>
        </p:nvGrpSpPr>
        <p:grpSpPr>
          <a:xfrm>
            <a:off x="-42240" y="2883833"/>
            <a:ext cx="4027862" cy="3959127"/>
            <a:chOff x="-42240" y="2883833"/>
            <a:chExt cx="4027862" cy="3959127"/>
          </a:xfrm>
        </p:grpSpPr>
        <p:pic>
          <p:nvPicPr>
            <p:cNvPr descr="Decals Design &amp;#39;Singing Bird Tweety&amp;#39; Wall Sticker (PVC Vinyl, 70 cm x 25 cm,  Multicolour) : Amazon.in" id="276" name="Google Shape;276;p17"/>
            <p:cNvPicPr preferRelativeResize="0"/>
            <p:nvPr/>
          </p:nvPicPr>
          <p:blipFill rotWithShape="1">
            <a:blip r:embed="rId6">
              <a:alphaModFix/>
            </a:blip>
            <a:srcRect b="0" l="0" r="0" t="0"/>
            <a:stretch/>
          </p:blipFill>
          <p:spPr>
            <a:xfrm flipH="1">
              <a:off x="-42240" y="2883833"/>
              <a:ext cx="4027862" cy="3959127"/>
            </a:xfrm>
            <a:prstGeom prst="rect">
              <a:avLst/>
            </a:prstGeom>
            <a:noFill/>
            <a:ln>
              <a:noFill/>
            </a:ln>
          </p:spPr>
        </p:pic>
        <p:pic>
          <p:nvPicPr>
            <p:cNvPr id="277" name="Google Shape;277;p17">
              <a:hlinkClick action="ppaction://hlinksldjump" r:id="rId7"/>
            </p:cNvPr>
            <p:cNvPicPr preferRelativeResize="0"/>
            <p:nvPr/>
          </p:nvPicPr>
          <p:blipFill rotWithShape="1">
            <a:blip r:embed="rId8">
              <a:alphaModFix/>
            </a:blip>
            <a:srcRect b="69811" l="15595" r="58516" t="5829"/>
            <a:stretch/>
          </p:blipFill>
          <p:spPr>
            <a:xfrm>
              <a:off x="2457221" y="2990878"/>
              <a:ext cx="925757" cy="991692"/>
            </a:xfrm>
            <a:prstGeom prst="rect">
              <a:avLst/>
            </a:prstGeom>
            <a:noFill/>
            <a:ln>
              <a:noFill/>
            </a:ln>
          </p:spPr>
        </p:pic>
      </p:grpSp>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8"/>
          <p:cNvSpPr txBox="1"/>
          <p:nvPr/>
        </p:nvSpPr>
        <p:spPr>
          <a:xfrm>
            <a:off x="1524000" y="920621"/>
            <a:ext cx="9824720" cy="393954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None/>
            </a:pPr>
            <a:r>
              <a:rPr b="1" lang="en-US" sz="2800">
                <a:solidFill>
                  <a:srgbClr val="FF8001"/>
                </a:solidFill>
                <a:latin typeface="Times New Roman"/>
                <a:ea typeface="Times New Roman"/>
                <a:cs typeface="Times New Roman"/>
                <a:sym typeface="Times New Roman"/>
              </a:rPr>
              <a:t>2. Tìm tiếng có vần uyên thích hợp với mỗi ô trống dưới đây:</a:t>
            </a:r>
            <a:endParaRPr b="1" sz="2800">
              <a:solidFill>
                <a:srgbClr val="FF8001"/>
              </a:solidFill>
              <a:latin typeface="Times New Roman"/>
              <a:ea typeface="Times New Roman"/>
              <a:cs typeface="Times New Roman"/>
              <a:sym typeface="Times New Roman"/>
            </a:endParaRPr>
          </a:p>
          <a:p>
            <a:pPr indent="-342900" lvl="0" marL="342900" marR="0" rtl="0" algn="l">
              <a:spcBef>
                <a:spcPts val="1400"/>
              </a:spcBef>
              <a:spcAft>
                <a:spcPts val="0"/>
              </a:spcAft>
              <a:buNone/>
            </a:pPr>
            <a:r>
              <a:t/>
            </a:r>
            <a:endParaRPr b="1" sz="2800">
              <a:solidFill>
                <a:srgbClr val="FF8001"/>
              </a:solidFill>
              <a:latin typeface="Times New Roman"/>
              <a:ea typeface="Times New Roman"/>
              <a:cs typeface="Times New Roman"/>
              <a:sym typeface="Times New Roman"/>
            </a:endParaRPr>
          </a:p>
          <a:p>
            <a:pPr indent="-342900" lvl="0" marL="342900" marR="0" rtl="0" algn="l">
              <a:spcBef>
                <a:spcPts val="1200"/>
              </a:spcBef>
              <a:spcAft>
                <a:spcPts val="0"/>
              </a:spcAft>
              <a:buClr>
                <a:schemeClr val="dk1"/>
              </a:buClr>
              <a:buSzPts val="2400"/>
              <a:buFont typeface="Times New Roman"/>
              <a:buAutoNum type="alphaLcParenR"/>
            </a:pPr>
            <a:r>
              <a:rPr b="1" lang="en-US" sz="2400">
                <a:solidFill>
                  <a:schemeClr val="dk1"/>
                </a:solidFill>
                <a:latin typeface="Times New Roman"/>
                <a:ea typeface="Times New Roman"/>
                <a:cs typeface="Times New Roman"/>
                <a:sym typeface="Times New Roman"/>
              </a:rPr>
              <a:t>Chỉ có  thuyền mới hiểu</a:t>
            </a:r>
            <a:endParaRPr b="1" sz="2400">
              <a:solidFill>
                <a:schemeClr val="dk1"/>
              </a:solidFill>
              <a:latin typeface="Times New Roman"/>
              <a:ea typeface="Times New Roman"/>
              <a:cs typeface="Times New Roman"/>
              <a:sym typeface="Times New Roman"/>
            </a:endParaRPr>
          </a:p>
          <a:p>
            <a:pPr indent="-342900" lvl="0" marL="34290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    Biển mênh mông nhường nào</a:t>
            </a:r>
            <a:endParaRPr b="1" sz="2400">
              <a:solidFill>
                <a:schemeClr val="dk1"/>
              </a:solidFill>
              <a:latin typeface="Times New Roman"/>
              <a:ea typeface="Times New Roman"/>
              <a:cs typeface="Times New Roman"/>
              <a:sym typeface="Times New Roman"/>
            </a:endParaRPr>
          </a:p>
          <a:p>
            <a:pPr indent="-342900" lvl="0" marL="34290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    Chỉ có biển mới biết</a:t>
            </a:r>
            <a:endParaRPr b="1" sz="2400">
              <a:solidFill>
                <a:schemeClr val="dk1"/>
              </a:solidFill>
              <a:latin typeface="Times New Roman"/>
              <a:ea typeface="Times New Roman"/>
              <a:cs typeface="Times New Roman"/>
              <a:sym typeface="Times New Roman"/>
            </a:endParaRPr>
          </a:p>
          <a:p>
            <a:pPr indent="-342900" lvl="0" marL="34290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    Thuyền  đi đâu về đâu.</a:t>
            </a:r>
            <a:endParaRPr/>
          </a:p>
          <a:p>
            <a:pPr indent="-342900" lvl="0" marL="34290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                                                   XUÂN QUỲNH</a:t>
            </a:r>
            <a:endParaRPr b="1" sz="2400">
              <a:solidFill>
                <a:schemeClr val="dk1"/>
              </a:solidFill>
              <a:latin typeface="Times New Roman"/>
              <a:ea typeface="Times New Roman"/>
              <a:cs typeface="Times New Roman"/>
              <a:sym typeface="Times New Roman"/>
            </a:endParaRPr>
          </a:p>
        </p:txBody>
      </p:sp>
      <p:sp>
        <p:nvSpPr>
          <p:cNvPr id="283" name="Google Shape;283;p18"/>
          <p:cNvSpPr/>
          <p:nvPr/>
        </p:nvSpPr>
        <p:spPr>
          <a:xfrm>
            <a:off x="2920170" y="2219402"/>
            <a:ext cx="920310" cy="381777"/>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p:txBody>
      </p:sp>
      <p:sp>
        <p:nvSpPr>
          <p:cNvPr id="284" name="Google Shape;284;p18"/>
          <p:cNvSpPr/>
          <p:nvPr/>
        </p:nvSpPr>
        <p:spPr>
          <a:xfrm>
            <a:off x="1904951" y="3875045"/>
            <a:ext cx="1015219" cy="381777"/>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p:txBody>
      </p:sp>
      <p:pic>
        <p:nvPicPr>
          <p:cNvPr descr="01" id="285" name="Google Shape;285;p18"/>
          <p:cNvPicPr preferRelativeResize="0"/>
          <p:nvPr/>
        </p:nvPicPr>
        <p:blipFill rotWithShape="1">
          <a:blip r:embed="rId3">
            <a:alphaModFix/>
          </a:blip>
          <a:srcRect b="0" l="0" r="0" t="0"/>
          <a:stretch/>
        </p:blipFill>
        <p:spPr>
          <a:xfrm>
            <a:off x="7233106" y="1708547"/>
            <a:ext cx="2971800" cy="2209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3"/>
                                        </p:tgtEl>
                                      </p:cBhvr>
                                    </p:animEffect>
                                    <p:set>
                                      <p:cBhvr>
                                        <p:cTn dur="1" fill="hold">
                                          <p:stCondLst>
                                            <p:cond delay="500"/>
                                          </p:stCondLst>
                                        </p:cTn>
                                        <p:tgtEl>
                                          <p:spTgt spid="2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4"/>
                                        </p:tgtEl>
                                      </p:cBhvr>
                                    </p:animEffect>
                                    <p:set>
                                      <p:cBhvr>
                                        <p:cTn dur="1" fill="hold">
                                          <p:stCondLst>
                                            <p:cond delay="500"/>
                                          </p:stCondLst>
                                        </p:cTn>
                                        <p:tgtEl>
                                          <p:spTgt spid="2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nvSpPr>
        <p:spPr>
          <a:xfrm>
            <a:off x="1352664" y="1213096"/>
            <a:ext cx="9599815" cy="273921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None/>
            </a:pPr>
            <a:r>
              <a:rPr b="1" lang="en-US" sz="2800">
                <a:solidFill>
                  <a:srgbClr val="FF8001"/>
                </a:solidFill>
                <a:latin typeface="Times New Roman"/>
                <a:ea typeface="Times New Roman"/>
                <a:cs typeface="Times New Roman"/>
                <a:sym typeface="Times New Roman"/>
              </a:rPr>
              <a:t>2. Tìm tiếng có vần uyên thích hợp với mỗi ô trống dưới đây:</a:t>
            </a:r>
            <a:endParaRPr b="1" sz="2800">
              <a:solidFill>
                <a:srgbClr val="FF8001"/>
              </a:solidFill>
              <a:latin typeface="Times New Roman"/>
              <a:ea typeface="Times New Roman"/>
              <a:cs typeface="Times New Roman"/>
              <a:sym typeface="Times New Roman"/>
            </a:endParaRPr>
          </a:p>
          <a:p>
            <a:pPr indent="-342900" lvl="0" marL="342900" marR="0" rtl="0" algn="l">
              <a:spcBef>
                <a:spcPts val="1200"/>
              </a:spcBef>
              <a:spcAft>
                <a:spcPts val="0"/>
              </a:spcAft>
              <a:buNone/>
            </a:pPr>
            <a:r>
              <a:t/>
            </a:r>
            <a:endParaRPr b="1" sz="2400">
              <a:solidFill>
                <a:schemeClr val="dk1"/>
              </a:solidFill>
              <a:latin typeface="Times New Roman"/>
              <a:ea typeface="Times New Roman"/>
              <a:cs typeface="Times New Roman"/>
              <a:sym typeface="Times New Roman"/>
            </a:endParaRPr>
          </a:p>
          <a:p>
            <a:pPr indent="-342900" lvl="0" marL="342900" marR="0" rtl="0" algn="l">
              <a:spcBef>
                <a:spcPts val="1200"/>
              </a:spcBef>
              <a:spcAft>
                <a:spcPts val="0"/>
              </a:spcAft>
              <a:buClr>
                <a:schemeClr val="dk1"/>
              </a:buClr>
              <a:buSzPts val="2400"/>
              <a:buFont typeface="Times New Roman"/>
              <a:buAutoNum type="alphaLcParenR" startAt="2"/>
            </a:pPr>
            <a:r>
              <a:rPr b="1" lang="en-US" sz="2400">
                <a:solidFill>
                  <a:schemeClr val="dk1"/>
                </a:solidFill>
                <a:latin typeface="Times New Roman"/>
                <a:ea typeface="Times New Roman"/>
                <a:cs typeface="Times New Roman"/>
                <a:sym typeface="Times New Roman"/>
              </a:rPr>
              <a:t>Lích cha lích chích vành khuyên</a:t>
            </a:r>
            <a:endParaRPr b="1" sz="2400">
              <a:solidFill>
                <a:schemeClr val="dk1"/>
              </a:solidFill>
              <a:latin typeface="Times New Roman"/>
              <a:ea typeface="Times New Roman"/>
              <a:cs typeface="Times New Roman"/>
              <a:sym typeface="Times New Roman"/>
            </a:endParaRPr>
          </a:p>
          <a:p>
            <a:pPr indent="-342900" lvl="0" marL="34290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Mổ từng hạt nắng đọng nguyên sắc vàng.</a:t>
            </a:r>
            <a:endParaRPr/>
          </a:p>
          <a:p>
            <a:pPr indent="-342900" lvl="0" marL="34290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                                              BẾ KIẾN QUỐC</a:t>
            </a:r>
            <a:endParaRPr/>
          </a:p>
        </p:txBody>
      </p:sp>
      <p:sp>
        <p:nvSpPr>
          <p:cNvPr id="291" name="Google Shape;291;p19"/>
          <p:cNvSpPr/>
          <p:nvPr/>
        </p:nvSpPr>
        <p:spPr>
          <a:xfrm>
            <a:off x="4970406" y="2408613"/>
            <a:ext cx="1015219" cy="385387"/>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p:txBody>
      </p:sp>
      <p:pic>
        <p:nvPicPr>
          <p:cNvPr descr="02" id="292" name="Google Shape;292;p19"/>
          <p:cNvPicPr preferRelativeResize="0"/>
          <p:nvPr/>
        </p:nvPicPr>
        <p:blipFill rotWithShape="1">
          <a:blip r:embed="rId3">
            <a:alphaModFix/>
          </a:blip>
          <a:srcRect b="0" l="0" r="0" t="0"/>
          <a:stretch/>
        </p:blipFill>
        <p:spPr>
          <a:xfrm>
            <a:off x="7515443" y="2142451"/>
            <a:ext cx="2971800" cy="2209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91"/>
                                        </p:tgtEl>
                                      </p:cBhvr>
                                    </p:animEffect>
                                    <p:set>
                                      <p:cBhvr>
                                        <p:cTn dur="1" fill="hold">
                                          <p:stCondLst>
                                            <p:cond delay="2000"/>
                                          </p:stCondLst>
                                        </p:cTn>
                                        <p:tgtEl>
                                          <p:spTgt spid="29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
          <p:cNvSpPr/>
          <p:nvPr/>
        </p:nvSpPr>
        <p:spPr>
          <a:xfrm>
            <a:off x="3474720" y="1012911"/>
            <a:ext cx="7934960" cy="449380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4" name="Google Shape;134;p2"/>
          <p:cNvSpPr/>
          <p:nvPr/>
        </p:nvSpPr>
        <p:spPr>
          <a:xfrm>
            <a:off x="925687" y="1706229"/>
            <a:ext cx="3190240" cy="3190240"/>
          </a:xfrm>
          <a:prstGeom prst="ellipse">
            <a:avLst/>
          </a:prstGeom>
          <a:solidFill>
            <a:schemeClr val="lt1"/>
          </a:solidFill>
          <a:ln cap="flat" cmpd="sng" w="762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5" name="Google Shape;135;p2"/>
          <p:cNvSpPr/>
          <p:nvPr/>
        </p:nvSpPr>
        <p:spPr>
          <a:xfrm>
            <a:off x="1301806" y="2563805"/>
            <a:ext cx="2611612"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400" u="none" cap="none" strike="noStrike">
                <a:solidFill>
                  <a:srgbClr val="385623"/>
                </a:solidFill>
                <a:latin typeface="Tahoma"/>
                <a:ea typeface="Tahoma"/>
                <a:cs typeface="Tahoma"/>
                <a:sym typeface="Tahoma"/>
              </a:rPr>
              <a:t>Mục tiêu</a:t>
            </a:r>
            <a:endParaRPr b="1" i="0" sz="4400" u="none" cap="none" strike="noStrike">
              <a:solidFill>
                <a:srgbClr val="385623"/>
              </a:solidFill>
              <a:latin typeface="Tahoma"/>
              <a:ea typeface="Tahoma"/>
              <a:cs typeface="Tahoma"/>
              <a:sym typeface="Tahoma"/>
            </a:endParaRPr>
          </a:p>
          <a:p>
            <a:pPr indent="0" lvl="0" marL="0" marR="0" rtl="0" algn="ctr">
              <a:spcBef>
                <a:spcPts val="0"/>
              </a:spcBef>
              <a:spcAft>
                <a:spcPts val="0"/>
              </a:spcAft>
              <a:buNone/>
            </a:pPr>
            <a:r>
              <a:rPr b="1" i="0" lang="en-US" sz="4400" u="none" cap="none" strike="noStrike">
                <a:solidFill>
                  <a:srgbClr val="385623"/>
                </a:solidFill>
                <a:latin typeface="Tahoma"/>
                <a:ea typeface="Tahoma"/>
                <a:cs typeface="Tahoma"/>
                <a:sym typeface="Tahoma"/>
              </a:rPr>
              <a:t>bài học</a:t>
            </a:r>
            <a:endParaRPr b="1" i="0" sz="4400" u="none" cap="none" strike="noStrike">
              <a:solidFill>
                <a:srgbClr val="385623"/>
              </a:solidFill>
              <a:latin typeface="Tahoma"/>
              <a:ea typeface="Tahoma"/>
              <a:cs typeface="Tahoma"/>
              <a:sym typeface="Tahoma"/>
            </a:endParaRPr>
          </a:p>
        </p:txBody>
      </p:sp>
      <p:grpSp>
        <p:nvGrpSpPr>
          <p:cNvPr id="136" name="Google Shape;136;p2"/>
          <p:cNvGrpSpPr/>
          <p:nvPr/>
        </p:nvGrpSpPr>
        <p:grpSpPr>
          <a:xfrm>
            <a:off x="4341638" y="1429588"/>
            <a:ext cx="6500206" cy="830997"/>
            <a:chOff x="4209281" y="1534658"/>
            <a:chExt cx="6500206" cy="830997"/>
          </a:xfrm>
        </p:grpSpPr>
        <p:sp>
          <p:nvSpPr>
            <p:cNvPr id="137" name="Google Shape;137;p2"/>
            <p:cNvSpPr/>
            <p:nvPr/>
          </p:nvSpPr>
          <p:spPr>
            <a:xfrm>
              <a:off x="4797529" y="1572262"/>
              <a:ext cx="5911958" cy="761863"/>
            </a:xfrm>
            <a:prstGeom prst="roundRect">
              <a:avLst>
                <a:gd fmla="val 50000" name="adj"/>
              </a:avLst>
            </a:prstGeom>
            <a:solidFill>
              <a:schemeClr val="lt1"/>
            </a:solidFill>
            <a:ln cap="flat" cmpd="sng" w="635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38" name="Google Shape;138;p2"/>
            <p:cNvSpPr/>
            <p:nvPr/>
          </p:nvSpPr>
          <p:spPr>
            <a:xfrm>
              <a:off x="4209281" y="1688381"/>
              <a:ext cx="529623" cy="529623"/>
            </a:xfrm>
            <a:prstGeom prst="ellipse">
              <a:avLst/>
            </a:prstGeom>
            <a:solidFill>
              <a:schemeClr val="lt1"/>
            </a:solidFill>
            <a:ln cap="flat" cmpd="sng" w="635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385623"/>
                  </a:solidFill>
                  <a:latin typeface="Tahoma"/>
                  <a:ea typeface="Tahoma"/>
                  <a:cs typeface="Tahoma"/>
                  <a:sym typeface="Tahoma"/>
                </a:rPr>
                <a:t>1</a:t>
              </a:r>
              <a:endParaRPr b="0" i="0" sz="3600" u="none" cap="none" strike="noStrike">
                <a:solidFill>
                  <a:srgbClr val="385623"/>
                </a:solidFill>
                <a:latin typeface="Tahoma"/>
                <a:ea typeface="Tahoma"/>
                <a:cs typeface="Tahoma"/>
                <a:sym typeface="Tahoma"/>
              </a:endParaRPr>
            </a:p>
          </p:txBody>
        </p:sp>
        <p:sp>
          <p:nvSpPr>
            <p:cNvPr id="139" name="Google Shape;139;p2"/>
            <p:cNvSpPr/>
            <p:nvPr/>
          </p:nvSpPr>
          <p:spPr>
            <a:xfrm>
              <a:off x="4893758" y="1534658"/>
              <a:ext cx="5572359"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Tahoma"/>
                  <a:ea typeface="Tahoma"/>
                  <a:cs typeface="Tahoma"/>
                  <a:sym typeface="Tahoma"/>
                </a:rPr>
                <a:t>Hiểu nội dung bài viết chính tả: Kì diệu </a:t>
              </a:r>
              <a:endParaRPr/>
            </a:p>
            <a:p>
              <a:pPr indent="0" lvl="0" marL="0" marR="0" rtl="0" algn="just">
                <a:spcBef>
                  <a:spcPts val="0"/>
                </a:spcBef>
                <a:spcAft>
                  <a:spcPts val="0"/>
                </a:spcAft>
                <a:buNone/>
              </a:pPr>
              <a:r>
                <a:rPr b="0" i="0" lang="en-US" sz="2400" u="none" cap="none" strike="noStrike">
                  <a:solidFill>
                    <a:schemeClr val="dk1"/>
                  </a:solidFill>
                  <a:latin typeface="Tahoma"/>
                  <a:ea typeface="Tahoma"/>
                  <a:cs typeface="Tahoma"/>
                  <a:sym typeface="Tahoma"/>
                </a:rPr>
                <a:t>rừng xanh.</a:t>
              </a:r>
              <a:endParaRPr b="0" i="0" sz="2400" u="none" cap="none" strike="noStrike">
                <a:solidFill>
                  <a:srgbClr val="385623"/>
                </a:solidFill>
                <a:latin typeface="Arial"/>
                <a:ea typeface="Arial"/>
                <a:cs typeface="Arial"/>
                <a:sym typeface="Arial"/>
              </a:endParaRPr>
            </a:p>
          </p:txBody>
        </p:sp>
      </p:grpSp>
      <p:grpSp>
        <p:nvGrpSpPr>
          <p:cNvPr id="140" name="Google Shape;140;p2"/>
          <p:cNvGrpSpPr/>
          <p:nvPr/>
        </p:nvGrpSpPr>
        <p:grpSpPr>
          <a:xfrm>
            <a:off x="4358223" y="3262736"/>
            <a:ext cx="6410051" cy="830998"/>
            <a:chOff x="5404960" y="3452157"/>
            <a:chExt cx="6410051" cy="586357"/>
          </a:xfrm>
        </p:grpSpPr>
        <p:sp>
          <p:nvSpPr>
            <p:cNvPr id="141" name="Google Shape;141;p2"/>
            <p:cNvSpPr/>
            <p:nvPr/>
          </p:nvSpPr>
          <p:spPr>
            <a:xfrm>
              <a:off x="5996873" y="3481854"/>
              <a:ext cx="5818138" cy="529623"/>
            </a:xfrm>
            <a:prstGeom prst="roundRect">
              <a:avLst>
                <a:gd fmla="val 50000" name="adj"/>
              </a:avLst>
            </a:prstGeom>
            <a:solidFill>
              <a:schemeClr val="lt1"/>
            </a:solidFill>
            <a:ln cap="flat" cmpd="sng" w="635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42" name="Google Shape;142;p2"/>
            <p:cNvSpPr/>
            <p:nvPr/>
          </p:nvSpPr>
          <p:spPr>
            <a:xfrm>
              <a:off x="5404960" y="3551405"/>
              <a:ext cx="529623" cy="390520"/>
            </a:xfrm>
            <a:prstGeom prst="ellipse">
              <a:avLst/>
            </a:prstGeom>
            <a:solidFill>
              <a:schemeClr val="lt1"/>
            </a:solidFill>
            <a:ln cap="flat" cmpd="sng" w="635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385623"/>
                  </a:solidFill>
                  <a:latin typeface="Tahoma"/>
                  <a:ea typeface="Tahoma"/>
                  <a:cs typeface="Tahoma"/>
                  <a:sym typeface="Tahoma"/>
                </a:rPr>
                <a:t>3</a:t>
              </a:r>
              <a:endParaRPr b="0" i="0" sz="3600" u="none" cap="none" strike="noStrike">
                <a:solidFill>
                  <a:srgbClr val="385623"/>
                </a:solidFill>
                <a:latin typeface="Tahoma"/>
                <a:ea typeface="Tahoma"/>
                <a:cs typeface="Tahoma"/>
                <a:sym typeface="Tahoma"/>
              </a:endParaRPr>
            </a:p>
          </p:txBody>
        </p:sp>
        <p:sp>
          <p:nvSpPr>
            <p:cNvPr id="143" name="Google Shape;143;p2"/>
            <p:cNvSpPr/>
            <p:nvPr/>
          </p:nvSpPr>
          <p:spPr>
            <a:xfrm>
              <a:off x="6114992" y="3452157"/>
              <a:ext cx="5611536" cy="5863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Tahoma"/>
                  <a:ea typeface="Tahoma"/>
                  <a:cs typeface="Tahoma"/>
                  <a:sym typeface="Tahoma"/>
                </a:rPr>
                <a:t>Tìm được các tiếng chứa “yê, ya” trong </a:t>
              </a:r>
              <a:endParaRPr/>
            </a:p>
            <a:p>
              <a:pPr indent="0" lvl="0" marL="0" marR="0" rtl="0" algn="l">
                <a:spcBef>
                  <a:spcPts val="0"/>
                </a:spcBef>
                <a:spcAft>
                  <a:spcPts val="0"/>
                </a:spcAft>
                <a:buNone/>
              </a:pPr>
              <a:r>
                <a:rPr lang="en-US" sz="2400">
                  <a:solidFill>
                    <a:schemeClr val="dk1"/>
                  </a:solidFill>
                  <a:latin typeface="Tahoma"/>
                  <a:ea typeface="Tahoma"/>
                  <a:cs typeface="Tahoma"/>
                  <a:sym typeface="Tahoma"/>
                </a:rPr>
                <a:t>đoạn văn.</a:t>
              </a:r>
              <a:endParaRPr sz="2400">
                <a:solidFill>
                  <a:srgbClr val="385623"/>
                </a:solidFill>
                <a:latin typeface="Arial"/>
                <a:ea typeface="Arial"/>
                <a:cs typeface="Arial"/>
                <a:sym typeface="Arial"/>
              </a:endParaRPr>
            </a:p>
          </p:txBody>
        </p:sp>
      </p:grpSp>
      <p:grpSp>
        <p:nvGrpSpPr>
          <p:cNvPr id="144" name="Google Shape;144;p2"/>
          <p:cNvGrpSpPr/>
          <p:nvPr/>
        </p:nvGrpSpPr>
        <p:grpSpPr>
          <a:xfrm>
            <a:off x="4368732" y="4215166"/>
            <a:ext cx="6534195" cy="754649"/>
            <a:chOff x="5399882" y="4376461"/>
            <a:chExt cx="6534195" cy="754649"/>
          </a:xfrm>
        </p:grpSpPr>
        <p:sp>
          <p:nvSpPr>
            <p:cNvPr id="145" name="Google Shape;145;p2"/>
            <p:cNvSpPr/>
            <p:nvPr/>
          </p:nvSpPr>
          <p:spPr>
            <a:xfrm>
              <a:off x="5996872" y="4376461"/>
              <a:ext cx="5802551" cy="754649"/>
            </a:xfrm>
            <a:prstGeom prst="roundRect">
              <a:avLst>
                <a:gd fmla="val 50000" name="adj"/>
              </a:avLst>
            </a:prstGeom>
            <a:solidFill>
              <a:schemeClr val="lt1"/>
            </a:solidFill>
            <a:ln cap="flat" cmpd="sng" w="635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146" name="Google Shape;146;p2"/>
            <p:cNvSpPr/>
            <p:nvPr/>
          </p:nvSpPr>
          <p:spPr>
            <a:xfrm>
              <a:off x="5399882" y="4488973"/>
              <a:ext cx="529623" cy="529623"/>
            </a:xfrm>
            <a:prstGeom prst="ellipse">
              <a:avLst/>
            </a:prstGeom>
            <a:solidFill>
              <a:schemeClr val="lt1"/>
            </a:solidFill>
            <a:ln cap="flat" cmpd="sng" w="635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385623"/>
                  </a:solidFill>
                  <a:latin typeface="Tahoma"/>
                  <a:ea typeface="Tahoma"/>
                  <a:cs typeface="Tahoma"/>
                  <a:sym typeface="Tahoma"/>
                </a:rPr>
                <a:t>4</a:t>
              </a:r>
              <a:endParaRPr sz="3600">
                <a:solidFill>
                  <a:srgbClr val="385623"/>
                </a:solidFill>
                <a:latin typeface="Tahoma"/>
                <a:ea typeface="Tahoma"/>
                <a:cs typeface="Tahoma"/>
                <a:sym typeface="Tahoma"/>
              </a:endParaRPr>
            </a:p>
          </p:txBody>
        </p:sp>
        <p:sp>
          <p:nvSpPr>
            <p:cNvPr id="147" name="Google Shape;147;p2"/>
            <p:cNvSpPr/>
            <p:nvPr/>
          </p:nvSpPr>
          <p:spPr>
            <a:xfrm>
              <a:off x="6134091" y="4530785"/>
              <a:ext cx="579998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ahoma"/>
                  <a:ea typeface="Tahoma"/>
                  <a:cs typeface="Tahoma"/>
                  <a:sym typeface="Tahoma"/>
                </a:rPr>
                <a:t>Tìm được tiếng có vần “uyên” thích hợp </a:t>
              </a:r>
              <a:endParaRPr sz="2400">
                <a:solidFill>
                  <a:schemeClr val="dk1"/>
                </a:solidFill>
                <a:latin typeface="Tahoma"/>
                <a:ea typeface="Tahoma"/>
                <a:cs typeface="Tahoma"/>
                <a:sym typeface="Tahoma"/>
              </a:endParaRPr>
            </a:p>
          </p:txBody>
        </p:sp>
      </p:grpSp>
      <p:grpSp>
        <p:nvGrpSpPr>
          <p:cNvPr id="148" name="Google Shape;148;p2"/>
          <p:cNvGrpSpPr/>
          <p:nvPr/>
        </p:nvGrpSpPr>
        <p:grpSpPr>
          <a:xfrm>
            <a:off x="4358223" y="2334967"/>
            <a:ext cx="6410051" cy="830997"/>
            <a:chOff x="5404960" y="2556843"/>
            <a:chExt cx="6410051" cy="830997"/>
          </a:xfrm>
        </p:grpSpPr>
        <p:sp>
          <p:nvSpPr>
            <p:cNvPr id="149" name="Google Shape;149;p2"/>
            <p:cNvSpPr/>
            <p:nvPr/>
          </p:nvSpPr>
          <p:spPr>
            <a:xfrm>
              <a:off x="5996873" y="2587186"/>
              <a:ext cx="5818138" cy="790196"/>
            </a:xfrm>
            <a:prstGeom prst="roundRect">
              <a:avLst>
                <a:gd fmla="val 50000" name="adj"/>
              </a:avLst>
            </a:prstGeom>
            <a:solidFill>
              <a:schemeClr val="lt1"/>
            </a:solidFill>
            <a:ln cap="flat" cmpd="sng" w="635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150" name="Google Shape;150;p2"/>
            <p:cNvSpPr/>
            <p:nvPr/>
          </p:nvSpPr>
          <p:spPr>
            <a:xfrm>
              <a:off x="5404960" y="2717472"/>
              <a:ext cx="529623" cy="529623"/>
            </a:xfrm>
            <a:prstGeom prst="ellipse">
              <a:avLst/>
            </a:prstGeom>
            <a:solidFill>
              <a:schemeClr val="lt1"/>
            </a:solidFill>
            <a:ln cap="flat" cmpd="sng" w="635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385623"/>
                  </a:solidFill>
                  <a:latin typeface="Tahoma"/>
                  <a:ea typeface="Tahoma"/>
                  <a:cs typeface="Tahoma"/>
                  <a:sym typeface="Tahoma"/>
                </a:rPr>
                <a:t>2</a:t>
              </a:r>
              <a:endParaRPr sz="3600">
                <a:solidFill>
                  <a:srgbClr val="385623"/>
                </a:solidFill>
                <a:latin typeface="Tahoma"/>
                <a:ea typeface="Tahoma"/>
                <a:cs typeface="Tahoma"/>
                <a:sym typeface="Tahoma"/>
              </a:endParaRPr>
            </a:p>
          </p:txBody>
        </p:sp>
        <p:sp>
          <p:nvSpPr>
            <p:cNvPr id="151" name="Google Shape;151;p2"/>
            <p:cNvSpPr/>
            <p:nvPr/>
          </p:nvSpPr>
          <p:spPr>
            <a:xfrm>
              <a:off x="6149678" y="2556843"/>
              <a:ext cx="5665333"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Tahoma"/>
                  <a:ea typeface="Tahoma"/>
                  <a:cs typeface="Tahoma"/>
                  <a:sym typeface="Tahoma"/>
                </a:rPr>
                <a:t>Nghe - viết và trình bày đúng hình thức </a:t>
              </a:r>
              <a:endParaRPr/>
            </a:p>
            <a:p>
              <a:pPr indent="0" lvl="0" marL="0" marR="0" rtl="0" algn="just">
                <a:spcBef>
                  <a:spcPts val="0"/>
                </a:spcBef>
                <a:spcAft>
                  <a:spcPts val="0"/>
                </a:spcAft>
                <a:buNone/>
              </a:pPr>
              <a:r>
                <a:rPr lang="en-US" sz="2400">
                  <a:solidFill>
                    <a:schemeClr val="dk1"/>
                  </a:solidFill>
                  <a:latin typeface="Tahoma"/>
                  <a:ea typeface="Tahoma"/>
                  <a:cs typeface="Tahoma"/>
                  <a:sym typeface="Tahoma"/>
                </a:rPr>
                <a:t>bài văn xuôi.</a:t>
              </a:r>
              <a:endParaRPr/>
            </a:p>
          </p:txBody>
        </p:sp>
      </p:gr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600"/>
                                        <p:tgtEl>
                                          <p:spTgt spid="136"/>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750"/>
                                        <p:tgtEl>
                                          <p:spTgt spid="148"/>
                                        </p:tgtEl>
                                      </p:cBhvr>
                                    </p:animEffect>
                                  </p:childTnLst>
                                </p:cTn>
                              </p:par>
                            </p:childTnLst>
                          </p:cTn>
                        </p:par>
                        <p:par>
                          <p:cTn fill="hold">
                            <p:stCondLst>
                              <p:cond delay="1350"/>
                            </p:stCondLst>
                            <p:childTnLst>
                              <p:par>
                                <p:cTn fill="hold" nodeType="after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600"/>
                                        <p:tgtEl>
                                          <p:spTgt spid="140"/>
                                        </p:tgtEl>
                                      </p:cBhvr>
                                    </p:animEffect>
                                  </p:childTnLst>
                                </p:cTn>
                              </p:par>
                            </p:childTnLst>
                          </p:cTn>
                        </p:par>
                        <p:par>
                          <p:cTn fill="hold">
                            <p:stCondLst>
                              <p:cond delay="195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6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20"/>
          <p:cNvPicPr preferRelativeResize="0"/>
          <p:nvPr/>
        </p:nvPicPr>
        <p:blipFill rotWithShape="1">
          <a:blip r:embed="rId3">
            <a:alphaModFix/>
          </a:blip>
          <a:srcRect b="0" l="0" r="0" t="0"/>
          <a:stretch/>
        </p:blipFill>
        <p:spPr>
          <a:xfrm>
            <a:off x="1869440" y="953954"/>
            <a:ext cx="3596640" cy="4950091"/>
          </a:xfrm>
          <a:prstGeom prst="roundRect">
            <a:avLst>
              <a:gd fmla="val 5439" name="adj"/>
            </a:avLst>
          </a:prstGeom>
          <a:noFill/>
          <a:ln>
            <a:noFill/>
          </a:ln>
        </p:spPr>
      </p:pic>
      <p:pic>
        <p:nvPicPr>
          <p:cNvPr descr="Decals Design &amp;#39;Singing Bird Tweety&amp;#39; Wall Sticker (PVC Vinyl, 70 cm x 25 cm,  Multicolour) : Amazon.in" id="298" name="Google Shape;298;p20"/>
          <p:cNvPicPr preferRelativeResize="0"/>
          <p:nvPr/>
        </p:nvPicPr>
        <p:blipFill rotWithShape="1">
          <a:blip r:embed="rId4">
            <a:alphaModFix/>
          </a:blip>
          <a:srcRect b="0" l="0" r="0" t="0"/>
          <a:stretch/>
        </p:blipFill>
        <p:spPr>
          <a:xfrm>
            <a:off x="7361498" y="808171"/>
            <a:ext cx="4027862" cy="3959127"/>
          </a:xfrm>
          <a:prstGeom prst="rect">
            <a:avLst/>
          </a:prstGeom>
          <a:noFill/>
          <a:ln>
            <a:noFill/>
          </a:ln>
        </p:spPr>
      </p:pic>
      <p:pic>
        <p:nvPicPr>
          <p:cNvPr id="299" name="Google Shape;299;p20">
            <a:hlinkClick action="ppaction://hlinksldjump" r:id="rId5"/>
          </p:cNvPr>
          <p:cNvPicPr preferRelativeResize="0"/>
          <p:nvPr/>
        </p:nvPicPr>
        <p:blipFill rotWithShape="1">
          <a:blip r:embed="rId6">
            <a:alphaModFix/>
          </a:blip>
          <a:srcRect b="69811" l="15595" r="58516" t="5829"/>
          <a:stretch/>
        </p:blipFill>
        <p:spPr>
          <a:xfrm flipH="1">
            <a:off x="7737519" y="852348"/>
            <a:ext cx="925757" cy="991692"/>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nvSpPr>
        <p:spPr>
          <a:xfrm>
            <a:off x="2430304" y="1792039"/>
            <a:ext cx="6781800" cy="584775"/>
          </a:xfrm>
          <a:prstGeom prst="rect">
            <a:avLst/>
          </a:prstGeom>
          <a:noFill/>
          <a:ln>
            <a:noFill/>
          </a:ln>
        </p:spPr>
        <p:txBody>
          <a:bodyPr anchorCtr="0" anchor="t" bIns="45700" lIns="91425" spcFirstLastPara="1" rIns="91425" wrap="square" tIns="45700">
            <a:spAutoFit/>
          </a:bodyPr>
          <a:lstStyle/>
          <a:p>
            <a:pPr indent="-203200" lvl="0" marL="0" marR="0" rtl="0" algn="l">
              <a:spcBef>
                <a:spcPts val="0"/>
              </a:spcBef>
              <a:spcAft>
                <a:spcPts val="0"/>
              </a:spcAft>
              <a:buClr>
                <a:srgbClr val="000099"/>
              </a:buClr>
              <a:buSzPts val="3200"/>
              <a:buFont typeface="Noto Sans Symbols"/>
              <a:buChar char="📫"/>
            </a:pPr>
            <a:r>
              <a:rPr b="1" lang="en-US" sz="3200">
                <a:solidFill>
                  <a:srgbClr val="000099"/>
                </a:solidFill>
                <a:latin typeface="Times New Roman"/>
                <a:ea typeface="Times New Roman"/>
                <a:cs typeface="Times New Roman"/>
                <a:sym typeface="Times New Roman"/>
              </a:rPr>
              <a:t> Sửa lỗi chính tả.</a:t>
            </a:r>
            <a:r>
              <a:rPr b="1" lang="en-US" sz="3200">
                <a:solidFill>
                  <a:schemeClr val="dk1"/>
                </a:solidFill>
                <a:latin typeface="Times New Roman"/>
                <a:ea typeface="Times New Roman"/>
                <a:cs typeface="Times New Roman"/>
                <a:sym typeface="Times New Roman"/>
              </a:rPr>
              <a:t> </a:t>
            </a:r>
            <a:endParaRPr/>
          </a:p>
        </p:txBody>
      </p:sp>
      <p:sp>
        <p:nvSpPr>
          <p:cNvPr id="305" name="Google Shape;305;p21"/>
          <p:cNvSpPr txBox="1"/>
          <p:nvPr/>
        </p:nvSpPr>
        <p:spPr>
          <a:xfrm>
            <a:off x="2430304" y="2434668"/>
            <a:ext cx="6998279" cy="1077218"/>
          </a:xfrm>
          <a:prstGeom prst="rect">
            <a:avLst/>
          </a:prstGeom>
          <a:noFill/>
          <a:ln>
            <a:noFill/>
          </a:ln>
        </p:spPr>
        <p:txBody>
          <a:bodyPr anchorCtr="0" anchor="t" bIns="45700" lIns="91425" spcFirstLastPara="1" rIns="91425" wrap="square" tIns="45700">
            <a:spAutoFit/>
          </a:bodyPr>
          <a:lstStyle/>
          <a:p>
            <a:pPr indent="-203200" lvl="0" marL="0" marR="0" rtl="0" algn="just">
              <a:spcBef>
                <a:spcPts val="0"/>
              </a:spcBef>
              <a:spcAft>
                <a:spcPts val="0"/>
              </a:spcAft>
              <a:buClr>
                <a:srgbClr val="000099"/>
              </a:buClr>
              <a:buSzPts val="3200"/>
              <a:buFont typeface="Noto Sans Symbols"/>
              <a:buChar char="📫"/>
            </a:pPr>
            <a:r>
              <a:rPr b="1" lang="en-US" sz="3200">
                <a:solidFill>
                  <a:srgbClr val="000099"/>
                </a:solidFill>
                <a:latin typeface="Times New Roman"/>
                <a:ea typeface="Times New Roman"/>
                <a:cs typeface="Times New Roman"/>
                <a:sym typeface="Times New Roman"/>
              </a:rPr>
              <a:t> Chuẩn bị bài chính tả nhớ - viết       “Tiếng đàn ba-la-lai-ca trên sông Đà”. </a:t>
            </a:r>
            <a:r>
              <a:rPr b="1" lang="en-US" sz="3200">
                <a:solidFill>
                  <a:schemeClr val="dk1"/>
                </a:solidFill>
                <a:latin typeface="Times New Roman"/>
                <a:ea typeface="Times New Roman"/>
                <a:cs typeface="Times New Roman"/>
                <a:sym typeface="Times New Roman"/>
              </a:rPr>
              <a:t> </a:t>
            </a:r>
            <a:endParaRPr/>
          </a:p>
        </p:txBody>
      </p:sp>
      <p:grpSp>
        <p:nvGrpSpPr>
          <p:cNvPr id="306" name="Google Shape;306;p21"/>
          <p:cNvGrpSpPr/>
          <p:nvPr/>
        </p:nvGrpSpPr>
        <p:grpSpPr>
          <a:xfrm>
            <a:off x="4757714" y="253347"/>
            <a:ext cx="3108960" cy="1079645"/>
            <a:chOff x="4988560" y="447040"/>
            <a:chExt cx="2346402" cy="814832"/>
          </a:xfrm>
        </p:grpSpPr>
        <p:grpSp>
          <p:nvGrpSpPr>
            <p:cNvPr id="307" name="Google Shape;307;p21"/>
            <p:cNvGrpSpPr/>
            <p:nvPr/>
          </p:nvGrpSpPr>
          <p:grpSpPr>
            <a:xfrm>
              <a:off x="4988560" y="447040"/>
              <a:ext cx="2346402" cy="814832"/>
              <a:chOff x="4988560" y="447040"/>
              <a:chExt cx="2346402" cy="814832"/>
            </a:xfrm>
          </p:grpSpPr>
          <p:sp>
            <p:nvSpPr>
              <p:cNvPr id="308" name="Google Shape;308;p21"/>
              <p:cNvSpPr/>
              <p:nvPr/>
            </p:nvSpPr>
            <p:spPr>
              <a:xfrm>
                <a:off x="4988560" y="447040"/>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 name="Google Shape;309;p21"/>
              <p:cNvSpPr/>
              <p:nvPr/>
            </p:nvSpPr>
            <p:spPr>
              <a:xfrm>
                <a:off x="5497118" y="447040"/>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 name="Google Shape;310;p21"/>
              <p:cNvSpPr/>
              <p:nvPr/>
            </p:nvSpPr>
            <p:spPr>
              <a:xfrm>
                <a:off x="6005676" y="459232"/>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21"/>
              <p:cNvSpPr/>
              <p:nvPr/>
            </p:nvSpPr>
            <p:spPr>
              <a:xfrm>
                <a:off x="6532322" y="447040"/>
                <a:ext cx="802640" cy="802640"/>
              </a:xfrm>
              <a:prstGeom prst="ellipse">
                <a:avLst/>
              </a:prstGeom>
              <a:solidFill>
                <a:srgbClr val="FF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12" name="Google Shape;312;p21"/>
            <p:cNvSpPr txBox="1"/>
            <p:nvPr/>
          </p:nvSpPr>
          <p:spPr>
            <a:xfrm>
              <a:off x="5502813" y="558509"/>
              <a:ext cx="1191917" cy="53425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385623"/>
                  </a:solidFill>
                  <a:latin typeface="Tahoma"/>
                  <a:ea typeface="Tahoma"/>
                  <a:cs typeface="Tahoma"/>
                  <a:sym typeface="Tahoma"/>
                </a:rPr>
                <a:t>Dặn dò</a:t>
              </a:r>
              <a:endParaRPr sz="4000">
                <a:solidFill>
                  <a:srgbClr val="385623"/>
                </a:solidFill>
                <a:latin typeface="Tahoma"/>
                <a:ea typeface="Tahoma"/>
                <a:cs typeface="Tahoma"/>
                <a:sym typeface="Tahoma"/>
              </a:endParaRPr>
            </a:p>
          </p:txBody>
        </p:sp>
      </p:gr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2000"/>
                                        <p:tgtEl>
                                          <p:spTgt spid="30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2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2"/>
          <p:cNvSpPr/>
          <p:nvPr/>
        </p:nvSpPr>
        <p:spPr>
          <a:xfrm>
            <a:off x="2582057" y="2140803"/>
            <a:ext cx="702788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385623"/>
                </a:solidFill>
                <a:latin typeface="Tahoma"/>
                <a:ea typeface="Tahoma"/>
                <a:cs typeface="Tahoma"/>
                <a:sym typeface="Tahoma"/>
              </a:rPr>
              <a:t>CHÚC CÁC BẠN HỌC TỐT</a:t>
            </a:r>
            <a:endParaRPr b="1" sz="4800">
              <a:solidFill>
                <a:srgbClr val="385623"/>
              </a:solidFill>
              <a:latin typeface="Tahoma"/>
              <a:ea typeface="Tahoma"/>
              <a:cs typeface="Tahoma"/>
              <a:sym typeface="Tahoma"/>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3"/>
          <p:cNvPicPr preferRelativeResize="0"/>
          <p:nvPr/>
        </p:nvPicPr>
        <p:blipFill rotWithShape="1">
          <a:blip r:embed="rId3">
            <a:alphaModFix/>
          </a:blip>
          <a:srcRect b="0" l="0" r="0" t="0"/>
          <a:stretch/>
        </p:blipFill>
        <p:spPr>
          <a:xfrm>
            <a:off x="1" y="-7382"/>
            <a:ext cx="12192000" cy="6880486"/>
          </a:xfrm>
          <a:prstGeom prst="rect">
            <a:avLst/>
          </a:prstGeom>
          <a:noFill/>
          <a:ln>
            <a:noFill/>
          </a:ln>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pSp>
        <p:nvGrpSpPr>
          <p:cNvPr id="157" name="Google Shape;157;p3"/>
          <p:cNvGrpSpPr/>
          <p:nvPr/>
        </p:nvGrpSpPr>
        <p:grpSpPr>
          <a:xfrm>
            <a:off x="2420696" y="1853328"/>
            <a:ext cx="5071507" cy="3069731"/>
            <a:chOff x="6895230" y="1807758"/>
            <a:chExt cx="3189683" cy="3200958"/>
          </a:xfrm>
        </p:grpSpPr>
        <p:sp>
          <p:nvSpPr>
            <p:cNvPr id="158" name="Google Shape;158;p3"/>
            <p:cNvSpPr/>
            <p:nvPr/>
          </p:nvSpPr>
          <p:spPr>
            <a:xfrm>
              <a:off x="7968796" y="2461050"/>
              <a:ext cx="2116117" cy="2537323"/>
            </a:xfrm>
            <a:custGeom>
              <a:rect b="b" l="l" r="r" t="t"/>
              <a:pathLst>
                <a:path extrusionOk="0" h="964" w="80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rect b="b" l="l" r="r" t="t"/>
              <a:pathLst>
                <a:path extrusionOk="0" h="980" w="804">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bodyPr>
            <a:lstStyle/>
            <a:p>
              <a:pPr lvl="0" algn="l"/>
              <a:r>
                <a:rPr b="0" i="0">
                  <a:ln>
                    <a:noFill/>
                  </a:ln>
                  <a:solidFill>
                    <a:srgbClr val="548135"/>
                  </a:solidFill>
                  <a:latin typeface="Arial"/>
                </a:rPr>
                <a:t>“</a:t>
              </a:r>
            </a:p>
          </p:txBody>
        </p:sp>
      </p:grpSp>
      <p:sp>
        <p:nvSpPr>
          <p:cNvPr id="162" name="Google Shape;162;p3"/>
          <p:cNvSpPr txBox="1"/>
          <p:nvPr/>
        </p:nvSpPr>
        <p:spPr>
          <a:xfrm>
            <a:off x="3076459" y="2743694"/>
            <a:ext cx="4074660" cy="104971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4800">
                <a:solidFill>
                  <a:srgbClr val="385623"/>
                </a:solidFill>
                <a:latin typeface="Tahoma"/>
                <a:ea typeface="Tahoma"/>
                <a:cs typeface="Tahoma"/>
                <a:sym typeface="Tahoma"/>
              </a:rPr>
              <a:t>Nghe – viết </a:t>
            </a:r>
            <a:endParaRPr b="1" sz="4800">
              <a:solidFill>
                <a:srgbClr val="385623"/>
              </a:solidFill>
              <a:latin typeface="Tahoma"/>
              <a:ea typeface="Tahoma"/>
              <a:cs typeface="Tahoma"/>
              <a:sym typeface="Tahoma"/>
            </a:endParaRPr>
          </a:p>
        </p:txBody>
      </p:sp>
      <p:sp>
        <p:nvSpPr>
          <p:cNvPr id="163" name="Google Shape;163;p3"/>
          <p:cNvSpPr/>
          <p:nvPr/>
        </p:nvSpPr>
        <p:spPr>
          <a:xfrm>
            <a:off x="1054839" y="956400"/>
            <a:ext cx="3200563" cy="1311981"/>
          </a:xfrm>
          <a:custGeom>
            <a:rect b="b" l="l" r="r" t="t"/>
            <a:pathLst>
              <a:path extrusionOk="0" h="35554" w="61218">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3"/>
          <p:cNvSpPr txBox="1"/>
          <p:nvPr/>
        </p:nvSpPr>
        <p:spPr>
          <a:xfrm>
            <a:off x="1222984" y="1122743"/>
            <a:ext cx="2984291" cy="73058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3200">
                <a:solidFill>
                  <a:schemeClr val="dk1"/>
                </a:solidFill>
                <a:latin typeface="Tahoma"/>
                <a:ea typeface="Tahoma"/>
                <a:cs typeface="Tahoma"/>
                <a:sym typeface="Tahoma"/>
              </a:rPr>
              <a:t>Hoạt động 1</a:t>
            </a:r>
            <a:endParaRPr b="1" sz="3200">
              <a:solidFill>
                <a:schemeClr val="dk1"/>
              </a:solidFill>
              <a:latin typeface="Tahoma"/>
              <a:ea typeface="Tahoma"/>
              <a:cs typeface="Tahoma"/>
              <a:sym typeface="Tahoma"/>
            </a:endParaRPr>
          </a:p>
        </p:txBody>
      </p:sp>
      <p:pic>
        <p:nvPicPr>
          <p:cNvPr descr="Cách vẽ một con sóc phim hoạt hình" id="165" name="Google Shape;165;p3"/>
          <p:cNvPicPr preferRelativeResize="0"/>
          <p:nvPr/>
        </p:nvPicPr>
        <p:blipFill rotWithShape="1">
          <a:blip r:embed="rId3">
            <a:alphaModFix/>
          </a:blip>
          <a:srcRect b="4113" l="49808" r="9865" t="10914"/>
          <a:stretch/>
        </p:blipFill>
        <p:spPr>
          <a:xfrm>
            <a:off x="7540329" y="1662129"/>
            <a:ext cx="4184311" cy="4613879"/>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23" presetSubtype="16">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500"/>
                                        <p:tgtEl>
                                          <p:spTgt spid="164"/>
                                        </p:tgtEl>
                                        <p:attrNameLst>
                                          <p:attrName>ppt_w</p:attrName>
                                        </p:attrNameLst>
                                      </p:cBhvr>
                                      <p:tavLst>
                                        <p:tav fmla="" tm="0">
                                          <p:val>
                                            <p:strVal val="0"/>
                                          </p:val>
                                        </p:tav>
                                        <p:tav fmla="" tm="100000">
                                          <p:val>
                                            <p:strVal val="#ppt_w"/>
                                          </p:val>
                                        </p:tav>
                                      </p:tavLst>
                                    </p:anim>
                                    <p:anim calcmode="lin" valueType="num">
                                      <p:cBhvr additive="base">
                                        <p:cTn dur="500"/>
                                        <p:tgtEl>
                                          <p:spTgt spid="16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ppt_w</p:attrName>
                                        </p:attrNameLst>
                                      </p:cBhvr>
                                      <p:tavLst>
                                        <p:tav fmla="" tm="0">
                                          <p:val>
                                            <p:strVal val="0"/>
                                          </p:val>
                                        </p:tav>
                                        <p:tav fmla="" tm="100000">
                                          <p:val>
                                            <p:strVal val="#ppt_w"/>
                                          </p:val>
                                        </p:tav>
                                      </p:tavLst>
                                    </p:anim>
                                    <p:anim calcmode="lin" valueType="num">
                                      <p:cBhvr additive="base">
                                        <p:cTn dur="500"/>
                                        <p:tgtEl>
                                          <p:spTgt spid="16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ppt_w</p:attrName>
                                        </p:attrNameLst>
                                      </p:cBhvr>
                                      <p:tavLst>
                                        <p:tav fmla="" tm="0">
                                          <p:val>
                                            <p:strVal val="0"/>
                                          </p:val>
                                        </p:tav>
                                        <p:tav fmla="" tm="100000">
                                          <p:val>
                                            <p:strVal val="#ppt_w"/>
                                          </p:val>
                                        </p:tav>
                                      </p:tavLst>
                                    </p:anim>
                                    <p:anim calcmode="lin" valueType="num">
                                      <p:cBhvr additive="base">
                                        <p:cTn dur="500"/>
                                        <p:tgtEl>
                                          <p:spTgt spid="15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ppt_w</p:attrName>
                                        </p:attrNameLst>
                                      </p:cBhvr>
                                      <p:tavLst>
                                        <p:tav fmla="" tm="0">
                                          <p:val>
                                            <p:strVal val="0"/>
                                          </p:val>
                                        </p:tav>
                                        <p:tav fmla="" tm="100000">
                                          <p:val>
                                            <p:strVal val="#ppt_w"/>
                                          </p:val>
                                        </p:tav>
                                      </p:tavLst>
                                    </p:anim>
                                    <p:anim calcmode="lin" valueType="num">
                                      <p:cBhvr additive="base">
                                        <p:cTn dur="500"/>
                                        <p:tgtEl>
                                          <p:spTgt spid="1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
          <p:cNvSpPr txBox="1"/>
          <p:nvPr/>
        </p:nvSpPr>
        <p:spPr>
          <a:xfrm>
            <a:off x="997974" y="1034762"/>
            <a:ext cx="10196051" cy="45243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8001"/>
                </a:solidFill>
                <a:latin typeface="Times New Roman"/>
                <a:ea typeface="Times New Roman"/>
                <a:cs typeface="Times New Roman"/>
                <a:sym typeface="Times New Roman"/>
              </a:rPr>
              <a:t>Kì diệu rừng xanh     </a:t>
            </a:r>
            <a:endParaRPr b="1" sz="3600">
              <a:solidFill>
                <a:srgbClr val="FF800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rgbClr val="385623"/>
                </a:solidFill>
                <a:latin typeface="Times New Roman"/>
                <a:ea typeface="Times New Roman"/>
                <a:cs typeface="Times New Roman"/>
                <a:sym typeface="Times New Roman"/>
              </a:rPr>
              <a:t>	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endParaRPr b="1" sz="2800">
              <a:solidFill>
                <a:srgbClr val="385623"/>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rgbClr val="385623"/>
                </a:solidFill>
                <a:latin typeface="Times New Roman"/>
                <a:ea typeface="Times New Roman"/>
                <a:cs typeface="Times New Roman"/>
                <a:sym typeface="Times New Roman"/>
              </a:rPr>
              <a:t>	Sau một hồi len lách mải miết, rẽ bụi rậm, chúng tôi nhìn thấy một bãi cây khộp. Rừng khộp hiện ra trước mắt chúng tôi, lá úa vàng như cảnh mùa thu.</a:t>
            </a:r>
            <a:endParaRPr/>
          </a:p>
          <a:p>
            <a:pPr indent="0" lvl="0" marL="0" marR="0" rtl="0" algn="just">
              <a:spcBef>
                <a:spcPts val="0"/>
              </a:spcBef>
              <a:spcAft>
                <a:spcPts val="0"/>
              </a:spcAft>
              <a:buNone/>
            </a:pPr>
            <a:r>
              <a:rPr b="1" lang="en-US" sz="2800">
                <a:solidFill>
                  <a:srgbClr val="385623"/>
                </a:solidFill>
                <a:latin typeface="Times New Roman"/>
                <a:ea typeface="Times New Roman"/>
                <a:cs typeface="Times New Roman"/>
                <a:sym typeface="Times New Roman"/>
              </a:rPr>
              <a:t>                                         		 Theo Nguyễn Phan Hách</a:t>
            </a:r>
            <a:endParaRPr b="1" sz="2800">
              <a:solidFill>
                <a:srgbClr val="385623"/>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1">
                                            <p:txEl>
                                              <p:pRg end="0" st="0"/>
                                            </p:txEl>
                                          </p:spTgt>
                                        </p:tgtEl>
                                        <p:attrNameLst>
                                          <p:attrName>style.visibility</p:attrName>
                                        </p:attrNameLst>
                                      </p:cBhvr>
                                      <p:to>
                                        <p:strVal val="visible"/>
                                      </p:to>
                                    </p:set>
                                    <p:anim calcmode="lin" valueType="num">
                                      <p:cBhvr additive="base">
                                        <p:cTn dur="500"/>
                                        <p:tgtEl>
                                          <p:spTgt spid="17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7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1">
                                            <p:txEl>
                                              <p:pRg end="1" st="1"/>
                                            </p:txEl>
                                          </p:spTgt>
                                        </p:tgtEl>
                                        <p:attrNameLst>
                                          <p:attrName>style.visibility</p:attrName>
                                        </p:attrNameLst>
                                      </p:cBhvr>
                                      <p:to>
                                        <p:strVal val="visible"/>
                                      </p:to>
                                    </p:set>
                                    <p:anim calcmode="lin" valueType="num">
                                      <p:cBhvr additive="base">
                                        <p:cTn dur="500"/>
                                        <p:tgtEl>
                                          <p:spTgt spid="171">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171">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1">
                                            <p:txEl>
                                              <p:pRg end="2" st="2"/>
                                            </p:txEl>
                                          </p:spTgt>
                                        </p:tgtEl>
                                        <p:attrNameLst>
                                          <p:attrName>style.visibility</p:attrName>
                                        </p:attrNameLst>
                                      </p:cBhvr>
                                      <p:to>
                                        <p:strVal val="visible"/>
                                      </p:to>
                                    </p:set>
                                    <p:anim calcmode="lin" valueType="num">
                                      <p:cBhvr additive="base">
                                        <p:cTn dur="500"/>
                                        <p:tgtEl>
                                          <p:spTgt spid="171">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171">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1">
                                            <p:txEl>
                                              <p:pRg end="3" st="3"/>
                                            </p:txEl>
                                          </p:spTgt>
                                        </p:tgtEl>
                                        <p:attrNameLst>
                                          <p:attrName>style.visibility</p:attrName>
                                        </p:attrNameLst>
                                      </p:cBhvr>
                                      <p:to>
                                        <p:strVal val="visible"/>
                                      </p:to>
                                    </p:set>
                                    <p:anim calcmode="lin" valueType="num">
                                      <p:cBhvr additive="base">
                                        <p:cTn dur="500"/>
                                        <p:tgtEl>
                                          <p:spTgt spid="171">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171">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7" name="Google Shape;177;p5"/>
          <p:cNvSpPr/>
          <p:nvPr/>
        </p:nvSpPr>
        <p:spPr>
          <a:xfrm>
            <a:off x="1193055" y="1219815"/>
            <a:ext cx="980589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cap="none">
                <a:solidFill>
                  <a:srgbClr val="FFC000"/>
                </a:solidFill>
                <a:latin typeface="Cookie"/>
                <a:ea typeface="Cookie"/>
                <a:cs typeface="Cookie"/>
                <a:sym typeface="Cookie"/>
              </a:rPr>
              <a:t>NỘI DUNG BÀI CHÍNH TẢ</a:t>
            </a:r>
            <a:endParaRPr/>
          </a:p>
          <a:p>
            <a:pPr indent="0" lvl="0" marL="0" marR="0" rtl="0" algn="ctr">
              <a:spcBef>
                <a:spcPts val="0"/>
              </a:spcBef>
              <a:spcAft>
                <a:spcPts val="0"/>
              </a:spcAft>
              <a:buNone/>
            </a:pPr>
            <a:r>
              <a:rPr b="1" lang="en-US" sz="7200">
                <a:solidFill>
                  <a:srgbClr val="FFC000"/>
                </a:solidFill>
                <a:latin typeface="Cookie"/>
                <a:ea typeface="Cookie"/>
                <a:cs typeface="Cookie"/>
                <a:sym typeface="Cookie"/>
              </a:rPr>
              <a:t>LÀ GÌ ?</a:t>
            </a:r>
            <a:endParaRPr b="1" sz="7200" cap="none">
              <a:solidFill>
                <a:srgbClr val="FFC000"/>
              </a:solidFill>
              <a:latin typeface="Cookie"/>
              <a:ea typeface="Cookie"/>
              <a:cs typeface="Cookie"/>
              <a:sym typeface="Cookie"/>
            </a:endParaRPr>
          </a:p>
        </p:txBody>
      </p:sp>
      <p:pic>
        <p:nvPicPr>
          <p:cNvPr descr="256 Cartoon Of The Gibbons Illustrations &amp;amp; Clip Art - iStock" id="178" name="Google Shape;178;p5"/>
          <p:cNvPicPr preferRelativeResize="0"/>
          <p:nvPr/>
        </p:nvPicPr>
        <p:blipFill rotWithShape="1">
          <a:blip r:embed="rId4">
            <a:alphaModFix/>
          </a:blip>
          <a:srcRect b="0" l="0" r="0" t="0"/>
          <a:stretch/>
        </p:blipFill>
        <p:spPr>
          <a:xfrm>
            <a:off x="7791450" y="2651760"/>
            <a:ext cx="4438650" cy="44386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http://k14.vcmedia.vn/Images/Uploaded/Share/2011/07/25/110725kpvuonbacma-4.jpg" id="184" name="Google Shape;184;p6"/>
          <p:cNvPicPr preferRelativeResize="0"/>
          <p:nvPr/>
        </p:nvPicPr>
        <p:blipFill rotWithShape="1">
          <a:blip r:embed="rId4">
            <a:alphaModFix/>
          </a:blip>
          <a:srcRect b="0" l="0" r="0" t="0"/>
          <a:stretch/>
        </p:blipFill>
        <p:spPr>
          <a:xfrm>
            <a:off x="1232237" y="1360502"/>
            <a:ext cx="5743490" cy="3353738"/>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185" name="Google Shape;185;p6"/>
          <p:cNvSpPr/>
          <p:nvPr/>
        </p:nvSpPr>
        <p:spPr>
          <a:xfrm>
            <a:off x="7467601" y="1176649"/>
            <a:ext cx="3876580" cy="1891671"/>
          </a:xfrm>
          <a:prstGeom prst="cloudCallout">
            <a:avLst>
              <a:gd fmla="val -55665" name="adj1"/>
              <a:gd fmla="val 63856" name="adj2"/>
            </a:avLst>
          </a:prstGeom>
          <a:solidFill>
            <a:srgbClr val="FFFFCC"/>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000">
                <a:solidFill>
                  <a:schemeClr val="dk1"/>
                </a:solidFill>
                <a:latin typeface="Times New Roman"/>
                <a:ea typeface="Times New Roman"/>
                <a:cs typeface="Times New Roman"/>
                <a:sym typeface="Times New Roman"/>
              </a:rPr>
              <a:t>Những con vượn bạc má ôm con gọn ghẽ chuyền nhanh như tia chớp.</a:t>
            </a:r>
            <a:endParaRPr b="1"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1600">
              <a:solidFill>
                <a:schemeClr val="lt1"/>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2000"/>
                                        <p:tgtEl>
                                          <p:spTgt spid="184"/>
                                        </p:tgtEl>
                                        <p:attrNameLst>
                                          <p:attrName>ppt_w</p:attrName>
                                        </p:attrNameLst>
                                      </p:cBhvr>
                                      <p:tavLst>
                                        <p:tav fmla="" tm="0">
                                          <p:val>
                                            <p:strVal val="0"/>
                                          </p:val>
                                        </p:tav>
                                        <p:tav fmla="" tm="100000">
                                          <p:val>
                                            <p:strVal val="#ppt_w"/>
                                          </p:val>
                                        </p:tav>
                                      </p:tavLst>
                                    </p:anim>
                                    <p:anim calcmode="lin" valueType="num">
                                      <p:cBhvr additive="base">
                                        <p:cTn dur="2000"/>
                                        <p:tgtEl>
                                          <p:spTgt spid="184"/>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2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1" name="Google Shape;191;p7"/>
          <p:cNvSpPr/>
          <p:nvPr/>
        </p:nvSpPr>
        <p:spPr>
          <a:xfrm>
            <a:off x="7386321" y="1105529"/>
            <a:ext cx="3876580" cy="2450471"/>
          </a:xfrm>
          <a:prstGeom prst="cloudCallout">
            <a:avLst>
              <a:gd fmla="val -50947" name="adj1"/>
              <a:gd fmla="val 72978" name="adj2"/>
            </a:avLst>
          </a:prstGeom>
          <a:solidFill>
            <a:srgbClr val="FFFFCC"/>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dk1"/>
                </a:solidFill>
                <a:latin typeface="Times New Roman"/>
                <a:ea typeface="Times New Roman"/>
                <a:cs typeface="Times New Roman"/>
                <a:sym typeface="Times New Roman"/>
              </a:rPr>
              <a:t>Những con chồn sóc với chùm lông đuôi to đẹp vút qua không kịp đưa mắt nhìn theo.</a:t>
            </a:r>
            <a:endParaRPr/>
          </a:p>
        </p:txBody>
      </p:sp>
      <p:pic>
        <p:nvPicPr>
          <p:cNvPr descr="https://naturalunseenhazards.files.wordpress.com/2011/07/striped-skunk.jpg" id="192" name="Google Shape;192;p7"/>
          <p:cNvPicPr preferRelativeResize="0"/>
          <p:nvPr/>
        </p:nvPicPr>
        <p:blipFill rotWithShape="1">
          <a:blip r:embed="rId4">
            <a:alphaModFix/>
          </a:blip>
          <a:srcRect b="0" l="0" r="0" t="0"/>
          <a:stretch/>
        </p:blipFill>
        <p:spPr>
          <a:xfrm>
            <a:off x="1271392" y="1243645"/>
            <a:ext cx="5736512" cy="3572196"/>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2000"/>
                                        <p:tgtEl>
                                          <p:spTgt spid="192"/>
                                        </p:tgtEl>
                                        <p:attrNameLst>
                                          <p:attrName>ppt_w</p:attrName>
                                        </p:attrNameLst>
                                      </p:cBhvr>
                                      <p:tavLst>
                                        <p:tav fmla="" tm="0">
                                          <p:val>
                                            <p:strVal val="0"/>
                                          </p:val>
                                        </p:tav>
                                        <p:tav fmla="" tm="100000">
                                          <p:val>
                                            <p:strVal val="#ppt_w"/>
                                          </p:val>
                                        </p:tav>
                                      </p:tavLst>
                                    </p:anim>
                                    <p:anim calcmode="lin" valueType="num">
                                      <p:cBhvr additive="base">
                                        <p:cTn dur="2000"/>
                                        <p:tgtEl>
                                          <p:spTgt spid="1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8" name="Google Shape;198;p8"/>
          <p:cNvSpPr/>
          <p:nvPr/>
        </p:nvSpPr>
        <p:spPr>
          <a:xfrm>
            <a:off x="7386321" y="1105529"/>
            <a:ext cx="3876580" cy="2450471"/>
          </a:xfrm>
          <a:prstGeom prst="cloudCallout">
            <a:avLst>
              <a:gd fmla="val -50947" name="adj1"/>
              <a:gd fmla="val 72978" name="adj2"/>
            </a:avLst>
          </a:prstGeom>
          <a:solidFill>
            <a:srgbClr val="FFFFCC"/>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dk1"/>
                </a:solidFill>
                <a:latin typeface="Times New Roman"/>
                <a:ea typeface="Times New Roman"/>
                <a:cs typeface="Times New Roman"/>
                <a:sym typeface="Times New Roman"/>
              </a:rPr>
              <a:t>Rừng khộp hiện ra trước mắt với lá úa vàng như cảnh mùa thu.</a:t>
            </a:r>
            <a:endParaRPr/>
          </a:p>
        </p:txBody>
      </p:sp>
      <p:pic>
        <p:nvPicPr>
          <p:cNvPr descr="rừng khộp - iOne" id="199" name="Google Shape;199;p8"/>
          <p:cNvPicPr preferRelativeResize="0"/>
          <p:nvPr/>
        </p:nvPicPr>
        <p:blipFill rotWithShape="1">
          <a:blip r:embed="rId4">
            <a:alphaModFix/>
          </a:blip>
          <a:srcRect b="0" l="0" r="0" t="0"/>
          <a:stretch/>
        </p:blipFill>
        <p:spPr>
          <a:xfrm>
            <a:off x="1215100" y="1437883"/>
            <a:ext cx="5818000" cy="323342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2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2000"/>
                                        <p:tgtEl>
                                          <p:spTgt spid="199"/>
                                        </p:tgtEl>
                                        <p:attrNameLst>
                                          <p:attrName>ppt_w</p:attrName>
                                        </p:attrNameLst>
                                      </p:cBhvr>
                                      <p:tavLst>
                                        <p:tav fmla="" tm="0">
                                          <p:val>
                                            <p:strVal val="0"/>
                                          </p:val>
                                        </p:tav>
                                        <p:tav fmla="" tm="100000">
                                          <p:val>
                                            <p:strVal val="#ppt_w"/>
                                          </p:val>
                                        </p:tav>
                                      </p:tavLst>
                                    </p:anim>
                                    <p:anim calcmode="lin" valueType="num">
                                      <p:cBhvr additive="base">
                                        <p:cTn dur="2000"/>
                                        <p:tgtEl>
                                          <p:spTgt spid="1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5" name="Google Shape;205;p9"/>
          <p:cNvSpPr/>
          <p:nvPr/>
        </p:nvSpPr>
        <p:spPr>
          <a:xfrm>
            <a:off x="1314204" y="864215"/>
            <a:ext cx="1009039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FC000"/>
                </a:solidFill>
                <a:latin typeface="Cookie"/>
                <a:ea typeface="Cookie"/>
                <a:cs typeface="Cookie"/>
                <a:sym typeface="Cookie"/>
              </a:rPr>
              <a:t>NỘI DUNG BÀI CHÍNH TẢ </a:t>
            </a:r>
            <a:r>
              <a:rPr b="1" lang="en-US" sz="5400">
                <a:solidFill>
                  <a:srgbClr val="FFC000"/>
                </a:solidFill>
                <a:latin typeface="Cookie"/>
                <a:ea typeface="Cookie"/>
                <a:cs typeface="Cookie"/>
                <a:sym typeface="Cookie"/>
              </a:rPr>
              <a:t>LÀ GÌ ?</a:t>
            </a:r>
            <a:endParaRPr b="1" sz="5400" cap="none">
              <a:solidFill>
                <a:srgbClr val="FFC000"/>
              </a:solidFill>
              <a:latin typeface="Cookie"/>
              <a:ea typeface="Cookie"/>
              <a:cs typeface="Cookie"/>
              <a:sym typeface="Cookie"/>
            </a:endParaRPr>
          </a:p>
        </p:txBody>
      </p:sp>
      <p:sp>
        <p:nvSpPr>
          <p:cNvPr id="206" name="Google Shape;206;p9"/>
          <p:cNvSpPr txBox="1"/>
          <p:nvPr/>
        </p:nvSpPr>
        <p:spPr>
          <a:xfrm>
            <a:off x="1733304" y="1982450"/>
            <a:ext cx="9468096"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Arial"/>
                <a:ea typeface="Arial"/>
                <a:cs typeface="Arial"/>
                <a:sym typeface="Arial"/>
              </a:rPr>
              <a:t>Đoạn văn miêu tả cảnh rừng vào buổi trưa thật đẹp và sinh động.</a:t>
            </a:r>
            <a:endParaRPr b="1" sz="4400">
              <a:solidFill>
                <a:schemeClr val="dk1"/>
              </a:solidFill>
              <a:latin typeface="Arial"/>
              <a:ea typeface="Arial"/>
              <a:cs typeface="Arial"/>
              <a:sym typeface="Arial"/>
            </a:endParaRPr>
          </a:p>
        </p:txBody>
      </p:sp>
      <p:pic>
        <p:nvPicPr>
          <p:cNvPr descr="256 Cartoon Of The Gibbons Illustrations &amp;amp; Clip Art - iStock" id="207" name="Google Shape;207;p9"/>
          <p:cNvPicPr preferRelativeResize="0"/>
          <p:nvPr/>
        </p:nvPicPr>
        <p:blipFill rotWithShape="1">
          <a:blip r:embed="rId4">
            <a:alphaModFix/>
          </a:blip>
          <a:srcRect b="0" l="0" r="0" t="0"/>
          <a:stretch/>
        </p:blipFill>
        <p:spPr>
          <a:xfrm>
            <a:off x="7791450" y="2651760"/>
            <a:ext cx="4438650" cy="443865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2019-05-23T17:46:57Z</dcterms:created>
  <dc:creator>Olivia Fung</dc:creator>
</cp:coreProperties>
</file>