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3" r:id="rId3"/>
    <p:sldId id="264" r:id="rId4"/>
    <p:sldId id="269" r:id="rId5"/>
    <p:sldId id="270" r:id="rId6"/>
    <p:sldId id="271" r:id="rId7"/>
    <p:sldId id="273" r:id="rId8"/>
    <p:sldId id="274" r:id="rId9"/>
    <p:sldId id="276" r:id="rId10"/>
    <p:sldId id="277" r:id="rId11"/>
    <p:sldId id="279" r:id="rId12"/>
    <p:sldId id="280" r:id="rId13"/>
    <p:sldId id="281"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46" autoAdjust="0"/>
    <p:restoredTop sz="94533" autoAdjust="0"/>
  </p:normalViewPr>
  <p:slideViewPr>
    <p:cSldViewPr snapToGrid="0">
      <p:cViewPr varScale="1">
        <p:scale>
          <a:sx n="55" d="100"/>
          <a:sy n="55" d="100"/>
        </p:scale>
        <p:origin x="54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82"/>
    </p:cViewPr>
  </p:sorterViewPr>
  <p:notesViewPr>
    <p:cSldViewPr snapToGrid="0">
      <p:cViewPr varScale="1">
        <p:scale>
          <a:sx n="58" d="100"/>
          <a:sy n="58" d="100"/>
        </p:scale>
        <p:origin x="2790"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59E17-B323-49F4-A96F-6EA7B7E52535}"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23D71-3560-4225-813A-FD3025FD3554}" type="slidenum">
              <a:rPr lang="en-US" smtClean="0"/>
              <a:t>‹#›</a:t>
            </a:fld>
            <a:endParaRPr lang="en-US"/>
          </a:p>
        </p:txBody>
      </p:sp>
    </p:spTree>
    <p:extLst>
      <p:ext uri="{BB962C8B-B14F-4D97-AF65-F5344CB8AC3E}">
        <p14:creationId xmlns:p14="http://schemas.microsoft.com/office/powerpoint/2010/main" val="409804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23D71-3560-4225-813A-FD3025FD3554}" type="slidenum">
              <a:rPr lang="en-US" smtClean="0"/>
              <a:t>2</a:t>
            </a:fld>
            <a:endParaRPr lang="en-US"/>
          </a:p>
        </p:txBody>
      </p:sp>
    </p:spTree>
    <p:extLst>
      <p:ext uri="{BB962C8B-B14F-4D97-AF65-F5344CB8AC3E}">
        <p14:creationId xmlns:p14="http://schemas.microsoft.com/office/powerpoint/2010/main" val="228612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0DCB5D-C515-45E6-AB82-ACC3BA2F6FE3}"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145689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DCB5D-C515-45E6-AB82-ACC3BA2F6FE3}"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25771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DCB5D-C515-45E6-AB82-ACC3BA2F6FE3}"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284618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DCB5D-C515-45E6-AB82-ACC3BA2F6FE3}"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277493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DCB5D-C515-45E6-AB82-ACC3BA2F6FE3}"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48448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0DCB5D-C515-45E6-AB82-ACC3BA2F6FE3}"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19822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0DCB5D-C515-45E6-AB82-ACC3BA2F6FE3}"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332472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0DCB5D-C515-45E6-AB82-ACC3BA2F6FE3}"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270779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DCB5D-C515-45E6-AB82-ACC3BA2F6FE3}"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74641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0DCB5D-C515-45E6-AB82-ACC3BA2F6FE3}"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3027221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0DCB5D-C515-45E6-AB82-ACC3BA2F6FE3}"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20838-7CFD-4DB6-AFCA-054CEE16201A}" type="slidenum">
              <a:rPr lang="en-US" smtClean="0"/>
              <a:t>‹#›</a:t>
            </a:fld>
            <a:endParaRPr lang="en-US"/>
          </a:p>
        </p:txBody>
      </p:sp>
    </p:spTree>
    <p:extLst>
      <p:ext uri="{BB962C8B-B14F-4D97-AF65-F5344CB8AC3E}">
        <p14:creationId xmlns:p14="http://schemas.microsoft.com/office/powerpoint/2010/main" val="226536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DCB5D-C515-45E6-AB82-ACC3BA2F6FE3}" type="datetimeFigureOut">
              <a:rPr lang="en-US" smtClean="0"/>
              <a:t>10/19/2023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20838-7CFD-4DB6-AFCA-054CEE16201A}" type="slidenum">
              <a:rPr lang="en-US" smtClean="0"/>
              <a:t>‹#›</a:t>
            </a:fld>
            <a:endParaRPr lang="en-US"/>
          </a:p>
        </p:txBody>
      </p:sp>
    </p:spTree>
    <p:extLst>
      <p:ext uri="{BB962C8B-B14F-4D97-AF65-F5344CB8AC3E}">
        <p14:creationId xmlns:p14="http://schemas.microsoft.com/office/powerpoint/2010/main" val="45624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g"/><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5.gif"/><Relationship Id="rId10" Type="http://schemas.openxmlformats.org/officeDocument/2006/relationships/audio" Target="../media/audio3.wav"/><Relationship Id="rId4" Type="http://schemas.openxmlformats.org/officeDocument/2006/relationships/image" Target="../media/image4.gif"/><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5.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gif"/><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53.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6.wav"/><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4.png"/><Relationship Id="rId10" Type="http://schemas.microsoft.com/office/2007/relationships/hdphoto" Target="../media/hdphoto8.wdp"/><Relationship Id="rId4" Type="http://schemas.openxmlformats.org/officeDocument/2006/relationships/image" Target="../media/image50.jp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gif"/><Relationship Id="rId3" Type="http://schemas.openxmlformats.org/officeDocument/2006/relationships/image" Target="../media/image4.gif"/><Relationship Id="rId7" Type="http://schemas.microsoft.com/office/2007/relationships/hdphoto" Target="../media/hdphoto12.wdp"/><Relationship Id="rId12" Type="http://schemas.openxmlformats.org/officeDocument/2006/relationships/image" Target="../media/image61.gif"/><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0.jpg"/><Relationship Id="rId5" Type="http://schemas.openxmlformats.org/officeDocument/2006/relationships/image" Target="../media/image6.gif"/><Relationship Id="rId10" Type="http://schemas.openxmlformats.org/officeDocument/2006/relationships/image" Target="../media/image59.gif"/><Relationship Id="rId4" Type="http://schemas.openxmlformats.org/officeDocument/2006/relationships/image" Target="../media/image5.gif"/><Relationship Id="rId9" Type="http://schemas.openxmlformats.org/officeDocument/2006/relationships/image" Target="../media/image58.gif"/><Relationship Id="rId14"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7.tm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youtube.com/watch?v=W5rZOg6YWCU" TargetMode="Externa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17" Type="http://schemas.microsoft.com/office/2007/relationships/hdphoto" Target="../media/hdphoto7.wdp"/><Relationship Id="rId2" Type="http://schemas.openxmlformats.org/officeDocument/2006/relationships/image" Target="../media/image13.jpg"/><Relationship Id="rId16"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8.png"/><Relationship Id="rId15" Type="http://schemas.microsoft.com/office/2007/relationships/hdphoto" Target="../media/hdphoto6.wdp"/><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3.wdp"/><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jp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7.tmp"/><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Picture 24"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469" y="5719763"/>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70388" y="5635634"/>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6" y="-103773"/>
            <a:ext cx="581025" cy="581025"/>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87" y="184338"/>
            <a:ext cx="304800" cy="304800"/>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7" y="6334151"/>
            <a:ext cx="581025" cy="58102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86" y="6243609"/>
            <a:ext cx="304800" cy="3048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2802" y="6225911"/>
            <a:ext cx="581025" cy="581025"/>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5096" y="6195891"/>
            <a:ext cx="304800" cy="30480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8733" y="-16687"/>
            <a:ext cx="581025" cy="581025"/>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9021" y="238380"/>
            <a:ext cx="304800" cy="304800"/>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395" y="1059416"/>
            <a:ext cx="3790950" cy="188595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8798" y="1092682"/>
            <a:ext cx="3790950" cy="1885950"/>
          </a:xfrm>
          <a:prstGeom prst="rect">
            <a:avLst/>
          </a:prstGeom>
        </p:spPr>
      </p:pic>
      <p:grpSp>
        <p:nvGrpSpPr>
          <p:cNvPr id="35" name="Group 34"/>
          <p:cNvGrpSpPr/>
          <p:nvPr/>
        </p:nvGrpSpPr>
        <p:grpSpPr>
          <a:xfrm>
            <a:off x="235186" y="869675"/>
            <a:ext cx="7254185" cy="5439872"/>
            <a:chOff x="3023506" y="257024"/>
            <a:chExt cx="7254185" cy="5772855"/>
          </a:xfrm>
        </p:grpSpPr>
        <p:sp>
          <p:nvSpPr>
            <p:cNvPr id="36" name="Rectangle 5"/>
            <p:cNvSpPr>
              <a:spLocks noChangeArrowheads="1"/>
            </p:cNvSpPr>
            <p:nvPr/>
          </p:nvSpPr>
          <p:spPr bwMode="auto">
            <a:xfrm>
              <a:off x="3288448" y="2182887"/>
              <a:ext cx="6223671" cy="5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vi-VN" sz="2800" b="1" dirty="0">
                  <a:ln w="6600">
                    <a:solidFill>
                      <a:srgbClr val="FF0000"/>
                    </a:solidFill>
                    <a:prstDash val="solid"/>
                  </a:ln>
                  <a:solidFill>
                    <a:srgbClr val="FFFFFF"/>
                  </a:solidFill>
                  <a:effectLst>
                    <a:glow rad="1016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endParaRPr lang="en-US" altLang="vi-VN" sz="1600" b="1" dirty="0">
                <a:ln w="6600">
                  <a:solidFill>
                    <a:srgbClr val="FF0000"/>
                  </a:solidFill>
                  <a:prstDash val="solid"/>
                </a:ln>
                <a:solidFill>
                  <a:srgbClr val="FFFFFF"/>
                </a:solidFill>
                <a:effectLst>
                  <a:glow rad="1016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7" name="WordArt 8"/>
            <p:cNvSpPr>
              <a:spLocks noChangeArrowheads="1" noChangeShapeType="1" noTextEdit="1"/>
            </p:cNvSpPr>
            <p:nvPr/>
          </p:nvSpPr>
          <p:spPr bwMode="auto">
            <a:xfrm>
              <a:off x="3023506" y="257024"/>
              <a:ext cx="7254185" cy="5772855"/>
            </a:xfrm>
            <a:prstGeom prst="rect">
              <a:avLst/>
            </a:prstGeom>
          </p:spPr>
          <p:txBody>
            <a:bodyPr spcFirstLastPara="1" wrap="none" fromWordArt="1">
              <a:prstTxWarp prst="textArchUp">
                <a:avLst/>
              </a:prstTxWarp>
            </a:bodyPr>
            <a:lstStyle/>
            <a:p>
              <a:pPr algn="ctr">
                <a:defRPr/>
              </a:pPr>
              <a:r>
                <a:rPr lang="vi-VN" sz="13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 </a:t>
              </a:r>
              <a:r>
                <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CHÀO MỪNG </a:t>
              </a:r>
              <a:r>
                <a:rPr lang="en-US"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38" name="Rectangle 5"/>
            <p:cNvSpPr>
              <a:spLocks noChangeArrowheads="1"/>
            </p:cNvSpPr>
            <p:nvPr/>
          </p:nvSpPr>
          <p:spPr bwMode="auto">
            <a:xfrm>
              <a:off x="4446036" y="4039797"/>
              <a:ext cx="3908494" cy="48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vi-VN" sz="2400" b="1">
                  <a:ln w="9525">
                    <a:solidFill>
                      <a:srgbClr val="FF0000"/>
                    </a:solidFill>
                    <a:prstDash val="solid"/>
                  </a:ln>
                  <a:solidFill>
                    <a:schemeClr val="bg1"/>
                  </a:solidFill>
                  <a:effectLst>
                    <a:glow rad="1397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000" b="1" err="1">
                  <a:ln w="9525">
                    <a:solidFill>
                      <a:srgbClr val="FF0000"/>
                    </a:solidFill>
                    <a:prstDash val="solid"/>
                  </a:ln>
                  <a:solidFill>
                    <a:schemeClr val="bg1"/>
                  </a:solidFill>
                  <a:effectLst>
                    <a:glow rad="1397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Năm</a:t>
              </a:r>
              <a:r>
                <a:rPr lang="en-US" altLang="vi-VN" sz="2000" b="1">
                  <a:ln w="9525">
                    <a:solidFill>
                      <a:srgbClr val="FF0000"/>
                    </a:solidFill>
                    <a:prstDash val="solid"/>
                  </a:ln>
                  <a:solidFill>
                    <a:schemeClr val="bg1"/>
                  </a:solidFill>
                  <a:effectLst>
                    <a:glow rad="1397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000" b="1" err="1">
                  <a:ln w="9525">
                    <a:solidFill>
                      <a:srgbClr val="FF0000"/>
                    </a:solidFill>
                    <a:prstDash val="solid"/>
                  </a:ln>
                  <a:solidFill>
                    <a:schemeClr val="bg1"/>
                  </a:solidFill>
                  <a:effectLst>
                    <a:glow rad="1397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học</a:t>
              </a:r>
              <a:r>
                <a:rPr lang="en-US" altLang="vi-VN" sz="2000" b="1">
                  <a:ln w="9525">
                    <a:solidFill>
                      <a:srgbClr val="FF0000"/>
                    </a:solidFill>
                    <a:prstDash val="solid"/>
                  </a:ln>
                  <a:solidFill>
                    <a:schemeClr val="bg1"/>
                  </a:solidFill>
                  <a:effectLst>
                    <a:glow rad="1397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2021 - 2022</a:t>
              </a:r>
            </a:p>
          </p:txBody>
        </p:sp>
        <p:sp>
          <p:nvSpPr>
            <p:cNvPr id="39" name="Rectangle 5"/>
            <p:cNvSpPr>
              <a:spLocks noChangeArrowheads="1"/>
            </p:cNvSpPr>
            <p:nvPr/>
          </p:nvSpPr>
          <p:spPr bwMode="auto">
            <a:xfrm>
              <a:off x="3835029" y="3095011"/>
              <a:ext cx="5039738" cy="5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vi-VN" sz="2800" b="1" dirty="0">
                  <a:ln w="6600">
                    <a:solidFill>
                      <a:srgbClr val="002060"/>
                    </a:solidFill>
                    <a:prstDash val="solid"/>
                  </a:ln>
                  <a:solidFill>
                    <a:srgbClr val="FFFFFF"/>
                  </a:solidFill>
                  <a:effectLst>
                    <a:glow rad="1016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endParaRPr lang="en-US" altLang="vi-VN" sz="1200" b="1" dirty="0">
                <a:ln w="6600">
                  <a:solidFill>
                    <a:srgbClr val="002060"/>
                  </a:solidFill>
                  <a:prstDash val="solid"/>
                </a:ln>
                <a:solidFill>
                  <a:srgbClr val="FFFFFF"/>
                </a:solidFill>
                <a:effectLst>
                  <a:glow rad="1016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927012024"/>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VO TAY.wav"/>
          </p:stSnd>
        </p:sndAc>
      </p:transition>
    </mc:Choice>
    <mc:Fallback xmlns="">
      <p:transition spd="slow">
        <p:blinds dir="vert"/>
        <p:sndAc>
          <p:stSnd>
            <p:snd r:embed="rId9" name="VO TAY.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163" y="890953"/>
            <a:ext cx="581025" cy="5810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3671" y="1826400"/>
            <a:ext cx="304800" cy="304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931" y="1029065"/>
            <a:ext cx="304800" cy="304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630" y="2377384"/>
            <a:ext cx="581025" cy="581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961" y="791305"/>
            <a:ext cx="581025" cy="5810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8868" y="1826400"/>
            <a:ext cx="304800" cy="304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661" y="2377384"/>
            <a:ext cx="581025" cy="581025"/>
          </a:xfrm>
          <a:prstGeom prst="rect">
            <a:avLst/>
          </a:prstGeom>
        </p:spPr>
      </p:pic>
      <p:sp>
        <p:nvSpPr>
          <p:cNvPr id="9" name="TextBox 8"/>
          <p:cNvSpPr txBox="1"/>
          <p:nvPr/>
        </p:nvSpPr>
        <p:spPr>
          <a:xfrm>
            <a:off x="3855193" y="2017549"/>
            <a:ext cx="5609721" cy="2116869"/>
          </a:xfrm>
          <a:prstGeom prst="rect">
            <a:avLst/>
          </a:prstGeom>
          <a:noFill/>
        </p:spPr>
        <p:txBody>
          <a:bodyPr wrap="square" rtlCol="0">
            <a:prstTxWarp prst="textArchUp">
              <a:avLst/>
            </a:prstTxWarp>
            <a:spAutoFit/>
          </a:bodyPr>
          <a:lstStyle/>
          <a:p>
            <a:pPr algn="ctr"/>
            <a:r>
              <a:rPr lang="en-US" sz="8800" b="1">
                <a:ln w="6600">
                  <a:solidFill>
                    <a:srgbClr val="FF0000"/>
                  </a:solidFill>
                  <a:prstDash val="solid"/>
                </a:ln>
                <a:solidFill>
                  <a:srgbClr val="FFFF00"/>
                </a:solidFill>
                <a:effectLst>
                  <a:glow rad="228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CHƠI</a:t>
            </a:r>
          </a:p>
        </p:txBody>
      </p:sp>
      <p:sp>
        <p:nvSpPr>
          <p:cNvPr id="10" name="TextBox 9"/>
          <p:cNvSpPr txBox="1"/>
          <p:nvPr/>
        </p:nvSpPr>
        <p:spPr>
          <a:xfrm>
            <a:off x="3308471" y="3325614"/>
            <a:ext cx="6350471" cy="830997"/>
          </a:xfrm>
          <a:prstGeom prst="rect">
            <a:avLst/>
          </a:prstGeom>
          <a:noFill/>
        </p:spPr>
        <p:txBody>
          <a:bodyPr wrap="square" rtlCol="0">
            <a:spAutoFit/>
          </a:bodyPr>
          <a:lstStyle/>
          <a:p>
            <a:pPr algn="ctr"/>
            <a:r>
              <a:rPr lang="en-US" sz="4800" b="1">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Ai là Thiên tài nhí</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4383" y="2539295"/>
            <a:ext cx="685800" cy="6858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1394" y="5074334"/>
            <a:ext cx="981075" cy="129540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063" y="95615"/>
            <a:ext cx="2247900" cy="2171700"/>
          </a:xfrm>
          <a:prstGeom prst="rect">
            <a:avLst/>
          </a:prstGeom>
        </p:spPr>
      </p:pic>
    </p:spTree>
    <p:extLst>
      <p:ext uri="{BB962C8B-B14F-4D97-AF65-F5344CB8AC3E}">
        <p14:creationId xmlns:p14="http://schemas.microsoft.com/office/powerpoint/2010/main" val="3950361177"/>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bat dau tro choi.wav"/>
          </p:stSnd>
        </p:sndAc>
      </p:transition>
    </mc:Choice>
    <mc:Fallback xmlns="">
      <p:transition spd="slow">
        <p:fade/>
        <p:sndAc>
          <p:stSnd>
            <p:snd r:embed="rId10" name="nhac bat dau tro cho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1.875E-6 2.96296E-6 L 1.875E-6 -0.07223 " pathEditMode="relative" rAng="0" ptsTypes="AA">
                                      <p:cBhvr>
                                        <p:cTn id="11" dur="500" accel="50000" decel="50000" autoRev="1" fill="hold">
                                          <p:stCondLst>
                                            <p:cond delay="0"/>
                                          </p:stCondLst>
                                        </p:cTn>
                                        <p:tgtEl>
                                          <p:spTgt spid="10"/>
                                        </p:tgtEl>
                                        <p:attrNameLst>
                                          <p:attrName>ppt_x</p:attrName>
                                          <p:attrName>ppt_y</p:attrName>
                                        </p:attrNameLst>
                                      </p:cBhvr>
                                      <p:rCtr x="0" y="-3611"/>
                                    </p:animMotion>
                                    <p:animRot by="1500000">
                                      <p:cBhvr>
                                        <p:cTn id="12" dur="250" fill="hold">
                                          <p:stCondLst>
                                            <p:cond delay="0"/>
                                          </p:stCondLst>
                                        </p:cTn>
                                        <p:tgtEl>
                                          <p:spTgt spid="10"/>
                                        </p:tgtEl>
                                        <p:attrNameLst>
                                          <p:attrName>r</p:attrName>
                                        </p:attrNameLst>
                                      </p:cBhvr>
                                    </p:animRot>
                                    <p:animRot by="-1500000">
                                      <p:cBhvr>
                                        <p:cTn id="13" dur="250" fill="hold">
                                          <p:stCondLst>
                                            <p:cond delay="250"/>
                                          </p:stCondLst>
                                        </p:cTn>
                                        <p:tgtEl>
                                          <p:spTgt spid="10"/>
                                        </p:tgtEl>
                                        <p:attrNameLst>
                                          <p:attrName>r</p:attrName>
                                        </p:attrNameLst>
                                      </p:cBhvr>
                                    </p:animRot>
                                    <p:animRot by="-1500000">
                                      <p:cBhvr>
                                        <p:cTn id="14" dur="250" fill="hold">
                                          <p:stCondLst>
                                            <p:cond delay="500"/>
                                          </p:stCondLst>
                                        </p:cTn>
                                        <p:tgtEl>
                                          <p:spTgt spid="10"/>
                                        </p:tgtEl>
                                        <p:attrNameLst>
                                          <p:attrName>r</p:attrName>
                                        </p:attrNameLst>
                                      </p:cBhvr>
                                    </p:animRot>
                                    <p:animRot by="1500000">
                                      <p:cBhvr>
                                        <p:cTn id="15" dur="250" fill="hold">
                                          <p:stCondLst>
                                            <p:cond delay="750"/>
                                          </p:stCondLst>
                                        </p:cTn>
                                        <p:tgtEl>
                                          <p:spTgt spid="10"/>
                                        </p:tgtEl>
                                        <p:attrNameLst>
                                          <p:attrName>r</p:attrName>
                                        </p:attrNameLst>
                                      </p:cBhvr>
                                    </p:animRot>
                                  </p:childTnLst>
                                </p:cTn>
                              </p:par>
                              <p:par>
                                <p:cTn id="16" presetID="45" presetClass="path" presetSubtype="0" accel="50000" decel="50000" fill="hold" nodeType="withEffect">
                                  <p:stCondLst>
                                    <p:cond delay="0"/>
                                  </p:stCondLst>
                                  <p:childTnLst>
                                    <p:animMotion origin="layout" path="M 1.875E-6 7.40741E-7 L 0.02278 7.40741E-7 C 0.03346 7.40741E-7 0.04557 -0.01389 0.05651 -0.01597 C 0.06458 -0.01597 0.0793 -0.00301 0.08607 -0.00301 C 0.09544 -0.00301 0.10482 -0.00695 0.12239 -0.00695 L 0.13463 -0.16204 L 0.14805 0.025 L 0.16419 7.40741E-7 L 0.1776 -0.00695 L 0.20989 -0.00093 C 0.22474 -0.00394 0.23685 -0.0169 0.25156 -0.02199 C 0.25703 -0.02292 0.26927 -0.02407 0.27721 -0.02199 C 0.28528 -0.01991 0.29206 -0.00602 0.29479 -0.00509 C 0.29883 -0.00093 0.3082 -0.00509 0.31354 -0.00301 L 0.32174 7.40741E-7 L 0.33659 7.40741E-7 " pathEditMode="relative" rAng="0" ptsTypes="AAAAAAAAAAAAAAAA">
                                      <p:cBhvr>
                                        <p:cTn id="17" dur="3000" fill="hold"/>
                                        <p:tgtEl>
                                          <p:spTgt spid="12"/>
                                        </p:tgtEl>
                                        <p:attrNameLst>
                                          <p:attrName>ppt_x</p:attrName>
                                          <p:attrName>ppt_y</p:attrName>
                                        </p:attrNameLst>
                                      </p:cBhvr>
                                      <p:rCtr x="16823" y="-6852"/>
                                    </p:animMotion>
                                  </p:childTnLst>
                                </p:cTn>
                              </p:par>
                            </p:childTnLst>
                          </p:cTn>
                        </p:par>
                        <p:par>
                          <p:cTn id="18" fill="hold">
                            <p:stCondLst>
                              <p:cond delay="3000"/>
                            </p:stCondLst>
                            <p:childTnLst>
                              <p:par>
                                <p:cTn id="19" presetID="45" presetClass="path" presetSubtype="0" accel="50000" decel="50000" fill="hold" nodeType="afterEffect">
                                  <p:stCondLst>
                                    <p:cond delay="0"/>
                                  </p:stCondLst>
                                  <p:childTnLst>
                                    <p:animMotion origin="layout" path="M 1.875E-6 7.40741E-7 L -0.02175 7.40741E-7 C -0.0319 7.40741E-7 -0.04336 -0.01389 -0.05365 -0.01597 C -0.06133 -0.01597 -0.07526 -0.00301 -0.08164 -0.00301 C -0.0905 -0.00301 -0.09948 -0.00695 -0.11602 -0.00695 L -0.12748 -0.16204 L -0.14024 0.025 L -0.15547 7.40741E-7 L -0.16823 -0.00695 L -0.19883 -0.00093 C -0.21289 -0.00394 -0.22435 -0.0169 -0.23828 -0.02199 C -0.24336 -0.02292 -0.25482 -0.02407 -0.2625 -0.02199 C -0.27018 -0.01991 -0.27656 -0.00602 -0.27904 -0.00509 C -0.28294 -0.00093 -0.2918 -0.00509 -0.29688 -0.00301 L -0.30456 7.40741E-7 L -0.31849 7.40741E-7 " pathEditMode="relative" rAng="0" ptsTypes="AAAAAAAAAAAAAAAA">
                                      <p:cBhvr>
                                        <p:cTn id="20" dur="2000" fill="hold"/>
                                        <p:tgtEl>
                                          <p:spTgt spid="12"/>
                                        </p:tgtEl>
                                        <p:attrNameLst>
                                          <p:attrName>ppt_x</p:attrName>
                                          <p:attrName>ppt_y</p:attrName>
                                        </p:attrNameLst>
                                      </p:cBhvr>
                                      <p:rCtr x="-15924" y="-6852"/>
                                    </p:animMotion>
                                  </p:childTnLst>
                                </p:cTn>
                              </p:par>
                            </p:childTnLst>
                          </p:cTn>
                        </p:par>
                        <p:par>
                          <p:cTn id="21" fill="hold">
                            <p:stCondLst>
                              <p:cond delay="5000"/>
                            </p:stCondLst>
                            <p:childTnLst>
                              <p:par>
                                <p:cTn id="22" presetID="45" presetClass="path" presetSubtype="0" accel="50000" decel="50000" fill="hold" nodeType="afterEffect">
                                  <p:stCondLst>
                                    <p:cond delay="0"/>
                                  </p:stCondLst>
                                  <p:childTnLst>
                                    <p:animMotion origin="layout" path="M -0.01458 7.40741E-7 L -0.01367 7.40741E-7 C -0.01315 7.40741E-7 -0.01263 -0.01389 -0.01224 -0.01597 C -0.01185 -0.01597 -0.0112 -0.00301 -0.01094 -0.00301 C -0.01055 -0.00301 -0.01015 -0.00695 -0.00937 -0.00695 L -0.00885 -0.16204 L -0.0082 0.025 L -0.00755 7.40741E-7 L -0.0069 -0.00695 L -0.0056 -0.00093 C -0.00495 -0.00394 -0.00443 -0.0169 -0.00377 -0.02199 C -0.00351 -0.02292 -0.00299 -0.02407 -0.0026 -0.02199 C -0.00234 -0.01991 -0.00195 -0.00602 -0.00182 -0.00509 C -0.00169 -0.00093 -0.0013 -0.00509 -0.00104 -0.00301 L -0.00065 7.40741E-7 L -1.45833E-6 7.40741E-7 " pathEditMode="relative" rAng="0" ptsTypes="AAAAAAAAAAAAAAAA">
                                      <p:cBhvr>
                                        <p:cTn id="23" dur="2000" fill="hold"/>
                                        <p:tgtEl>
                                          <p:spTgt spid="12"/>
                                        </p:tgtEl>
                                        <p:attrNameLst>
                                          <p:attrName>ppt_x</p:attrName>
                                          <p:attrName>ppt_y</p:attrName>
                                        </p:attrNameLst>
                                      </p:cBhvr>
                                      <p:rCtr x="729" y="-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825" y="-14288"/>
            <a:ext cx="304800" cy="3048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724" y="-24055"/>
            <a:ext cx="473370" cy="4733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4653" y="23226"/>
            <a:ext cx="247370" cy="2473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523" y="1736220"/>
            <a:ext cx="214251" cy="2142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677" y="79783"/>
            <a:ext cx="132847" cy="132847"/>
          </a:xfrm>
          <a:prstGeom prst="rect">
            <a:avLst/>
          </a:prstGeom>
        </p:spPr>
      </p:pic>
      <p:sp>
        <p:nvSpPr>
          <p:cNvPr id="7" name="Rectangle 6"/>
          <p:cNvSpPr/>
          <p:nvPr/>
        </p:nvSpPr>
        <p:spPr>
          <a:xfrm>
            <a:off x="2419194" y="1328448"/>
            <a:ext cx="6921235" cy="523220"/>
          </a:xfrm>
          <a:prstGeom prst="rect">
            <a:avLst/>
          </a:prstGeom>
        </p:spPr>
        <p:txBody>
          <a:bodyPr wrap="square">
            <a:spAutoFit/>
          </a:bodyPr>
          <a:lstStyle/>
          <a:p>
            <a:pPr algn="ctr"/>
            <a:r>
              <a:rPr lang="en-US" sz="2800" b="1">
                <a:solidFill>
                  <a:srgbClr val="FF0000"/>
                </a:solidFill>
                <a:latin typeface="Tahoma" panose="020B0604030504040204" pitchFamily="34" charset="0"/>
                <a:ea typeface="Tahoma" panose="020B0604030504040204" pitchFamily="34" charset="0"/>
                <a:cs typeface="Tahoma" panose="020B0604030504040204" pitchFamily="34" charset="0"/>
              </a:rPr>
              <a:t>Đàn bầu có mấy dây</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67" y="245165"/>
            <a:ext cx="473370" cy="4733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6075" y="718535"/>
            <a:ext cx="198200" cy="198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2506" y="79783"/>
            <a:ext cx="428023" cy="42802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85722" y="1789014"/>
            <a:ext cx="473370" cy="47337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8675" y="1299383"/>
            <a:ext cx="533400" cy="533400"/>
          </a:xfrm>
          <a:prstGeom prst="rect">
            <a:avLst/>
          </a:prstGeom>
        </p:spPr>
      </p:pic>
      <p:grpSp>
        <p:nvGrpSpPr>
          <p:cNvPr id="13" name="Group 12"/>
          <p:cNvGrpSpPr/>
          <p:nvPr/>
        </p:nvGrpSpPr>
        <p:grpSpPr>
          <a:xfrm>
            <a:off x="4970090" y="3101739"/>
            <a:ext cx="2372382" cy="525960"/>
            <a:chOff x="5668532" y="2832007"/>
            <a:chExt cx="2372382" cy="52596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532" y="2832007"/>
              <a:ext cx="585341" cy="525960"/>
            </a:xfrm>
            <a:prstGeom prst="rect">
              <a:avLst/>
            </a:prstGeom>
          </p:spPr>
        </p:pic>
        <p:sp>
          <p:nvSpPr>
            <p:cNvPr id="15" name="Rectangle 14"/>
            <p:cNvSpPr/>
            <p:nvPr/>
          </p:nvSpPr>
          <p:spPr>
            <a:xfrm>
              <a:off x="6543719" y="2832007"/>
              <a:ext cx="1497195" cy="461665"/>
            </a:xfrm>
            <a:prstGeom prst="rect">
              <a:avLst/>
            </a:prstGeom>
          </p:spPr>
          <p:txBody>
            <a:bodyPr wrap="square">
              <a:spAutoFit/>
            </a:bodyPr>
            <a:lstStyle/>
            <a:p>
              <a:pPr algn="just"/>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Hai dây</a:t>
              </a:r>
            </a:p>
          </p:txBody>
        </p:sp>
      </p:grpSp>
      <p:grpSp>
        <p:nvGrpSpPr>
          <p:cNvPr id="16" name="Group 15"/>
          <p:cNvGrpSpPr/>
          <p:nvPr/>
        </p:nvGrpSpPr>
        <p:grpSpPr>
          <a:xfrm>
            <a:off x="4042218" y="2262384"/>
            <a:ext cx="2372382" cy="525960"/>
            <a:chOff x="5668532" y="3537795"/>
            <a:chExt cx="2372382" cy="525960"/>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532" y="3537795"/>
              <a:ext cx="585341" cy="525960"/>
            </a:xfrm>
            <a:prstGeom prst="rect">
              <a:avLst/>
            </a:prstGeom>
          </p:spPr>
        </p:pic>
        <p:sp>
          <p:nvSpPr>
            <p:cNvPr id="18" name="Rectangle 17"/>
            <p:cNvSpPr/>
            <p:nvPr/>
          </p:nvSpPr>
          <p:spPr>
            <a:xfrm>
              <a:off x="6543719" y="3537795"/>
              <a:ext cx="1497195" cy="461665"/>
            </a:xfrm>
            <a:prstGeom prst="rect">
              <a:avLst/>
            </a:prstGeom>
          </p:spPr>
          <p:txBody>
            <a:bodyPr wrap="square">
              <a:spAutoFit/>
            </a:bodyPr>
            <a:lstStyle/>
            <a:p>
              <a:pPr algn="just"/>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Một dây</a:t>
              </a:r>
            </a:p>
          </p:txBody>
        </p:sp>
      </p:grpSp>
      <p:grpSp>
        <p:nvGrpSpPr>
          <p:cNvPr id="19" name="Group 18"/>
          <p:cNvGrpSpPr/>
          <p:nvPr/>
        </p:nvGrpSpPr>
        <p:grpSpPr>
          <a:xfrm>
            <a:off x="5937983" y="3974120"/>
            <a:ext cx="2808978" cy="525960"/>
            <a:chOff x="5683049" y="4237100"/>
            <a:chExt cx="2808978" cy="525960"/>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3049" y="4237100"/>
              <a:ext cx="585341" cy="525960"/>
            </a:xfrm>
            <a:prstGeom prst="rect">
              <a:avLst/>
            </a:prstGeom>
          </p:spPr>
        </p:pic>
        <p:sp>
          <p:nvSpPr>
            <p:cNvPr id="21" name="Rectangle 20"/>
            <p:cNvSpPr/>
            <p:nvPr/>
          </p:nvSpPr>
          <p:spPr>
            <a:xfrm>
              <a:off x="6573917" y="4237100"/>
              <a:ext cx="1918110" cy="461665"/>
            </a:xfrm>
            <a:prstGeom prst="rect">
              <a:avLst/>
            </a:prstGeom>
          </p:spPr>
          <p:txBody>
            <a:bodyPr wrap="square">
              <a:spAutoFit/>
            </a:bodyPr>
            <a:lstStyle/>
            <a:p>
              <a:pPr algn="just"/>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Ba dây</a:t>
              </a:r>
            </a:p>
          </p:txBody>
        </p:sp>
      </p:grpSp>
    </p:spTree>
    <p:extLst>
      <p:ext uri="{BB962C8B-B14F-4D97-AF65-F5344CB8AC3E}">
        <p14:creationId xmlns:p14="http://schemas.microsoft.com/office/powerpoint/2010/main" val="205177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ng ting chuẩn.wav"/>
                                        </p:tgtEl>
                                      </p:cMediaNode>
                                    </p:audio>
                                  </p:sub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9"/>
                                        </p:tgtEl>
                                      </p:cBhvr>
                                    </p:animEffect>
                                    <p:animScale>
                                      <p:cBhvr>
                                        <p:cTn id="19" dur="250" autoRev="1" fill="hold"/>
                                        <p:tgtEl>
                                          <p:spTgt spid="1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12000"/>
          </a:stretch>
        </a:blipFill>
        <a:effectLst/>
      </p:bgPr>
    </p:bg>
    <p:spTree>
      <p:nvGrpSpPr>
        <p:cNvPr id="1" name=""/>
        <p:cNvGrpSpPr/>
        <p:nvPr/>
      </p:nvGrpSpPr>
      <p:grpSpPr>
        <a:xfrm>
          <a:off x="0" y="0"/>
          <a:ext cx="0" cy="0"/>
          <a:chOff x="0" y="0"/>
          <a:chExt cx="0" cy="0"/>
        </a:xfrm>
      </p:grpSpPr>
      <p:sp>
        <p:nvSpPr>
          <p:cNvPr id="4" name="Rectangle 3"/>
          <p:cNvSpPr/>
          <p:nvPr/>
        </p:nvSpPr>
        <p:spPr>
          <a:xfrm>
            <a:off x="2163490" y="1556955"/>
            <a:ext cx="7717929" cy="461665"/>
          </a:xfrm>
          <a:prstGeom prst="rect">
            <a:avLst/>
          </a:prstGeom>
        </p:spPr>
        <p:txBody>
          <a:bodyPr wrap="square">
            <a:spAutoFit/>
          </a:bodyPr>
          <a:lstStyle/>
          <a:p>
            <a:pPr algn="ctr"/>
            <a:r>
              <a:rPr lang="en-US" sz="2400">
                <a:solidFill>
                  <a:srgbClr val="FF0000"/>
                </a:solidFill>
                <a:latin typeface="Tahoma" panose="020B0604030504040204" pitchFamily="34" charset="0"/>
                <a:ea typeface="Tahoma" panose="020B0604030504040204" pitchFamily="34" charset="0"/>
                <a:cs typeface="Tahoma" panose="020B0604030504040204" pitchFamily="34" charset="0"/>
              </a:rPr>
              <a:t>Hãy xác định nhạc cụ đàn bầu trong các nhạc cụ sau?</a:t>
            </a:r>
          </a:p>
        </p:txBody>
      </p:sp>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32267">
            <a:off x="7339432" y="2417956"/>
            <a:ext cx="2424881" cy="3124790"/>
          </a:xfrm>
          <a:prstGeom prst="rect">
            <a:avLst/>
          </a:prstGeom>
        </p:spPr>
      </p:pic>
      <p:pic>
        <p:nvPicPr>
          <p:cNvPr id="1032" name="Picture 8" descr="Đàn bầu BTE4 - Đàn Bầ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4883" y="2689849"/>
            <a:ext cx="4588457" cy="25848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Đàn tranh: Thông tin cần biết và cách chơi đúng kỹ thuật - Kênh iTV"/>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2772" y="1817183"/>
            <a:ext cx="3614071" cy="20359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151474" y="3300849"/>
            <a:ext cx="2393161" cy="461665"/>
          </a:xfrm>
          <a:prstGeom prst="rect">
            <a:avLst/>
          </a:prstGeom>
        </p:spPr>
        <p:txBody>
          <a:bodyPr wrap="square">
            <a:spAutoFit/>
          </a:bodyP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Đàn Tranh</a:t>
            </a:r>
          </a:p>
        </p:txBody>
      </p:sp>
      <p:sp>
        <p:nvSpPr>
          <p:cNvPr id="16" name="Rectangle 15"/>
          <p:cNvSpPr/>
          <p:nvPr/>
        </p:nvSpPr>
        <p:spPr>
          <a:xfrm>
            <a:off x="7996843" y="4731341"/>
            <a:ext cx="2393161" cy="461665"/>
          </a:xfrm>
          <a:prstGeom prst="rect">
            <a:avLst/>
          </a:prstGeom>
        </p:spPr>
        <p:txBody>
          <a:bodyPr wrap="square">
            <a:spAutoFit/>
          </a:bodyP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Đàn tì bà</a:t>
            </a:r>
          </a:p>
        </p:txBody>
      </p:sp>
      <p:sp>
        <p:nvSpPr>
          <p:cNvPr id="17" name="Rectangle 16"/>
          <p:cNvSpPr/>
          <p:nvPr/>
        </p:nvSpPr>
        <p:spPr>
          <a:xfrm>
            <a:off x="3337249" y="4835180"/>
            <a:ext cx="2393161" cy="461665"/>
          </a:xfrm>
          <a:prstGeom prst="rect">
            <a:avLst/>
          </a:prstGeom>
        </p:spPr>
        <p:txBody>
          <a:bodyPr wrap="square">
            <a:spAutoFit/>
          </a:bodyP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Đàn bầu</a:t>
            </a:r>
          </a:p>
        </p:txBody>
      </p:sp>
    </p:spTree>
    <p:extLst>
      <p:ext uri="{BB962C8B-B14F-4D97-AF65-F5344CB8AC3E}">
        <p14:creationId xmlns:p14="http://schemas.microsoft.com/office/powerpoint/2010/main" val="371547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sai-2.wav"/>
                                        </p:tgtEl>
                                      </p:cMediaNode>
                                    </p:audio>
                                  </p:sub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03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32"/>
                                        </p:tgtEl>
                                      </p:cBhvr>
                                    </p:animEffect>
                                    <p:animScale>
                                      <p:cBhvr>
                                        <p:cTn id="25" dur="250" autoRev="1" fill="hold"/>
                                        <p:tgtEl>
                                          <p:spTgt spid="1032"/>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3" name="ting ting chuẩn.wav"/>
                                        </p:tgtEl>
                                      </p:cMediaNode>
                                    </p:audio>
                                  </p:sub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nextCondLst>
                <p:cond evt="onClick" delay="0">
                  <p:tgtEl>
                    <p:spTgt spid="1032"/>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18000"/>
          </a:stretch>
        </a:blipFill>
        <a:effectLst/>
      </p:bgPr>
    </p:bg>
    <p:spTree>
      <p:nvGrpSpPr>
        <p:cNvPr id="1" name=""/>
        <p:cNvGrpSpPr/>
        <p:nvPr/>
      </p:nvGrpSpPr>
      <p:grpSpPr>
        <a:xfrm>
          <a:off x="0" y="0"/>
          <a:ext cx="0" cy="0"/>
          <a:chOff x="0" y="0"/>
          <a:chExt cx="0" cy="0"/>
        </a:xfrm>
      </p:grpSpPr>
      <p:sp>
        <p:nvSpPr>
          <p:cNvPr id="2" name="Rectangle 1"/>
          <p:cNvSpPr/>
          <p:nvPr/>
        </p:nvSpPr>
        <p:spPr>
          <a:xfrm>
            <a:off x="2672507" y="1561657"/>
            <a:ext cx="7060266" cy="523220"/>
          </a:xfrm>
          <a:prstGeom prst="rect">
            <a:avLst/>
          </a:prstGeom>
        </p:spPr>
        <p:txBody>
          <a:bodyPr wrap="square">
            <a:spAutoFit/>
          </a:bodyP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Đâu là điệu múa sạp trong các tranh sau?</a:t>
            </a:r>
          </a:p>
        </p:txBody>
      </p:sp>
      <p:pic>
        <p:nvPicPr>
          <p:cNvPr id="7" name="Picture 6" descr="Screen Clipping"/>
          <p:cNvPicPr>
            <a:picLocks noChangeAspect="1"/>
          </p:cNvPicPr>
          <p:nvPr/>
        </p:nvPicPr>
        <p:blipFill>
          <a:blip r:embed="rId5">
            <a:extLst>
              <a:ext uri="{BEBA8EAE-BF5A-486C-A8C5-ECC9F3942E4B}">
                <a14:imgProps xmlns:a14="http://schemas.microsoft.com/office/drawing/2010/main">
                  <a14:imgLayer r:embed="rId6">
                    <a14:imgEffect>
                      <a14:backgroundRemoval t="1869" b="99377" l="7623" r="95516"/>
                    </a14:imgEffect>
                  </a14:imgLayer>
                </a14:imgProps>
              </a:ext>
              <a:ext uri="{28A0092B-C50C-407E-A947-70E740481C1C}">
                <a14:useLocalDpi xmlns:a14="http://schemas.microsoft.com/office/drawing/2010/main" val="0"/>
              </a:ext>
            </a:extLst>
          </a:blip>
          <a:stretch>
            <a:fillRect/>
          </a:stretch>
        </p:blipFill>
        <p:spPr>
          <a:xfrm>
            <a:off x="8228572" y="2559271"/>
            <a:ext cx="1574456" cy="2266370"/>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35962" y="2559271"/>
            <a:ext cx="1673356" cy="2266370"/>
          </a:xfrm>
          <a:prstGeom prst="rect">
            <a:avLst/>
          </a:prstGeom>
        </p:spPr>
      </p:pic>
      <p:pic>
        <p:nvPicPr>
          <p:cNvPr id="11" name="Picture 10" descr="Screen Clipping"/>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4019318" y="2559271"/>
            <a:ext cx="4366644" cy="2438041"/>
          </a:xfrm>
          <a:prstGeom prst="rect">
            <a:avLst/>
          </a:prstGeom>
          <a:ln>
            <a:noFill/>
          </a:ln>
          <a:effectLst>
            <a:softEdge rad="112500"/>
          </a:effectLst>
        </p:spPr>
      </p:pic>
      <p:sp>
        <p:nvSpPr>
          <p:cNvPr id="12" name="Rectangle 11"/>
          <p:cNvSpPr/>
          <p:nvPr/>
        </p:nvSpPr>
        <p:spPr>
          <a:xfrm>
            <a:off x="2583607" y="4948486"/>
            <a:ext cx="1638911" cy="400110"/>
          </a:xfrm>
          <a:prstGeom prst="rect">
            <a:avLst/>
          </a:prstGeom>
        </p:spPr>
        <p:txBody>
          <a:bodyPr wrap="square">
            <a:spAutoFit/>
          </a:bodyPr>
          <a:lstStyle/>
          <a:p>
            <a:pPr algn="ct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Múa ô</a:t>
            </a:r>
          </a:p>
        </p:txBody>
      </p:sp>
      <p:sp>
        <p:nvSpPr>
          <p:cNvPr id="13" name="Rectangle 12"/>
          <p:cNvSpPr/>
          <p:nvPr/>
        </p:nvSpPr>
        <p:spPr>
          <a:xfrm>
            <a:off x="5383184" y="4946492"/>
            <a:ext cx="1638911" cy="400110"/>
          </a:xfrm>
          <a:prstGeom prst="rect">
            <a:avLst/>
          </a:prstGeom>
        </p:spPr>
        <p:txBody>
          <a:bodyPr wrap="square">
            <a:spAutoFit/>
          </a:bodyPr>
          <a:lstStyle/>
          <a:p>
            <a:pPr algn="ct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Múa sạp</a:t>
            </a:r>
          </a:p>
        </p:txBody>
      </p:sp>
      <p:sp>
        <p:nvSpPr>
          <p:cNvPr id="14" name="Rectangle 13"/>
          <p:cNvSpPr/>
          <p:nvPr/>
        </p:nvSpPr>
        <p:spPr>
          <a:xfrm>
            <a:off x="8228572" y="4946492"/>
            <a:ext cx="1850239" cy="400110"/>
          </a:xfrm>
          <a:prstGeom prst="rect">
            <a:avLst/>
          </a:prstGeom>
        </p:spPr>
        <p:txBody>
          <a:bodyPr wrap="square">
            <a:spAutoFit/>
          </a:bodyPr>
          <a:lstStyle/>
          <a:p>
            <a:pPr algn="ct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Múa khèn</a:t>
            </a:r>
          </a:p>
        </p:txBody>
      </p:sp>
    </p:spTree>
    <p:extLst>
      <p:ext uri="{BB962C8B-B14F-4D97-AF65-F5344CB8AC3E}">
        <p14:creationId xmlns:p14="http://schemas.microsoft.com/office/powerpoint/2010/main" val="322826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6.wav"/>
                                        </p:tgtEl>
                                      </p:cMediaNode>
                                    </p:audio>
                                  </p:sub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ting ting chuẩn.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sai-6.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nextCondLst>
                <p:cond evt="onClick" delay="0">
                  <p:tgtEl>
                    <p:spTgt spid="7"/>
                  </p:tgtEl>
                </p:cond>
              </p:nextCondLst>
            </p:seq>
          </p:childTnLst>
        </p:cTn>
      </p:par>
    </p:tnLst>
    <p:bldLst>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6" y="18155"/>
            <a:ext cx="581025" cy="5810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49" y="306268"/>
            <a:ext cx="304800" cy="30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2" y="6313448"/>
            <a:ext cx="581025" cy="5810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81" y="6222908"/>
            <a:ext cx="304800" cy="304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8773" y="0"/>
            <a:ext cx="581025" cy="5810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9061" y="255067"/>
            <a:ext cx="304800" cy="304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8904" y="947073"/>
            <a:ext cx="3790950" cy="18859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99" y="903534"/>
            <a:ext cx="3790950" cy="1885950"/>
          </a:xfrm>
          <a:prstGeom prst="rect">
            <a:avLst/>
          </a:prstGeom>
        </p:spPr>
      </p:pic>
      <p:grpSp>
        <p:nvGrpSpPr>
          <p:cNvPr id="10" name="Group 9"/>
          <p:cNvGrpSpPr/>
          <p:nvPr/>
        </p:nvGrpSpPr>
        <p:grpSpPr>
          <a:xfrm>
            <a:off x="1923840" y="559867"/>
            <a:ext cx="9209283" cy="6081494"/>
            <a:chOff x="1946030" y="776506"/>
            <a:chExt cx="9209283" cy="6081494"/>
          </a:xfrm>
        </p:grpSpPr>
        <p:sp>
          <p:nvSpPr>
            <p:cNvPr id="11" name="Rectangle 10"/>
            <p:cNvSpPr/>
            <p:nvPr/>
          </p:nvSpPr>
          <p:spPr>
            <a:xfrm>
              <a:off x="1946030" y="776506"/>
              <a:ext cx="9209283" cy="608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p>
          </p:txBody>
        </p:sp>
        <p:sp>
          <p:nvSpPr>
            <p:cNvPr id="12" name="Rectangle 11"/>
            <p:cNvSpPr/>
            <p:nvPr/>
          </p:nvSpPr>
          <p:spPr>
            <a:xfrm>
              <a:off x="2336408" y="2350634"/>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Chăm ngoan– Học tốt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6206" b="89894" l="4965" r="96277"/>
                      </a14:imgEffect>
                    </a14:imgLayer>
                  </a14:imgProps>
                </a:ext>
                <a:ext uri="{28A0092B-C50C-407E-A947-70E740481C1C}">
                  <a14:useLocalDpi xmlns:a14="http://schemas.microsoft.com/office/drawing/2010/main" val="0"/>
                </a:ext>
              </a:extLst>
            </a:blip>
            <a:stretch>
              <a:fillRect/>
            </a:stretch>
          </p:blipFill>
          <p:spPr>
            <a:xfrm>
              <a:off x="4058074" y="2975823"/>
              <a:ext cx="4438112" cy="3810728"/>
            </a:xfrm>
            <a:prstGeom prst="rect">
              <a:avLst/>
            </a:prstGeom>
          </p:spPr>
        </p:pic>
      </p:grpSp>
      <p:pic>
        <p:nvPicPr>
          <p:cNvPr id="14" name="Picture 13"/>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120657">
            <a:off x="-1120366" y="1855510"/>
            <a:ext cx="5050205" cy="505020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7576" y="3598087"/>
            <a:ext cx="1066800" cy="100012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1851" y="4634112"/>
            <a:ext cx="1238250" cy="400050"/>
          </a:xfrm>
          <a:prstGeom prst="rect">
            <a:avLst/>
          </a:prstGeom>
        </p:spPr>
      </p:pic>
      <p:pic>
        <p:nvPicPr>
          <p:cNvPr id="17" name="Picture 16"/>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0426" y="5875973"/>
            <a:ext cx="2917748" cy="1109055"/>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590" y="6430500"/>
            <a:ext cx="581025" cy="58102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1556" y="6108787"/>
            <a:ext cx="304800" cy="30480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219373">
            <a:off x="9449887" y="6251754"/>
            <a:ext cx="363414" cy="415330"/>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5662" y="5856591"/>
            <a:ext cx="317987" cy="355843"/>
          </a:xfrm>
          <a:prstGeom prst="rect">
            <a:avLst/>
          </a:prstGeom>
        </p:spPr>
      </p:pic>
    </p:spTree>
    <p:extLst>
      <p:ext uri="{BB962C8B-B14F-4D97-AF65-F5344CB8AC3E}">
        <p14:creationId xmlns:p14="http://schemas.microsoft.com/office/powerpoint/2010/main" val="66576080"/>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14"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par>
                                <p:cTn id="8" presetID="32" presetClass="emph" presetSubtype="0" repeatCount="400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861094" y="182740"/>
            <a:ext cx="7474634" cy="15883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a:solidFill>
                  <a:srgbClr val="7030A0"/>
                </a:solidFill>
                <a:latin typeface="Tahoma" panose="020B0604030504040204" pitchFamily="34" charset="0"/>
                <a:cs typeface="Tahoma" panose="020B0604030504040204" pitchFamily="34" charset="0"/>
              </a:rPr>
              <a:t>Thứ</a:t>
            </a:r>
            <a:r>
              <a:rPr lang="en-US" sz="2000" b="1">
                <a:solidFill>
                  <a:srgbClr val="7030A0"/>
                </a:solidFill>
                <a:latin typeface="Tahoma" panose="020B0604030504040204" pitchFamily="34" charset="0"/>
                <a:cs typeface="Tahoma" panose="020B0604030504040204" pitchFamily="34" charset="0"/>
              </a:rPr>
              <a:t>        </a:t>
            </a:r>
            <a:r>
              <a:rPr lang="en-US" sz="2000" b="1" err="1">
                <a:solidFill>
                  <a:srgbClr val="7030A0"/>
                </a:solidFill>
                <a:latin typeface="Tahoma" panose="020B0604030504040204" pitchFamily="34" charset="0"/>
                <a:cs typeface="Tahoma" panose="020B0604030504040204" pitchFamily="34" charset="0"/>
              </a:rPr>
              <a:t>ngày</a:t>
            </a:r>
            <a:r>
              <a:rPr lang="en-US" sz="2000" b="1">
                <a:solidFill>
                  <a:srgbClr val="7030A0"/>
                </a:solidFill>
                <a:latin typeface="Tahoma" panose="020B0604030504040204" pitchFamily="34" charset="0"/>
                <a:cs typeface="Tahoma" panose="020B0604030504040204" pitchFamily="34" charset="0"/>
              </a:rPr>
              <a:t>      </a:t>
            </a:r>
            <a:r>
              <a:rPr lang="en-US" sz="2000" b="1" err="1">
                <a:solidFill>
                  <a:srgbClr val="7030A0"/>
                </a:solidFill>
                <a:latin typeface="Tahoma" panose="020B0604030504040204" pitchFamily="34" charset="0"/>
                <a:cs typeface="Tahoma" panose="020B0604030504040204" pitchFamily="34" charset="0"/>
              </a:rPr>
              <a:t>tháng</a:t>
            </a:r>
            <a:r>
              <a:rPr lang="en-US" sz="2000" b="1">
                <a:solidFill>
                  <a:srgbClr val="7030A0"/>
                </a:solidFill>
                <a:latin typeface="Tahoma" panose="020B0604030504040204" pitchFamily="34" charset="0"/>
                <a:cs typeface="Tahoma" panose="020B0604030504040204" pitchFamily="34" charset="0"/>
              </a:rPr>
              <a:t>   </a:t>
            </a:r>
            <a:r>
              <a:rPr lang="en-US" sz="2000" b="1" err="1">
                <a:solidFill>
                  <a:srgbClr val="7030A0"/>
                </a:solidFill>
                <a:latin typeface="Tahoma" panose="020B0604030504040204" pitchFamily="34" charset="0"/>
                <a:cs typeface="Tahoma" panose="020B0604030504040204" pitchFamily="34" charset="0"/>
              </a:rPr>
              <a:t>năm</a:t>
            </a:r>
            <a:r>
              <a:rPr lang="en-US" sz="2000" b="1">
                <a:solidFill>
                  <a:srgbClr val="7030A0"/>
                </a:solidFill>
                <a:latin typeface="Tahoma" panose="020B0604030504040204" pitchFamily="34" charset="0"/>
                <a:cs typeface="Tahoma" panose="020B0604030504040204" pitchFamily="34" charset="0"/>
              </a:rPr>
              <a:t> 2021</a:t>
            </a:r>
            <a:endParaRPr lang="en-US" sz="2400" b="1">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a:solidFill>
                  <a:srgbClr val="FF0000"/>
                </a:solidFill>
                <a:latin typeface="Tahoma" panose="020B0604030504040204" pitchFamily="34" charset="0"/>
                <a:cs typeface="Tahoma" panose="020B0604030504040204" pitchFamily="34" charset="0"/>
              </a:rPr>
              <a:t>Âm</a:t>
            </a:r>
            <a:r>
              <a:rPr lang="en-US" sz="2000" b="1">
                <a:solidFill>
                  <a:srgbClr val="FF0000"/>
                </a:solidFill>
                <a:latin typeface="Tahoma" panose="020B0604030504040204" pitchFamily="34" charset="0"/>
                <a:cs typeface="Tahoma" panose="020B0604030504040204" pitchFamily="34" charset="0"/>
              </a:rPr>
              <a:t> </a:t>
            </a:r>
            <a:r>
              <a:rPr lang="en-US" sz="2000" b="1" err="1">
                <a:solidFill>
                  <a:srgbClr val="FF0000"/>
                </a:solidFill>
                <a:latin typeface="Tahoma" panose="020B0604030504040204" pitchFamily="34" charset="0"/>
                <a:cs typeface="Tahoma" panose="020B0604030504040204" pitchFamily="34" charset="0"/>
              </a:rPr>
              <a:t>nhạc</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a:solidFill>
                  <a:srgbClr val="7030A0"/>
                </a:solidFill>
                <a:latin typeface="Tahoma" panose="020B0604030504040204" pitchFamily="34" charset="0"/>
                <a:cs typeface="Tahoma" panose="020B0604030504040204" pitchFamily="34" charset="0"/>
              </a:rPr>
              <a:t>Chủ đề 2 - Tiết 3</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a:solidFill>
                  <a:srgbClr val="FF0000"/>
                </a:solidFill>
                <a:latin typeface="Tahoma" panose="020B0604030504040204" pitchFamily="34" charset="0"/>
                <a:cs typeface="Tahoma" panose="020B0604030504040204" pitchFamily="34" charset="0"/>
              </a:rPr>
              <a:t>Thường thức âm nhạc: Đàn bầu Việt Nam</a:t>
            </a:r>
          </a:p>
          <a:p>
            <a:pPr algn="ctr">
              <a:lnSpc>
                <a:spcPts val="2000"/>
              </a:lnSpc>
              <a:spcBef>
                <a:spcPts val="300"/>
              </a:spcBef>
              <a:spcAft>
                <a:spcPts val="300"/>
              </a:spcAft>
              <a:defRPr/>
            </a:pPr>
            <a:r>
              <a:rPr lang="en-US" sz="2000" b="1">
                <a:solidFill>
                  <a:srgbClr val="FF0000"/>
                </a:solidFill>
                <a:latin typeface="Tahoma" panose="020B0604030504040204" pitchFamily="34" charset="0"/>
                <a:cs typeface="Tahoma" panose="020B0604030504040204" pitchFamily="34" charset="0"/>
              </a:rPr>
              <a:t>Vận dụng – Sáng tạo</a:t>
            </a:r>
            <a:endParaRPr lang="en-US" sz="2000" b="1">
              <a:solidFill>
                <a:srgbClr val="7030A0"/>
              </a:solidFill>
              <a:latin typeface="Tahoma" panose="020B0604030504040204" pitchFamily="34" charset="0"/>
              <a:cs typeface="Tahoma" panose="020B0604030504040204" pitchFamily="34" charset="0"/>
            </a:endParaRPr>
          </a:p>
        </p:txBody>
      </p:sp>
      <p:pic>
        <p:nvPicPr>
          <p:cNvPr id="32" name="Picture 31"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38" y="2121540"/>
            <a:ext cx="5391769" cy="3303326"/>
          </a:xfrm>
          <a:prstGeom prst="rect">
            <a:avLst/>
          </a:prstGeom>
        </p:spPr>
      </p:pic>
    </p:spTree>
    <p:extLst>
      <p:ext uri="{BB962C8B-B14F-4D97-AF65-F5344CB8AC3E}">
        <p14:creationId xmlns:p14="http://schemas.microsoft.com/office/powerpoint/2010/main" val="398336635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chimes.wav"/>
          </p:stSnd>
        </p:sndAc>
      </p:transition>
    </mc:Choice>
    <mc:Fallback xmlns="">
      <p:transition spd="slow">
        <p:fade/>
        <p:sndAc>
          <p:stSnd>
            <p:snd r:embed="rId6"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417" y="54583"/>
            <a:ext cx="2334401" cy="4867428"/>
            <a:chOff x="0" y="37812"/>
            <a:chExt cx="2334401" cy="4867428"/>
          </a:xfrm>
        </p:grpSpPr>
        <p:grpSp>
          <p:nvGrpSpPr>
            <p:cNvPr id="10" name="Group 9"/>
            <p:cNvGrpSpPr/>
            <p:nvPr/>
          </p:nvGrpSpPr>
          <p:grpSpPr>
            <a:xfrm>
              <a:off x="0" y="2348880"/>
              <a:ext cx="2119331" cy="2556360"/>
              <a:chOff x="345440" y="1772816"/>
              <a:chExt cx="2119331" cy="2556360"/>
            </a:xfrm>
          </p:grpSpPr>
          <p:grpSp>
            <p:nvGrpSpPr>
              <p:cNvPr id="12" name="Group 11"/>
              <p:cNvGrpSpPr/>
              <p:nvPr/>
            </p:nvGrpSpPr>
            <p:grpSpPr>
              <a:xfrm>
                <a:off x="345440" y="1772816"/>
                <a:ext cx="2034242" cy="2556360"/>
                <a:chOff x="367048" y="1613838"/>
                <a:chExt cx="2034242" cy="2556360"/>
              </a:xfrm>
            </p:grpSpPr>
            <p:sp>
              <p:nvSpPr>
                <p:cNvPr id="14" name="Oval 13"/>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5" name="Freeform 14"/>
                <p:cNvSpPr/>
                <p:nvPr/>
              </p:nvSpPr>
              <p:spPr>
                <a:xfrm>
                  <a:off x="1370956" y="1613838"/>
                  <a:ext cx="45719" cy="768752"/>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52966" y="3138815"/>
                <a:ext cx="2111805" cy="461665"/>
              </a:xfrm>
              <a:prstGeom prst="rect">
                <a:avLst/>
              </a:prstGeom>
            </p:spPr>
            <p:txBody>
              <a:bodyPr wrap="square">
                <a:spAutoFit/>
              </a:bodyPr>
              <a:lstStyle/>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Khám phá</a:t>
                </a:r>
              </a:p>
            </p:txBody>
          </p:sp>
        </p:grpSp>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90" y="37812"/>
              <a:ext cx="2261711" cy="2629896"/>
            </a:xfrm>
            <a:prstGeom prst="rect">
              <a:avLst/>
            </a:prstGeom>
          </p:spPr>
        </p:pic>
      </p:grpSp>
      <p:grpSp>
        <p:nvGrpSpPr>
          <p:cNvPr id="17" name="Group 16"/>
          <p:cNvGrpSpPr/>
          <p:nvPr/>
        </p:nvGrpSpPr>
        <p:grpSpPr>
          <a:xfrm>
            <a:off x="2776986" y="261535"/>
            <a:ext cx="7776714" cy="1107996"/>
            <a:chOff x="428552" y="154411"/>
            <a:chExt cx="14855031" cy="1107996"/>
          </a:xfrm>
        </p:grpSpPr>
        <p:sp>
          <p:nvSpPr>
            <p:cNvPr id="19" name="TextBox 18"/>
            <p:cNvSpPr txBox="1"/>
            <p:nvPr/>
          </p:nvSpPr>
          <p:spPr>
            <a:xfrm>
              <a:off x="428552" y="154411"/>
              <a:ext cx="14855031" cy="1107996"/>
            </a:xfrm>
            <a:prstGeom prst="rect">
              <a:avLst/>
            </a:prstGeom>
            <a:noFill/>
          </p:spPr>
          <p:txBody>
            <a:bodyPr wrap="square" rtlCol="0">
              <a:spAutoFit/>
            </a:bodyPr>
            <a:lstStyle/>
            <a:p>
              <a:r>
                <a:rPr lang="en-US" sz="6600">
                  <a:solidFill>
                    <a:srgbClr val="0070C0"/>
                  </a:solidFill>
                  <a:latin typeface="MusiQwik" panose="02000000000000000000" pitchFamily="2" charset="0"/>
                </a:rPr>
                <a:t>&amp;===================================!</a:t>
              </a:r>
            </a:p>
          </p:txBody>
        </p:sp>
        <p:sp>
          <p:nvSpPr>
            <p:cNvPr id="20" name="TextBox 19"/>
            <p:cNvSpPr txBox="1"/>
            <p:nvPr/>
          </p:nvSpPr>
          <p:spPr>
            <a:xfrm>
              <a:off x="877165" y="317194"/>
              <a:ext cx="14018265" cy="461665"/>
            </a:xfrm>
            <a:prstGeom prst="rect">
              <a:avLst/>
            </a:prstGeom>
            <a:noFill/>
          </p:spPr>
          <p:txBody>
            <a:bodyPr wrap="square" rtlCol="0">
              <a:spAutoFit/>
            </a:bodyPr>
            <a:lstStyle/>
            <a:p>
              <a:pPr algn="ctr"/>
              <a:r>
                <a:rPr lang="en-US" sz="24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Thường thức âm nhạc:  Đàn bầu Việt Nam</a:t>
              </a:r>
            </a:p>
          </p:txBody>
        </p:sp>
      </p:gr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0" b="100000" l="0" r="99753"/>
                    </a14:imgEffect>
                  </a14:imgLayer>
                </a14:imgProps>
              </a:ext>
              <a:ext uri="{28A0092B-C50C-407E-A947-70E740481C1C}">
                <a14:useLocalDpi xmlns:a14="http://schemas.microsoft.com/office/drawing/2010/main" val="0"/>
              </a:ext>
            </a:extLst>
          </a:blip>
          <a:stretch>
            <a:fillRect/>
          </a:stretch>
        </p:blipFill>
        <p:spPr>
          <a:xfrm>
            <a:off x="8908370" y="655150"/>
            <a:ext cx="3858163" cy="3458058"/>
          </a:xfrm>
          <a:prstGeom prst="rect">
            <a:avLst/>
          </a:prstGeom>
        </p:spPr>
      </p:pic>
      <p:pic>
        <p:nvPicPr>
          <p:cNvPr id="1026" name="Picture 2" descr="Đàn bầu BTE4 - Đàn Bầ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3564" y="1000846"/>
            <a:ext cx="4847579" cy="2730804"/>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111748" y="4276608"/>
            <a:ext cx="9403880" cy="2286478"/>
          </a:xfrm>
          <a:prstGeom prst="roundRect">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Đàn bầu còn được gọi là Độc huyền cầm, là loại đàn có một dây của người Việt. Thanh âm phát ra nhờ sử dụng que hay miếng gảy vào dây. Dựa theo cấu tạo của một hộp cộng hưởng, đàn bầu chia làm hai loại là đàn thân tre và đàn hộp gỗ. Chính vì có âm thanh ngân nga, sâu lắng, gần gũi với giọng nói và tình cảm của người việt mà đàn bầu được dung phổ biến ở các dàn nhạc cổ truyền dân tộc Việt Nam.</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10152">
            <a:off x="721101" y="5807167"/>
            <a:ext cx="663312" cy="376131"/>
          </a:xfrm>
          <a:prstGeom prst="rect">
            <a:avLst/>
          </a:prstGeom>
        </p:spPr>
      </p:pic>
      <p:sp>
        <p:nvSpPr>
          <p:cNvPr id="16" name="Rectangle 15">
            <a:hlinkClick r:id="rId7"/>
          </p:cNvPr>
          <p:cNvSpPr/>
          <p:nvPr/>
        </p:nvSpPr>
        <p:spPr>
          <a:xfrm>
            <a:off x="22422" y="5558403"/>
            <a:ext cx="2111805" cy="1077218"/>
          </a:xfrm>
          <a:prstGeom prst="rect">
            <a:avLst/>
          </a:prstGeom>
        </p:spPr>
        <p:txBody>
          <a:bodyPr wrap="square">
            <a:spAutoFit/>
          </a:bodyPr>
          <a:lstStyle/>
          <a:p>
            <a:pPr algn="ctr"/>
            <a:endParaRPr lang="en-US" sz="1600" b="1">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endParaRPr lang="en-US" sz="1600" b="1">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endParaRPr lang="en-US" sz="1600" b="1">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r>
              <a:rPr lang="en-US" sz="1600" b="1">
                <a:solidFill>
                  <a:srgbClr val="7030A0"/>
                </a:solidFill>
                <a:latin typeface="Tahoma" panose="020B0604030504040204" pitchFamily="34" charset="0"/>
                <a:ea typeface="Tahoma" panose="020B0604030504040204" pitchFamily="34" charset="0"/>
                <a:cs typeface="Tahoma" panose="020B0604030504040204" pitchFamily="34" charset="0"/>
              </a:rPr>
              <a:t>Xem video tại đây</a:t>
            </a:r>
          </a:p>
        </p:txBody>
      </p:sp>
    </p:spTree>
    <p:extLst>
      <p:ext uri="{BB962C8B-B14F-4D97-AF65-F5344CB8AC3E}">
        <p14:creationId xmlns:p14="http://schemas.microsoft.com/office/powerpoint/2010/main" val="78852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417" y="54583"/>
            <a:ext cx="2334401" cy="4867428"/>
            <a:chOff x="0" y="37812"/>
            <a:chExt cx="2334401" cy="4867428"/>
          </a:xfrm>
        </p:grpSpPr>
        <p:grpSp>
          <p:nvGrpSpPr>
            <p:cNvPr id="3" name="Group 2"/>
            <p:cNvGrpSpPr/>
            <p:nvPr/>
          </p:nvGrpSpPr>
          <p:grpSpPr>
            <a:xfrm>
              <a:off x="0" y="2348880"/>
              <a:ext cx="2111805" cy="2556360"/>
              <a:chOff x="345440" y="1772816"/>
              <a:chExt cx="2111805" cy="2556360"/>
            </a:xfrm>
          </p:grpSpPr>
          <p:grpSp>
            <p:nvGrpSpPr>
              <p:cNvPr id="5" name="Group 4"/>
              <p:cNvGrpSpPr/>
              <p:nvPr/>
            </p:nvGrpSpPr>
            <p:grpSpPr>
              <a:xfrm>
                <a:off x="345440" y="1772816"/>
                <a:ext cx="2034242" cy="2556360"/>
                <a:chOff x="367048" y="1613838"/>
                <a:chExt cx="2034242" cy="2556360"/>
              </a:xfrm>
            </p:grpSpPr>
            <p:sp>
              <p:nvSpPr>
                <p:cNvPr id="7" name="Oval 6"/>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7"/>
                <p:cNvSpPr/>
                <p:nvPr/>
              </p:nvSpPr>
              <p:spPr>
                <a:xfrm>
                  <a:off x="1370956" y="1613838"/>
                  <a:ext cx="45719" cy="768752"/>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45440" y="2968824"/>
                <a:ext cx="2111805" cy="830997"/>
              </a:xfrm>
              <a:prstGeom prst="rect">
                <a:avLst/>
              </a:prstGeom>
            </p:spPr>
            <p:txBody>
              <a:bodyPr wrap="square">
                <a:spAutoFit/>
              </a:bodyPr>
              <a:lstStyle/>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Vận dụng – Sáng tạo</a:t>
                </a:r>
              </a:p>
            </p:txBody>
          </p:sp>
        </p:gr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90" y="37812"/>
              <a:ext cx="2261711" cy="2629896"/>
            </a:xfrm>
            <a:prstGeom prst="rect">
              <a:avLst/>
            </a:prstGeom>
          </p:spPr>
        </p:pic>
      </p:grpSp>
      <p:grpSp>
        <p:nvGrpSpPr>
          <p:cNvPr id="13" name="Group 12"/>
          <p:cNvGrpSpPr/>
          <p:nvPr/>
        </p:nvGrpSpPr>
        <p:grpSpPr>
          <a:xfrm>
            <a:off x="2108659" y="-38355"/>
            <a:ext cx="7776714" cy="1340503"/>
            <a:chOff x="2776986" y="29028"/>
            <a:chExt cx="7776714" cy="1340503"/>
          </a:xfrm>
        </p:grpSpPr>
        <p:grpSp>
          <p:nvGrpSpPr>
            <p:cNvPr id="9" name="Group 8"/>
            <p:cNvGrpSpPr/>
            <p:nvPr/>
          </p:nvGrpSpPr>
          <p:grpSpPr>
            <a:xfrm>
              <a:off x="2776986" y="261535"/>
              <a:ext cx="7776714" cy="1107996"/>
              <a:chOff x="428552" y="154411"/>
              <a:chExt cx="14855031" cy="1107996"/>
            </a:xfrm>
          </p:grpSpPr>
          <p:sp>
            <p:nvSpPr>
              <p:cNvPr id="10" name="TextBox 9"/>
              <p:cNvSpPr txBox="1"/>
              <p:nvPr/>
            </p:nvSpPr>
            <p:spPr>
              <a:xfrm>
                <a:off x="428552" y="154411"/>
                <a:ext cx="14855031" cy="1107996"/>
              </a:xfrm>
              <a:prstGeom prst="rect">
                <a:avLst/>
              </a:prstGeom>
              <a:noFill/>
            </p:spPr>
            <p:txBody>
              <a:bodyPr wrap="square" rtlCol="0">
                <a:spAutoFit/>
              </a:bodyPr>
              <a:lstStyle/>
              <a:p>
                <a:r>
                  <a:rPr lang="en-US" sz="6600">
                    <a:solidFill>
                      <a:srgbClr val="0070C0"/>
                    </a:solidFill>
                    <a:latin typeface="MusiQwik" panose="02000000000000000000" pitchFamily="2" charset="0"/>
                  </a:rPr>
                  <a:t>&amp;==============================!</a:t>
                </a:r>
              </a:p>
            </p:txBody>
          </p:sp>
          <p:sp>
            <p:nvSpPr>
              <p:cNvPr id="11" name="TextBox 10"/>
              <p:cNvSpPr txBox="1"/>
              <p:nvPr/>
            </p:nvSpPr>
            <p:spPr>
              <a:xfrm>
                <a:off x="1348492" y="288165"/>
                <a:ext cx="10521439" cy="523220"/>
              </a:xfrm>
              <a:prstGeom prst="rect">
                <a:avLst/>
              </a:prstGeom>
              <a:noFill/>
            </p:spPr>
            <p:txBody>
              <a:bodyPr wrap="square" rtlCol="0">
                <a:spAutoFit/>
              </a:bodyPr>
              <a:lstStyle/>
              <a:p>
                <a:pPr algn="ctr"/>
                <a:r>
                  <a:rPr lang="en-US" sz="28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và gõ theo hình tiết tấu</a:t>
                </a: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994" y="29028"/>
              <a:ext cx="779899" cy="986343"/>
            </a:xfrm>
            <a:prstGeom prst="rect">
              <a:avLst/>
            </a:prstGeom>
          </p:spPr>
        </p:pic>
      </p:grpSp>
      <p:grpSp>
        <p:nvGrpSpPr>
          <p:cNvPr id="17" name="Group 16"/>
          <p:cNvGrpSpPr/>
          <p:nvPr/>
        </p:nvGrpSpPr>
        <p:grpSpPr>
          <a:xfrm>
            <a:off x="8856046" y="28851"/>
            <a:ext cx="3335954" cy="1749010"/>
            <a:chOff x="8858603" y="-42401"/>
            <a:chExt cx="3335954" cy="1749010"/>
          </a:xfrm>
        </p:grpSpPr>
        <p:grpSp>
          <p:nvGrpSpPr>
            <p:cNvPr id="18" name="Group 17"/>
            <p:cNvGrpSpPr/>
            <p:nvPr/>
          </p:nvGrpSpPr>
          <p:grpSpPr>
            <a:xfrm>
              <a:off x="8858603" y="-42401"/>
              <a:ext cx="3335954" cy="1749010"/>
              <a:chOff x="8858603" y="-42401"/>
              <a:chExt cx="3335954" cy="1749010"/>
            </a:xfrm>
          </p:grpSpPr>
          <p:pic>
            <p:nvPicPr>
              <p:cNvPr id="20" name="Picture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868034" y="-42401"/>
                <a:ext cx="1326523" cy="1749010"/>
              </a:xfrm>
              <a:prstGeom prst="rect">
                <a:avLst/>
              </a:prstGeom>
            </p:spPr>
          </p:pic>
          <p:sp>
            <p:nvSpPr>
              <p:cNvPr id="21" name="Rounded Rectangular Callout 20"/>
              <p:cNvSpPr/>
              <p:nvPr/>
            </p:nvSpPr>
            <p:spPr>
              <a:xfrm rot="5400000" flipV="1">
                <a:off x="9375631" y="-441698"/>
                <a:ext cx="940674" cy="197473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858603" y="146745"/>
              <a:ext cx="1974729" cy="738664"/>
            </a:xfrm>
            <a:prstGeom prst="rect">
              <a:avLst/>
            </a:prstGeom>
          </p:spPr>
          <p:txBody>
            <a:bodyPr wrap="square">
              <a:spAutoFit/>
            </a:bodyPr>
            <a:lstStyle/>
            <a:p>
              <a:pPr algn="just"/>
              <a:r>
                <a:rPr lang="en-US" sz="1400">
                  <a:solidFill>
                    <a:schemeClr val="bg1"/>
                  </a:solidFill>
                  <a:latin typeface="Tahoma" panose="020B0604030504040204" pitchFamily="34" charset="0"/>
                  <a:ea typeface="Tahoma" panose="020B0604030504040204" pitchFamily="34" charset="0"/>
                  <a:cs typeface="Tahoma" panose="020B0604030504040204" pitchFamily="34" charset="0"/>
                </a:rPr>
                <a:t>Các em hãy quan sát và lắng nghe mẫu rồi thực hiện theo nhé!</a:t>
              </a:r>
            </a:p>
          </p:txBody>
        </p:sp>
      </p:grpSp>
      <p:grpSp>
        <p:nvGrpSpPr>
          <p:cNvPr id="33" name="Group 32"/>
          <p:cNvGrpSpPr/>
          <p:nvPr/>
        </p:nvGrpSpPr>
        <p:grpSpPr>
          <a:xfrm>
            <a:off x="3112567" y="1534654"/>
            <a:ext cx="7752910" cy="5063765"/>
            <a:chOff x="4614202" y="438746"/>
            <a:chExt cx="7221037" cy="5261804"/>
          </a:xfrm>
        </p:grpSpPr>
        <p:sp>
          <p:nvSpPr>
            <p:cNvPr id="34" name="Flowchart: Merge 33"/>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38" name="cđ 2 vận dụng sáng tạo phần 1 nhỏ chuẩn nh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30457" y="1835917"/>
            <a:ext cx="7128601" cy="3771103"/>
          </a:xfrm>
          <a:prstGeom prst="rect">
            <a:avLst/>
          </a:prstGeom>
        </p:spPr>
      </p:pic>
    </p:spTree>
    <p:extLst>
      <p:ext uri="{BB962C8B-B14F-4D97-AF65-F5344CB8AC3E}">
        <p14:creationId xmlns:p14="http://schemas.microsoft.com/office/powerpoint/2010/main" val="22516281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9138" y="46188"/>
            <a:ext cx="3169393" cy="1493130"/>
            <a:chOff x="8858603" y="40303"/>
            <a:chExt cx="3169393" cy="1493130"/>
          </a:xfrm>
        </p:grpSpPr>
        <p:grpSp>
          <p:nvGrpSpPr>
            <p:cNvPr id="3" name="Group 2"/>
            <p:cNvGrpSpPr/>
            <p:nvPr/>
          </p:nvGrpSpPr>
          <p:grpSpPr>
            <a:xfrm>
              <a:off x="8858603" y="40303"/>
              <a:ext cx="3169393" cy="1493130"/>
              <a:chOff x="8858603" y="40303"/>
              <a:chExt cx="3169393" cy="1493130"/>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895543" y="40303"/>
                <a:ext cx="1132453" cy="1493130"/>
              </a:xfrm>
              <a:prstGeom prst="rect">
                <a:avLst/>
              </a:prstGeom>
            </p:spPr>
          </p:pic>
          <p:sp>
            <p:nvSpPr>
              <p:cNvPr id="6" name="Rounded Rectangular Callout 5"/>
              <p:cNvSpPr/>
              <p:nvPr/>
            </p:nvSpPr>
            <p:spPr>
              <a:xfrm rot="5400000" flipV="1">
                <a:off x="9375631" y="-441698"/>
                <a:ext cx="940674" cy="197473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8858603" y="146745"/>
              <a:ext cx="1974729" cy="738664"/>
            </a:xfrm>
            <a:prstGeom prst="rect">
              <a:avLst/>
            </a:prstGeom>
          </p:spPr>
          <p:txBody>
            <a:bodyPr wrap="square">
              <a:spAutoFit/>
            </a:bodyPr>
            <a:lstStyle/>
            <a:p>
              <a:pPr algn="just"/>
              <a:r>
                <a:rPr lang="en-US" sz="1400">
                  <a:solidFill>
                    <a:schemeClr val="bg1"/>
                  </a:solidFill>
                  <a:latin typeface="Tahoma" panose="020B0604030504040204" pitchFamily="34" charset="0"/>
                  <a:ea typeface="Tahoma" panose="020B0604030504040204" pitchFamily="34" charset="0"/>
                  <a:cs typeface="Tahoma" panose="020B0604030504040204" pitchFamily="34" charset="0"/>
                </a:rPr>
                <a:t>Mỗi nhóm sẽ sử dụng 1 loại nhạc cụ khác nhau để gõ đệm nhé!</a:t>
              </a:r>
            </a:p>
          </p:txBody>
        </p:sp>
      </p:grpSp>
      <p:grpSp>
        <p:nvGrpSpPr>
          <p:cNvPr id="14" name="Group 13"/>
          <p:cNvGrpSpPr/>
          <p:nvPr/>
        </p:nvGrpSpPr>
        <p:grpSpPr>
          <a:xfrm>
            <a:off x="1891673" y="1336982"/>
            <a:ext cx="9118947" cy="1356609"/>
            <a:chOff x="1834374" y="1596571"/>
            <a:chExt cx="9118947" cy="1356609"/>
          </a:xfrm>
        </p:grpSpPr>
        <p:sp>
          <p:nvSpPr>
            <p:cNvPr id="7" name="TextBox 6"/>
            <p:cNvSpPr txBox="1"/>
            <p:nvPr/>
          </p:nvSpPr>
          <p:spPr>
            <a:xfrm>
              <a:off x="1834374" y="1768572"/>
              <a:ext cx="9118947" cy="1015663"/>
            </a:xfrm>
            <a:prstGeom prst="rect">
              <a:avLst/>
            </a:prstGeom>
            <a:noFill/>
          </p:spPr>
          <p:txBody>
            <a:bodyPr wrap="square" rtlCol="0">
              <a:spAutoFit/>
            </a:bodyPr>
            <a:lstStyle/>
            <a:p>
              <a:r>
                <a:rPr lang="en-US" sz="6000" b="1">
                  <a:latin typeface="MusiSync" panose="02000000000000000000" pitchFamily="2" charset="0"/>
                </a:rPr>
                <a:t>@ </a:t>
              </a:r>
              <a:r>
                <a:rPr lang="en-US" sz="6000">
                  <a:latin typeface="MusiSync" panose="02000000000000000000" pitchFamily="2" charset="0"/>
                </a:rPr>
                <a:t>         q ’         q ‘  q  Q ’  q Q '</a:t>
              </a:r>
              <a:endParaRPr lang="en-US" sz="600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9122" y="1596571"/>
              <a:ext cx="1248230" cy="1356609"/>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798" y="1625599"/>
              <a:ext cx="1248230" cy="1311385"/>
            </a:xfrm>
            <a:prstGeom prst="rect">
              <a:avLst/>
            </a:prstGeom>
          </p:spPr>
        </p:pic>
      </p:grpSp>
      <p:grpSp>
        <p:nvGrpSpPr>
          <p:cNvPr id="67" name="Group 66"/>
          <p:cNvGrpSpPr/>
          <p:nvPr/>
        </p:nvGrpSpPr>
        <p:grpSpPr>
          <a:xfrm>
            <a:off x="546399" y="2688328"/>
            <a:ext cx="9573516" cy="686706"/>
            <a:chOff x="546399" y="2688328"/>
            <a:chExt cx="9573516" cy="686706"/>
          </a:xfrm>
        </p:grpSpPr>
        <p:grpSp>
          <p:nvGrpSpPr>
            <p:cNvPr id="46" name="Group 45"/>
            <p:cNvGrpSpPr/>
            <p:nvPr/>
          </p:nvGrpSpPr>
          <p:grpSpPr>
            <a:xfrm>
              <a:off x="2281748" y="2688328"/>
              <a:ext cx="7838167" cy="686706"/>
              <a:chOff x="2136605" y="2871900"/>
              <a:chExt cx="7838167" cy="68670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605" y="2871900"/>
                <a:ext cx="995226" cy="68670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2825" y="2871900"/>
                <a:ext cx="995226" cy="68670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442" y="2871900"/>
                <a:ext cx="995226" cy="68670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784" y="2871900"/>
                <a:ext cx="995226" cy="68670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4004" y="2871900"/>
                <a:ext cx="995226" cy="68670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621" y="2871900"/>
                <a:ext cx="995226" cy="68670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1374" y="2871900"/>
                <a:ext cx="995226" cy="68670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9546" y="2871900"/>
                <a:ext cx="995226" cy="686706"/>
              </a:xfrm>
              <a:prstGeom prst="rect">
                <a:avLst/>
              </a:prstGeom>
            </p:spPr>
          </p:pic>
        </p:grpSp>
        <p:sp>
          <p:nvSpPr>
            <p:cNvPr id="55" name="Rectangle 54"/>
            <p:cNvSpPr/>
            <p:nvPr/>
          </p:nvSpPr>
          <p:spPr>
            <a:xfrm>
              <a:off x="546399" y="2768241"/>
              <a:ext cx="1489543" cy="461665"/>
            </a:xfrm>
            <a:prstGeom prst="rect">
              <a:avLst/>
            </a:prstGeom>
          </p:spPr>
          <p:txBody>
            <a:bodyPr wrap="square">
              <a:spAutoFit/>
            </a:bodyPr>
            <a:lstStyle/>
            <a:p>
              <a:pPr algn="just"/>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Nhóm A</a:t>
              </a:r>
            </a:p>
          </p:txBody>
        </p:sp>
      </p:grpSp>
      <p:grpSp>
        <p:nvGrpSpPr>
          <p:cNvPr id="66" name="Group 65"/>
          <p:cNvGrpSpPr/>
          <p:nvPr/>
        </p:nvGrpSpPr>
        <p:grpSpPr>
          <a:xfrm>
            <a:off x="513007" y="3605716"/>
            <a:ext cx="9305880" cy="705229"/>
            <a:chOff x="513007" y="3605716"/>
            <a:chExt cx="9305880" cy="705229"/>
          </a:xfrm>
        </p:grpSpPr>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7537456" y="3605716"/>
              <a:ext cx="673348" cy="673348"/>
            </a:xfrm>
            <a:prstGeom prst="rect">
              <a:avLst/>
            </a:prstGeom>
          </p:spPr>
        </p:pic>
        <p:sp>
          <p:nvSpPr>
            <p:cNvPr id="56" name="Rectangle 55"/>
            <p:cNvSpPr/>
            <p:nvPr/>
          </p:nvSpPr>
          <p:spPr>
            <a:xfrm>
              <a:off x="513007" y="3740246"/>
              <a:ext cx="1489543" cy="461665"/>
            </a:xfrm>
            <a:prstGeom prst="rect">
              <a:avLst/>
            </a:prstGeom>
          </p:spPr>
          <p:txBody>
            <a:bodyPr wrap="square">
              <a:spAutoFit/>
            </a:bodyPr>
            <a:lstStyle/>
            <a:p>
              <a:pPr algn="just"/>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Nhóm B</a:t>
              </a:r>
            </a:p>
          </p:txBody>
        </p:sp>
        <p:pic>
          <p:nvPicPr>
            <p:cNvPr id="59" name="Picture 58"/>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9145539" y="3634404"/>
              <a:ext cx="673348" cy="673348"/>
            </a:xfrm>
            <a:prstGeom prst="rect">
              <a:avLst/>
            </a:prstGeom>
          </p:spPr>
        </p:pic>
        <p:pic>
          <p:nvPicPr>
            <p:cNvPr id="68" name="Picture 67"/>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6318772" y="3637597"/>
              <a:ext cx="673348" cy="673348"/>
            </a:xfrm>
            <a:prstGeom prst="rect">
              <a:avLst/>
            </a:prstGeom>
          </p:spPr>
        </p:pic>
        <p:pic>
          <p:nvPicPr>
            <p:cNvPr id="69" name="Picture 68"/>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5520670" y="3624897"/>
              <a:ext cx="673348" cy="673348"/>
            </a:xfrm>
            <a:prstGeom prst="rect">
              <a:avLst/>
            </a:prstGeom>
          </p:spPr>
        </p:pic>
        <p:pic>
          <p:nvPicPr>
            <p:cNvPr id="70" name="Picture 69"/>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4672589" y="3624674"/>
              <a:ext cx="673348" cy="673348"/>
            </a:xfrm>
            <a:prstGeom prst="rect">
              <a:avLst/>
            </a:prstGeom>
          </p:spPr>
        </p:pic>
        <p:pic>
          <p:nvPicPr>
            <p:cNvPr id="71" name="Picture 70"/>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3795083" y="3624339"/>
              <a:ext cx="673348" cy="673348"/>
            </a:xfrm>
            <a:prstGeom prst="rect">
              <a:avLst/>
            </a:prstGeom>
          </p:spPr>
        </p:pic>
        <p:pic>
          <p:nvPicPr>
            <p:cNvPr id="72" name="Picture 71"/>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3050786" y="3632539"/>
              <a:ext cx="673348" cy="673348"/>
            </a:xfrm>
            <a:prstGeom prst="rect">
              <a:avLst/>
            </a:prstGeom>
          </p:spPr>
        </p:pic>
        <p:pic>
          <p:nvPicPr>
            <p:cNvPr id="73" name="Picture 72"/>
            <p:cNvPicPr>
              <a:picLocks noChangeAspect="1"/>
            </p:cNvPicPr>
            <p:nvPr/>
          </p:nvPicPr>
          <p:blipFill>
            <a:blip r:embed="rId5" cstate="print">
              <a:extLst>
                <a:ext uri="{BEBA8EAE-BF5A-486C-A8C5-ECC9F3942E4B}">
                  <a14:imgProps xmlns:a14="http://schemas.microsoft.com/office/drawing/2010/main">
                    <a14:imgLayer r:embed="rId6">
                      <a14:imgEffect>
                        <a14:backgroundRemoval t="14198" b="84568" l="0" r="96914"/>
                      </a14:imgEffect>
                    </a14:imgLayer>
                  </a14:imgProps>
                </a:ext>
                <a:ext uri="{28A0092B-C50C-407E-A947-70E740481C1C}">
                  <a14:useLocalDpi xmlns:a14="http://schemas.microsoft.com/office/drawing/2010/main" val="0"/>
                </a:ext>
              </a:extLst>
            </a:blip>
            <a:stretch>
              <a:fillRect/>
            </a:stretch>
          </p:blipFill>
          <p:spPr>
            <a:xfrm>
              <a:off x="2266205" y="3628553"/>
              <a:ext cx="673348" cy="673348"/>
            </a:xfrm>
            <a:prstGeom prst="rect">
              <a:avLst/>
            </a:prstGeom>
          </p:spPr>
        </p:pic>
      </p:grpSp>
      <p:grpSp>
        <p:nvGrpSpPr>
          <p:cNvPr id="64" name="Group 63"/>
          <p:cNvGrpSpPr/>
          <p:nvPr/>
        </p:nvGrpSpPr>
        <p:grpSpPr>
          <a:xfrm>
            <a:off x="554031" y="4657424"/>
            <a:ext cx="9427241" cy="472216"/>
            <a:chOff x="554031" y="4657424"/>
            <a:chExt cx="9427241" cy="472216"/>
          </a:xfrm>
        </p:grpSpPr>
        <p:grpSp>
          <p:nvGrpSpPr>
            <p:cNvPr id="44" name="Group 43"/>
            <p:cNvGrpSpPr/>
            <p:nvPr/>
          </p:nvGrpSpPr>
          <p:grpSpPr>
            <a:xfrm>
              <a:off x="2435197" y="4664653"/>
              <a:ext cx="7546075" cy="464987"/>
              <a:chOff x="2290054" y="4978852"/>
              <a:chExt cx="7546075" cy="464987"/>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0054" y="4978852"/>
                <a:ext cx="717940" cy="464987"/>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6350" y="4978852"/>
                <a:ext cx="717940" cy="46498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8604" y="4978852"/>
                <a:ext cx="717940" cy="464987"/>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9046" y="4978852"/>
                <a:ext cx="717940" cy="464987"/>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5342" y="4978852"/>
                <a:ext cx="717940" cy="464987"/>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7596" y="4978852"/>
                <a:ext cx="717940" cy="46498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8660" y="4978852"/>
                <a:ext cx="717940" cy="464987"/>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8189" y="4978852"/>
                <a:ext cx="717940" cy="464987"/>
              </a:xfrm>
              <a:prstGeom prst="rect">
                <a:avLst/>
              </a:prstGeom>
            </p:spPr>
          </p:pic>
        </p:grpSp>
        <p:sp>
          <p:nvSpPr>
            <p:cNvPr id="57" name="Rectangle 56"/>
            <p:cNvSpPr/>
            <p:nvPr/>
          </p:nvSpPr>
          <p:spPr>
            <a:xfrm>
              <a:off x="554031" y="4657424"/>
              <a:ext cx="1489543" cy="461665"/>
            </a:xfrm>
            <a:prstGeom prst="rect">
              <a:avLst/>
            </a:prstGeom>
          </p:spPr>
          <p:txBody>
            <a:bodyPr wrap="square">
              <a:spAutoFit/>
            </a:bodyPr>
            <a:lstStyle/>
            <a:p>
              <a:pPr algn="just"/>
              <a:r>
                <a:rPr lang="en-US" sz="2400" b="1">
                  <a:solidFill>
                    <a:srgbClr val="C00000"/>
                  </a:solidFill>
                  <a:latin typeface="Tahoma" panose="020B0604030504040204" pitchFamily="34" charset="0"/>
                  <a:ea typeface="Tahoma" panose="020B0604030504040204" pitchFamily="34" charset="0"/>
                  <a:cs typeface="Tahoma" panose="020B0604030504040204" pitchFamily="34" charset="0"/>
                </a:rPr>
                <a:t>Nhóm C</a:t>
              </a:r>
            </a:p>
          </p:txBody>
        </p:sp>
      </p:grpSp>
      <p:grpSp>
        <p:nvGrpSpPr>
          <p:cNvPr id="65" name="Group 64"/>
          <p:cNvGrpSpPr/>
          <p:nvPr/>
        </p:nvGrpSpPr>
        <p:grpSpPr>
          <a:xfrm>
            <a:off x="521162" y="5433815"/>
            <a:ext cx="9414080" cy="659799"/>
            <a:chOff x="521162" y="5433815"/>
            <a:chExt cx="9414080" cy="659799"/>
          </a:xfrm>
        </p:grpSpPr>
        <p:grpSp>
          <p:nvGrpSpPr>
            <p:cNvPr id="45" name="Group 44"/>
            <p:cNvGrpSpPr/>
            <p:nvPr/>
          </p:nvGrpSpPr>
          <p:grpSpPr>
            <a:xfrm>
              <a:off x="2393851" y="5433815"/>
              <a:ext cx="7541391" cy="659799"/>
              <a:chOff x="2248708" y="5675443"/>
              <a:chExt cx="7541391" cy="659799"/>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2248708" y="5709362"/>
                <a:ext cx="625880" cy="625880"/>
              </a:xfrm>
              <a:prstGeom prst="rect">
                <a:avLst/>
              </a:prstGeom>
            </p:spPr>
          </p:pic>
          <p:pic>
            <p:nvPicPr>
              <p:cNvPr id="36" name="Picture 35"/>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3069446" y="5709362"/>
                <a:ext cx="625880" cy="625880"/>
              </a:xfrm>
              <a:prstGeom prst="rect">
                <a:avLst/>
              </a:prstGeom>
            </p:spPr>
          </p:pic>
          <p:pic>
            <p:nvPicPr>
              <p:cNvPr id="37" name="Picture 36"/>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3808115" y="5709362"/>
                <a:ext cx="625880" cy="625880"/>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4789823" y="5709362"/>
                <a:ext cx="625880" cy="625880"/>
              </a:xfrm>
              <a:prstGeom prst="rect">
                <a:avLst/>
              </a:prstGeom>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5610561" y="5709362"/>
                <a:ext cx="625880" cy="625880"/>
              </a:xfrm>
              <a:prstGeom prst="rect">
                <a:avLst/>
              </a:prstGeom>
            </p:spPr>
          </p:pic>
          <p:pic>
            <p:nvPicPr>
              <p:cNvPr id="40" name="Picture 39"/>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6349230" y="5709362"/>
                <a:ext cx="625880" cy="625880"/>
              </a:xfrm>
              <a:prstGeom prst="rect">
                <a:avLst/>
              </a:prstGeom>
            </p:spPr>
          </p:pic>
          <p:pic>
            <p:nvPicPr>
              <p:cNvPr id="41" name="Picture 40"/>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7508660" y="5709362"/>
                <a:ext cx="625880" cy="625880"/>
              </a:xfrm>
              <a:prstGeom prst="rect">
                <a:avLst/>
              </a:prstGeom>
            </p:spPr>
          </p:pic>
          <p:pic>
            <p:nvPicPr>
              <p:cNvPr id="42" name="Picture 41"/>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7400" l="800" r="98500"/>
                        </a14:imgEffect>
                      </a14:imgLayer>
                    </a14:imgProps>
                  </a:ext>
                  <a:ext uri="{28A0092B-C50C-407E-A947-70E740481C1C}">
                    <a14:useLocalDpi xmlns:a14="http://schemas.microsoft.com/office/drawing/2010/main" val="0"/>
                  </a:ext>
                </a:extLst>
              </a:blip>
              <a:stretch>
                <a:fillRect/>
              </a:stretch>
            </p:blipFill>
            <p:spPr>
              <a:xfrm>
                <a:off x="9164219" y="5675443"/>
                <a:ext cx="625880" cy="625880"/>
              </a:xfrm>
              <a:prstGeom prst="rect">
                <a:avLst/>
              </a:prstGeom>
            </p:spPr>
          </p:pic>
        </p:grpSp>
        <p:sp>
          <p:nvSpPr>
            <p:cNvPr id="58" name="Rectangle 57"/>
            <p:cNvSpPr/>
            <p:nvPr/>
          </p:nvSpPr>
          <p:spPr>
            <a:xfrm>
              <a:off x="521162" y="5564551"/>
              <a:ext cx="1489543" cy="461665"/>
            </a:xfrm>
            <a:prstGeom prst="rect">
              <a:avLst/>
            </a:prstGeom>
          </p:spPr>
          <p:txBody>
            <a:bodyPr wrap="square">
              <a:spAutoFit/>
            </a:bodyPr>
            <a:lstStyle/>
            <a:p>
              <a:pPr algn="just"/>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Nhóm D</a:t>
              </a:r>
            </a:p>
          </p:txBody>
        </p:sp>
      </p:grpSp>
      <p:pic>
        <p:nvPicPr>
          <p:cNvPr id="60" name="Picture 59"/>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253825" y="4221822"/>
            <a:ext cx="878061" cy="1132571"/>
          </a:xfrm>
          <a:prstGeom prst="rect">
            <a:avLst/>
          </a:prstGeom>
        </p:spPr>
      </p:pic>
      <p:pic>
        <p:nvPicPr>
          <p:cNvPr id="61" name="Picture 60"/>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123018" y="3146484"/>
            <a:ext cx="780480" cy="1298858"/>
          </a:xfrm>
          <a:prstGeom prst="rect">
            <a:avLst/>
          </a:prstGeom>
        </p:spPr>
      </p:pic>
      <p:pic>
        <p:nvPicPr>
          <p:cNvPr id="62" name="Picture 61"/>
          <p:cNvPicPr>
            <a:picLocks noChangeAspect="1"/>
          </p:cNvPicPr>
          <p:nvPr/>
        </p:nvPicPr>
        <p:blipFill>
          <a:blip r:embed="rId14" cstate="print">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409076" y="2373724"/>
            <a:ext cx="670686" cy="1187673"/>
          </a:xfrm>
          <a:prstGeom prst="rect">
            <a:avLst/>
          </a:prstGeom>
        </p:spPr>
      </p:pic>
      <p:pic>
        <p:nvPicPr>
          <p:cNvPr id="63" name="Picture 62" descr="Screen Clipping"/>
          <p:cNvPicPr>
            <a:picLocks noChangeAspect="1"/>
          </p:cNvPicPr>
          <p:nvPr/>
        </p:nvPicPr>
        <p:blipFill>
          <a:blip r:embed="rId16">
            <a:extLst>
              <a:ext uri="{BEBA8EAE-BF5A-486C-A8C5-ECC9F3942E4B}">
                <a14:imgProps xmlns:a14="http://schemas.microsoft.com/office/drawing/2010/main">
                  <a14:imgLayer r:embed="rId17">
                    <a14:imgEffect>
                      <a14:backgroundRemoval t="0" b="100000" l="0" r="92308"/>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137532" y="4868333"/>
            <a:ext cx="729557" cy="1225281"/>
          </a:xfrm>
          <a:prstGeom prst="rect">
            <a:avLst/>
          </a:prstGeom>
        </p:spPr>
      </p:pic>
    </p:spTree>
    <p:extLst>
      <p:ext uri="{BB962C8B-B14F-4D97-AF65-F5344CB8AC3E}">
        <p14:creationId xmlns:p14="http://schemas.microsoft.com/office/powerpoint/2010/main" val="2286338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94152"/>
            <a:ext cx="11782697" cy="1107996"/>
            <a:chOff x="-3599395" y="154411"/>
            <a:chExt cx="22507234" cy="1107996"/>
          </a:xfrm>
        </p:grpSpPr>
        <p:sp>
          <p:nvSpPr>
            <p:cNvPr id="5" name="TextBox 4"/>
            <p:cNvSpPr txBox="1"/>
            <p:nvPr/>
          </p:nvSpPr>
          <p:spPr>
            <a:xfrm>
              <a:off x="-3599395" y="154411"/>
              <a:ext cx="22507234" cy="1107996"/>
            </a:xfrm>
            <a:prstGeom prst="rect">
              <a:avLst/>
            </a:prstGeom>
            <a:noFill/>
          </p:spPr>
          <p:txBody>
            <a:bodyPr wrap="square" rtlCol="0">
              <a:spAutoFit/>
            </a:bodyPr>
            <a:lstStyle/>
            <a:p>
              <a:r>
                <a:rPr lang="en-US" sz="6600">
                  <a:solidFill>
                    <a:srgbClr val="0070C0"/>
                  </a:solidFill>
                  <a:latin typeface="MusiQwik" panose="02000000000000000000" pitchFamily="2" charset="0"/>
                </a:rPr>
                <a:t>&amp;=======================================================!</a:t>
              </a:r>
            </a:p>
          </p:txBody>
        </p:sp>
        <p:sp>
          <p:nvSpPr>
            <p:cNvPr id="6" name="TextBox 5"/>
            <p:cNvSpPr txBox="1"/>
            <p:nvPr/>
          </p:nvSpPr>
          <p:spPr>
            <a:xfrm>
              <a:off x="-3142977" y="288258"/>
              <a:ext cx="20952902" cy="461665"/>
            </a:xfrm>
            <a:prstGeom prst="rect">
              <a:avLst/>
            </a:prstGeom>
            <a:noFill/>
          </p:spPr>
          <p:txBody>
            <a:bodyPr wrap="square" rtlCol="0">
              <a:spAutoFit/>
            </a:bodyPr>
            <a:lstStyle/>
            <a:p>
              <a:pPr algn="ctr"/>
              <a:r>
                <a:rPr lang="en-US" sz="24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kết hợp vận động phụ họa theo bài hát “Con chim chích chòe”</a:t>
              </a: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0522" y="74824"/>
            <a:ext cx="866372" cy="968013"/>
          </a:xfrm>
          <a:prstGeom prst="rect">
            <a:avLst/>
          </a:prstGeom>
        </p:spPr>
      </p:pic>
      <p:grpSp>
        <p:nvGrpSpPr>
          <p:cNvPr id="8" name="Group 7"/>
          <p:cNvGrpSpPr/>
          <p:nvPr/>
        </p:nvGrpSpPr>
        <p:grpSpPr>
          <a:xfrm>
            <a:off x="2198167" y="1435995"/>
            <a:ext cx="7752910" cy="5063765"/>
            <a:chOff x="4614202" y="438746"/>
            <a:chExt cx="7221037" cy="5261804"/>
          </a:xfrm>
        </p:grpSpPr>
        <p:sp>
          <p:nvSpPr>
            <p:cNvPr id="9" name="Flowchart: Merge 8"/>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62" y="5419458"/>
            <a:ext cx="2380086" cy="14771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22" y="3818548"/>
            <a:ext cx="759626" cy="146706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3403" y="3425573"/>
            <a:ext cx="933470" cy="1476368"/>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761" y="2783973"/>
            <a:ext cx="892142" cy="1582832"/>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052" y="1435995"/>
            <a:ext cx="936121" cy="1710222"/>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3517" y="5735482"/>
            <a:ext cx="2974009" cy="1177442"/>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9739" y="1600842"/>
            <a:ext cx="1160647" cy="1526037"/>
          </a:xfrm>
          <a:prstGeom prst="rect">
            <a:avLst/>
          </a:prstGeom>
        </p:spPr>
      </p:pic>
    </p:spTree>
    <p:extLst>
      <p:ext uri="{BB962C8B-B14F-4D97-AF65-F5344CB8AC3E}">
        <p14:creationId xmlns:p14="http://schemas.microsoft.com/office/powerpoint/2010/main" val="160724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6910" y="194152"/>
            <a:ext cx="9657567" cy="1107996"/>
            <a:chOff x="-3599395" y="154411"/>
            <a:chExt cx="18447824" cy="1107996"/>
          </a:xfrm>
        </p:grpSpPr>
        <p:sp>
          <p:nvSpPr>
            <p:cNvPr id="3" name="TextBox 2"/>
            <p:cNvSpPr txBox="1"/>
            <p:nvPr/>
          </p:nvSpPr>
          <p:spPr>
            <a:xfrm>
              <a:off x="-3599395" y="154411"/>
              <a:ext cx="18447824" cy="1107996"/>
            </a:xfrm>
            <a:prstGeom prst="rect">
              <a:avLst/>
            </a:prstGeom>
            <a:noFill/>
          </p:spPr>
          <p:txBody>
            <a:bodyPr wrap="square" rtlCol="0">
              <a:spAutoFit/>
            </a:bodyPr>
            <a:lstStyle/>
            <a:p>
              <a:r>
                <a:rPr lang="en-US" sz="6600">
                  <a:solidFill>
                    <a:srgbClr val="0070C0"/>
                  </a:solidFill>
                  <a:latin typeface="MusiQwik" panose="02000000000000000000" pitchFamily="2" charset="0"/>
                </a:rPr>
                <a:t>&amp;=============================================!</a:t>
              </a:r>
            </a:p>
          </p:txBody>
        </p:sp>
        <p:sp>
          <p:nvSpPr>
            <p:cNvPr id="4" name="TextBox 3"/>
            <p:cNvSpPr txBox="1"/>
            <p:nvPr/>
          </p:nvSpPr>
          <p:spPr>
            <a:xfrm>
              <a:off x="-2520871" y="288258"/>
              <a:ext cx="16101162" cy="523220"/>
            </a:xfrm>
            <a:prstGeom prst="rect">
              <a:avLst/>
            </a:prstGeom>
            <a:noFill/>
          </p:spPr>
          <p:txBody>
            <a:bodyPr wrap="square" rtlCol="0">
              <a:spAutoFit/>
            </a:bodyPr>
            <a:lstStyle/>
            <a:p>
              <a:pPr algn="ctr"/>
              <a:r>
                <a:rPr lang="en-US" sz="28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và gõ đệm theo nhịp điệu bài “Múa sạp”</a:t>
              </a:r>
            </a:p>
          </p:txBody>
        </p:sp>
      </p:grpSp>
      <p:pic>
        <p:nvPicPr>
          <p:cNvPr id="5" name="Picture 4" descr="Screen Clippi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5957" y="1139916"/>
            <a:ext cx="8199472" cy="5023496"/>
          </a:xfrm>
          <a:prstGeom prst="rect">
            <a:avLst/>
          </a:prstGeom>
        </p:spPr>
      </p:pic>
    </p:spTree>
    <p:extLst>
      <p:ext uri="{BB962C8B-B14F-4D97-AF65-F5344CB8AC3E}">
        <p14:creationId xmlns:p14="http://schemas.microsoft.com/office/powerpoint/2010/main" val="244313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719" y="132180"/>
            <a:ext cx="2385464" cy="4867428"/>
            <a:chOff x="-51063" y="37812"/>
            <a:chExt cx="2385464" cy="4867428"/>
          </a:xfrm>
        </p:grpSpPr>
        <p:grpSp>
          <p:nvGrpSpPr>
            <p:cNvPr id="5" name="Group 4"/>
            <p:cNvGrpSpPr/>
            <p:nvPr/>
          </p:nvGrpSpPr>
          <p:grpSpPr>
            <a:xfrm>
              <a:off x="-51063" y="2348880"/>
              <a:ext cx="2111805" cy="2556360"/>
              <a:chOff x="294377" y="1772816"/>
              <a:chExt cx="2111805" cy="2556360"/>
            </a:xfrm>
          </p:grpSpPr>
          <p:grpSp>
            <p:nvGrpSpPr>
              <p:cNvPr id="7" name="Group 6"/>
              <p:cNvGrpSpPr/>
              <p:nvPr/>
            </p:nvGrpSpPr>
            <p:grpSpPr>
              <a:xfrm>
                <a:off x="345440" y="1772816"/>
                <a:ext cx="2034242" cy="2556360"/>
                <a:chOff x="367048" y="1613838"/>
                <a:chExt cx="2034242" cy="2556360"/>
              </a:xfrm>
            </p:grpSpPr>
            <p:sp>
              <p:nvSpPr>
                <p:cNvPr id="9" name="Oval 8"/>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9"/>
                <p:cNvSpPr/>
                <p:nvPr/>
              </p:nvSpPr>
              <p:spPr>
                <a:xfrm>
                  <a:off x="1370956" y="1613838"/>
                  <a:ext cx="45719" cy="768752"/>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294377" y="2889394"/>
                <a:ext cx="2111805" cy="830997"/>
              </a:xfrm>
              <a:prstGeom prst="rect">
                <a:avLst/>
              </a:prstGeom>
            </p:spPr>
            <p:txBody>
              <a:bodyPr wrap="square">
                <a:spAutoFit/>
              </a:bodyPr>
              <a:lstStyle/>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Giới thiệu </a:t>
                </a:r>
              </a:p>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về múa sạp</a:t>
                </a: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90" y="37812"/>
              <a:ext cx="2261711" cy="2629896"/>
            </a:xfrm>
            <a:prstGeom prst="rect">
              <a:avLst/>
            </a:prstGeom>
          </p:spPr>
        </p:pic>
      </p:grpSp>
      <p:grpSp>
        <p:nvGrpSpPr>
          <p:cNvPr id="13" name="Group 12"/>
          <p:cNvGrpSpPr/>
          <p:nvPr/>
        </p:nvGrpSpPr>
        <p:grpSpPr>
          <a:xfrm>
            <a:off x="3588091" y="-129205"/>
            <a:ext cx="7259424" cy="4390823"/>
            <a:chOff x="4435208" y="132180"/>
            <a:chExt cx="5317306" cy="3230052"/>
          </a:xfrm>
        </p:grpSpPr>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5208" y="132180"/>
              <a:ext cx="5317306" cy="3230052"/>
            </a:xfrm>
            <a:prstGeom prst="rect">
              <a:avLst/>
            </a:prstGeom>
          </p:spPr>
        </p:pic>
        <p:pic>
          <p:nvPicPr>
            <p:cNvPr id="12" name="Picture 11"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120288" y="689933"/>
              <a:ext cx="4063746" cy="2278736"/>
            </a:xfrm>
            <a:prstGeom prst="rect">
              <a:avLst/>
            </a:prstGeom>
            <a:ln>
              <a:noFill/>
            </a:ln>
            <a:effectLst>
              <a:softEdge rad="112500"/>
            </a:effectLst>
          </p:spPr>
        </p:pic>
      </p:grpSp>
      <p:grpSp>
        <p:nvGrpSpPr>
          <p:cNvPr id="16" name="Group 15"/>
          <p:cNvGrpSpPr/>
          <p:nvPr/>
        </p:nvGrpSpPr>
        <p:grpSpPr>
          <a:xfrm>
            <a:off x="2772087" y="4337397"/>
            <a:ext cx="8891432" cy="2334442"/>
            <a:chOff x="2745045" y="4280799"/>
            <a:chExt cx="8891432" cy="2334442"/>
          </a:xfrm>
        </p:grpSpPr>
        <p:sp>
          <p:nvSpPr>
            <p:cNvPr id="14" name="Rounded Rectangle 13"/>
            <p:cNvSpPr/>
            <p:nvPr/>
          </p:nvSpPr>
          <p:spPr>
            <a:xfrm>
              <a:off x="2745045" y="4280799"/>
              <a:ext cx="8891432" cy="2334442"/>
            </a:xfrm>
            <a:prstGeom prst="roundRect">
              <a:avLst/>
            </a:prstGeom>
            <a:solidFill>
              <a:srgbClr val="C0000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62463" y="4432357"/>
              <a:ext cx="8456595" cy="2031325"/>
            </a:xfrm>
            <a:prstGeom prst="rect">
              <a:avLst/>
            </a:prstGeom>
          </p:spPr>
          <p:txBody>
            <a:bodyPr wrap="square">
              <a:spAutoFit/>
            </a:bodyPr>
            <a:lstStyle/>
            <a:p>
              <a:pPr algn="just"/>
              <a:r>
                <a:rPr lang="vi-VN">
                  <a:solidFill>
                    <a:schemeClr val="bg1"/>
                  </a:solidFill>
                  <a:latin typeface="Tahoma" panose="020B0604030504040204" pitchFamily="34" charset="0"/>
                  <a:ea typeface="Tahoma" panose="020B0604030504040204" pitchFamily="34" charset="0"/>
                  <a:cs typeface="Tahoma" panose="020B0604030504040204" pitchFamily="34" charset="0"/>
                </a:rPr>
                <a:t>Múa sạp là điệu múa dân gian đặc sắc của </a:t>
              </a:r>
              <a:r>
                <a:rPr lang="en-US">
                  <a:solidFill>
                    <a:schemeClr val="bg1"/>
                  </a:solidFill>
                  <a:latin typeface="Tahoma" panose="020B0604030504040204" pitchFamily="34" charset="0"/>
                  <a:ea typeface="Tahoma" panose="020B0604030504040204" pitchFamily="34" charset="0"/>
                  <a:cs typeface="Tahoma" panose="020B0604030504040204" pitchFamily="34" charset="0"/>
                </a:rPr>
                <a:t>dân tộc Mường </a:t>
              </a:r>
              <a:r>
                <a:rPr lang="vi-VN">
                  <a:solidFill>
                    <a:schemeClr val="bg1"/>
                  </a:solidFill>
                  <a:latin typeface="Tahoma" panose="020B0604030504040204" pitchFamily="34" charset="0"/>
                  <a:ea typeface="Tahoma" panose="020B0604030504040204" pitchFamily="34" charset="0"/>
                  <a:cs typeface="Tahoma" panose="020B0604030504040204" pitchFamily="34" charset="0"/>
                </a:rPr>
                <a:t>trong những dịp vui, trong các lễ hội… ngày nay đã phát triển rộng ra nhiều dân tộc ở các vùng khác. Điệu múa này đã có từ xa xưa phản ánh đời sống nông nghiệp của các dân tộc vùng cao. Nhạc nhảy sạp T</a:t>
              </a:r>
              <a:r>
                <a:rPr lang="en-US">
                  <a:solidFill>
                    <a:schemeClr val="bg1"/>
                  </a:solidFill>
                  <a:latin typeface="Tahoma" panose="020B0604030504040204" pitchFamily="34" charset="0"/>
                  <a:ea typeface="Tahoma" panose="020B0604030504040204" pitchFamily="34" charset="0"/>
                  <a:cs typeface="Tahoma" panose="020B0604030504040204" pitchFamily="34" charset="0"/>
                </a:rPr>
                <a:t>ây </a:t>
              </a:r>
              <a:r>
                <a:rPr lang="vi-VN">
                  <a:solidFill>
                    <a:schemeClr val="bg1"/>
                  </a:solidFill>
                  <a:latin typeface="Tahoma" panose="020B0604030504040204" pitchFamily="34" charset="0"/>
                  <a:ea typeface="Tahoma" panose="020B0604030504040204" pitchFamily="34" charset="0"/>
                  <a:cs typeface="Tahoma" panose="020B0604030504040204" pitchFamily="34" charset="0"/>
                </a:rPr>
                <a:t>Bắc</a:t>
              </a:r>
              <a:r>
                <a:rPr lang="en-US">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a:solidFill>
                    <a:schemeClr val="bg1"/>
                  </a:solidFill>
                  <a:latin typeface="Tahoma" panose="020B0604030504040204" pitchFamily="34" charset="0"/>
                  <a:ea typeface="Tahoma" panose="020B0604030504040204" pitchFamily="34" charset="0"/>
                  <a:cs typeface="Tahoma" panose="020B0604030504040204" pitchFamily="34" charset="0"/>
                </a:rPr>
                <a:t>rộn ràng trong tiếng nứa, tiếng thanh tre gõ dồn dập hòa chung với tiếng khèn, tiếng trống và tiếng cười vui đùa của người xem. Tất cả như bức tranh sống động báo hiệu một mùa xuân mới về, cầu mong một năm mới hạnh phúc và no đủ hơn.</a:t>
              </a:r>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29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6117" y="1110418"/>
            <a:ext cx="8899887" cy="5452613"/>
          </a:xfrm>
          <a:prstGeom prst="rect">
            <a:avLst/>
          </a:prstGeom>
        </p:spPr>
      </p:pic>
      <p:grpSp>
        <p:nvGrpSpPr>
          <p:cNvPr id="3" name="Group 2"/>
          <p:cNvGrpSpPr/>
          <p:nvPr/>
        </p:nvGrpSpPr>
        <p:grpSpPr>
          <a:xfrm>
            <a:off x="1376910" y="194152"/>
            <a:ext cx="9657567" cy="1107996"/>
            <a:chOff x="-3599395" y="154411"/>
            <a:chExt cx="18447824" cy="1107996"/>
          </a:xfrm>
        </p:grpSpPr>
        <p:sp>
          <p:nvSpPr>
            <p:cNvPr id="4" name="TextBox 3"/>
            <p:cNvSpPr txBox="1"/>
            <p:nvPr/>
          </p:nvSpPr>
          <p:spPr>
            <a:xfrm>
              <a:off x="-3599395" y="154411"/>
              <a:ext cx="18447824" cy="1107996"/>
            </a:xfrm>
            <a:prstGeom prst="rect">
              <a:avLst/>
            </a:prstGeom>
            <a:noFill/>
          </p:spPr>
          <p:txBody>
            <a:bodyPr wrap="square" rtlCol="0">
              <a:spAutoFit/>
            </a:bodyPr>
            <a:lstStyle/>
            <a:p>
              <a:r>
                <a:rPr lang="en-US" sz="6600">
                  <a:solidFill>
                    <a:srgbClr val="0070C0"/>
                  </a:solidFill>
                  <a:latin typeface="MusiQwik" panose="02000000000000000000" pitchFamily="2" charset="0"/>
                </a:rPr>
                <a:t>&amp;=============================================!</a:t>
              </a:r>
            </a:p>
          </p:txBody>
        </p:sp>
        <p:sp>
          <p:nvSpPr>
            <p:cNvPr id="5" name="TextBox 4"/>
            <p:cNvSpPr txBox="1"/>
            <p:nvPr/>
          </p:nvSpPr>
          <p:spPr>
            <a:xfrm>
              <a:off x="-2520871" y="288258"/>
              <a:ext cx="16101162" cy="523220"/>
            </a:xfrm>
            <a:prstGeom prst="rect">
              <a:avLst/>
            </a:prstGeom>
            <a:noFill/>
          </p:spPr>
          <p:txBody>
            <a:bodyPr wrap="square" rtlCol="0">
              <a:spAutoFit/>
            </a:bodyPr>
            <a:lstStyle/>
            <a:p>
              <a:pPr algn="ctr"/>
              <a:r>
                <a:rPr lang="en-US" sz="28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Sử dụng nhạc cụ gõ đệm theo điệu “Múa sạp”</a:t>
              </a: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8827" y="2292823"/>
            <a:ext cx="1036662" cy="183575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73" y="2158807"/>
            <a:ext cx="1321750" cy="170486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422" y="4478776"/>
            <a:ext cx="1073468" cy="178644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93" y="4478776"/>
            <a:ext cx="1001896" cy="1661174"/>
          </a:xfrm>
          <a:prstGeom prst="rect">
            <a:avLst/>
          </a:prstGeom>
        </p:spPr>
      </p:pic>
      <p:grpSp>
        <p:nvGrpSpPr>
          <p:cNvPr id="30" name="Group 29"/>
          <p:cNvGrpSpPr/>
          <p:nvPr/>
        </p:nvGrpSpPr>
        <p:grpSpPr>
          <a:xfrm>
            <a:off x="4734232" y="2903834"/>
            <a:ext cx="4311505" cy="289820"/>
            <a:chOff x="4738160" y="2829988"/>
            <a:chExt cx="4351822" cy="363666"/>
          </a:xfrm>
        </p:grpSpPr>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8160" y="2873550"/>
              <a:ext cx="494240" cy="32010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5025" y="2857261"/>
              <a:ext cx="494240" cy="32010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5742" y="2829988"/>
              <a:ext cx="494240" cy="320104"/>
            </a:xfrm>
            <a:prstGeom prst="rect">
              <a:avLst/>
            </a:prstGeom>
          </p:spPr>
        </p:pic>
      </p:grpSp>
      <p:grpSp>
        <p:nvGrpSpPr>
          <p:cNvPr id="31" name="Group 30"/>
          <p:cNvGrpSpPr/>
          <p:nvPr/>
        </p:nvGrpSpPr>
        <p:grpSpPr>
          <a:xfrm>
            <a:off x="2499632" y="3952568"/>
            <a:ext cx="6399740" cy="317404"/>
            <a:chOff x="2484884" y="3907969"/>
            <a:chExt cx="6399740" cy="362003"/>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0384" y="3907969"/>
              <a:ext cx="494240" cy="32010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884" y="3949868"/>
              <a:ext cx="494240" cy="320104"/>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9569" y="3919588"/>
              <a:ext cx="494240" cy="32010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4884" y="3919588"/>
              <a:ext cx="494240" cy="320104"/>
            </a:xfrm>
            <a:prstGeom prst="rect">
              <a:avLst/>
            </a:prstGeom>
          </p:spPr>
        </p:pic>
      </p:grpSp>
      <p:grpSp>
        <p:nvGrpSpPr>
          <p:cNvPr id="22" name="Group 21"/>
          <p:cNvGrpSpPr/>
          <p:nvPr/>
        </p:nvGrpSpPr>
        <p:grpSpPr>
          <a:xfrm>
            <a:off x="2499632" y="5186237"/>
            <a:ext cx="6830682" cy="291323"/>
            <a:chOff x="2484884" y="5157457"/>
            <a:chExt cx="6845430" cy="320104"/>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4884" y="5157457"/>
              <a:ext cx="494240" cy="320104"/>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3033" y="5157457"/>
              <a:ext cx="494240" cy="32010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1820" y="5157457"/>
              <a:ext cx="494240" cy="32010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5820" y="5157457"/>
              <a:ext cx="494240" cy="32010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6074" y="5157457"/>
              <a:ext cx="494240" cy="320104"/>
            </a:xfrm>
            <a:prstGeom prst="rect">
              <a:avLst/>
            </a:prstGeom>
          </p:spPr>
        </p:pic>
      </p:grpSp>
      <p:grpSp>
        <p:nvGrpSpPr>
          <p:cNvPr id="23" name="Group 22"/>
          <p:cNvGrpSpPr/>
          <p:nvPr/>
        </p:nvGrpSpPr>
        <p:grpSpPr>
          <a:xfrm>
            <a:off x="2499632" y="6394578"/>
            <a:ext cx="6529766" cy="278371"/>
            <a:chOff x="2484884" y="5146651"/>
            <a:chExt cx="6544514" cy="330910"/>
          </a:xfrm>
        </p:grpSpPr>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4884" y="5157457"/>
              <a:ext cx="494240" cy="320104"/>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5344" y="5157457"/>
              <a:ext cx="494240" cy="320104"/>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5804" y="5146651"/>
              <a:ext cx="494240" cy="320104"/>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5158" y="5146651"/>
              <a:ext cx="494240" cy="320104"/>
            </a:xfrm>
            <a:prstGeom prst="rect">
              <a:avLst/>
            </a:prstGeom>
          </p:spPr>
        </p:pic>
      </p:grpSp>
      <p:pic>
        <p:nvPicPr>
          <p:cNvPr id="32" name="múa sạp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180807" y="1167727"/>
            <a:ext cx="609600" cy="609600"/>
          </a:xfrm>
          <a:prstGeom prst="rect">
            <a:avLst/>
          </a:prstGeom>
        </p:spPr>
      </p:pic>
    </p:spTree>
    <p:extLst>
      <p:ext uri="{BB962C8B-B14F-4D97-AF65-F5344CB8AC3E}">
        <p14:creationId xmlns:p14="http://schemas.microsoft.com/office/powerpoint/2010/main" val="3131651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56"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466</Words>
  <Application>Microsoft Office PowerPoint</Application>
  <PresentationFormat>Widescreen</PresentationFormat>
  <Paragraphs>54</Paragraphs>
  <Slides>14</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MusiQwik</vt:lpstr>
      <vt:lpstr>MusiSync</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84</cp:revision>
  <dcterms:created xsi:type="dcterms:W3CDTF">2021-07-14T04:43:16Z</dcterms:created>
  <dcterms:modified xsi:type="dcterms:W3CDTF">2023-10-18T18:04:53Z</dcterms:modified>
</cp:coreProperties>
</file>