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5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78" r:id="rId14"/>
    <p:sldId id="281" r:id="rId15"/>
    <p:sldId id="279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9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9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2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2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22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85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6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88ACF-16A4-4C72-91A0-BF9CEAE082D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5B568-6EC5-4648-AF4B-36F49F3E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5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2.png"/><Relationship Id="rId3" Type="http://schemas.openxmlformats.org/officeDocument/2006/relationships/image" Target="../media/image21.png"/><Relationship Id="rId7" Type="http://schemas.openxmlformats.org/officeDocument/2006/relationships/image" Target="../media/image51.png"/><Relationship Id="rId12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50.png"/><Relationship Id="rId10" Type="http://schemas.microsoft.com/office/2007/relationships/hdphoto" Target="../media/hdphoto6.wdp"/><Relationship Id="rId4" Type="http://schemas.openxmlformats.org/officeDocument/2006/relationships/image" Target="../media/image49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3.jpg"/><Relationship Id="rId7" Type="http://schemas.openxmlformats.org/officeDocument/2006/relationships/image" Target="../media/image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6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jpg"/><Relationship Id="rId3" Type="http://schemas.openxmlformats.org/officeDocument/2006/relationships/audio" Target="../media/audio7.wav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9.gif"/><Relationship Id="rId3" Type="http://schemas.openxmlformats.org/officeDocument/2006/relationships/image" Target="../media/image4.gif"/><Relationship Id="rId7" Type="http://schemas.microsoft.com/office/2007/relationships/hdphoto" Target="../media/hdphoto7.wdp"/><Relationship Id="rId12" Type="http://schemas.openxmlformats.org/officeDocument/2006/relationships/image" Target="../media/image78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7.jpg"/><Relationship Id="rId5" Type="http://schemas.openxmlformats.org/officeDocument/2006/relationships/image" Target="../media/image6.gif"/><Relationship Id="rId10" Type="http://schemas.openxmlformats.org/officeDocument/2006/relationships/image" Target="../media/image76.gif"/><Relationship Id="rId4" Type="http://schemas.openxmlformats.org/officeDocument/2006/relationships/image" Target="../media/image5.gif"/><Relationship Id="rId9" Type="http://schemas.openxmlformats.org/officeDocument/2006/relationships/image" Target="../media/image75.gif"/><Relationship Id="rId1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7.jpg"/><Relationship Id="rId7" Type="http://schemas.openxmlformats.org/officeDocument/2006/relationships/image" Target="../media/image10.tmp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3.gif"/><Relationship Id="rId7" Type="http://schemas.openxmlformats.org/officeDocument/2006/relationships/image" Target="../media/image28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image" Target="../media/image23.gif"/><Relationship Id="rId10" Type="http://schemas.openxmlformats.org/officeDocument/2006/relationships/image" Target="../media/image34.png"/><Relationship Id="rId4" Type="http://schemas.openxmlformats.org/officeDocument/2006/relationships/image" Target="../media/image22.gif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gif"/><Relationship Id="rId7" Type="http://schemas.openxmlformats.org/officeDocument/2006/relationships/image" Target="../media/image4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12.tmp"/><Relationship Id="rId12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mp"/><Relationship Id="rId11" Type="http://schemas.openxmlformats.org/officeDocument/2006/relationships/image" Target="../media/image43.png"/><Relationship Id="rId5" Type="http://schemas.openxmlformats.org/officeDocument/2006/relationships/image" Target="../media/image10.tmp"/><Relationship Id="rId10" Type="http://schemas.openxmlformats.org/officeDocument/2006/relationships/image" Target="../media/image21.png"/><Relationship Id="rId4" Type="http://schemas.openxmlformats.org/officeDocument/2006/relationships/image" Target="../media/image30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4" descr="mus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469" y="5719763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5" descr="mus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388" y="5635634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26" y="-103773"/>
            <a:ext cx="581025" cy="5810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7" y="184338"/>
            <a:ext cx="304800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97" y="6334151"/>
            <a:ext cx="581025" cy="5810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6" y="6243609"/>
            <a:ext cx="304800" cy="304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802" y="6225911"/>
            <a:ext cx="581025" cy="5810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096" y="6195891"/>
            <a:ext cx="304800" cy="304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733" y="-16687"/>
            <a:ext cx="581025" cy="5810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021" y="238380"/>
            <a:ext cx="304800" cy="304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95" y="1059416"/>
            <a:ext cx="3790950" cy="18859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98" y="1092682"/>
            <a:ext cx="3790950" cy="188595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35186" y="869675"/>
            <a:ext cx="7254185" cy="5439872"/>
            <a:chOff x="3023506" y="257024"/>
            <a:chExt cx="7254185" cy="5772855"/>
          </a:xfrm>
        </p:grpSpPr>
        <p:sp>
          <p:nvSpPr>
            <p:cNvPr id="34" name="Rectangle 5"/>
            <p:cNvSpPr>
              <a:spLocks noChangeArrowheads="1"/>
            </p:cNvSpPr>
            <p:nvPr/>
          </p:nvSpPr>
          <p:spPr bwMode="auto">
            <a:xfrm>
              <a:off x="3288448" y="2182887"/>
              <a:ext cx="6223671" cy="555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2800" b="1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altLang="vi-VN" sz="1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023506" y="257024"/>
              <a:ext cx="7254185" cy="5772855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/>
              </a:prstTxWarp>
            </a:bodyPr>
            <a:lstStyle/>
            <a:p>
              <a:pPr algn="ctr">
                <a:defRPr/>
              </a:pPr>
              <a:r>
                <a:rPr lang="vi-VN" sz="13800" b="1" kern="1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8800" b="1" kern="1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CHÀO MỪNG </a:t>
              </a:r>
              <a:r>
                <a:rPr lang="en-US" sz="8800" b="1" kern="1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EM ĐẾN VỚI GIỜ ÂM NHẠC</a:t>
              </a:r>
              <a:endParaRPr lang="vi-VN" sz="8800" b="1" kern="1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Rectangle 5"/>
            <p:cNvSpPr>
              <a:spLocks noChangeArrowheads="1"/>
            </p:cNvSpPr>
            <p:nvPr/>
          </p:nvSpPr>
          <p:spPr bwMode="auto">
            <a:xfrm>
              <a:off x="4446036" y="4039797"/>
              <a:ext cx="3908494" cy="489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2400" b="1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2000" b="1" err="1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altLang="vi-VN" sz="2000" b="1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2000" b="1" err="1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altLang="vi-VN" sz="2000" b="1">
                  <a:ln w="9525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cs typeface="Tahoma" panose="020B0604030504040204" pitchFamily="34" charset="0"/>
                </a:rPr>
                <a:t> 2021 - 2022</a:t>
              </a:r>
            </a:p>
          </p:txBody>
        </p:sp>
        <p:sp>
          <p:nvSpPr>
            <p:cNvPr id="37" name="Rectangle 5"/>
            <p:cNvSpPr>
              <a:spLocks noChangeArrowheads="1"/>
            </p:cNvSpPr>
            <p:nvPr/>
          </p:nvSpPr>
          <p:spPr bwMode="auto">
            <a:xfrm>
              <a:off x="3835029" y="3095011"/>
              <a:ext cx="5039738" cy="555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2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5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altLang="vi-VN" sz="1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4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VO TAY.wav"/>
          </p:stSnd>
        </p:sndAc>
      </p:transition>
    </mc:Choice>
    <mc:Fallback xmlns="">
      <p:transition spd="slow">
        <p:fade/>
        <p:sndAc>
          <p:stSnd>
            <p:snd r:embed="rId8" name="VO TAY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84" y="19132"/>
            <a:ext cx="7410680" cy="1226138"/>
            <a:chOff x="-6534" y="60783"/>
            <a:chExt cx="7410680" cy="1226138"/>
          </a:xfrm>
        </p:grpSpPr>
        <p:grpSp>
          <p:nvGrpSpPr>
            <p:cNvPr id="3" name="Group 2"/>
            <p:cNvGrpSpPr/>
            <p:nvPr/>
          </p:nvGrpSpPr>
          <p:grpSpPr>
            <a:xfrm>
              <a:off x="-6534" y="178925"/>
              <a:ext cx="7410680" cy="1107996"/>
              <a:chOff x="1776092" y="154410"/>
              <a:chExt cx="7503700" cy="110799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776092" y="154410"/>
                <a:ext cx="75037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>
                    <a:solidFill>
                      <a:srgbClr val="0070C0"/>
                    </a:solidFill>
                    <a:latin typeface="MusiQwik" panose="02000000000000000000" pitchFamily="2" charset="0"/>
                  </a:rPr>
                  <a:t>&amp;=================================!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212246" y="307074"/>
                <a:ext cx="64328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Hát kết hợp gõ đệm theo hình tiết tấu 1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369" y="60783"/>
              <a:ext cx="662217" cy="85416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928257" y="137275"/>
            <a:ext cx="3213639" cy="1582075"/>
            <a:chOff x="9061696" y="2236806"/>
            <a:chExt cx="3213639" cy="1582075"/>
          </a:xfrm>
        </p:grpSpPr>
        <p:grpSp>
          <p:nvGrpSpPr>
            <p:cNvPr id="8" name="Group 7"/>
            <p:cNvGrpSpPr/>
            <p:nvPr/>
          </p:nvGrpSpPr>
          <p:grpSpPr>
            <a:xfrm flipH="1">
              <a:off x="9061696" y="2236806"/>
              <a:ext cx="3213639" cy="1582075"/>
              <a:chOff x="81958" y="5034141"/>
              <a:chExt cx="2938354" cy="135271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58" y="5122353"/>
                <a:ext cx="965767" cy="1264500"/>
              </a:xfrm>
              <a:prstGeom prst="rect">
                <a:avLst/>
              </a:prstGeom>
            </p:spPr>
          </p:pic>
          <p:sp>
            <p:nvSpPr>
              <p:cNvPr id="11" name="Rounded Rectangular Callout 10"/>
              <p:cNvSpPr/>
              <p:nvPr/>
            </p:nvSpPr>
            <p:spPr>
              <a:xfrm rot="5400000">
                <a:off x="1575664" y="4576878"/>
                <a:ext cx="987385" cy="1901911"/>
              </a:xfrm>
              <a:prstGeom prst="wedgeRoundRectCallou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en-US" sz="9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9061696" y="2421471"/>
              <a:ext cx="208009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em hãy tập luyện theo nhóm. Một nhóm hát, một nhóm gõ đệm nhé!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" y="1146769"/>
            <a:ext cx="1406732" cy="181448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83483" y="3075084"/>
            <a:ext cx="11158413" cy="3022485"/>
            <a:chOff x="1033587" y="2267593"/>
            <a:chExt cx="11158413" cy="3022485"/>
          </a:xfrm>
        </p:grpSpPr>
        <p:sp>
          <p:nvSpPr>
            <p:cNvPr id="69" name="TextBox 68"/>
            <p:cNvSpPr txBox="1"/>
            <p:nvPr/>
          </p:nvSpPr>
          <p:spPr>
            <a:xfrm>
              <a:off x="1091643" y="226759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 con chim là chim chích chòe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33587" y="3431891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Trưa nắng hè mà đi đến trường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91643" y="482841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Ấy thế mà không chịu đội mũ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342065" y="2271436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 đến mới về nhà nằm rên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342065" y="354800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Ôi ôi đau quá nhức cả đầu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42065" y="4824570"/>
              <a:ext cx="5849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Chích chòe ta cảm liền suốt ba ngày đêm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687200" y="1637844"/>
            <a:ext cx="7835323" cy="1237953"/>
            <a:chOff x="3820057" y="1622069"/>
            <a:chExt cx="7835323" cy="1237953"/>
          </a:xfrm>
        </p:grpSpPr>
        <p:sp>
          <p:nvSpPr>
            <p:cNvPr id="76" name="TextBox 75"/>
            <p:cNvSpPr txBox="1"/>
            <p:nvPr/>
          </p:nvSpPr>
          <p:spPr>
            <a:xfrm>
              <a:off x="3820057" y="1622069"/>
              <a:ext cx="45383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chim chích chòe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135000" y="2138315"/>
              <a:ext cx="5520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 lời bài: Bắc kim thang – Dân ca Nam Bộ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135000" y="2459912"/>
              <a:ext cx="5520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 mới: Việt Anh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11003886" y="3755162"/>
            <a:ext cx="1240398" cy="1901593"/>
            <a:chOff x="11003886" y="3943844"/>
            <a:chExt cx="1240398" cy="1901593"/>
          </a:xfrm>
        </p:grpSpPr>
        <p:pic>
          <p:nvPicPr>
            <p:cNvPr id="67" name="Picture 66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435" y="3961432"/>
              <a:ext cx="1222849" cy="1884005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5086">
              <a:off x="11003886" y="3943844"/>
              <a:ext cx="236484" cy="304624"/>
            </a:xfrm>
            <a:prstGeom prst="rect">
              <a:avLst/>
            </a:prstGeom>
          </p:spPr>
        </p:pic>
      </p:grpSp>
      <p:grpSp>
        <p:nvGrpSpPr>
          <p:cNvPr id="136" name="Group 135"/>
          <p:cNvGrpSpPr/>
          <p:nvPr/>
        </p:nvGrpSpPr>
        <p:grpSpPr>
          <a:xfrm>
            <a:off x="1202218" y="3707425"/>
            <a:ext cx="4009541" cy="344898"/>
            <a:chOff x="1202218" y="3896107"/>
            <a:chExt cx="4009541" cy="344898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218" y="3896107"/>
              <a:ext cx="321943" cy="322898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177" y="3903593"/>
              <a:ext cx="321943" cy="322898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51" y="3918107"/>
              <a:ext cx="321943" cy="322898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387" y="3918107"/>
              <a:ext cx="321943" cy="322898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6276" y="3918107"/>
              <a:ext cx="321943" cy="322898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533" y="3918107"/>
              <a:ext cx="321943" cy="32289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816" y="3918107"/>
              <a:ext cx="321943" cy="322898"/>
            </a:xfrm>
            <a:prstGeom prst="rect">
              <a:avLst/>
            </a:prstGeom>
          </p:spPr>
        </p:pic>
      </p:grpSp>
      <p:grpSp>
        <p:nvGrpSpPr>
          <p:cNvPr id="137" name="Group 136"/>
          <p:cNvGrpSpPr/>
          <p:nvPr/>
        </p:nvGrpSpPr>
        <p:grpSpPr>
          <a:xfrm>
            <a:off x="1231246" y="4922904"/>
            <a:ext cx="3806344" cy="344898"/>
            <a:chOff x="1202218" y="3896107"/>
            <a:chExt cx="3806344" cy="344898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218" y="3896107"/>
              <a:ext cx="321943" cy="322898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2406" y="3903593"/>
              <a:ext cx="321943" cy="322898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005" y="3918107"/>
              <a:ext cx="321943" cy="322898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041" y="3918107"/>
              <a:ext cx="321943" cy="322898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790" y="3918107"/>
              <a:ext cx="321943" cy="322898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304" y="3918107"/>
              <a:ext cx="321943" cy="322898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619" y="3918107"/>
              <a:ext cx="321943" cy="322898"/>
            </a:xfrm>
            <a:prstGeom prst="rect">
              <a:avLst/>
            </a:prstGeom>
          </p:spPr>
        </p:pic>
      </p:grpSp>
      <p:grpSp>
        <p:nvGrpSpPr>
          <p:cNvPr id="145" name="Group 144"/>
          <p:cNvGrpSpPr/>
          <p:nvPr/>
        </p:nvGrpSpPr>
        <p:grpSpPr>
          <a:xfrm>
            <a:off x="1173190" y="6195020"/>
            <a:ext cx="3922456" cy="344898"/>
            <a:chOff x="1202218" y="3896107"/>
            <a:chExt cx="3922456" cy="344898"/>
          </a:xfrm>
        </p:grpSpPr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218" y="3896107"/>
              <a:ext cx="321943" cy="322898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3721" y="3903593"/>
              <a:ext cx="321943" cy="322898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0748" y="3918107"/>
              <a:ext cx="321943" cy="322898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443" y="3918107"/>
              <a:ext cx="321943" cy="322898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075" y="3918107"/>
              <a:ext cx="321943" cy="322898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103" y="3918107"/>
              <a:ext cx="321943" cy="322898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731" y="3918107"/>
              <a:ext cx="321943" cy="322898"/>
            </a:xfrm>
            <a:prstGeom prst="rect">
              <a:avLst/>
            </a:prstGeom>
          </p:spPr>
        </p:pic>
      </p:grpSp>
      <p:grpSp>
        <p:nvGrpSpPr>
          <p:cNvPr id="153" name="Group 152"/>
          <p:cNvGrpSpPr/>
          <p:nvPr/>
        </p:nvGrpSpPr>
        <p:grpSpPr>
          <a:xfrm>
            <a:off x="6525912" y="3658787"/>
            <a:ext cx="3661198" cy="344898"/>
            <a:chOff x="1202218" y="3896107"/>
            <a:chExt cx="3661198" cy="344898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218" y="3896107"/>
              <a:ext cx="321943" cy="322898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233" y="3903593"/>
              <a:ext cx="321943" cy="322898"/>
            </a:xfrm>
            <a:prstGeom prst="rect">
              <a:avLst/>
            </a:prstGeom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51" y="3918107"/>
              <a:ext cx="321943" cy="322898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387" y="3918107"/>
              <a:ext cx="321943" cy="322898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34" y="3918107"/>
              <a:ext cx="321943" cy="322898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305" y="3918107"/>
              <a:ext cx="321943" cy="322898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473" y="3918107"/>
              <a:ext cx="321943" cy="322898"/>
            </a:xfrm>
            <a:prstGeom prst="rect">
              <a:avLst/>
            </a:prstGeom>
          </p:spPr>
        </p:pic>
      </p:grpSp>
      <p:grpSp>
        <p:nvGrpSpPr>
          <p:cNvPr id="161" name="Group 160"/>
          <p:cNvGrpSpPr/>
          <p:nvPr/>
        </p:nvGrpSpPr>
        <p:grpSpPr>
          <a:xfrm>
            <a:off x="6435236" y="4944904"/>
            <a:ext cx="3487027" cy="344898"/>
            <a:chOff x="1202218" y="3896107"/>
            <a:chExt cx="3487027" cy="344898"/>
          </a:xfrm>
        </p:grpSpPr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218" y="3896107"/>
              <a:ext cx="321943" cy="322898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063" y="3903593"/>
              <a:ext cx="321943" cy="322898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7" y="3918107"/>
              <a:ext cx="321943" cy="322898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216" y="3918107"/>
              <a:ext cx="321943" cy="322898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678" y="3918107"/>
              <a:ext cx="321943" cy="32289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249" y="3918107"/>
              <a:ext cx="321943" cy="322898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302" y="3918107"/>
              <a:ext cx="321943" cy="322898"/>
            </a:xfrm>
            <a:prstGeom prst="rect">
              <a:avLst/>
            </a:prstGeom>
          </p:spPr>
        </p:pic>
      </p:grpSp>
      <p:grpSp>
        <p:nvGrpSpPr>
          <p:cNvPr id="169" name="Group 168"/>
          <p:cNvGrpSpPr/>
          <p:nvPr/>
        </p:nvGrpSpPr>
        <p:grpSpPr>
          <a:xfrm>
            <a:off x="6539111" y="6173020"/>
            <a:ext cx="5301314" cy="344898"/>
            <a:chOff x="1202218" y="3896107"/>
            <a:chExt cx="5301314" cy="344898"/>
          </a:xfrm>
        </p:grpSpPr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2218" y="3896107"/>
              <a:ext cx="321943" cy="322898"/>
            </a:xfrm>
            <a:prstGeom prst="rect">
              <a:avLst/>
            </a:prstGeom>
          </p:spPr>
        </p:pic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063" y="3903593"/>
              <a:ext cx="321943" cy="322898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7" y="3918107"/>
              <a:ext cx="321943" cy="322898"/>
            </a:xfrm>
            <a:prstGeom prst="rect">
              <a:avLst/>
            </a:prstGeom>
          </p:spPr>
        </p:pic>
        <p:pic>
          <p:nvPicPr>
            <p:cNvPr id="173" name="Picture 17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216" y="3918107"/>
              <a:ext cx="321943" cy="322898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309" y="3918107"/>
              <a:ext cx="321943" cy="322898"/>
            </a:xfrm>
            <a:prstGeom prst="rect">
              <a:avLst/>
            </a:prstGeom>
          </p:spPr>
        </p:pic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791" y="3918107"/>
              <a:ext cx="321943" cy="322898"/>
            </a:xfrm>
            <a:prstGeom prst="rect">
              <a:avLst/>
            </a:prstGeom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589" y="3918107"/>
              <a:ext cx="321943" cy="322898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469" y="3918107"/>
              <a:ext cx="321943" cy="322898"/>
            </a:xfrm>
            <a:prstGeom prst="rect">
              <a:avLst/>
            </a:prstGeom>
          </p:spPr>
        </p:pic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478" y="3903593"/>
              <a:ext cx="321943" cy="322898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497" y="3903593"/>
              <a:ext cx="321943" cy="322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575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84" y="19132"/>
            <a:ext cx="7410680" cy="1226138"/>
            <a:chOff x="-6534" y="60783"/>
            <a:chExt cx="7410680" cy="1226138"/>
          </a:xfrm>
        </p:grpSpPr>
        <p:grpSp>
          <p:nvGrpSpPr>
            <p:cNvPr id="3" name="Group 2"/>
            <p:cNvGrpSpPr/>
            <p:nvPr/>
          </p:nvGrpSpPr>
          <p:grpSpPr>
            <a:xfrm>
              <a:off x="-6534" y="178925"/>
              <a:ext cx="7410680" cy="1107996"/>
              <a:chOff x="1776092" y="154410"/>
              <a:chExt cx="7503700" cy="110799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776092" y="154410"/>
                <a:ext cx="75037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>
                    <a:solidFill>
                      <a:srgbClr val="0070C0"/>
                    </a:solidFill>
                    <a:latin typeface="MusiQwik" panose="02000000000000000000" pitchFamily="2" charset="0"/>
                  </a:rPr>
                  <a:t>&amp;=================================!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212246" y="307074"/>
                <a:ext cx="64328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Hát kết hợp gõ đệm theo hình tiết tấu 2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369" y="60783"/>
              <a:ext cx="662217" cy="85416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523260" y="137276"/>
            <a:ext cx="3618636" cy="1582074"/>
            <a:chOff x="8656699" y="2236807"/>
            <a:chExt cx="3618636" cy="1582074"/>
          </a:xfrm>
        </p:grpSpPr>
        <p:grpSp>
          <p:nvGrpSpPr>
            <p:cNvPr id="8" name="Group 7"/>
            <p:cNvGrpSpPr/>
            <p:nvPr/>
          </p:nvGrpSpPr>
          <p:grpSpPr>
            <a:xfrm flipH="1">
              <a:off x="8656700" y="2236807"/>
              <a:ext cx="3618635" cy="1582074"/>
              <a:chOff x="81958" y="5034142"/>
              <a:chExt cx="3308657" cy="135271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58" y="5122353"/>
                <a:ext cx="965767" cy="1264500"/>
              </a:xfrm>
              <a:prstGeom prst="rect">
                <a:avLst/>
              </a:prstGeom>
            </p:spPr>
          </p:pic>
          <p:sp>
            <p:nvSpPr>
              <p:cNvPr id="11" name="Rounded Rectangular Callout 10"/>
              <p:cNvSpPr/>
              <p:nvPr/>
            </p:nvSpPr>
            <p:spPr>
              <a:xfrm rot="5400000">
                <a:off x="1744411" y="4439329"/>
                <a:ext cx="1051391" cy="2241017"/>
              </a:xfrm>
              <a:prstGeom prst="wedgeRoundRectCallou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en-US" sz="9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8656699" y="2261817"/>
              <a:ext cx="2485093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em hãy tập luyện theo nhóm. Một nhóm hát, một nhóm gõ đệm bằng nhạc cụ song loan, một nhóm gõ bằng thanh phách  nhé!</a:t>
              </a: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" y="2800122"/>
            <a:ext cx="934080" cy="120482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895" y="2883408"/>
            <a:ext cx="704921" cy="1248298"/>
          </a:xfrm>
          <a:prstGeom prst="rect">
            <a:avLst/>
          </a:prstGeom>
        </p:spPr>
      </p:pic>
      <p:pic>
        <p:nvPicPr>
          <p:cNvPr id="65" name="Picture 64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091" l="1622" r="88649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0" y="4049288"/>
            <a:ext cx="888893" cy="1475081"/>
          </a:xfrm>
          <a:prstGeom prst="rect">
            <a:avLst/>
          </a:prstGeom>
        </p:spPr>
      </p:pic>
      <p:pic>
        <p:nvPicPr>
          <p:cNvPr id="66" name="Picture 65" descr="Screen Clippi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1" b="98758" l="0" r="86603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278" y="4049288"/>
            <a:ext cx="936761" cy="1443238"/>
          </a:xfrm>
          <a:prstGeom prst="rect">
            <a:avLst/>
          </a:prstGeom>
        </p:spPr>
      </p:pic>
      <p:grpSp>
        <p:nvGrpSpPr>
          <p:cNvPr id="159" name="Group 158"/>
          <p:cNvGrpSpPr/>
          <p:nvPr/>
        </p:nvGrpSpPr>
        <p:grpSpPr>
          <a:xfrm>
            <a:off x="1018263" y="1429066"/>
            <a:ext cx="11323412" cy="4948054"/>
            <a:chOff x="983483" y="1637637"/>
            <a:chExt cx="11323412" cy="4948054"/>
          </a:xfrm>
        </p:grpSpPr>
        <p:sp>
          <p:nvSpPr>
            <p:cNvPr id="68" name="TextBox 67"/>
            <p:cNvSpPr txBox="1"/>
            <p:nvPr/>
          </p:nvSpPr>
          <p:spPr>
            <a:xfrm>
              <a:off x="1041539" y="3075084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 con chim là chim chích chòe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83483" y="4239382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Trưa nắng hè mà đi đến trường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41539" y="5635904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Ấy thế mà không chịu đội mũ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016195" y="3078927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 đến mới về nhà nằm rên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016195" y="4355494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Ôi ôi đau quá nhức cả đầu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871055" y="5646575"/>
              <a:ext cx="5849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Chích chòe ta cảm liền suốt ba ngày đêm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3446910" y="1637637"/>
              <a:ext cx="7835323" cy="1237953"/>
              <a:chOff x="3820057" y="1622069"/>
              <a:chExt cx="7835323" cy="1237953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3820057" y="1622069"/>
                <a:ext cx="45383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139700">
                        <a:schemeClr val="accent4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 chim chích chòe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6135000" y="2138315"/>
                <a:ext cx="55203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 lời bài: Bắc kim thang – Dân ca Nam Bộ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135000" y="2459912"/>
                <a:ext cx="55203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Lời mới: Việt Anh</a:t>
                </a: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1202218" y="3707425"/>
              <a:ext cx="4009541" cy="344898"/>
              <a:chOff x="1202218" y="3896107"/>
              <a:chExt cx="4009541" cy="344898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218" y="3896107"/>
                <a:ext cx="321943" cy="322898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2351" y="3918107"/>
                <a:ext cx="321943" cy="322898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6276" y="3918107"/>
                <a:ext cx="321943" cy="322898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9816" y="3918107"/>
                <a:ext cx="321943" cy="322898"/>
              </a:xfrm>
              <a:prstGeom prst="rect">
                <a:avLst/>
              </a:prstGeom>
            </p:spPr>
          </p:pic>
        </p:grpSp>
        <p:grpSp>
          <p:nvGrpSpPr>
            <p:cNvPr id="94" name="Group 93"/>
            <p:cNvGrpSpPr/>
            <p:nvPr/>
          </p:nvGrpSpPr>
          <p:grpSpPr>
            <a:xfrm>
              <a:off x="6094585" y="4893977"/>
              <a:ext cx="3501541" cy="344898"/>
              <a:chOff x="1202218" y="3896107"/>
              <a:chExt cx="3501541" cy="344898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218" y="3896107"/>
                <a:ext cx="321943" cy="322898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3037" y="3918107"/>
                <a:ext cx="321943" cy="322898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8218" y="3918107"/>
                <a:ext cx="321943" cy="322898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1816" y="3918107"/>
                <a:ext cx="321943" cy="322898"/>
              </a:xfrm>
              <a:prstGeom prst="rect">
                <a:avLst/>
              </a:prstGeom>
            </p:spPr>
          </p:pic>
        </p:grpSp>
        <p:grpSp>
          <p:nvGrpSpPr>
            <p:cNvPr id="106" name="Group 105"/>
            <p:cNvGrpSpPr/>
            <p:nvPr/>
          </p:nvGrpSpPr>
          <p:grpSpPr>
            <a:xfrm>
              <a:off x="1100779" y="6205641"/>
              <a:ext cx="4024056" cy="344898"/>
              <a:chOff x="1202218" y="3896107"/>
              <a:chExt cx="4024056" cy="344898"/>
            </a:xfrm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218" y="3896107"/>
                <a:ext cx="321943" cy="322898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5266" y="3918107"/>
                <a:ext cx="321943" cy="322898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0103" y="3918107"/>
                <a:ext cx="321943" cy="322898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4331" y="3918107"/>
                <a:ext cx="321943" cy="322898"/>
              </a:xfrm>
              <a:prstGeom prst="rect">
                <a:avLst/>
              </a:prstGeom>
            </p:spPr>
          </p:pic>
        </p:grpSp>
        <p:grpSp>
          <p:nvGrpSpPr>
            <p:cNvPr id="117" name="Group 116"/>
            <p:cNvGrpSpPr/>
            <p:nvPr/>
          </p:nvGrpSpPr>
          <p:grpSpPr>
            <a:xfrm>
              <a:off x="1071589" y="4888106"/>
              <a:ext cx="4141703" cy="437199"/>
              <a:chOff x="1073553" y="4815536"/>
              <a:chExt cx="4270368" cy="509769"/>
            </a:xfrm>
          </p:grpSpPr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553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6777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1254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7073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5816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5126" y="4815536"/>
                <a:ext cx="738795" cy="509769"/>
              </a:xfrm>
              <a:prstGeom prst="rect">
                <a:avLst/>
              </a:prstGeom>
            </p:spPr>
          </p:pic>
        </p:grpSp>
        <p:grpSp>
          <p:nvGrpSpPr>
            <p:cNvPr id="118" name="Group 117"/>
            <p:cNvGrpSpPr/>
            <p:nvPr/>
          </p:nvGrpSpPr>
          <p:grpSpPr>
            <a:xfrm>
              <a:off x="6075634" y="3692820"/>
              <a:ext cx="4074815" cy="437199"/>
              <a:chOff x="1073553" y="4815536"/>
              <a:chExt cx="4201403" cy="509769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553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7121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2187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7213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5676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6161" y="4815536"/>
                <a:ext cx="738795" cy="509769"/>
              </a:xfrm>
              <a:prstGeom prst="rect">
                <a:avLst/>
              </a:prstGeom>
            </p:spPr>
          </p:pic>
        </p:grpSp>
        <p:grpSp>
          <p:nvGrpSpPr>
            <p:cNvPr id="132" name="Group 131"/>
            <p:cNvGrpSpPr/>
            <p:nvPr/>
          </p:nvGrpSpPr>
          <p:grpSpPr>
            <a:xfrm>
              <a:off x="6059988" y="6119464"/>
              <a:ext cx="6246907" cy="466227"/>
              <a:chOff x="938867" y="4781690"/>
              <a:chExt cx="6440975" cy="543615"/>
            </a:xfrm>
          </p:grpSpPr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8867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6562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6940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6935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0154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5746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180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4821" y="4815536"/>
                <a:ext cx="738795" cy="509769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41047" y="4781690"/>
                <a:ext cx="738795" cy="5097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35508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43" y="79420"/>
            <a:ext cx="6277716" cy="5341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92" y="2220725"/>
            <a:ext cx="3510020" cy="3510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544" y="2361854"/>
            <a:ext cx="2776214" cy="3058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4" y="5966093"/>
            <a:ext cx="581025" cy="581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85" y="6318517"/>
            <a:ext cx="304800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20" y="5827575"/>
            <a:ext cx="581025" cy="581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05" y="6118088"/>
            <a:ext cx="581025" cy="581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90" y="6318517"/>
            <a:ext cx="304800" cy="304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210" y="6118088"/>
            <a:ext cx="581025" cy="581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25" y="6028004"/>
            <a:ext cx="581025" cy="581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67" y="5788891"/>
            <a:ext cx="304800" cy="30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53" y="6365956"/>
            <a:ext cx="304800" cy="304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362" y="4146871"/>
            <a:ext cx="3524250" cy="2857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58092" y="2111701"/>
            <a:ext cx="4262075" cy="216209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16887" y="3442800"/>
            <a:ext cx="521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Siêu trí nhớ</a:t>
            </a:r>
          </a:p>
        </p:txBody>
      </p:sp>
    </p:spTree>
    <p:extLst>
      <p:ext uri="{BB962C8B-B14F-4D97-AF65-F5344CB8AC3E}">
        <p14:creationId xmlns:p14="http://schemas.microsoft.com/office/powerpoint/2010/main" val="31987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UC MUNG CHIEN THANG.wav"/>
          </p:stSnd>
        </p:sndAc>
      </p:transition>
    </mc:Choice>
    <mc:Fallback xmlns="">
      <p:transition spd="slow">
        <p:fade/>
        <p:sndAc>
          <p:stSnd>
            <p:snd r:embed="rId9" name="CHUC MUNG CHIEN THA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00" y="35322"/>
            <a:ext cx="2761682" cy="3301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3420" flipH="1">
            <a:off x="8623594" y="3137136"/>
            <a:ext cx="3256467" cy="361930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700891" y="785158"/>
            <a:ext cx="4383565" cy="2850463"/>
            <a:chOff x="1398804" y="1081457"/>
            <a:chExt cx="4383565" cy="28504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0F4E3"/>
                </a:clrFrom>
                <a:clrTo>
                  <a:srgbClr val="F0F4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8804" y="1081457"/>
              <a:ext cx="4383565" cy="285046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51309" y="2261341"/>
              <a:ext cx="3537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Dàn nhạc trong vườn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03411" y="2410582"/>
            <a:ext cx="4482497" cy="2947589"/>
            <a:chOff x="1398804" y="984331"/>
            <a:chExt cx="4482497" cy="29475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0F4E3"/>
                </a:clrFrom>
                <a:clrTo>
                  <a:srgbClr val="F0F4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8804" y="984331"/>
              <a:ext cx="4482497" cy="294758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51838" y="2270237"/>
              <a:ext cx="2999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 bạn thân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91853" y="4208582"/>
            <a:ext cx="4442890" cy="2886053"/>
            <a:chOff x="1398805" y="1045867"/>
            <a:chExt cx="4442890" cy="28860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0F4E3"/>
                </a:clrFrom>
                <a:clrTo>
                  <a:srgbClr val="F0F4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8805" y="1045867"/>
              <a:ext cx="4442890" cy="288605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076957" y="2291853"/>
              <a:ext cx="33321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chim chích chòe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92" y="184821"/>
            <a:ext cx="2462909" cy="24533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71604" y="184821"/>
            <a:ext cx="829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chủ đề 2 chúng ta đã được học bài hát nào?</a:t>
            </a:r>
          </a:p>
        </p:txBody>
      </p:sp>
    </p:spTree>
    <p:extLst>
      <p:ext uri="{BB962C8B-B14F-4D97-AF65-F5344CB8AC3E}">
        <p14:creationId xmlns:p14="http://schemas.microsoft.com/office/powerpoint/2010/main" val="2461500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78" y="159657"/>
            <a:ext cx="2612992" cy="2602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7370" y="309156"/>
            <a:ext cx="880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ta đã được làm quen với 2 loại nhạc cụ mới đó là…?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7419" y="1265465"/>
            <a:ext cx="4730750" cy="537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01" y="1461065"/>
            <a:ext cx="3944499" cy="4666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396" y="3166685"/>
            <a:ext cx="1313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Song loan, đàn bầu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0410" y="1603611"/>
            <a:ext cx="1530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 phách, song loan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0409" y="4765373"/>
            <a:ext cx="1530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Tem-bơ-rin, trống nhỏ</a:t>
            </a:r>
          </a:p>
        </p:txBody>
      </p:sp>
    </p:spTree>
    <p:extLst>
      <p:ext uri="{BB962C8B-B14F-4D97-AF65-F5344CB8AC3E}">
        <p14:creationId xmlns:p14="http://schemas.microsoft.com/office/powerpoint/2010/main" val="1221713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473970" y="-170268"/>
            <a:ext cx="7507384" cy="2204872"/>
            <a:chOff x="457438" y="-81983"/>
            <a:chExt cx="7507384" cy="2204872"/>
          </a:xfrm>
        </p:grpSpPr>
        <p:grpSp>
          <p:nvGrpSpPr>
            <p:cNvPr id="21" name="Group 20"/>
            <p:cNvGrpSpPr/>
            <p:nvPr/>
          </p:nvGrpSpPr>
          <p:grpSpPr>
            <a:xfrm>
              <a:off x="2976655" y="235678"/>
              <a:ext cx="4988167" cy="1887211"/>
              <a:chOff x="2976655" y="235678"/>
              <a:chExt cx="4988167" cy="1887211"/>
            </a:xfrm>
          </p:grpSpPr>
          <p:sp>
            <p:nvSpPr>
              <p:cNvPr id="3" name="Cloud 2"/>
              <p:cNvSpPr/>
              <p:nvPr/>
            </p:nvSpPr>
            <p:spPr>
              <a:xfrm>
                <a:off x="2976655" y="235678"/>
                <a:ext cx="4988167" cy="1887211"/>
              </a:xfrm>
              <a:prstGeom prst="cloud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401370" y="491150"/>
                <a:ext cx="443278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 xác định nhạc cụ song loan và đàn bầu trong các nhạc cụ dưới đây ?</a:t>
                </a: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38" y="-81983"/>
              <a:ext cx="3131082" cy="2204872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4625" y="3270837"/>
            <a:ext cx="2154867" cy="27768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5" y="1960579"/>
            <a:ext cx="2944573" cy="3025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611" y="4135097"/>
            <a:ext cx="1993954" cy="19939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55" y="4549183"/>
            <a:ext cx="2417944" cy="16683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43" y="2455716"/>
            <a:ext cx="1414395" cy="12132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589" y="2508771"/>
            <a:ext cx="1176630" cy="762066"/>
          </a:xfrm>
          <a:prstGeom prst="rect">
            <a:avLst/>
          </a:prstGeom>
        </p:spPr>
      </p:pic>
      <p:pic>
        <p:nvPicPr>
          <p:cNvPr id="31" name="Picture 8" descr="Đàn bầu BTE4 - Đàn Bầ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12" y="3870072"/>
            <a:ext cx="4167145" cy="23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Đàn tranh: Thông tin cần biết và cách chơi đúng kỹ thuật - Kênh iTV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22" y="1965310"/>
            <a:ext cx="3282227" cy="184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943" y="3462608"/>
            <a:ext cx="2224314" cy="181281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950926" y="3251501"/>
            <a:ext cx="2251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Song koan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96179" y="6010584"/>
            <a:ext cx="2251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 bầu</a:t>
            </a:r>
          </a:p>
        </p:txBody>
      </p:sp>
    </p:spTree>
    <p:extLst>
      <p:ext uri="{BB962C8B-B14F-4D97-AF65-F5344CB8AC3E}">
        <p14:creationId xmlns:p14="http://schemas.microsoft.com/office/powerpoint/2010/main" val="419595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è 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" y="18155"/>
            <a:ext cx="581025" cy="5810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9" y="306268"/>
            <a:ext cx="304800" cy="30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2" y="6313448"/>
            <a:ext cx="581025" cy="5810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1" y="6222908"/>
            <a:ext cx="304800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773" y="0"/>
            <a:ext cx="581025" cy="5810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061" y="255067"/>
            <a:ext cx="304800" cy="304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04" y="947073"/>
            <a:ext cx="3790950" cy="1885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99" y="903534"/>
            <a:ext cx="3790950" cy="18859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923840" y="559867"/>
            <a:ext cx="9209283" cy="6081494"/>
            <a:chOff x="1946030" y="776506"/>
            <a:chExt cx="9209283" cy="6081494"/>
          </a:xfrm>
        </p:grpSpPr>
        <p:sp>
          <p:nvSpPr>
            <p:cNvPr id="30" name="Rectangle 29"/>
            <p:cNvSpPr/>
            <p:nvPr/>
          </p:nvSpPr>
          <p:spPr>
            <a:xfrm>
              <a:off x="1946030" y="776506"/>
              <a:ext cx="9209283" cy="6081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/>
              <a:r>
                <a:rPr lang="en-US" sz="4400" b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 ƠN VÀ HẸN GẶP LẠI CÁC EM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336408" y="2350634"/>
              <a:ext cx="7561384" cy="928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em</a:t>
              </a:r>
            </a:p>
            <a:p>
              <a:pPr algn="ctr"/>
              <a:r>
                <a:rPr lang="en-US" sz="32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tươi– Chăm ngoan– Học tốt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06" b="89894" l="4965" r="962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74" y="2975823"/>
              <a:ext cx="4438112" cy="3810728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657">
            <a:off x="-1120366" y="1855510"/>
            <a:ext cx="5050205" cy="50502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576" y="3598087"/>
            <a:ext cx="1066800" cy="10001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51" y="4634112"/>
            <a:ext cx="1238250" cy="4000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590" y="6430500"/>
            <a:ext cx="581025" cy="5810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556" y="6108787"/>
            <a:ext cx="304800" cy="3048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9050950" y="5842523"/>
            <a:ext cx="2917748" cy="1128437"/>
            <a:chOff x="9230426" y="5786251"/>
            <a:chExt cx="2917748" cy="112843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0426" y="5805633"/>
              <a:ext cx="2917748" cy="110905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9373">
              <a:off x="9449887" y="6251754"/>
              <a:ext cx="363414" cy="41533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5662" y="5786251"/>
              <a:ext cx="317987" cy="355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0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nhac ket thuc bai hoc.wav"/>
          </p:stSnd>
        </p:sndAc>
      </p:transition>
    </mc:Choice>
    <mc:Fallback xmlns="">
      <p:transition spd="slow">
        <p:fade/>
        <p:sndAc>
          <p:stSnd>
            <p:snd r:embed="rId14" name="nhac ket thuc bai ho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34502"/>
            <a:ext cx="12192000" cy="15883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9pPr>
          </a:lstStyle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b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000" b="1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b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000" b="1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000" b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b="1" err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000" b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2021</a:t>
            </a:r>
            <a:endParaRPr lang="en-US" sz="2400" b="1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nhạc</a:t>
            </a:r>
            <a:endParaRPr lang="en-US" sz="2000" b="1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Chủ đề 2 - Tiết 4</a:t>
            </a:r>
            <a:endParaRPr lang="en-US" sz="2000" b="1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Luyện tập và biểu diễn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982" y="1658696"/>
            <a:ext cx="5244332" cy="3179080"/>
            <a:chOff x="4435208" y="132180"/>
            <a:chExt cx="5317306" cy="32300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208" y="132180"/>
              <a:ext cx="5317306" cy="3230052"/>
            </a:xfrm>
            <a:prstGeom prst="rect">
              <a:avLst/>
            </a:prstGeom>
          </p:spPr>
        </p:pic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288" y="689933"/>
              <a:ext cx="4063746" cy="22787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76" y="1776548"/>
            <a:ext cx="6481467" cy="459824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21116" y="4891597"/>
            <a:ext cx="5175238" cy="1315665"/>
            <a:chOff x="221116" y="4962424"/>
            <a:chExt cx="5175238" cy="1315665"/>
          </a:xfrm>
        </p:grpSpPr>
        <p:grpSp>
          <p:nvGrpSpPr>
            <p:cNvPr id="23" name="Group 22"/>
            <p:cNvGrpSpPr/>
            <p:nvPr/>
          </p:nvGrpSpPr>
          <p:grpSpPr>
            <a:xfrm>
              <a:off x="221116" y="4962424"/>
              <a:ext cx="5175238" cy="975166"/>
              <a:chOff x="373138" y="4962424"/>
              <a:chExt cx="5175238" cy="975166"/>
            </a:xfrm>
          </p:grpSpPr>
          <p:pic>
            <p:nvPicPr>
              <p:cNvPr id="13" name="Picture 12" descr="Screen Clipping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4422" y="5066540"/>
                <a:ext cx="1087356" cy="85737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371" y="5082653"/>
                <a:ext cx="1082283" cy="695422"/>
              </a:xfrm>
              <a:prstGeom prst="rect">
                <a:avLst/>
              </a:prstGeom>
            </p:spPr>
          </p:pic>
          <p:pic>
            <p:nvPicPr>
              <p:cNvPr id="18" name="Picture 17" descr="Screen Clipping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7529" y="5115567"/>
                <a:ext cx="1071840" cy="695422"/>
              </a:xfrm>
              <a:prstGeom prst="rect">
                <a:avLst/>
              </a:prstGeom>
            </p:spPr>
          </p:pic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5082" y="5084119"/>
                <a:ext cx="883294" cy="809738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806028" y="4988134"/>
                <a:ext cx="3366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MusiSync" panose="02000000000000000000" pitchFamily="2" charset="0"/>
                  </a:rPr>
                  <a:t>’</a:t>
                </a:r>
                <a:endParaRPr lang="en-US" sz="540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73138" y="4962424"/>
                <a:ext cx="53713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latin typeface="MusiSync" panose="02000000000000000000" pitchFamily="2" charset="0"/>
                  </a:rPr>
                  <a:t>@</a:t>
                </a:r>
                <a:endParaRPr lang="en-US" sz="5400" b="1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385121" y="5014260"/>
                <a:ext cx="3366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MusiSync" panose="02000000000000000000" pitchFamily="2" charset="0"/>
                  </a:rPr>
                  <a:t>’</a:t>
                </a:r>
                <a:endParaRPr lang="en-US" sz="5400"/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50" y="5997422"/>
              <a:ext cx="494240" cy="28066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679" y="5997422"/>
              <a:ext cx="494240" cy="28066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022" y="5986915"/>
              <a:ext cx="494240" cy="28066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116" y="5986915"/>
              <a:ext cx="494240" cy="28066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154" y="5986915"/>
              <a:ext cx="494240" cy="28066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192" y="5975424"/>
              <a:ext cx="494240" cy="28066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084" y="5963716"/>
              <a:ext cx="494240" cy="280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793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0041" y="0"/>
            <a:ext cx="2412313" cy="4925477"/>
            <a:chOff x="90041" y="80792"/>
            <a:chExt cx="2412313" cy="4925477"/>
          </a:xfrm>
        </p:grpSpPr>
        <p:grpSp>
          <p:nvGrpSpPr>
            <p:cNvPr id="2" name="Group 1"/>
            <p:cNvGrpSpPr/>
            <p:nvPr/>
          </p:nvGrpSpPr>
          <p:grpSpPr>
            <a:xfrm>
              <a:off x="90041" y="80792"/>
              <a:ext cx="2362577" cy="4925477"/>
              <a:chOff x="173557" y="475928"/>
              <a:chExt cx="2362577" cy="4925477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73557" y="3100442"/>
                <a:ext cx="2362577" cy="230096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1313497" y="2520662"/>
                <a:ext cx="41351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42" y="475928"/>
                <a:ext cx="1901887" cy="2211496"/>
              </a:xfrm>
              <a:prstGeom prst="rect">
                <a:avLst/>
              </a:prstGeom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194543" y="3512333"/>
              <a:ext cx="23078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Khởi động</a:t>
              </a:r>
              <a:endParaRPr lang="en-US" sz="2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94433" y="-89110"/>
            <a:ext cx="7649943" cy="1556775"/>
            <a:chOff x="4188614" y="157201"/>
            <a:chExt cx="10649798" cy="1556775"/>
          </a:xfrm>
        </p:grpSpPr>
        <p:sp>
          <p:nvSpPr>
            <p:cNvPr id="10" name="TextBox 9"/>
            <p:cNvSpPr txBox="1"/>
            <p:nvPr/>
          </p:nvSpPr>
          <p:spPr>
            <a:xfrm>
              <a:off x="4188614" y="157201"/>
              <a:ext cx="10649798" cy="1556775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sz="660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&amp;=================================!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8805">
              <a:off x="4853461" y="624773"/>
              <a:ext cx="9633983" cy="571526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pPr algn="ctr"/>
              <a:r>
                <a:rPr lang="en-US" sz="28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động theo nhịp điệu bài múa Sạp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6952" y="6294274"/>
            <a:ext cx="3137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Có thể tổ chức cho học sinh chơi múa sạp trực tiếp nếu có điều kiện: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73" y="1435309"/>
            <a:ext cx="7250797" cy="4464398"/>
          </a:xfrm>
          <a:prstGeom prst="rect">
            <a:avLst/>
          </a:prstGeom>
        </p:spPr>
      </p:pic>
      <p:pic>
        <p:nvPicPr>
          <p:cNvPr id="17" name="múa sạp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0861" y="1563833"/>
            <a:ext cx="403824" cy="403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76" y="5483472"/>
            <a:ext cx="2149439" cy="13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64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505" y="0"/>
            <a:ext cx="2307811" cy="4574748"/>
            <a:chOff x="70505" y="80792"/>
            <a:chExt cx="2307811" cy="4574748"/>
          </a:xfrm>
        </p:grpSpPr>
        <p:grpSp>
          <p:nvGrpSpPr>
            <p:cNvPr id="3" name="Group 2"/>
            <p:cNvGrpSpPr/>
            <p:nvPr/>
          </p:nvGrpSpPr>
          <p:grpSpPr>
            <a:xfrm>
              <a:off x="212942" y="80792"/>
              <a:ext cx="2156971" cy="4574748"/>
              <a:chOff x="296458" y="475928"/>
              <a:chExt cx="2156971" cy="4574748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96458" y="3106394"/>
                <a:ext cx="2055457" cy="194428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1313497" y="2520662"/>
                <a:ext cx="41351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42" y="475928"/>
                <a:ext cx="1901887" cy="2211496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70505" y="3200081"/>
              <a:ext cx="230781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 hành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 tập</a:t>
              </a:r>
              <a:endParaRPr lang="en-US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60012" y="-100903"/>
            <a:ext cx="7853976" cy="1556775"/>
            <a:chOff x="4188614" y="157201"/>
            <a:chExt cx="10933841" cy="1556775"/>
          </a:xfrm>
        </p:grpSpPr>
        <p:sp>
          <p:nvSpPr>
            <p:cNvPr id="9" name="TextBox 8"/>
            <p:cNvSpPr txBox="1"/>
            <p:nvPr/>
          </p:nvSpPr>
          <p:spPr>
            <a:xfrm>
              <a:off x="4188614" y="157201"/>
              <a:ext cx="10933841" cy="1556775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sz="660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&amp;===============================!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56414">
              <a:off x="5066147" y="622836"/>
              <a:ext cx="9750567" cy="571526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pPr algn="ctr"/>
              <a:r>
                <a:rPr lang="en-US" sz="28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Ôn tập bài hát “Con chim chích chòe”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12567" y="1534654"/>
            <a:ext cx="7752910" cy="5063765"/>
            <a:chOff x="4614202" y="438746"/>
            <a:chExt cx="7221037" cy="5261804"/>
          </a:xfrm>
        </p:grpSpPr>
        <p:sp>
          <p:nvSpPr>
            <p:cNvPr id="12" name="Flowchart: Merge 11"/>
            <p:cNvSpPr/>
            <p:nvPr/>
          </p:nvSpPr>
          <p:spPr>
            <a:xfrm rot="10800000">
              <a:off x="7031542" y="4734635"/>
              <a:ext cx="2382592" cy="965915"/>
            </a:xfrm>
            <a:prstGeom prst="flowChartMerge">
              <a:avLst/>
            </a:prstGeom>
            <a:solidFill>
              <a:srgbClr val="00B050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02" y="438746"/>
              <a:ext cx="7221037" cy="4660507"/>
            </a:xfrm>
            <a:prstGeom prst="rect">
              <a:avLst/>
            </a:prstGeom>
          </p:spPr>
        </p:pic>
      </p:grpSp>
      <p:pic>
        <p:nvPicPr>
          <p:cNvPr id="14" name="CON CHIM CHÍCH CHÒE KARAOKE DỄ HÁT NHẤT - ÂM NHẠC 2 -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1543" y="1833493"/>
            <a:ext cx="6770914" cy="380863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505" y="4828059"/>
            <a:ext cx="2197894" cy="2029941"/>
            <a:chOff x="70505" y="4828059"/>
            <a:chExt cx="2197894" cy="202994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5" y="5593500"/>
              <a:ext cx="965767" cy="1264500"/>
            </a:xfrm>
            <a:prstGeom prst="rect">
              <a:avLst/>
            </a:prstGeom>
          </p:spPr>
        </p:pic>
        <p:sp>
          <p:nvSpPr>
            <p:cNvPr id="16" name="Rounded Rectangular Callout 15"/>
            <p:cNvSpPr/>
            <p:nvPr/>
          </p:nvSpPr>
          <p:spPr>
            <a:xfrm>
              <a:off x="395928" y="4828059"/>
              <a:ext cx="1872471" cy="765441"/>
            </a:xfrm>
            <a:prstGeom prst="wedgeRoundRectCallou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1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em hãy tập hát diễn cảm bài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453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9465317" y="153874"/>
            <a:ext cx="2716959" cy="1518668"/>
            <a:chOff x="9558376" y="2300210"/>
            <a:chExt cx="2716959" cy="1518668"/>
          </a:xfrm>
        </p:grpSpPr>
        <p:grpSp>
          <p:nvGrpSpPr>
            <p:cNvPr id="11" name="Group 10"/>
            <p:cNvGrpSpPr/>
            <p:nvPr/>
          </p:nvGrpSpPr>
          <p:grpSpPr>
            <a:xfrm flipH="1">
              <a:off x="9558376" y="2314958"/>
              <a:ext cx="2716959" cy="1503920"/>
              <a:chOff x="81958" y="5100965"/>
              <a:chExt cx="2484220" cy="128588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58" y="5122353"/>
                <a:ext cx="965767" cy="1264500"/>
              </a:xfrm>
              <a:prstGeom prst="rect">
                <a:avLst/>
              </a:prstGeom>
            </p:spPr>
          </p:pic>
          <p:sp>
            <p:nvSpPr>
              <p:cNvPr id="13" name="Rounded Rectangular Callout 12"/>
              <p:cNvSpPr/>
              <p:nvPr/>
            </p:nvSpPr>
            <p:spPr>
              <a:xfrm rot="5400000">
                <a:off x="1322584" y="4844757"/>
                <a:ext cx="987385" cy="1499802"/>
              </a:xfrm>
              <a:prstGeom prst="wedgeRoundRectCallou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en-US" sz="9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9565352" y="2300210"/>
              <a:ext cx="1670037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em hãy sử dụng nhạc cụ có sẵn hoặc tự chế để gõ đệm cho bài hát nhé!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32140" y="-100135"/>
            <a:ext cx="3032113" cy="1910663"/>
            <a:chOff x="-31336" y="186931"/>
            <a:chExt cx="3032113" cy="191066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852" y="318849"/>
              <a:ext cx="727925" cy="73628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773" y="186931"/>
              <a:ext cx="943564" cy="100012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560" flipH="1">
              <a:off x="-31336" y="353792"/>
              <a:ext cx="3008995" cy="174380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913686" y="3039978"/>
            <a:ext cx="11100357" cy="3022485"/>
            <a:chOff x="1091643" y="2267593"/>
            <a:chExt cx="11100357" cy="3022485"/>
          </a:xfrm>
        </p:grpSpPr>
        <p:sp>
          <p:nvSpPr>
            <p:cNvPr id="23" name="TextBox 22"/>
            <p:cNvSpPr txBox="1"/>
            <p:nvPr/>
          </p:nvSpPr>
          <p:spPr>
            <a:xfrm>
              <a:off x="1091643" y="226759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chim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là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chim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chích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chòe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91643" y="354800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Trưa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nắng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hè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mà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đến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trường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91643" y="482841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Ấy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thế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không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chịu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đội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mũ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2065" y="2271436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 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về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nằm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rên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42065" y="354800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Ôi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ôi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đau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quá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nhức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cả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đầu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42065" y="4824570"/>
              <a:ext cx="5849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Chích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chòe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cảm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liền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suốt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ngày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đêm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03913" y="304186"/>
            <a:ext cx="6496109" cy="1107996"/>
            <a:chOff x="1782708" y="154411"/>
            <a:chExt cx="6577649" cy="1107996"/>
          </a:xfrm>
        </p:grpSpPr>
        <p:sp>
          <p:nvSpPr>
            <p:cNvPr id="30" name="TextBox 29"/>
            <p:cNvSpPr txBox="1"/>
            <p:nvPr/>
          </p:nvSpPr>
          <p:spPr>
            <a:xfrm>
              <a:off x="1782708" y="154411"/>
              <a:ext cx="657764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&amp;=============================!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39079" y="269496"/>
              <a:ext cx="59785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 kết hợp gõ đệm theo phách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95734" y="1504069"/>
            <a:ext cx="7835323" cy="1237953"/>
            <a:chOff x="3820057" y="1622069"/>
            <a:chExt cx="7835323" cy="1237953"/>
          </a:xfrm>
        </p:grpSpPr>
        <p:sp>
          <p:nvSpPr>
            <p:cNvPr id="33" name="TextBox 32"/>
            <p:cNvSpPr txBox="1"/>
            <p:nvPr/>
          </p:nvSpPr>
          <p:spPr>
            <a:xfrm>
              <a:off x="3820057" y="1622069"/>
              <a:ext cx="45383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chim chích chòe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35000" y="2138315"/>
              <a:ext cx="5520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 lời bài: Bắc kim thang – Dân ca Nam Bộ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35000" y="2459912"/>
              <a:ext cx="5520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 mới: Việt Anh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93040" y="3668968"/>
            <a:ext cx="4113427" cy="353464"/>
            <a:chOff x="979977" y="3734283"/>
            <a:chExt cx="4113427" cy="35346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261" y="3734283"/>
              <a:ext cx="545749" cy="35346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77" y="3734283"/>
              <a:ext cx="545749" cy="35346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655" y="3734283"/>
              <a:ext cx="545749" cy="35346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22" y="3734283"/>
              <a:ext cx="545749" cy="353464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034700" y="4840375"/>
            <a:ext cx="4061175" cy="366527"/>
            <a:chOff x="979977" y="3721220"/>
            <a:chExt cx="4061175" cy="36652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206" y="3734283"/>
              <a:ext cx="545749" cy="35346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77" y="3734283"/>
              <a:ext cx="545749" cy="35346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403" y="3721220"/>
              <a:ext cx="545749" cy="35346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048" y="3734283"/>
              <a:ext cx="545749" cy="353464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913686" y="6097809"/>
            <a:ext cx="4113427" cy="366527"/>
            <a:chOff x="979977" y="3721220"/>
            <a:chExt cx="4113427" cy="36652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009" y="3734283"/>
              <a:ext cx="545749" cy="35346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77" y="3734283"/>
              <a:ext cx="545749" cy="35346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655" y="3721220"/>
              <a:ext cx="545749" cy="35346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434" y="3734283"/>
              <a:ext cx="545749" cy="353464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6249975" y="3654979"/>
            <a:ext cx="3891356" cy="353464"/>
            <a:chOff x="979977" y="3734283"/>
            <a:chExt cx="3891356" cy="35346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387" y="3734283"/>
              <a:ext cx="545749" cy="35346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77" y="3734283"/>
              <a:ext cx="545749" cy="35346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584" y="3734283"/>
              <a:ext cx="545749" cy="35346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859" y="3734283"/>
              <a:ext cx="545749" cy="353464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6164108" y="4884175"/>
            <a:ext cx="3760726" cy="353464"/>
            <a:chOff x="979977" y="3734283"/>
            <a:chExt cx="3760726" cy="353464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5939" y="3734283"/>
              <a:ext cx="545749" cy="35346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77" y="3734283"/>
              <a:ext cx="545749" cy="35346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954" y="3734283"/>
              <a:ext cx="545749" cy="353464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733" y="3734283"/>
              <a:ext cx="545749" cy="353464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380604" y="6097809"/>
            <a:ext cx="5464013" cy="366527"/>
            <a:chOff x="979977" y="3721220"/>
            <a:chExt cx="5322559" cy="36652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142" y="3734283"/>
              <a:ext cx="545749" cy="353464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77" y="3734283"/>
              <a:ext cx="545749" cy="353464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454" y="3734283"/>
              <a:ext cx="545749" cy="353464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4081" y="3734283"/>
              <a:ext cx="545749" cy="353464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787" y="3721220"/>
              <a:ext cx="545749" cy="353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9889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2140" y="-100135"/>
            <a:ext cx="3032113" cy="1910663"/>
            <a:chOff x="-31336" y="186931"/>
            <a:chExt cx="3032113" cy="19106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852" y="318849"/>
              <a:ext cx="727925" cy="73628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773" y="186931"/>
              <a:ext cx="943564" cy="10001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560" flipH="1">
              <a:off x="-31336" y="353792"/>
              <a:ext cx="3008995" cy="174380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13686" y="3039978"/>
            <a:ext cx="11100357" cy="3022485"/>
            <a:chOff x="1091643" y="2267593"/>
            <a:chExt cx="11100357" cy="3022485"/>
          </a:xfrm>
        </p:grpSpPr>
        <p:sp>
          <p:nvSpPr>
            <p:cNvPr id="7" name="TextBox 6"/>
            <p:cNvSpPr txBox="1"/>
            <p:nvPr/>
          </p:nvSpPr>
          <p:spPr>
            <a:xfrm>
              <a:off x="1091643" y="226759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chim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là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chim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chích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chòe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91643" y="354800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Trưa 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nắng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hè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mà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 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trường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91643" y="482841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Ấy thế mà 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chịu đội mũ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42065" y="2271436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 đến mới </a:t>
              </a:r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 </a:t>
              </a:r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 nằm rên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42065" y="354800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Ôi ôi đau quá nhức cả đầu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2065" y="4824570"/>
              <a:ext cx="5849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Chích chòe ta cảm liền suốt ba ngày đêm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95734" y="1504069"/>
            <a:ext cx="7835323" cy="1237953"/>
            <a:chOff x="3820057" y="1622069"/>
            <a:chExt cx="7835323" cy="1237953"/>
          </a:xfrm>
        </p:grpSpPr>
        <p:sp>
          <p:nvSpPr>
            <p:cNvPr id="15" name="TextBox 14"/>
            <p:cNvSpPr txBox="1"/>
            <p:nvPr/>
          </p:nvSpPr>
          <p:spPr>
            <a:xfrm>
              <a:off x="3820057" y="1622069"/>
              <a:ext cx="45383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chim chích chòe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35000" y="2138315"/>
              <a:ext cx="5520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 lời bài: Bắc kim thang – Dân ca Nam Bộ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35000" y="2459912"/>
              <a:ext cx="5520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 mới: Việt Anh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91420" y="4897711"/>
            <a:ext cx="3798765" cy="409359"/>
            <a:chOff x="913686" y="3623531"/>
            <a:chExt cx="3798765" cy="40935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86" y="3623531"/>
              <a:ext cx="593274" cy="40935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508" y="3623531"/>
              <a:ext cx="593274" cy="40935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415" y="3623531"/>
              <a:ext cx="593274" cy="40935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977" y="3623531"/>
              <a:ext cx="593274" cy="40935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145" y="3623531"/>
              <a:ext cx="593274" cy="40935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413" y="3623531"/>
              <a:ext cx="593274" cy="40935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177" y="3623531"/>
              <a:ext cx="593274" cy="40935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257116" y="6110872"/>
            <a:ext cx="5622650" cy="409359"/>
            <a:chOff x="913686" y="3623531"/>
            <a:chExt cx="5622650" cy="40935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86" y="3623531"/>
              <a:ext cx="593274" cy="40935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001" y="3623531"/>
              <a:ext cx="593274" cy="40935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681" y="3623531"/>
              <a:ext cx="593274" cy="40935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253" y="3623531"/>
              <a:ext cx="593274" cy="40935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163" y="3623531"/>
              <a:ext cx="593274" cy="40935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167" y="3623531"/>
              <a:ext cx="593274" cy="40935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062" y="3623531"/>
              <a:ext cx="593274" cy="40935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564" y="3623531"/>
              <a:ext cx="593274" cy="40935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907" y="3623531"/>
              <a:ext cx="593274" cy="40935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993040" y="3668968"/>
            <a:ext cx="4113427" cy="353464"/>
            <a:chOff x="979977" y="3734283"/>
            <a:chExt cx="4113427" cy="35346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261" y="3734283"/>
              <a:ext cx="545749" cy="35346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77" y="3734283"/>
              <a:ext cx="545749" cy="35346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7655" y="3734283"/>
              <a:ext cx="545749" cy="35346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922" y="3734283"/>
              <a:ext cx="545749" cy="35346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034700" y="4840375"/>
            <a:ext cx="4061175" cy="366527"/>
            <a:chOff x="979977" y="3721220"/>
            <a:chExt cx="4061175" cy="36652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206" y="3734283"/>
              <a:ext cx="545749" cy="35346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977" y="3734283"/>
              <a:ext cx="545749" cy="35346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403" y="3721220"/>
              <a:ext cx="545749" cy="35346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048" y="3734283"/>
              <a:ext cx="545749" cy="35346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913686" y="6166431"/>
            <a:ext cx="4023712" cy="353800"/>
            <a:chOff x="913686" y="6166431"/>
            <a:chExt cx="4023712" cy="353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686" y="6166431"/>
              <a:ext cx="406782" cy="336777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631" y="6183454"/>
              <a:ext cx="406782" cy="33677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0651" y="6183454"/>
              <a:ext cx="406782" cy="33677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771" y="6166431"/>
              <a:ext cx="406782" cy="33677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9472" y="6183454"/>
              <a:ext cx="406782" cy="33677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616" y="6183454"/>
              <a:ext cx="406782" cy="336777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6261645" y="3637014"/>
            <a:ext cx="3798424" cy="353800"/>
            <a:chOff x="834174" y="6166431"/>
            <a:chExt cx="3798424" cy="35380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74" y="6166431"/>
              <a:ext cx="406782" cy="33677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371" y="6183454"/>
              <a:ext cx="406782" cy="33677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2775" y="6183454"/>
              <a:ext cx="406782" cy="336777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197" y="6166431"/>
              <a:ext cx="406782" cy="336777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152" y="6183454"/>
              <a:ext cx="406782" cy="336777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816" y="6183454"/>
              <a:ext cx="406782" cy="336777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02" y="201009"/>
            <a:ext cx="1782438" cy="1751245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3275823" y="146313"/>
            <a:ext cx="8124408" cy="1223417"/>
            <a:chOff x="3275823" y="146313"/>
            <a:chExt cx="8124408" cy="1223417"/>
          </a:xfrm>
        </p:grpSpPr>
        <p:sp>
          <p:nvSpPr>
            <p:cNvPr id="13" name="TextBox 12"/>
            <p:cNvSpPr txBox="1"/>
            <p:nvPr/>
          </p:nvSpPr>
          <p:spPr>
            <a:xfrm>
              <a:off x="3275823" y="261734"/>
              <a:ext cx="81244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&amp;==============================!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939329" y="368784"/>
              <a:ext cx="3867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Hòa tấu nhạc cụ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0924" y="146313"/>
              <a:ext cx="662217" cy="854164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715" y="183894"/>
              <a:ext cx="460673" cy="815775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478" y="183894"/>
              <a:ext cx="686427" cy="868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2845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2140" y="-100135"/>
            <a:ext cx="3032113" cy="1910663"/>
            <a:chOff x="-31336" y="186931"/>
            <a:chExt cx="3032113" cy="19106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852" y="318849"/>
              <a:ext cx="727925" cy="7362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773" y="186931"/>
              <a:ext cx="943564" cy="1000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560" flipH="1">
              <a:off x="-31336" y="353792"/>
              <a:ext cx="3008995" cy="174380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379890" y="-26363"/>
            <a:ext cx="5720031" cy="1556775"/>
            <a:chOff x="4188614" y="157201"/>
            <a:chExt cx="7963089" cy="1556775"/>
          </a:xfrm>
        </p:grpSpPr>
        <p:sp>
          <p:nvSpPr>
            <p:cNvPr id="18" name="TextBox 17"/>
            <p:cNvSpPr txBox="1"/>
            <p:nvPr/>
          </p:nvSpPr>
          <p:spPr>
            <a:xfrm>
              <a:off x="4188614" y="157201"/>
              <a:ext cx="7963089" cy="1556775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sz="660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&amp;========================!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56414">
              <a:off x="5401703" y="612246"/>
              <a:ext cx="5606658" cy="571526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pPr algn="ctr"/>
              <a:r>
                <a:rPr lang="en-US" sz="28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 biểu diễn bài hát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72048" y="1681869"/>
            <a:ext cx="7752910" cy="5063765"/>
            <a:chOff x="4614202" y="438746"/>
            <a:chExt cx="7221037" cy="5261804"/>
          </a:xfrm>
        </p:grpSpPr>
        <p:sp>
          <p:nvSpPr>
            <p:cNvPr id="27" name="Flowchart: Merge 26"/>
            <p:cNvSpPr/>
            <p:nvPr/>
          </p:nvSpPr>
          <p:spPr>
            <a:xfrm rot="10800000">
              <a:off x="7031542" y="4734635"/>
              <a:ext cx="2382592" cy="965915"/>
            </a:xfrm>
            <a:prstGeom prst="flowChartMerge">
              <a:avLst/>
            </a:prstGeom>
            <a:solidFill>
              <a:srgbClr val="00B050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02" y="438746"/>
              <a:ext cx="7221037" cy="4660507"/>
            </a:xfrm>
            <a:prstGeom prst="rect">
              <a:avLst/>
            </a:prstGeom>
          </p:spPr>
        </p:pic>
      </p:grpSp>
      <p:pic>
        <p:nvPicPr>
          <p:cNvPr id="29" name="CON CHIM CHÍCH CHÒE KARAOKE DỄ HÁT NHẤT - ÂM NHẠC 2 -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61024" y="1980708"/>
            <a:ext cx="6770914" cy="38086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7" y="4408010"/>
            <a:ext cx="1477941" cy="17589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68" y="157185"/>
            <a:ext cx="3085977" cy="12217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1" y="1864698"/>
            <a:ext cx="1329600" cy="210288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55" y="5560732"/>
            <a:ext cx="2329343" cy="12124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95" y="2830882"/>
            <a:ext cx="1704715" cy="137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8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2140" y="-100135"/>
            <a:ext cx="3032113" cy="1910663"/>
            <a:chOff x="-31336" y="186931"/>
            <a:chExt cx="3032113" cy="19106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72852" y="318849"/>
              <a:ext cx="727925" cy="73628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773" y="186931"/>
              <a:ext cx="943564" cy="10001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560" flipH="1">
              <a:off x="-31336" y="353792"/>
              <a:ext cx="3008995" cy="174380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414506" y="-100135"/>
            <a:ext cx="5720031" cy="1556775"/>
            <a:chOff x="4188614" y="157201"/>
            <a:chExt cx="7963089" cy="1556775"/>
          </a:xfrm>
        </p:grpSpPr>
        <p:sp>
          <p:nvSpPr>
            <p:cNvPr id="7" name="TextBox 6"/>
            <p:cNvSpPr txBox="1"/>
            <p:nvPr/>
          </p:nvSpPr>
          <p:spPr>
            <a:xfrm>
              <a:off x="4188614" y="157201"/>
              <a:ext cx="7963089" cy="1556775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r>
                <a:rPr lang="en-US" sz="660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&amp;========================!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6414">
              <a:off x="5401703" y="612246"/>
              <a:ext cx="5606658" cy="571526"/>
            </a:xfrm>
            <a:prstGeom prst="rect">
              <a:avLst/>
            </a:prstGeom>
            <a:noFill/>
          </p:spPr>
          <p:txBody>
            <a:bodyPr wrap="square" rtlCol="0">
              <a:prstTxWarp prst="textWave1">
                <a:avLst/>
              </a:prstTxWarp>
              <a:spAutoFit/>
            </a:bodyPr>
            <a:lstStyle/>
            <a:p>
              <a:pPr algn="ctr"/>
              <a:r>
                <a:rPr lang="en-US" sz="28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 biểu diễn bài hát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4" y="5496900"/>
            <a:ext cx="2425588" cy="9603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91" y="2754551"/>
            <a:ext cx="540110" cy="85423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008884" y="2959383"/>
            <a:ext cx="5849935" cy="3499704"/>
            <a:chOff x="1064058" y="2267593"/>
            <a:chExt cx="5849935" cy="3499704"/>
          </a:xfrm>
        </p:grpSpPr>
        <p:sp>
          <p:nvSpPr>
            <p:cNvPr id="19" name="TextBox 18"/>
            <p:cNvSpPr txBox="1"/>
            <p:nvPr/>
          </p:nvSpPr>
          <p:spPr>
            <a:xfrm>
              <a:off x="1091643" y="2267593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 con chim là chim chích chòe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1643" y="2951896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Trưa nắng hè mà đi đến trường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91643" y="3592482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Ấy thế mà không chịu đội mũ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64058" y="4203920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Tối đến mới về nhà nằm rên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4058" y="4765342"/>
              <a:ext cx="4729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Ôi ôi đau quá nhức cả đầu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64058" y="5305632"/>
              <a:ext cx="5849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Chích chòe ta cảm liền suốt ba ngày đêm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08884" y="1468362"/>
            <a:ext cx="7835323" cy="1237953"/>
            <a:chOff x="3820057" y="1622069"/>
            <a:chExt cx="7835323" cy="1237953"/>
          </a:xfrm>
        </p:grpSpPr>
        <p:sp>
          <p:nvSpPr>
            <p:cNvPr id="26" name="TextBox 25"/>
            <p:cNvSpPr txBox="1"/>
            <p:nvPr/>
          </p:nvSpPr>
          <p:spPr>
            <a:xfrm>
              <a:off x="3820057" y="1622069"/>
              <a:ext cx="45383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 chim chích chòe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35000" y="2138315"/>
              <a:ext cx="5520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 lời bài: Bắc kim thang – Dân ca Nam Bộ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35000" y="2459912"/>
              <a:ext cx="55203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 mới: Việt Anh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36" y="4085626"/>
            <a:ext cx="476719" cy="8457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82" y="3362201"/>
            <a:ext cx="481931" cy="8804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72" y="4709235"/>
            <a:ext cx="609981" cy="802012"/>
          </a:xfrm>
          <a:prstGeom prst="rect">
            <a:avLst/>
          </a:prstGeom>
        </p:spPr>
      </p:pic>
      <p:sp>
        <p:nvSpPr>
          <p:cNvPr id="36" name="Left Brace 35"/>
          <p:cNvSpPr/>
          <p:nvPr/>
        </p:nvSpPr>
        <p:spPr>
          <a:xfrm>
            <a:off x="3688984" y="5644011"/>
            <a:ext cx="302812" cy="666093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44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6418" y="41"/>
            <a:ext cx="8282038" cy="1245230"/>
            <a:chOff x="0" y="41692"/>
            <a:chExt cx="8282038" cy="1245230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178926"/>
              <a:ext cx="8282038" cy="1107996"/>
              <a:chOff x="1782708" y="154411"/>
              <a:chExt cx="8385995" cy="110799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782708" y="154411"/>
                <a:ext cx="838599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>
                    <a:solidFill>
                      <a:srgbClr val="0070C0"/>
                    </a:solidFill>
                    <a:latin typeface="MusiQwik" panose="02000000000000000000" pitchFamily="2" charset="0"/>
                  </a:rPr>
                  <a:t>&amp;=====================================!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212246" y="307074"/>
                <a:ext cx="73349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1397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 dụng song loan gõ đệm theo hình tiết tấu</a:t>
                </a: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7153" y="41692"/>
              <a:ext cx="662217" cy="85416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914729" y="1374910"/>
            <a:ext cx="5891584" cy="1406025"/>
            <a:chOff x="221116" y="4988134"/>
            <a:chExt cx="5175238" cy="1289955"/>
          </a:xfrm>
        </p:grpSpPr>
        <p:grpSp>
          <p:nvGrpSpPr>
            <p:cNvPr id="10" name="Group 9"/>
            <p:cNvGrpSpPr/>
            <p:nvPr/>
          </p:nvGrpSpPr>
          <p:grpSpPr>
            <a:xfrm>
              <a:off x="221116" y="4988134"/>
              <a:ext cx="5175238" cy="955080"/>
              <a:chOff x="373138" y="4988134"/>
              <a:chExt cx="5175238" cy="955080"/>
            </a:xfrm>
          </p:grpSpPr>
          <p:pic>
            <p:nvPicPr>
              <p:cNvPr id="18" name="Picture 17" descr="Screen Clippin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4422" y="5066540"/>
                <a:ext cx="1087356" cy="857370"/>
              </a:xfrm>
              <a:prstGeom prst="rect">
                <a:avLst/>
              </a:prstGeom>
            </p:spPr>
          </p:pic>
          <p:pic>
            <p:nvPicPr>
              <p:cNvPr id="19" name="Picture 18" descr="Screen Clippin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371" y="5082653"/>
                <a:ext cx="1082283" cy="695422"/>
              </a:xfrm>
              <a:prstGeom prst="rect">
                <a:avLst/>
              </a:prstGeom>
            </p:spPr>
          </p:pic>
          <p:pic>
            <p:nvPicPr>
              <p:cNvPr id="20" name="Picture 19" descr="Screen Clippin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7529" y="5115567"/>
                <a:ext cx="1071840" cy="695422"/>
              </a:xfrm>
              <a:prstGeom prst="rect">
                <a:avLst/>
              </a:prstGeom>
            </p:spPr>
          </p:pic>
          <p:pic>
            <p:nvPicPr>
              <p:cNvPr id="21" name="Picture 20" descr="Screen Clipping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5082" y="5084119"/>
                <a:ext cx="883294" cy="809738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806028" y="4988134"/>
                <a:ext cx="3366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MusiSync" panose="02000000000000000000" pitchFamily="2" charset="0"/>
                  </a:rPr>
                  <a:t>’</a:t>
                </a:r>
                <a:endParaRPr lang="en-US" sz="54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73138" y="5019884"/>
                <a:ext cx="53713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latin typeface="MusiSync" panose="02000000000000000000" pitchFamily="2" charset="0"/>
                  </a:rPr>
                  <a:t>@</a:t>
                </a:r>
                <a:endParaRPr lang="en-US" sz="5400" b="1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85121" y="5014260"/>
                <a:ext cx="33662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MusiSync" panose="02000000000000000000" pitchFamily="2" charset="0"/>
                  </a:rPr>
                  <a:t>’</a:t>
                </a:r>
                <a:endParaRPr lang="en-US" sz="540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59" y="5997422"/>
              <a:ext cx="349105" cy="2806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697" y="5997422"/>
              <a:ext cx="349105" cy="280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052" y="5986915"/>
              <a:ext cx="349105" cy="2806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5143" y="5986915"/>
              <a:ext cx="349105" cy="28066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175" y="5986915"/>
              <a:ext cx="349105" cy="28066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222" y="5975424"/>
              <a:ext cx="349105" cy="28066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114" y="5963716"/>
              <a:ext cx="349105" cy="28066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856856" y="136376"/>
            <a:ext cx="3213639" cy="1582075"/>
            <a:chOff x="9061696" y="2236806"/>
            <a:chExt cx="3213639" cy="1582075"/>
          </a:xfrm>
        </p:grpSpPr>
        <p:grpSp>
          <p:nvGrpSpPr>
            <p:cNvPr id="26" name="Group 25"/>
            <p:cNvGrpSpPr/>
            <p:nvPr/>
          </p:nvGrpSpPr>
          <p:grpSpPr>
            <a:xfrm flipH="1">
              <a:off x="9061696" y="2236806"/>
              <a:ext cx="3213639" cy="1582075"/>
              <a:chOff x="81958" y="5034141"/>
              <a:chExt cx="2938354" cy="1352712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58" y="5122353"/>
                <a:ext cx="965767" cy="1264500"/>
              </a:xfrm>
              <a:prstGeom prst="rect">
                <a:avLst/>
              </a:prstGeom>
            </p:spPr>
          </p:pic>
          <p:sp>
            <p:nvSpPr>
              <p:cNvPr id="29" name="Rounded Rectangular Callout 28"/>
              <p:cNvSpPr/>
              <p:nvPr/>
            </p:nvSpPr>
            <p:spPr>
              <a:xfrm rot="5400000">
                <a:off x="1575664" y="4576878"/>
                <a:ext cx="987385" cy="1901911"/>
              </a:xfrm>
              <a:prstGeom prst="wedgeRoundRectCallou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en-US" sz="9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9061697" y="2300210"/>
              <a:ext cx="208009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em hãy sử dụng nhạc cụ song loan và các nhạc cụ khác để gõ đệm theo hình tiết tấu dưới đây nhé!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53" y="5681564"/>
            <a:ext cx="420376" cy="3534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73" y="3489919"/>
            <a:ext cx="1318601" cy="136800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78" y="5680719"/>
            <a:ext cx="420376" cy="3534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18" y="5680719"/>
            <a:ext cx="420376" cy="3534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653" y="5680719"/>
            <a:ext cx="420376" cy="353464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7060250" y="5553071"/>
            <a:ext cx="1015092" cy="501669"/>
            <a:chOff x="6027671" y="5381165"/>
            <a:chExt cx="1015092" cy="50166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671" y="5405337"/>
              <a:ext cx="692025" cy="47749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738" y="5381165"/>
              <a:ext cx="692025" cy="477497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398" y="5587201"/>
            <a:ext cx="692025" cy="477497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9445787" y="5577243"/>
            <a:ext cx="1017889" cy="487820"/>
            <a:chOff x="8413208" y="5405337"/>
            <a:chExt cx="1017889" cy="48782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3208" y="5415660"/>
              <a:ext cx="692025" cy="477497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072" y="5405337"/>
              <a:ext cx="692025" cy="477497"/>
            </a:xfrm>
            <a:prstGeom prst="rect">
              <a:avLst/>
            </a:prstGeom>
          </p:spPr>
        </p:pic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28" y="5562428"/>
            <a:ext cx="692025" cy="477497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2041296" y="4478946"/>
            <a:ext cx="44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@</a:t>
            </a:r>
            <a:endParaRPr lang="en-US" sz="5400" b="1">
              <a:solidFill>
                <a:srgbClr val="7030A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691181" y="4478946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q </a:t>
            </a:r>
            <a:endParaRPr lang="en-US" sz="5400"/>
          </a:p>
        </p:txBody>
      </p:sp>
      <p:sp>
        <p:nvSpPr>
          <p:cNvPr id="64" name="Rectangle 63"/>
          <p:cNvSpPr/>
          <p:nvPr/>
        </p:nvSpPr>
        <p:spPr>
          <a:xfrm>
            <a:off x="3547729" y="4478946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q</a:t>
            </a:r>
            <a:endParaRPr lang="en-US" sz="5400"/>
          </a:p>
        </p:txBody>
      </p:sp>
      <p:sp>
        <p:nvSpPr>
          <p:cNvPr id="65" name="Rectangle 64"/>
          <p:cNvSpPr/>
          <p:nvPr/>
        </p:nvSpPr>
        <p:spPr>
          <a:xfrm>
            <a:off x="6468057" y="4450416"/>
            <a:ext cx="357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’</a:t>
            </a:r>
            <a:endParaRPr lang="en-US" sz="5400"/>
          </a:p>
        </p:txBody>
      </p:sp>
      <p:sp>
        <p:nvSpPr>
          <p:cNvPr id="66" name="Rectangle 65"/>
          <p:cNvSpPr/>
          <p:nvPr/>
        </p:nvSpPr>
        <p:spPr>
          <a:xfrm>
            <a:off x="7162480" y="4474588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n</a:t>
            </a:r>
            <a:endParaRPr lang="en-US" sz="5400"/>
          </a:p>
        </p:txBody>
      </p:sp>
      <p:sp>
        <p:nvSpPr>
          <p:cNvPr id="67" name="Rectangle 66"/>
          <p:cNvSpPr/>
          <p:nvPr/>
        </p:nvSpPr>
        <p:spPr>
          <a:xfrm>
            <a:off x="4203235" y="4478946"/>
            <a:ext cx="357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’</a:t>
            </a:r>
            <a:endParaRPr lang="en-US" sz="5400"/>
          </a:p>
        </p:txBody>
      </p:sp>
      <p:sp>
        <p:nvSpPr>
          <p:cNvPr id="68" name="Rectangle 67"/>
          <p:cNvSpPr/>
          <p:nvPr/>
        </p:nvSpPr>
        <p:spPr>
          <a:xfrm>
            <a:off x="4841452" y="4478946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q</a:t>
            </a:r>
            <a:endParaRPr lang="en-US" sz="5400"/>
          </a:p>
        </p:txBody>
      </p:sp>
      <p:sp>
        <p:nvSpPr>
          <p:cNvPr id="69" name="Rectangle 68"/>
          <p:cNvSpPr/>
          <p:nvPr/>
        </p:nvSpPr>
        <p:spPr>
          <a:xfrm>
            <a:off x="5716248" y="4450416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q</a:t>
            </a:r>
            <a:endParaRPr lang="en-US" sz="5400"/>
          </a:p>
        </p:txBody>
      </p:sp>
      <p:sp>
        <p:nvSpPr>
          <p:cNvPr id="70" name="Rectangle 69"/>
          <p:cNvSpPr/>
          <p:nvPr/>
        </p:nvSpPr>
        <p:spPr>
          <a:xfrm>
            <a:off x="8419797" y="4452343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q</a:t>
            </a:r>
            <a:endParaRPr lang="en-US" sz="5400"/>
          </a:p>
        </p:txBody>
      </p:sp>
      <p:sp>
        <p:nvSpPr>
          <p:cNvPr id="71" name="Rectangle 70"/>
          <p:cNvSpPr/>
          <p:nvPr/>
        </p:nvSpPr>
        <p:spPr>
          <a:xfrm>
            <a:off x="9026085" y="4474588"/>
            <a:ext cx="357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’</a:t>
            </a:r>
            <a:endParaRPr lang="en-US" sz="5400"/>
          </a:p>
        </p:txBody>
      </p:sp>
      <p:sp>
        <p:nvSpPr>
          <p:cNvPr id="72" name="Rectangle 71"/>
          <p:cNvSpPr/>
          <p:nvPr/>
        </p:nvSpPr>
        <p:spPr>
          <a:xfrm>
            <a:off x="11346131" y="4437379"/>
            <a:ext cx="320191" cy="936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’</a:t>
            </a:r>
            <a:endParaRPr lang="en-US" sz="5400"/>
          </a:p>
        </p:txBody>
      </p:sp>
      <p:sp>
        <p:nvSpPr>
          <p:cNvPr id="73" name="Rectangle 72"/>
          <p:cNvSpPr/>
          <p:nvPr/>
        </p:nvSpPr>
        <p:spPr>
          <a:xfrm>
            <a:off x="9540041" y="4439909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n</a:t>
            </a:r>
            <a:endParaRPr lang="en-US" sz="5400"/>
          </a:p>
        </p:txBody>
      </p:sp>
      <p:sp>
        <p:nvSpPr>
          <p:cNvPr id="74" name="Rectangle 73"/>
          <p:cNvSpPr/>
          <p:nvPr/>
        </p:nvSpPr>
        <p:spPr>
          <a:xfrm>
            <a:off x="10797358" y="440381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7030A0"/>
                </a:solidFill>
                <a:latin typeface="MusiSync" panose="02000000000000000000" pitchFamily="2" charset="0"/>
              </a:rPr>
              <a:t>q</a:t>
            </a:r>
            <a:endParaRPr lang="en-US" sz="5400"/>
          </a:p>
        </p:txBody>
      </p:sp>
      <p:sp>
        <p:nvSpPr>
          <p:cNvPr id="75" name="TextBox 74"/>
          <p:cNvSpPr txBox="1"/>
          <p:nvPr/>
        </p:nvSpPr>
        <p:spPr>
          <a:xfrm>
            <a:off x="2827943" y="3816082"/>
            <a:ext cx="1900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624475" y="3821432"/>
            <a:ext cx="1900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2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8707" y="1718451"/>
            <a:ext cx="208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tiết tấu 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5127" y="3003260"/>
            <a:ext cx="208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tiết tấu 2</a:t>
            </a:r>
          </a:p>
        </p:txBody>
      </p:sp>
    </p:spTree>
    <p:extLst>
      <p:ext uri="{BB962C8B-B14F-4D97-AF65-F5344CB8AC3E}">
        <p14:creationId xmlns:p14="http://schemas.microsoft.com/office/powerpoint/2010/main" val="42881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 THANH NHẠC CỤ 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 THANH NHẠC CỤ 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 THANH NHẠC CỤ 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 THANH NHẠC CỤ 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NHẠC CỤ SONG LOAN D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 THANH NHẠC CỤ 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NHẠC CỤ SONG LOAN DƠ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3" presetClass="emph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ÂM THANH NHẠC CỤ 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  <p:bldP spid="68" grpId="0"/>
      <p:bldP spid="69" grpId="0"/>
      <p:bldP spid="70" grpId="0"/>
      <p:bldP spid="73" grpId="0"/>
      <p:bldP spid="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695</Words>
  <Application>Microsoft Office PowerPoint</Application>
  <PresentationFormat>Widescreen</PresentationFormat>
  <Paragraphs>119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MusiQwik</vt:lpstr>
      <vt:lpstr>MusiSync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datptd3cntt1@icloud.com</cp:lastModifiedBy>
  <cp:revision>75</cp:revision>
  <dcterms:created xsi:type="dcterms:W3CDTF">2021-07-27T01:23:34Z</dcterms:created>
  <dcterms:modified xsi:type="dcterms:W3CDTF">2021-10-28T10:51:23Z</dcterms:modified>
</cp:coreProperties>
</file>