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58" r:id="rId4"/>
    <p:sldId id="257" r:id="rId5"/>
    <p:sldId id="295" r:id="rId6"/>
    <p:sldId id="279" r:id="rId7"/>
    <p:sldId id="287" r:id="rId8"/>
    <p:sldId id="289" r:id="rId9"/>
    <p:sldId id="292" r:id="rId10"/>
    <p:sldId id="280" r:id="rId11"/>
    <p:sldId id="265" r:id="rId12"/>
    <p:sldId id="266" r:id="rId13"/>
    <p:sldId id="268" r:id="rId14"/>
    <p:sldId id="270" r:id="rId15"/>
    <p:sldId id="271" r:id="rId16"/>
    <p:sldId id="262" r:id="rId17"/>
    <p:sldId id="296" r:id="rId18"/>
    <p:sldId id="272" r:id="rId19"/>
    <p:sldId id="273" r:id="rId20"/>
    <p:sldId id="281" r:id="rId21"/>
    <p:sldId id="294" r:id="rId22"/>
    <p:sldId id="263" r:id="rId23"/>
    <p:sldId id="275" r:id="rId24"/>
    <p:sldId id="297" r:id="rId25"/>
    <p:sldId id="278" r:id="rId26"/>
    <p:sldId id="299" r:id="rId27"/>
    <p:sldId id="298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F3"/>
    <a:srgbClr val="ECECEC"/>
    <a:srgbClr val="0000FF"/>
    <a:srgbClr val="FFFF2D"/>
    <a:srgbClr val="FFFF1D"/>
    <a:srgbClr val="EAEAEA"/>
    <a:srgbClr val="E4E4E4"/>
    <a:srgbClr val="E8E8E8"/>
    <a:srgbClr val="DBDBDB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6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F373-7229-428E-9E7B-D8463FCAED0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A0215-28F7-427C-9A3D-8F3F2818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40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2.mp3"/><Relationship Id="rId16" Type="http://schemas.openxmlformats.org/officeDocument/2006/relationships/image" Target="../media/image24.emf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5" y="12855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743199"/>
            <a:ext cx="51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istrator\Desktop\giáo án lớp 1\ANH SGK MOI 20 - 21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7" y="3204864"/>
            <a:ext cx="8787570" cy="31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" y="1600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1085" y="1447800"/>
            <a:ext cx="4267200" cy="35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6" y="2057400"/>
            <a:ext cx="8747680" cy="82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3" y="3070034"/>
            <a:ext cx="8747680" cy="82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" y="1981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0"/>
            <a:ext cx="8702088" cy="6705600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1312" y="3764763"/>
            <a:ext cx="9121379" cy="34742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7" y="638457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6" y="3388631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48284" y="980111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7" y="140149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39" y="123093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4" y="409122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14" y="2671545"/>
            <a:ext cx="791078" cy="1000091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600202" y="2522762"/>
            <a:ext cx="6575978" cy="3020789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99">
              <a:lnSpc>
                <a:spcPct val="150000"/>
              </a:lnSpc>
              <a:defRPr/>
            </a:pPr>
            <a:r>
              <a:rPr lang="en-US" sz="11992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</a:t>
            </a:r>
            <a:r>
              <a:rPr lang="vi-VN" sz="119925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CON</a:t>
            </a:r>
            <a:r>
              <a:rPr lang="en-US" sz="119925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119925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820799">
              <a:lnSpc>
                <a:spcPct val="150000"/>
              </a:lnSpc>
              <a:defRPr/>
            </a:pPr>
            <a:r>
              <a:rPr lang="en-US" sz="11992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pic>
        <p:nvPicPr>
          <p:cNvPr id="19" name="5c44c091b8da2">
            <a:hlinkClick r:id="" action="ppaction://media"/>
            <a:extLst>
              <a:ext uri="{FF2B5EF4-FFF2-40B4-BE49-F238E27FC236}">
                <a16:creationId xmlns:a16="http://schemas.microsoft.com/office/drawing/2014/main" id="{EF41BA1A-6211-4F36-8C98-4C6202B60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92263" y="478631"/>
            <a:ext cx="457200" cy="457200"/>
          </a:xfrm>
          <a:prstGeom prst="rect">
            <a:avLst/>
          </a:prstGeom>
        </p:spPr>
      </p:pic>
      <p:sp>
        <p:nvSpPr>
          <p:cNvPr id="41" name="文本框 15">
            <a:extLst>
              <a:ext uri="{FF2B5EF4-FFF2-40B4-BE49-F238E27FC236}">
                <a16:creationId xmlns:a16="http://schemas.microsoft.com/office/drawing/2014/main" id="{E080B364-93EE-4D75-957B-4C7DF73757F2}"/>
              </a:ext>
            </a:extLst>
          </p:cNvPr>
          <p:cNvSpPr txBox="1"/>
          <p:nvPr/>
        </p:nvSpPr>
        <p:spPr>
          <a:xfrm>
            <a:off x="2808907" y="4531424"/>
            <a:ext cx="363912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560" b="1" noProof="1">
                <a:solidFill>
                  <a:srgbClr val="FF0000"/>
                </a:solidFill>
                <a:latin typeface="#Li-N UTM Edwardian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Cô giáo: Lê Thị Thu Hồng</a:t>
            </a:r>
          </a:p>
        </p:txBody>
      </p:sp>
      <p:pic>
        <p:nvPicPr>
          <p:cNvPr id="42" name="图片 10">
            <a:extLst>
              <a:ext uri="{FF2B5EF4-FFF2-40B4-BE49-F238E27FC236}">
                <a16:creationId xmlns:a16="http://schemas.microsoft.com/office/drawing/2014/main" id="{B5D7D44A-5CB0-408A-8CA8-857F73D53F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3686" y="3665600"/>
            <a:ext cx="1221762" cy="772696"/>
          </a:xfrm>
          <a:prstGeom prst="rect">
            <a:avLst/>
          </a:prstGeom>
        </p:spPr>
      </p:pic>
      <p:sp>
        <p:nvSpPr>
          <p:cNvPr id="43" name="文本框 5">
            <a:extLst>
              <a:ext uri="{FF2B5EF4-FFF2-40B4-BE49-F238E27FC236}">
                <a16:creationId xmlns:a16="http://schemas.microsoft.com/office/drawing/2014/main" id="{C0CD1A9C-1143-4B8F-822E-439DAAC086C8}"/>
              </a:ext>
            </a:extLst>
          </p:cNvPr>
          <p:cNvSpPr txBox="1"/>
          <p:nvPr/>
        </p:nvSpPr>
        <p:spPr>
          <a:xfrm>
            <a:off x="3566393" y="3770798"/>
            <a:ext cx="223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1A4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0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74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  <p:bldP spid="4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ốt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……..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ì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uồn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bã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ui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935" y="488370"/>
            <a:ext cx="897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5. Chọn từ ngữ để hoàn thiện câu và viết câu vào vở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2969 0.14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7842" y="762000"/>
            <a:ext cx="782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0"/>
            <a:ext cx="8741355" cy="167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giáo án lớp 1\ANH SGK MOI 20 - 21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3" y="1904902"/>
            <a:ext cx="7301603" cy="49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114" y="1051740"/>
            <a:ext cx="1911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hơi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4819" y="1059129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ấu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2550" y="104547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hát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6340" y="1044351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inh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136" y="45516"/>
            <a:ext cx="897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6. Quan sát tranh và dùng từ ngữ trong khung để nói theo tranh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281" y="1081009"/>
            <a:ext cx="8218259" cy="546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06284 0.1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9115 0.316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36181 0.53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61146 0.65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3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2860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iáo án lớp 1\ANH SGK MOI 20 - 21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9638"/>
            <a:ext cx="897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Arial-SGK-TV" pitchFamily="2" charset="0"/>
                <a:cs typeface="Arial-SGK-TV" pitchFamily="2" charset="0"/>
              </a:rPr>
              <a:t>7. Nghe viết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8282338" cy="1219200"/>
          </a:xfrm>
          <a:prstGeom prst="rect">
            <a:avLst/>
          </a:prstGeom>
          <a:solidFill>
            <a:srgbClr val="FB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34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chúc mừng sinh nhật voi con. Nó huơ vòi cảm ơn các bạn.</a:t>
            </a:r>
            <a:endParaRPr lang="en-US" sz="3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83698" r="1196"/>
          <a:stretch/>
        </p:blipFill>
        <p:spPr>
          <a:xfrm>
            <a:off x="0" y="1828800"/>
            <a:ext cx="9143999" cy="1841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84E9B3-B4C3-41C6-98D6-5CC900E083FC}"/>
              </a:ext>
            </a:extLst>
          </p:cNvPr>
          <p:cNvSpPr txBox="1"/>
          <p:nvPr/>
        </p:nvSpPr>
        <p:spPr>
          <a:xfrm>
            <a:off x="457200" y="2211018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Các bạn chúc mừng sinh nhật voi con. Nó huơ</a:t>
            </a:r>
            <a:endParaRPr lang="en-GB" sz="3200" b="1" dirty="0">
              <a:solidFill>
                <a:prstClr val="black"/>
              </a:solidFill>
              <a:latin typeface="HP001 4 hàng" panose="020B0603050302020204" pitchFamily="34" charset="0"/>
              <a:ea typeface="微软雅黑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4E9B3-B4C3-41C6-98D6-5CC900E083FC}"/>
              </a:ext>
            </a:extLst>
          </p:cNvPr>
          <p:cNvSpPr txBox="1"/>
          <p:nvPr/>
        </p:nvSpPr>
        <p:spPr>
          <a:xfrm>
            <a:off x="1" y="2885623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vòi cảm ơn các bạn.</a:t>
            </a:r>
            <a:endParaRPr lang="en-GB" sz="3200" b="1" dirty="0">
              <a:solidFill>
                <a:prstClr val="black"/>
              </a:solidFill>
              <a:latin typeface="HP001 4 hàng" panose="020B06030503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1513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>
            <a:extLst>
              <a:ext uri="{FF2B5EF4-FFF2-40B4-BE49-F238E27FC236}">
                <a16:creationId xmlns:a16="http://schemas.microsoft.com/office/drawing/2014/main" id="{7568B4B3-2A26-43A7-9DBE-BADAA7FB0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" b="2"/>
          <a:stretch/>
        </p:blipFill>
        <p:spPr>
          <a:xfrm>
            <a:off x="34636" y="20782"/>
            <a:ext cx="8991599" cy="6629399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1447800" y="3733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Arial-SGK-TV" pitchFamily="2" charset="0"/>
                <a:cs typeface="Arial-SGK-TV" pitchFamily="2" charset="0"/>
              </a:rPr>
              <a:t>8. Tìm trong hoặc ngoài bài đọc Sinh nhật của voi con từ ngữ có tiếng chứa vần oăc, oac, </a:t>
            </a:r>
            <a:r>
              <a:rPr lang="vi-VN" sz="3200" b="1" dirty="0" smtClean="0">
                <a:latin typeface="Arial-SGK-TV" pitchFamily="2" charset="0"/>
                <a:cs typeface="Arial-SGK-TV" pitchFamily="2" charset="0"/>
              </a:rPr>
              <a:t>uơ, ưa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latin typeface="Arial-SGK-TV" pitchFamily="2" charset="0"/>
                <a:cs typeface="Arial-SGK-TV" pitchFamily="2" charset="0"/>
              </a:rPr>
              <a:t>9.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200" b="1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en-US" sz="32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altLang="en-US" sz="32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146" name="Picture 2" descr="C:\Users\Administrator\Desktop\giáo án lớp 1\ANH SGK MOI 20 - 21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NH SGK MOI 20 - 2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con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48000" y="38862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57150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5300" y="4419600"/>
            <a:ext cx="2019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" y="3429000"/>
            <a:ext cx="2628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5126935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huơ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                                                                      </a:t>
            </a:r>
            <a:r>
              <a:rPr lang="vi-VN" sz="3200" i="1" dirty="0" smtClean="0">
                <a:latin typeface="Arial-SGK-TV" pitchFamily="2" charset="0"/>
                <a:cs typeface="Arial-SGK-TV" pitchFamily="2" charset="0"/>
              </a:rPr>
              <a:t>							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3200" i="1" dirty="0" err="1" smtClean="0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i="1" dirty="0" err="1" smtClean="0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)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855" y="916118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rốt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Gấu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ngoạm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nải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nâu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ngúc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ngoắc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đuôi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Vẹt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mỏ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khoằm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		</a:t>
            </a:r>
            <a:endParaRPr lang="en-US" sz="3200" i="1" dirty="0" smtClean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790280" y="38862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con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029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huơ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                                                                      </a:t>
            </a:r>
            <a:r>
              <a:rPr lang="vi-VN" sz="3200" i="1" dirty="0" smtClean="0">
                <a:latin typeface="Arial-SGK-TV" pitchFamily="2" charset="0"/>
                <a:cs typeface="Arial-SGK-TV" pitchFamily="2" charset="0"/>
              </a:rPr>
              <a:t>							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3200" i="1" dirty="0" err="1" smtClean="0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i="1" dirty="0" err="1" smtClean="0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)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997327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rốt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Gấu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ngoạm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nải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nâu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ngúc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ngoắc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đuôi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Vẹt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mỏ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khoằm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		</a:t>
            </a:r>
            <a:endParaRPr lang="en-US" sz="3200" i="1" dirty="0" smtClean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66800" y="3614651"/>
            <a:ext cx="76200" cy="31726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94710" y="3532969"/>
            <a:ext cx="76200" cy="42943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945580" y="3459540"/>
            <a:ext cx="228600" cy="47238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2382980" y="4038600"/>
            <a:ext cx="152400" cy="38763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019800" y="4038600"/>
            <a:ext cx="152400" cy="38763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59379" y="4488873"/>
            <a:ext cx="263930" cy="395517"/>
            <a:chOff x="5380610" y="4554706"/>
            <a:chExt cx="76893" cy="27432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651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0416" y="682131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nay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con,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bã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rốt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Gấu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ngoạm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nải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nâu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ngúc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ngoắc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đuôi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Vẹt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khoằm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	</a:t>
            </a:r>
            <a:endParaRPr lang="en-US" sz="2800" b="1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78857"/>
            <a:ext cx="515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600" b="1" dirty="0" smtClean="0">
                <a:latin typeface="Arial-SGK-TV" pitchFamily="2" charset="0"/>
                <a:cs typeface="Arial-SGK-TV" pitchFamily="2" charset="0"/>
              </a:rPr>
              <a:t> con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416" y="682131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nay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rốt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Gấu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ngoạm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nải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nâu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đuôi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Vẹt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mỏ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khoằm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	</a:t>
            </a:r>
            <a:endParaRPr lang="en-US" sz="2800" b="1" i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47" y="4991740"/>
            <a:ext cx="89693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huơ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vi-VN" sz="3200" b="1" i="1" dirty="0" smtClean="0">
                <a:latin typeface="Arial-SGK-TV" pitchFamily="2" charset="0"/>
                <a:cs typeface="Arial-SGK-TV" pitchFamily="2" charset="0"/>
              </a:rPr>
              <a:t>                                                        </a:t>
            </a:r>
            <a:r>
              <a:rPr lang="en-US" sz="3200" b="1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i="1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3200" b="1" i="1" dirty="0" err="1">
                <a:latin typeface="Arial-SGK-TV" pitchFamily="2" charset="0"/>
                <a:cs typeface="Arial-SGK-TV" pitchFamily="2" charset="0"/>
              </a:rPr>
              <a:t>Lâm</a:t>
            </a:r>
            <a:r>
              <a:rPr lang="en-US" sz="32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i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200" b="1" i="1" dirty="0">
                <a:latin typeface="Arial-SGK-TV" pitchFamily="2" charset="0"/>
                <a:cs typeface="Arial-SGK-TV" pitchFamily="2" charset="0"/>
              </a:rPr>
              <a:t>)                            </a:t>
            </a:r>
            <a:r>
              <a:rPr lang="vi-VN" sz="3200" b="1" i="1" dirty="0" smtClean="0">
                <a:latin typeface="Arial-SGK-TV" pitchFamily="2" charset="0"/>
                <a:cs typeface="Arial-SGK-TV" pitchFamily="2" charset="0"/>
              </a:rPr>
              <a:t>                           							</a:t>
            </a:r>
            <a:endParaRPr lang="en-US" sz="3200" b="1" i="1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66" y="4991740"/>
            <a:ext cx="8995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huơ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3622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718</Words>
  <Application>Microsoft Office PowerPoint</Application>
  <PresentationFormat>On-screen Show (4:3)</PresentationFormat>
  <Paragraphs>55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微软雅黑</vt:lpstr>
      <vt:lpstr>宋体</vt:lpstr>
      <vt:lpstr>#Li-N UTM Edwardian</vt:lpstr>
      <vt:lpstr>Arial</vt:lpstr>
      <vt:lpstr>Arial-SGK-TV</vt:lpstr>
      <vt:lpstr>Calibri</vt:lpstr>
      <vt:lpstr>等线</vt:lpstr>
      <vt:lpstr>HP001 4 hàng</vt:lpstr>
      <vt:lpstr>Times New Roman</vt:lpstr>
      <vt:lpstr>包图小白体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laptop</cp:lastModifiedBy>
  <cp:revision>98</cp:revision>
  <dcterms:created xsi:type="dcterms:W3CDTF">2006-08-16T00:00:00Z</dcterms:created>
  <dcterms:modified xsi:type="dcterms:W3CDTF">2023-02-02T18:54:09Z</dcterms:modified>
</cp:coreProperties>
</file>