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71" r:id="rId2"/>
    <p:sldId id="292" r:id="rId3"/>
    <p:sldId id="299" r:id="rId4"/>
    <p:sldId id="300" r:id="rId5"/>
    <p:sldId id="310" r:id="rId6"/>
    <p:sldId id="318" r:id="rId7"/>
    <p:sldId id="316" r:id="rId8"/>
    <p:sldId id="317" r:id="rId9"/>
    <p:sldId id="319" r:id="rId10"/>
    <p:sldId id="320" r:id="rId11"/>
    <p:sldId id="306" r:id="rId12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5pPr>
    <a:lvl6pPr marL="2286000" algn="l" defTabSz="914400" rtl="0" eaLnBrk="1" latinLnBrk="0" hangingPunct="1"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6pPr>
    <a:lvl7pPr marL="2743200" algn="l" defTabSz="914400" rtl="0" eaLnBrk="1" latinLnBrk="0" hangingPunct="1"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7pPr>
    <a:lvl8pPr marL="3200400" algn="l" defTabSz="914400" rtl="0" eaLnBrk="1" latinLnBrk="0" hangingPunct="1"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8pPr>
    <a:lvl9pPr marL="3657600" algn="l" defTabSz="914400" rtl="0" eaLnBrk="1" latinLnBrk="0" hangingPunct="1">
      <a:defRPr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FF00"/>
    <a:srgbClr val="E6E6E6"/>
    <a:srgbClr val="FCE4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737" autoAdjust="0"/>
  </p:normalViewPr>
  <p:slideViewPr>
    <p:cSldViewPr>
      <p:cViewPr varScale="1">
        <p:scale>
          <a:sx n="72" d="100"/>
          <a:sy n="72" d="100"/>
        </p:scale>
        <p:origin x="134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111" name="Rectangle 429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049112" name="Rectangle 430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1049113" name="Rectangle 431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9114" name="Rectangle 43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Verdana" panose="020B0604030504040204" pitchFamily="34" charset="0"/>
              </a:rPr>
              <a:t>Click to edit Master text styles</a:t>
            </a:r>
          </a:p>
          <a:p>
            <a:pPr lvl="1"/>
            <a:r>
              <a:rPr lang="en-US" altLang="en-US">
                <a:sym typeface="Verdana" panose="020B0604030504040204" pitchFamily="34" charset="0"/>
              </a:rPr>
              <a:t>Second level</a:t>
            </a:r>
          </a:p>
          <a:p>
            <a:pPr lvl="2"/>
            <a:r>
              <a:rPr lang="en-US" altLang="en-US">
                <a:sym typeface="Verdana" panose="020B0604030504040204" pitchFamily="34" charset="0"/>
              </a:rPr>
              <a:t>Third level</a:t>
            </a:r>
          </a:p>
          <a:p>
            <a:pPr lvl="3"/>
            <a:r>
              <a:rPr lang="en-US" altLang="en-US">
                <a:sym typeface="Verdana" panose="020B0604030504040204" pitchFamily="34" charset="0"/>
              </a:rPr>
              <a:t>Fourth level</a:t>
            </a:r>
          </a:p>
          <a:p>
            <a:pPr lvl="4"/>
            <a:r>
              <a:rPr lang="en-US" altLang="en-US">
                <a:sym typeface="Verdana" panose="020B0604030504040204" pitchFamily="34" charset="0"/>
              </a:rPr>
              <a:t>Fifth level</a:t>
            </a:r>
          </a:p>
        </p:txBody>
      </p:sp>
      <p:sp>
        <p:nvSpPr>
          <p:cNvPr id="1049115" name="Rectangle 433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049116" name="Rectangle 434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1FA3EF-D8E7-4C62-9B0B-135EE5951CEE}" type="slidenum">
              <a:rPr lang="en-US" altLang="en-US"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rgbClr val="000000"/>
        </a:solidFill>
        <a:latin typeface="Verdana" panose="020B0604030504040204" pitchFamily="34" charset="0"/>
        <a:ea typeface="+mn-ea"/>
        <a:cs typeface="+mn-cs"/>
        <a:sym typeface="Verdana" panose="020B060403050404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Rectangle 43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0077D0D2-210B-4402-82DF-BB6CAD699FB3}" type="slidenum">
              <a:rPr lang="en-US" altLang="en-US"/>
              <a:t>1</a:t>
            </a:fld>
            <a:endParaRPr lang="en-US" altLang="en-US"/>
          </a:p>
        </p:txBody>
      </p:sp>
      <p:sp>
        <p:nvSpPr>
          <p:cNvPr id="1048627" name="Rectangle 44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</p:spPr>
      </p:sp>
      <p:sp>
        <p:nvSpPr>
          <p:cNvPr id="1048628" name="Rectangle 4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altLang="en-US"/>
              <a:t>thoa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61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906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4906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6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6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755AB-C565-4C10-BE91-524C0ABE3901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9082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0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73E50-D4A4-4CC2-977E-9F5AA27C37A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70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9071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07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7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7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32692-B6C9-4E9B-B083-09DFB78E0C30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0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890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9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89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89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9030B-5512-4AAF-9B44-C55C5BB775D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86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9087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908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8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B6044-91E2-41CB-A5C7-709348BC524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9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9092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093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09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9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9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40B5-AB9D-4761-BF4B-08B67E636D4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97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9098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9099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10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9101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10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10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10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2CDC-6EB0-43F2-A373-A62581A0B8F2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4906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6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6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19502-5B98-44D2-9918-B8BBD6DE8EA1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862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862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216C6-93A8-4834-919E-65EC1955D2C9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105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9106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9107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910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10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1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9E18E-08B2-47E8-8184-28C3442D849D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075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9076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1049077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907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7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4908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8AC72-52E4-4BF8-8DA4-28BF7CE8622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Freeform 1024"/>
          <p:cNvSpPr>
            <a:spLocks noChangeArrowheads="1"/>
          </p:cNvSpPr>
          <p:nvPr/>
        </p:nvSpPr>
        <p:spPr bwMode="auto">
          <a:xfrm rot="18427436">
            <a:off x="7777957" y="-15081"/>
            <a:ext cx="1162050" cy="2084387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048577" name="Rectangle 102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Verdana" panose="020B0604030504040204" pitchFamily="34" charset="0"/>
              </a:rPr>
              <a:t>Click to edit Master title style</a:t>
            </a:r>
          </a:p>
        </p:txBody>
      </p:sp>
      <p:sp>
        <p:nvSpPr>
          <p:cNvPr id="1048578" name="Rectangle 10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Verdana" panose="020B0604030504040204" pitchFamily="34" charset="0"/>
              </a:rPr>
              <a:t>Click to edit Master text styles</a:t>
            </a:r>
          </a:p>
          <a:p>
            <a:pPr lvl="1"/>
            <a:r>
              <a:rPr lang="en-US" altLang="en-US">
                <a:sym typeface="Verdana" panose="020B0604030504040204" pitchFamily="34" charset="0"/>
              </a:rPr>
              <a:t>Second level</a:t>
            </a:r>
          </a:p>
          <a:p>
            <a:pPr lvl="2"/>
            <a:r>
              <a:rPr lang="en-US" altLang="en-US">
                <a:sym typeface="Verdana" panose="020B0604030504040204" pitchFamily="34" charset="0"/>
              </a:rPr>
              <a:t>Third level</a:t>
            </a:r>
          </a:p>
          <a:p>
            <a:pPr lvl="3"/>
            <a:r>
              <a:rPr lang="en-US" altLang="en-US">
                <a:sym typeface="Verdana" panose="020B0604030504040204" pitchFamily="34" charset="0"/>
              </a:rPr>
              <a:t>Fourth level</a:t>
            </a:r>
          </a:p>
          <a:p>
            <a:pPr lvl="4"/>
            <a:r>
              <a:rPr lang="en-US" altLang="en-US">
                <a:sym typeface="Verdana" panose="020B0604030504040204" pitchFamily="34" charset="0"/>
              </a:rPr>
              <a:t>Fifth level</a:t>
            </a:r>
          </a:p>
        </p:txBody>
      </p:sp>
      <p:sp>
        <p:nvSpPr>
          <p:cNvPr id="1048579" name="Rectangle 10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1" i="1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48580" name="Rectangle 10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1" i="1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48581" name="Rectangle 10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 i="1">
                <a:latin typeface="+mn-lt"/>
              </a:defRPr>
            </a:lvl1pPr>
          </a:lstStyle>
          <a:p>
            <a:fld id="{A9411246-B5C6-4A38-9656-765EB7AC479C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48582" name="Freeform 1030"/>
          <p:cNvSpPr>
            <a:spLocks noChangeArrowheads="1"/>
          </p:cNvSpPr>
          <p:nvPr/>
        </p:nvSpPr>
        <p:spPr bwMode="auto">
          <a:xfrm rot="18427436">
            <a:off x="7865269" y="24607"/>
            <a:ext cx="1165225" cy="2097087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</a:path>
            </a:pathLst>
          </a:custGeom>
          <a:solidFill>
            <a:srgbClr val="703DFF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048583" name="Freeform 1031"/>
          <p:cNvSpPr>
            <a:spLocks noChangeArrowheads="1"/>
          </p:cNvSpPr>
          <p:nvPr/>
        </p:nvSpPr>
        <p:spPr bwMode="auto">
          <a:xfrm rot="18427436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</a:path>
            </a:pathLst>
          </a:custGeom>
          <a:solidFill>
            <a:srgbClr val="FFB800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grpSp>
        <p:nvGrpSpPr>
          <p:cNvPr id="14" name="Group -1011"/>
          <p:cNvGrpSpPr/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48584" name="Freeform 1032"/>
            <p:cNvSpPr>
              <a:spLocks noChangeArrowheads="1"/>
            </p:cNvSpPr>
            <p:nvPr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</a:path>
              </a:pathLst>
            </a:custGeom>
            <a:solidFill>
              <a:srgbClr val="F8F8F8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585" name="Freeform 1033"/>
            <p:cNvSpPr>
              <a:spLocks noChangeArrowheads="1"/>
            </p:cNvSpPr>
            <p:nvPr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</a:path>
              </a:pathLst>
            </a:custGeom>
            <a:solidFill>
              <a:srgbClr val="FFEF66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586" name="Freeform 1034"/>
            <p:cNvSpPr>
              <a:spLocks noChangeArrowheads="1"/>
            </p:cNvSpPr>
            <p:nvPr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587" name="Freeform 1035"/>
            <p:cNvSpPr>
              <a:spLocks noChangeArrowheads="1"/>
            </p:cNvSpPr>
            <p:nvPr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</a:path>
              </a:pathLst>
            </a:custGeom>
            <a:solidFill>
              <a:srgbClr val="FFB80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588" name="Freeform 1036"/>
            <p:cNvSpPr>
              <a:spLocks noChangeArrowheads="1"/>
            </p:cNvSpPr>
            <p:nvPr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</a:path>
              </a:pathLst>
            </a:custGeom>
            <a:solidFill>
              <a:srgbClr val="00B20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589" name="Freeform 1037"/>
            <p:cNvSpPr>
              <a:spLocks noChangeArrowheads="1"/>
            </p:cNvSpPr>
            <p:nvPr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</a:path>
              </a:pathLst>
            </a:custGeom>
            <a:solidFill>
              <a:srgbClr val="00B20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590" name="Freeform 1038"/>
            <p:cNvSpPr>
              <a:spLocks noChangeArrowheads="1"/>
            </p:cNvSpPr>
            <p:nvPr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</a:path>
              </a:pathLst>
            </a:custGeom>
            <a:solidFill>
              <a:srgbClr val="FFB80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591" name="Freeform 1039"/>
            <p:cNvSpPr>
              <a:spLocks noChangeArrowheads="1"/>
            </p:cNvSpPr>
            <p:nvPr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</a:path>
              </a:pathLst>
            </a:custGeom>
            <a:solidFill>
              <a:srgbClr val="FFB800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592" name="Freeform 1040"/>
            <p:cNvSpPr>
              <a:spLocks noChangeArrowheads="1"/>
            </p:cNvSpPr>
            <p:nvPr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</a:path>
              </a:pathLst>
            </a:custGeom>
            <a:solidFill>
              <a:srgbClr val="FFEF66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" name="Group -1010"/>
            <p:cNvGrpSpPr/>
            <p:nvPr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6" name="Group -1009"/>
              <p:cNvGrpSpPr/>
              <p:nvPr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48593" name="Freeform 1041"/>
                <p:cNvSpPr>
                  <a:spLocks noChangeArrowheads="1"/>
                </p:cNvSpPr>
                <p:nvPr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594" name="Freeform 1042"/>
                <p:cNvSpPr>
                  <a:spLocks noChangeArrowheads="1"/>
                </p:cNvSpPr>
                <p:nvPr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595" name="Freeform 1043"/>
                <p:cNvSpPr>
                  <a:spLocks noChangeArrowheads="1"/>
                </p:cNvSpPr>
                <p:nvPr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48596" name="Freeform 1044"/>
              <p:cNvSpPr>
                <a:spLocks noChangeArrowheads="1"/>
              </p:cNvSpPr>
              <p:nvPr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597" name="Freeform 1045"/>
              <p:cNvSpPr>
                <a:spLocks noChangeArrowheads="1"/>
              </p:cNvSpPr>
              <p:nvPr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598" name="Freeform 1046"/>
              <p:cNvSpPr>
                <a:spLocks noChangeArrowheads="1"/>
              </p:cNvSpPr>
              <p:nvPr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7" name="Group -1008"/>
              <p:cNvGrpSpPr/>
              <p:nvPr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48599" name="Freeform 1047"/>
                <p:cNvSpPr>
                  <a:spLocks noChangeArrowheads="1"/>
                </p:cNvSpPr>
                <p:nvPr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00" name="Freeform 1048"/>
                <p:cNvSpPr>
                  <a:spLocks noChangeArrowheads="1"/>
                </p:cNvSpPr>
                <p:nvPr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01" name="Freeform 1049"/>
                <p:cNvSpPr>
                  <a:spLocks noChangeArrowheads="1"/>
                </p:cNvSpPr>
                <p:nvPr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02" name="Freeform 1050"/>
                <p:cNvSpPr>
                  <a:spLocks noChangeArrowheads="1"/>
                </p:cNvSpPr>
                <p:nvPr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03" name="Freeform 1051"/>
                <p:cNvSpPr>
                  <a:spLocks noChangeArrowheads="1"/>
                </p:cNvSpPr>
                <p:nvPr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04" name="Freeform 1052"/>
                <p:cNvSpPr>
                  <a:spLocks noChangeArrowheads="1"/>
                </p:cNvSpPr>
                <p:nvPr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05" name="Freeform 1053"/>
                <p:cNvSpPr>
                  <a:spLocks noChangeArrowheads="1"/>
                </p:cNvSpPr>
                <p:nvPr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06" name="Freeform 1054"/>
                <p:cNvSpPr>
                  <a:spLocks noChangeArrowheads="1"/>
                </p:cNvSpPr>
                <p:nvPr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8" name="Group -1007"/>
          <p:cNvGrpSpPr/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48607" name="Freeform 1055"/>
            <p:cNvSpPr>
              <a:spLocks noChangeArrowheads="1"/>
            </p:cNvSpPr>
            <p:nvPr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</a:path>
              </a:pathLst>
            </a:custGeom>
            <a:solidFill>
              <a:srgbClr val="703D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8608" name="Freeform 1056"/>
            <p:cNvSpPr>
              <a:spLocks noChangeArrowheads="1"/>
            </p:cNvSpPr>
            <p:nvPr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</a:path>
              </a:pathLst>
            </a:custGeom>
            <a:solidFill>
              <a:srgbClr val="703DFF"/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" name="Group -1006"/>
          <p:cNvGrpSpPr/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20" name="Group -1005"/>
            <p:cNvGrpSpPr/>
            <p:nvPr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48609" name="Freeform 1057"/>
              <p:cNvSpPr>
                <a:spLocks noChangeArrowheads="1"/>
              </p:cNvSpPr>
              <p:nvPr/>
            </p:nvSpPr>
            <p:spPr bwMode="auto">
              <a:xfrm rot="18427436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1" name="Group -1004"/>
              <p:cNvGrpSpPr/>
              <p:nvPr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8610" name="Freeform 1058"/>
                <p:cNvSpPr>
                  <a:spLocks noChangeArrowheads="1"/>
                </p:cNvSpPr>
                <p:nvPr/>
              </p:nvSpPr>
              <p:spPr bwMode="auto">
                <a:xfrm rot="18427436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11" name="Freeform 1059"/>
                <p:cNvSpPr>
                  <a:spLocks noChangeArrowheads="1"/>
                </p:cNvSpPr>
                <p:nvPr/>
              </p:nvSpPr>
              <p:spPr bwMode="auto">
                <a:xfrm rot="18427436">
                  <a:off x="5048" y="332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12" name="Freeform 1060"/>
                <p:cNvSpPr>
                  <a:spLocks noChangeArrowheads="1"/>
                </p:cNvSpPr>
                <p:nvPr/>
              </p:nvSpPr>
              <p:spPr bwMode="auto">
                <a:xfrm rot="18427436">
                  <a:off x="4858" y="182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13" name="Freeform 1061"/>
                <p:cNvSpPr>
                  <a:spLocks noChangeArrowheads="1"/>
                </p:cNvSpPr>
                <p:nvPr/>
              </p:nvSpPr>
              <p:spPr bwMode="auto">
                <a:xfrm rot="18427436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14" name="Freeform 1062"/>
                <p:cNvSpPr>
                  <a:spLocks noChangeArrowheads="1"/>
                </p:cNvSpPr>
                <p:nvPr/>
              </p:nvSpPr>
              <p:spPr bwMode="auto">
                <a:xfrm rot="18427436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15" name="Freeform 1063"/>
                <p:cNvSpPr>
                  <a:spLocks noChangeArrowheads="1"/>
                </p:cNvSpPr>
                <p:nvPr/>
              </p:nvSpPr>
              <p:spPr bwMode="auto">
                <a:xfrm rot="18427436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16" name="Freeform 1064"/>
                <p:cNvSpPr>
                  <a:spLocks noChangeArrowheads="1"/>
                </p:cNvSpPr>
                <p:nvPr/>
              </p:nvSpPr>
              <p:spPr bwMode="auto">
                <a:xfrm rot="18427436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8617" name="Freeform 1065"/>
                <p:cNvSpPr>
                  <a:spLocks noChangeArrowheads="1"/>
                </p:cNvSpPr>
                <p:nvPr/>
              </p:nvSpPr>
              <p:spPr bwMode="auto">
                <a:xfrm rot="18427436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048618" name="Line 1066"/>
            <p:cNvSpPr>
              <a:spLocks noChangeShapeType="1"/>
            </p:cNvSpPr>
            <p:nvPr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000000"/>
          </a:solidFill>
          <a:latin typeface="+mj-lt"/>
          <a:ea typeface="+mj-ea"/>
          <a:cs typeface="+mj-cs"/>
          <a:sym typeface="Verdana" panose="020B0604030504040204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omic Sans MS" panose="030F0702030302020204" pitchFamily="66" charset="0"/>
          <a:sym typeface="Verdana" panose="020B060403050404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omic Sans MS" panose="030F0702030302020204" pitchFamily="66" charset="0"/>
          <a:sym typeface="Verdana" panose="020B060403050404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omic Sans MS" panose="030F0702030302020204" pitchFamily="66" charset="0"/>
          <a:sym typeface="Verdana" panose="020B060403050404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omic Sans MS" panose="030F0702030302020204" pitchFamily="66" charset="0"/>
          <a:sym typeface="Verdana" panose="020B060403050404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omic Sans MS" panose="030F0702030302020204" pitchFamily="66" charset="0"/>
          <a:sym typeface="Verdana" panose="020B06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omic Sans MS" panose="030F0702030302020204" pitchFamily="66" charset="0"/>
          <a:sym typeface="Verdana" panose="020B06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omic Sans MS" panose="030F0702030302020204" pitchFamily="66" charset="0"/>
          <a:sym typeface="Verdana" panose="020B06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omic Sans MS" panose="030F0702030302020204" pitchFamily="66" charset="0"/>
          <a:sym typeface="Verdan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SzPct val="10000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  <a:sym typeface="Verdana" panose="020B0604030504040204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100000"/>
        <a:buChar char="–"/>
        <a:defRPr sz="2800" kern="1200">
          <a:solidFill>
            <a:srgbClr val="000000"/>
          </a:solidFill>
          <a:latin typeface="+mn-lt"/>
          <a:ea typeface="+mn-ea"/>
          <a:cs typeface="+mn-cs"/>
          <a:sym typeface="Verdana" panose="020B0604030504040204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10000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  <a:sym typeface="Verdana" panose="020B0604030504040204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SzPct val="100000"/>
        <a:buChar char="–"/>
        <a:defRPr sz="2000" kern="1200">
          <a:solidFill>
            <a:srgbClr val="000000"/>
          </a:solidFill>
          <a:latin typeface="+mn-lt"/>
          <a:ea typeface="+mn-ea"/>
          <a:cs typeface="+mn-cs"/>
          <a:sym typeface="Verdana" panose="020B0604030504040204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SzPct val="100000"/>
        <a:buChar char="»"/>
        <a:defRPr sz="2000" kern="1200">
          <a:solidFill>
            <a:srgbClr val="000000"/>
          </a:solidFill>
          <a:latin typeface="+mn-lt"/>
          <a:ea typeface="+mn-ea"/>
          <a:cs typeface="+mn-cs"/>
          <a:sym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Picture 28" descr="attachment"/>
          <p:cNvPicPr>
            <a:picLocks noChangeAspect="1" noChangeArrowheads="1"/>
          </p:cNvPicPr>
          <p:nvPr/>
        </p:nvPicPr>
        <p:blipFill>
          <a:blip r:embed="rId3">
            <a:lum bright="12000"/>
          </a:blip>
          <a:srcRect/>
          <a:stretch>
            <a:fillRect/>
          </a:stretch>
        </p:blipFill>
        <p:spPr bwMode="auto">
          <a:xfrm>
            <a:off x="0" y="-2970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8622" name="WordArt 436"/>
          <p:cNvSpPr>
            <a:spLocks noChangeShapeType="1" noTextEdit="1"/>
          </p:cNvSpPr>
          <p:nvPr/>
        </p:nvSpPr>
        <p:spPr bwMode="auto">
          <a:xfrm>
            <a:off x="695301" y="692944"/>
            <a:ext cx="7632203" cy="7191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b="1" kern="10" dirty="0">
              <a:ln w="9525">
                <a:solidFill>
                  <a:srgbClr val="000080"/>
                </a:solidFill>
                <a:round/>
                <a:headEnd/>
                <a:tailEnd/>
              </a:ln>
              <a:solidFill>
                <a:srgbClr val="000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8623" name="WordArt 438"/>
          <p:cNvSpPr>
            <a:spLocks noChangeShapeType="1" noTextEdit="1"/>
          </p:cNvSpPr>
          <p:nvPr/>
        </p:nvSpPr>
        <p:spPr bwMode="auto">
          <a:xfrm>
            <a:off x="695301" y="1628800"/>
            <a:ext cx="7693124" cy="309634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600" b="1" kern="10" dirty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600" b="1" kern="10" dirty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lang="en-US" sz="3600" b="1" kern="10" dirty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endParaRPr lang="en-US" sz="3600" b="1" kern="10" dirty="0">
              <a:ln w="12700">
                <a:solidFill>
                  <a:srgbClr val="FF00FF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0" dir="2700068" sy="50000" kx="2115795" algn="bl" rotWithShape="0">
                  <a:srgbClr val="C0C0C0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kern="10" dirty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600" b="1" kern="10" dirty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0" dir="2700068" sy="50000" kx="2115795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0486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0486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" dur="50" fill="hold"/>
                                        <p:tgtEl>
                                          <p:spTgt spid="10486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" fill="hold"/>
                                        <p:tgtEl>
                                          <p:spTgt spid="1048622"/>
                                        </p:tgtEl>
                                        <p:attrNameLst>
                                          <p:attrName>fill.color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" fill="hold"/>
                                        <p:tgtEl>
                                          <p:spTgt spid="10486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3" dur="50" fill="hold"/>
                                        <p:tgtEl>
                                          <p:spTgt spid="10486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Kết quả hình ảnh cho hình nền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91440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6" descr="Kết quả hình ảnh cho student think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12700"/>
            <a:ext cx="18811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0" y="-16115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HS có khả năng nhận biết, viết và đọc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0" y="-1611560"/>
          <a:ext cx="1809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6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611560"/>
                        <a:ext cx="180975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0" y="-114483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AutoShape 2" descr="Điểm sáng trường học xanh-sạch-đẹp-an toàn - Báo Gia Lai điện tử - Tin  nhanh - Chính xá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Điểm sáng trường học xanh-sạch-đẹp-an toàn - Báo Gia Lai điện tử - Tin  nhanh - Chính xác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2775" y="2348880"/>
            <a:ext cx="763163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endParaRPr lang="en-US" sz="54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6D8E789-2F86-40D0-8530-9EA9113CF80F}"/>
              </a:ext>
            </a:extLst>
          </p:cNvPr>
          <p:cNvSpPr txBox="1"/>
          <p:nvPr/>
        </p:nvSpPr>
        <p:spPr>
          <a:xfrm>
            <a:off x="755575" y="2119496"/>
            <a:ext cx="7775649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</a:t>
            </a:r>
            <a:r>
              <a:rPr lang="en-US" sz="40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Sách</a:t>
            </a:r>
            <a:r>
              <a:rPr lang="en-US" sz="40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40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kho</a:t>
            </a:r>
            <a:r>
              <a:rPr lang="en-US" sz="40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tàng</a:t>
            </a:r>
            <a:r>
              <a:rPr lang="en-US" sz="40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tri </a:t>
            </a:r>
            <a:r>
              <a:rPr lang="en-US" sz="40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en-US" sz="40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40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hoá</a:t>
            </a:r>
            <a:r>
              <a:rPr lang="en-US" sz="40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40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40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loại</a:t>
            </a:r>
            <a:r>
              <a:rPr lang="en-US" sz="40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40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Sách</a:t>
            </a:r>
            <a:r>
              <a:rPr lang="en-US" sz="40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nâng</a:t>
            </a:r>
            <a:r>
              <a:rPr lang="en-US" sz="40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cánh</a:t>
            </a:r>
            <a:r>
              <a:rPr lang="en-US" sz="40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ước</a:t>
            </a:r>
            <a:r>
              <a:rPr lang="en-US" sz="40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mơ</a:t>
            </a:r>
            <a:r>
              <a:rPr lang="en-US" sz="40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tuổi</a:t>
            </a:r>
            <a:r>
              <a:rPr lang="en-US" sz="40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40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nuôi</a:t>
            </a:r>
            <a:r>
              <a:rPr lang="en-US" sz="40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dưỡng</a:t>
            </a:r>
            <a:r>
              <a:rPr lang="en-US" sz="40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tâm</a:t>
            </a:r>
            <a:r>
              <a:rPr lang="en-US" sz="40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hồn</a:t>
            </a:r>
            <a:r>
              <a:rPr lang="en-US" sz="40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40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giàu</a:t>
            </a:r>
            <a:r>
              <a:rPr lang="en-US" sz="40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kiến</a:t>
            </a:r>
            <a:r>
              <a:rPr lang="en-US" sz="40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en-US" sz="40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40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 bay </a:t>
            </a:r>
            <a:r>
              <a:rPr lang="en-US" sz="40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cao</a:t>
            </a:r>
            <a:r>
              <a:rPr lang="en-US" sz="40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bay </a:t>
            </a:r>
            <a:r>
              <a:rPr lang="en-US" sz="40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xa</a:t>
            </a:r>
            <a:r>
              <a:rPr lang="en-US" sz="40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tới</a:t>
            </a:r>
            <a:r>
              <a:rPr lang="en-US" sz="40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40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chân</a:t>
            </a:r>
            <a:r>
              <a:rPr lang="en-US" sz="40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trời</a:t>
            </a:r>
            <a:r>
              <a:rPr lang="en-US" sz="40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mới</a:t>
            </a:r>
            <a:r>
              <a:rPr lang="en-US" sz="40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”.</a:t>
            </a:r>
            <a:endParaRPr lang="en-US" sz="4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Cloud 3">
            <a:extLst>
              <a:ext uri="{FF2B5EF4-FFF2-40B4-BE49-F238E27FC236}">
                <a16:creationId xmlns:a16="http://schemas.microsoft.com/office/drawing/2014/main" id="{B6D2DC7B-79C3-48EC-A327-6EA9418239CB}"/>
              </a:ext>
            </a:extLst>
          </p:cNvPr>
          <p:cNvSpPr/>
          <p:nvPr/>
        </p:nvSpPr>
        <p:spPr bwMode="auto">
          <a:xfrm>
            <a:off x="2338388" y="908720"/>
            <a:ext cx="5401964" cy="1080120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KẾT LUẬN</a:t>
            </a:r>
            <a:endParaRPr kumimoji="0" lang="en-US" sz="4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  <a:sym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9064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Kết quả hình ảnh cho hình nền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348880"/>
            <a:ext cx="8064896" cy="3366120"/>
          </a:xfrm>
        </p:spPr>
        <p:txBody>
          <a:bodyPr/>
          <a:lstStyle/>
          <a:p>
            <a:pPr marL="0" indent="0" algn="ctr" eaLnBrk="1" hangingPunct="1">
              <a:buNone/>
            </a:pPr>
            <a:endParaRPr lang="en-US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971600" y="2564903"/>
            <a:ext cx="7086600" cy="129527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4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US" sz="4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4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</a:t>
            </a:r>
            <a:r>
              <a:rPr lang="en-US" sz="4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</a:t>
            </a:r>
            <a:endParaRPr lang="en-US" sz="44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81" name="Picture 6" descr="Kết quả hình ảnh cho student think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12700"/>
            <a:ext cx="18811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0" y="-16115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HS có khả năng nhận biết, viết và đọc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0" y="-1611560"/>
          <a:ext cx="1809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5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611560"/>
                        <a:ext cx="180975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0" y="-114483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61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Kết quả hình ảnh cho hình nền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ounded Rectangle 8"/>
          <p:cNvSpPr/>
          <p:nvPr/>
        </p:nvSpPr>
        <p:spPr bwMode="auto">
          <a:xfrm>
            <a:off x="1752600" y="284163"/>
            <a:ext cx="7086600" cy="98459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3200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 CỜ</a:t>
            </a:r>
          </a:p>
        </p:txBody>
      </p:sp>
      <p:pic>
        <p:nvPicPr>
          <p:cNvPr id="3081" name="Picture 6" descr="Kết quả hình ảnh cho student think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12700"/>
            <a:ext cx="18811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0" y="-16115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HS có khả năng nhận biết, viết và đọc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2445879"/>
              </p:ext>
            </p:extLst>
          </p:nvPr>
        </p:nvGraphicFramePr>
        <p:xfrm>
          <a:off x="0" y="-1611560"/>
          <a:ext cx="1809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611560"/>
                        <a:ext cx="180975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0" y="-114483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 </a:t>
            </a:r>
          </a:p>
        </p:txBody>
      </p:sp>
    </p:spTree>
    <p:extLst>
      <p:ext uri="{BB962C8B-B14F-4D97-AF65-F5344CB8AC3E}">
        <p14:creationId xmlns:p14="http://schemas.microsoft.com/office/powerpoint/2010/main" val="2963360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Kết quả hình ảnh cho hình nền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ounded Rectangle 8"/>
          <p:cNvSpPr/>
          <p:nvPr/>
        </p:nvSpPr>
        <p:spPr bwMode="auto">
          <a:xfrm>
            <a:off x="1733872" y="116632"/>
            <a:ext cx="7086600" cy="169218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NGÀY HỘI SÁCH </a:t>
            </a:r>
          </a:p>
          <a:p>
            <a:pPr algn="ctr"/>
            <a:r>
              <a:rPr lang="en-US" sz="40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TRƯỜNG EM </a:t>
            </a:r>
            <a:endParaRPr lang="en-US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081" name="Picture 6" descr="Kết quả hình ảnh cho student think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12700"/>
            <a:ext cx="18811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0" y="-16115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HS có khả năng nhận biết, viết và đọc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0" y="-1611560"/>
          <a:ext cx="1809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5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611560"/>
                        <a:ext cx="180975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0" y="-114483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63" name="Picture 23" descr="15 cuốn sách nên đọc khi bạn còn trẻ (Phần I)">
            <a:extLst>
              <a:ext uri="{FF2B5EF4-FFF2-40B4-BE49-F238E27FC236}">
                <a16:creationId xmlns:a16="http://schemas.microsoft.com/office/drawing/2014/main" id="{C68465CF-4B5C-4F51-AA7D-95248903319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1952624"/>
            <a:ext cx="8166298" cy="428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8126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Kết quả hình ảnh cho hình nền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064896" cy="1965532"/>
          </a:xfrm>
        </p:spPr>
        <p:txBody>
          <a:bodyPr/>
          <a:lstStyle/>
          <a:p>
            <a:pPr>
              <a:spcAft>
                <a:spcPts val="0"/>
              </a:spcAft>
            </a:pP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827584" y="2204864"/>
            <a:ext cx="7086600" cy="239028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Hoạt</a:t>
            </a:r>
            <a:r>
              <a:rPr lang="en-US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: </a:t>
            </a:r>
          </a:p>
          <a:p>
            <a:pPr algn="ctr"/>
            <a:r>
              <a:rPr lang="en-US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Hội</a:t>
            </a:r>
            <a:r>
              <a:rPr lang="en-US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</a:t>
            </a:r>
            <a:r>
              <a:rPr lang="en-US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en-US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</a:t>
            </a:r>
            <a:r>
              <a:rPr lang="en-US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tìm</a:t>
            </a:r>
            <a:r>
              <a:rPr lang="en-US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hiểu</a:t>
            </a:r>
            <a:r>
              <a:rPr lang="en-US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sách</a:t>
            </a:r>
            <a:r>
              <a:rPr lang="en-US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endParaRPr lang="en-US" sz="4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081" name="Picture 6" descr="Kết quả hình ảnh cho student think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12700"/>
            <a:ext cx="18811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0" y="-16115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HS có khả năng nhận biết, viết và đọc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0" y="-1611560"/>
          <a:ext cx="1809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5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611560"/>
                        <a:ext cx="180975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0" y="-114483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418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Kết quả hình ảnh cho hình nền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09" y="-44140"/>
            <a:ext cx="91440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ounded Rectangle 8"/>
          <p:cNvSpPr/>
          <p:nvPr/>
        </p:nvSpPr>
        <p:spPr bwMode="auto">
          <a:xfrm>
            <a:off x="1752600" y="284163"/>
            <a:ext cx="7086600" cy="107791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Tiêu</a:t>
            </a:r>
            <a:r>
              <a:rPr lang="en-US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chí</a:t>
            </a:r>
            <a:r>
              <a:rPr lang="en-US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chấm</a:t>
            </a:r>
            <a:r>
              <a:rPr lang="en-US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4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081" name="Picture 6" descr="Kết quả hình ảnh cho student think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12700"/>
            <a:ext cx="18811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0" y="-16115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HS có khả năng nhận biết, viết và đọc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0" y="-1611560"/>
          <a:ext cx="1809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0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611560"/>
                        <a:ext cx="180975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0" y="-114483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AutoShape 2" descr="Điểm sáng trường học xanh-sạch-đẹp-an toàn - Báo Gia Lai điện tử - Tin  nhanh - Chính xá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Điểm sáng trường học xanh-sạch-đẹp-an toàn - Báo Gia Lai điện tử - Tin  nhanh - Chính xác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6A57E8C-C9E2-4B01-B55E-04043F2DD2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4464536"/>
              </p:ext>
            </p:extLst>
          </p:nvPr>
        </p:nvGraphicFramePr>
        <p:xfrm>
          <a:off x="307976" y="2852936"/>
          <a:ext cx="8368479" cy="2232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5497">
                  <a:extLst>
                    <a:ext uri="{9D8B030D-6E8A-4147-A177-3AD203B41FA5}">
                      <a16:colId xmlns:a16="http://schemas.microsoft.com/office/drawing/2014/main" val="844575395"/>
                    </a:ext>
                  </a:extLst>
                </a:gridCol>
                <a:gridCol w="1195497">
                  <a:extLst>
                    <a:ext uri="{9D8B030D-6E8A-4147-A177-3AD203B41FA5}">
                      <a16:colId xmlns:a16="http://schemas.microsoft.com/office/drawing/2014/main" val="1206796149"/>
                    </a:ext>
                  </a:extLst>
                </a:gridCol>
                <a:gridCol w="1195497">
                  <a:extLst>
                    <a:ext uri="{9D8B030D-6E8A-4147-A177-3AD203B41FA5}">
                      <a16:colId xmlns:a16="http://schemas.microsoft.com/office/drawing/2014/main" val="1768346401"/>
                    </a:ext>
                  </a:extLst>
                </a:gridCol>
                <a:gridCol w="1195497">
                  <a:extLst>
                    <a:ext uri="{9D8B030D-6E8A-4147-A177-3AD203B41FA5}">
                      <a16:colId xmlns:a16="http://schemas.microsoft.com/office/drawing/2014/main" val="178581642"/>
                    </a:ext>
                  </a:extLst>
                </a:gridCol>
                <a:gridCol w="1195497">
                  <a:extLst>
                    <a:ext uri="{9D8B030D-6E8A-4147-A177-3AD203B41FA5}">
                      <a16:colId xmlns:a16="http://schemas.microsoft.com/office/drawing/2014/main" val="406202192"/>
                    </a:ext>
                  </a:extLst>
                </a:gridCol>
                <a:gridCol w="1195497">
                  <a:extLst>
                    <a:ext uri="{9D8B030D-6E8A-4147-A177-3AD203B41FA5}">
                      <a16:colId xmlns:a16="http://schemas.microsoft.com/office/drawing/2014/main" val="2577898163"/>
                    </a:ext>
                  </a:extLst>
                </a:gridCol>
                <a:gridCol w="1195497">
                  <a:extLst>
                    <a:ext uri="{9D8B030D-6E8A-4147-A177-3AD203B41FA5}">
                      <a16:colId xmlns:a16="http://schemas.microsoft.com/office/drawing/2014/main" val="4116471204"/>
                    </a:ext>
                  </a:extLst>
                </a:gridCol>
              </a:tblGrid>
              <a:tr h="1413383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Tên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Tên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sách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Nhà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xuất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bản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Kỹ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diễn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Sáng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tạo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Đạo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cụ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minh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Tổng</a:t>
                      </a:r>
                      <a:r>
                        <a:rPr lang="en-US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163115"/>
                  </a:ext>
                </a:extLst>
              </a:tr>
              <a:tr h="81886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 </a:t>
                      </a:r>
                      <a:r>
                        <a:rPr lang="en-US" dirty="0" err="1"/>
                        <a:t>điểm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 </a:t>
                      </a:r>
                      <a:r>
                        <a:rPr lang="en-US" dirty="0" err="1"/>
                        <a:t>điểm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</a:t>
                      </a:r>
                      <a:r>
                        <a:rPr lang="en-US" dirty="0" err="1"/>
                        <a:t>điểm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85744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8361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Kết quả hình ảnh cho hình nền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064896" cy="1965532"/>
          </a:xfrm>
        </p:spPr>
        <p:txBody>
          <a:bodyPr/>
          <a:lstStyle/>
          <a:p>
            <a:pPr>
              <a:spcAft>
                <a:spcPts val="0"/>
              </a:spcAft>
            </a:pP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827584" y="2204864"/>
            <a:ext cx="7086600" cy="239028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Hoạt</a:t>
            </a:r>
            <a:r>
              <a:rPr lang="en-US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: </a:t>
            </a:r>
          </a:p>
          <a:p>
            <a:pPr algn="ctr"/>
            <a:r>
              <a:rPr lang="en-US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Hội</a:t>
            </a:r>
            <a:r>
              <a:rPr lang="en-US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</a:t>
            </a:r>
            <a:r>
              <a:rPr lang="en-US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en-US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</a:t>
            </a:r>
            <a:r>
              <a:rPr lang="en-US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tìm</a:t>
            </a:r>
            <a:r>
              <a:rPr lang="en-US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hiểu</a:t>
            </a:r>
            <a:r>
              <a:rPr lang="en-US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sách</a:t>
            </a:r>
            <a:r>
              <a:rPr lang="en-US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endParaRPr lang="en-US" sz="4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081" name="Picture 6" descr="Kết quả hình ảnh cho student think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12700"/>
            <a:ext cx="18811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0" y="-16115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HS có khả năng nhận biết, viết và đọc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0" y="-1611560"/>
          <a:ext cx="1809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99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611560"/>
                        <a:ext cx="180975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0" y="-114483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806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Kết quả hình ảnh cho hình nền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91440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ounded Rectangle 8"/>
          <p:cNvSpPr/>
          <p:nvPr/>
        </p:nvSpPr>
        <p:spPr bwMode="auto">
          <a:xfrm>
            <a:off x="351657" y="2204864"/>
            <a:ext cx="8396807" cy="1800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nghệ</a:t>
            </a:r>
            <a:r>
              <a:rPr lang="en-US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chào</a:t>
            </a:r>
            <a:r>
              <a:rPr lang="en-US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mừng</a:t>
            </a:r>
            <a:endParaRPr lang="en-US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081" name="Picture 6" descr="Kết quả hình ảnh cho student think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12700"/>
            <a:ext cx="18811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0" y="-16115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HS có khả năng nhận biết, viết và đọc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0" y="-1611560"/>
          <a:ext cx="1809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3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611560"/>
                        <a:ext cx="180975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0" y="-114483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AutoShape 2" descr="Điểm sáng trường học xanh-sạch-đẹp-an toàn - Báo Gia Lai điện tử - Tin  nhanh - Chính xá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Điểm sáng trường học xanh-sạch-đẹp-an toàn - Báo Gia Lai điện tử - Tin  nhanh - Chính xác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2775" y="2348880"/>
            <a:ext cx="763163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06194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Kết quả hình ảnh cho hình nền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91440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ounded Rectangle 8"/>
          <p:cNvSpPr/>
          <p:nvPr/>
        </p:nvSpPr>
        <p:spPr bwMode="auto">
          <a:xfrm>
            <a:off x="351657" y="2204864"/>
            <a:ext cx="8396807" cy="201622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400" b="1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Lễ</a:t>
            </a:r>
            <a:r>
              <a:rPr lang="en-US" sz="44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trao</a:t>
            </a:r>
            <a:r>
              <a:rPr lang="en-US" sz="44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44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en-US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ội</a:t>
            </a:r>
            <a:r>
              <a:rPr lang="en-US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</a:t>
            </a:r>
            <a:r>
              <a:rPr lang="en-US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algn="ctr"/>
            <a:r>
              <a:rPr lang="en-US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</a:t>
            </a:r>
            <a:r>
              <a:rPr lang="en-US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tìm</a:t>
            </a:r>
            <a:r>
              <a:rPr lang="en-US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hiểu</a:t>
            </a:r>
            <a:r>
              <a:rPr lang="en-US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sách</a:t>
            </a:r>
            <a:r>
              <a:rPr lang="en-US" sz="4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</a:t>
            </a:r>
            <a:endParaRPr lang="en-US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081" name="Picture 6" descr="Kết quả hình ảnh cho student think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12700"/>
            <a:ext cx="18811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0" y="-16115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HS có khả năng nhận biết, viết và đọc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0" y="-1611560"/>
          <a:ext cx="1809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6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611560"/>
                        <a:ext cx="180975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0" y="-114483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AutoShape 2" descr="Điểm sáng trường học xanh-sạch-đẹp-an toàn - Báo Gia Lai điện tử - Tin  nhanh - Chính xá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Điểm sáng trường học xanh-sạch-đẹp-an toàn - Báo Gia Lai điện tử - Tin  nhanh - Chính xác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2775" y="2348880"/>
            <a:ext cx="763163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606524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Kết quả hình ảnh cho hình nền powerp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91440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6" descr="Kết quả hình ảnh cho student think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12700"/>
            <a:ext cx="1881188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0" y="-16115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 HS có khả năng nhận biết, viết và đọc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0" y="-1611560"/>
          <a:ext cx="1809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2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611560"/>
                        <a:ext cx="180975" cy="466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0" y="-114483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en-US" altLang="en-US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AutoShape 2" descr="Điểm sáng trường học xanh-sạch-đẹp-an toàn - Báo Gia Lai điện tử - Tin  nhanh - Chính xá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Điểm sáng trường học xanh-sạch-đẹp-an toàn - Báo Gia Lai điện tử - Tin  nhanh - Chính xác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2775" y="2348880"/>
            <a:ext cx="763163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endParaRPr lang="en-US" sz="54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6D8E789-2F86-40D0-8530-9EA9113CF80F}"/>
              </a:ext>
            </a:extLst>
          </p:cNvPr>
          <p:cNvSpPr txBox="1"/>
          <p:nvPr/>
        </p:nvSpPr>
        <p:spPr>
          <a:xfrm>
            <a:off x="755575" y="2119496"/>
            <a:ext cx="7775649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thích</a:t>
            </a:r>
            <a:r>
              <a:rPr lang="en-U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nhất</a:t>
            </a:r>
            <a:r>
              <a:rPr lang="en-U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phần</a:t>
            </a:r>
            <a:r>
              <a:rPr lang="en-U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giới</a:t>
            </a:r>
            <a:r>
              <a:rPr lang="en-U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thiệu</a:t>
            </a:r>
            <a:r>
              <a:rPr lang="en-U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sách</a:t>
            </a:r>
            <a:r>
              <a:rPr lang="en-U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lớp</a:t>
            </a:r>
            <a:r>
              <a:rPr lang="en-U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r>
              <a:rPr lang="en-U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Vì</a:t>
            </a:r>
            <a:r>
              <a:rPr lang="en-U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sao</a:t>
            </a:r>
            <a:r>
              <a:rPr lang="en-U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thích</a:t>
            </a:r>
            <a:r>
              <a:rPr lang="en-U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đọc</a:t>
            </a:r>
            <a:r>
              <a:rPr lang="en-U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sách</a:t>
            </a:r>
            <a:r>
              <a:rPr lang="en-U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r>
              <a:rPr lang="en-U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Vì</a:t>
            </a:r>
            <a:r>
              <a:rPr lang="en-U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sao</a:t>
            </a:r>
            <a:r>
              <a:rPr lang="en-U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Theo </a:t>
            </a:r>
            <a:r>
              <a:rPr lang="en-U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đọc</a:t>
            </a:r>
            <a:r>
              <a:rPr lang="en-U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sách</a:t>
            </a:r>
            <a:r>
              <a:rPr lang="en-U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nghĩa</a:t>
            </a:r>
            <a:r>
              <a:rPr lang="en-U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</a:p>
          <a:p>
            <a:r>
              <a:rPr lang="en-U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dự</a:t>
            </a:r>
            <a:r>
              <a:rPr lang="en-U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đị</a:t>
            </a:r>
            <a:r>
              <a:rPr lang="en-U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</a:t>
            </a:r>
            <a:r>
              <a:rPr lang="en-U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sưu</a:t>
            </a:r>
            <a:r>
              <a:rPr lang="en-U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tắm</a:t>
            </a:r>
            <a:r>
              <a:rPr lang="en-U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hay </a:t>
            </a:r>
            <a:r>
              <a:rPr lang="en-U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đọc</a:t>
            </a:r>
            <a:r>
              <a:rPr lang="en-U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sách</a:t>
            </a:r>
            <a:r>
              <a:rPr lang="en-U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gian</a:t>
            </a:r>
            <a:r>
              <a:rPr lang="en-U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tới</a:t>
            </a:r>
            <a:r>
              <a:rPr lang="en-US" sz="2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Cloud 3">
            <a:extLst>
              <a:ext uri="{FF2B5EF4-FFF2-40B4-BE49-F238E27FC236}">
                <a16:creationId xmlns:a16="http://schemas.microsoft.com/office/drawing/2014/main" id="{B6D2DC7B-79C3-48EC-A327-6EA9418239CB}"/>
              </a:ext>
            </a:extLst>
          </p:cNvPr>
          <p:cNvSpPr/>
          <p:nvPr/>
        </p:nvSpPr>
        <p:spPr bwMode="auto">
          <a:xfrm>
            <a:off x="2987824" y="908720"/>
            <a:ext cx="3600400" cy="1080120"/>
          </a:xfrm>
          <a:prstGeom prst="cloud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4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Verdana" panose="020B0604030504040204" pitchFamily="34" charset="0"/>
              </a:rPr>
              <a:t>Gợi</a:t>
            </a:r>
            <a:r>
              <a:rPr kumimoji="0" lang="en-US" sz="4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Verdana" panose="020B0604030504040204" pitchFamily="34" charset="0"/>
              </a:rPr>
              <a:t> ý</a:t>
            </a:r>
          </a:p>
        </p:txBody>
      </p:sp>
    </p:spTree>
    <p:extLst>
      <p:ext uri="{BB962C8B-B14F-4D97-AF65-F5344CB8AC3E}">
        <p14:creationId xmlns:p14="http://schemas.microsoft.com/office/powerpoint/2010/main" val="3038731906"/>
      </p:ext>
    </p:extLst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默认设计模板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Verdana" panose="020B0604030504040204" pitchFamily="34" charset="0"/>
            <a:sym typeface="Verdan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Verdana" panose="020B0604030504040204" pitchFamily="34" charset="0"/>
            <a:sym typeface="Verdana" panose="020B0604030504040204" pitchFamily="34" charset="0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</TotalTime>
  <Words>314</Words>
  <Application>Microsoft Office PowerPoint</Application>
  <PresentationFormat>On-screen Show (4:3)</PresentationFormat>
  <Paragraphs>54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Comic Sans MS</vt:lpstr>
      <vt:lpstr>Times New Roman</vt:lpstr>
      <vt:lpstr>Verdana</vt:lpstr>
      <vt:lpstr>默认设计模板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Phi Hung</dc:creator>
  <cp:lastModifiedBy>Admin</cp:lastModifiedBy>
  <cp:revision>46</cp:revision>
  <dcterms:created xsi:type="dcterms:W3CDTF">2009-02-28T21:23:03Z</dcterms:created>
  <dcterms:modified xsi:type="dcterms:W3CDTF">2020-08-29T07:41:00Z</dcterms:modified>
</cp:coreProperties>
</file>