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7" r:id="rId4"/>
    <p:sldMasterId id="2147483681" r:id="rId5"/>
    <p:sldMasterId id="2147483685" r:id="rId6"/>
    <p:sldMasterId id="2147483689" r:id="rId7"/>
    <p:sldMasterId id="2147483693" r:id="rId8"/>
    <p:sldMasterId id="2147483697" r:id="rId9"/>
    <p:sldMasterId id="2147483701" r:id="rId10"/>
    <p:sldMasterId id="2147483705" r:id="rId11"/>
    <p:sldMasterId id="2147483709" r:id="rId12"/>
    <p:sldMasterId id="2147483713" r:id="rId13"/>
    <p:sldMasterId id="2147483717" r:id="rId14"/>
  </p:sldMasterIdLst>
  <p:notesMasterIdLst>
    <p:notesMasterId r:id="rId38"/>
  </p:notesMasterIdLst>
  <p:sldIdLst>
    <p:sldId id="275" r:id="rId15"/>
    <p:sldId id="298" r:id="rId16"/>
    <p:sldId id="311" r:id="rId17"/>
    <p:sldId id="274" r:id="rId18"/>
    <p:sldId id="312" r:id="rId19"/>
    <p:sldId id="313" r:id="rId20"/>
    <p:sldId id="314" r:id="rId21"/>
    <p:sldId id="315" r:id="rId22"/>
    <p:sldId id="316" r:id="rId23"/>
    <p:sldId id="317" r:id="rId24"/>
    <p:sldId id="321" r:id="rId25"/>
    <p:sldId id="334" r:id="rId26"/>
    <p:sldId id="324" r:id="rId27"/>
    <p:sldId id="318" r:id="rId28"/>
    <p:sldId id="325" r:id="rId29"/>
    <p:sldId id="323" r:id="rId30"/>
    <p:sldId id="326" r:id="rId31"/>
    <p:sldId id="330" r:id="rId32"/>
    <p:sldId id="322" r:id="rId33"/>
    <p:sldId id="329" r:id="rId34"/>
    <p:sldId id="331" r:id="rId35"/>
    <p:sldId id="332" r:id="rId36"/>
    <p:sldId id="33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753"/>
    <a:srgbClr val="EF434F"/>
    <a:srgbClr val="EE5050"/>
    <a:srgbClr val="E6E6E6"/>
    <a:srgbClr val="EE4C4C"/>
    <a:srgbClr val="ED3F3F"/>
    <a:srgbClr val="FFCCFF"/>
    <a:srgbClr val="F48888"/>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86121" autoAdjust="0"/>
  </p:normalViewPr>
  <p:slideViewPr>
    <p:cSldViewPr snapToGrid="0">
      <p:cViewPr>
        <p:scale>
          <a:sx n="69" d="100"/>
          <a:sy n="69" d="100"/>
        </p:scale>
        <p:origin x="-9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23.xml"/><Relationship Id="rId36" Type="http://schemas.openxmlformats.org/officeDocument/2006/relationships/slide" Target="slides/slide22.xml"/><Relationship Id="rId35" Type="http://schemas.openxmlformats.org/officeDocument/2006/relationships/slide" Target="slides/slide21.xml"/><Relationship Id="rId34" Type="http://schemas.openxmlformats.org/officeDocument/2006/relationships/slide" Target="slides/slide20.xml"/><Relationship Id="rId33" Type="http://schemas.openxmlformats.org/officeDocument/2006/relationships/slide" Target="slides/slide19.xml"/><Relationship Id="rId32" Type="http://schemas.openxmlformats.org/officeDocument/2006/relationships/slide" Target="slides/slide18.xml"/><Relationship Id="rId31" Type="http://schemas.openxmlformats.org/officeDocument/2006/relationships/slide" Target="slides/slide17.xml"/><Relationship Id="rId30" Type="http://schemas.openxmlformats.org/officeDocument/2006/relationships/slide" Target="slides/slide16.xml"/><Relationship Id="rId3" Type="http://schemas.openxmlformats.org/officeDocument/2006/relationships/slideMaster" Target="slideMasters/slideMaster2.xml"/><Relationship Id="rId29" Type="http://schemas.openxmlformats.org/officeDocument/2006/relationships/slide" Target="slides/slide15.xml"/><Relationship Id="rId28" Type="http://schemas.openxmlformats.org/officeDocument/2006/relationships/slide" Target="slides/slide14.xml"/><Relationship Id="rId27" Type="http://schemas.openxmlformats.org/officeDocument/2006/relationships/slide" Target="slides/slide13.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5654D-7E58-4EA8-B2A9-095EFBB33EB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5120C-921E-4818-A7F4-45438B0C9F7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060B65-DC19-4CF9-9EAA-C3D1C4531A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B1D1F-A980-4CE3-A075-A1AD11306BD5}" type="slidenum">
              <a:rPr lang="en-US" smtClean="0"/>
            </a:fld>
            <a:endParaRPr lang="en-US"/>
          </a:p>
        </p:txBody>
      </p:sp>
    </p:spTree>
  </p:cSld>
  <p:clrMapOvr>
    <a:masterClrMapping/>
  </p:clrMapOvr>
  <p:transition spd="slow"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grpSp>
        <p:nvGrpSpPr>
          <p:cNvPr id="138" name="Google Shape;939;p32"/>
          <p:cNvGrpSpPr/>
          <p:nvPr userDrawn="1"/>
        </p:nvGrpSpPr>
        <p:grpSpPr>
          <a:xfrm>
            <a:off x="2204475"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2" name="Google Shape;211;p3"/>
          <p:cNvGrpSpPr/>
          <p:nvPr userDrawn="1"/>
        </p:nvGrpSpPr>
        <p:grpSpPr>
          <a:xfrm>
            <a:off x="1030176"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14;p3"/>
          <p:cNvGrpSpPr/>
          <p:nvPr userDrawn="1"/>
        </p:nvGrpSpPr>
        <p:grpSpPr>
          <a:xfrm>
            <a:off x="10561109" y="5038643"/>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6" name="Google Shape;225;p3"/>
          <p:cNvGrpSpPr/>
          <p:nvPr userDrawn="1"/>
        </p:nvGrpSpPr>
        <p:grpSpPr>
          <a:xfrm>
            <a:off x="10778557" y="714862"/>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9" name="Google Shape;228;p3"/>
          <p:cNvSpPr/>
          <p:nvPr userDrawn="1"/>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9;p3"/>
          <p:cNvSpPr/>
          <p:nvPr userDrawn="1"/>
        </p:nvSpPr>
        <p:spPr>
          <a:xfrm>
            <a:off x="9846753" y="388853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30;p3"/>
          <p:cNvGrpSpPr/>
          <p:nvPr userDrawn="1"/>
        </p:nvGrpSpPr>
        <p:grpSpPr>
          <a:xfrm>
            <a:off x="1274795" y="5541497"/>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 calcmode="lin" valueType="num">
                                      <p:cBhvr>
                                        <p:cTn id="9" dur="1000" fill="hold"/>
                                        <p:tgtEl>
                                          <p:spTgt spid="138"/>
                                        </p:tgtEl>
                                        <p:attrNameLst>
                                          <p:attrName>style.rotation</p:attrName>
                                        </p:attrNameLst>
                                      </p:cBhvr>
                                      <p:tavLst>
                                        <p:tav tm="0">
                                          <p:val>
                                            <p:fltVal val="90"/>
                                          </p:val>
                                        </p:tav>
                                        <p:tav tm="100000">
                                          <p:val>
                                            <p:fltVal val="0"/>
                                          </p:val>
                                        </p:tav>
                                      </p:tavLst>
                                    </p:anim>
                                    <p:animEffect transition="in" filter="fade">
                                      <p:cBhvr>
                                        <p:cTn id="10"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6000"/>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41"/>
            <a:ext cx="10515600" cy="2852737"/>
          </a:xfrm>
        </p:spPr>
        <p:txBody>
          <a:bodyPr anchor="b"/>
          <a:lstStyle>
            <a:lvl1pPr>
              <a:defRPr sz="6000"/>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en-US" altLang="zh-CN" smtClean="0"/>
              <a:t>Edit Master text styles</a:t>
            </a:r>
            <a:endParaRPr lang="en-US" altLang="zh-CN"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6060B65-DC19-4CF9-9EAA-C3D1C4531AF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B1D1F-A980-4CE3-A075-A1AD11306BD5}" type="slidenum">
              <a:rPr lang="en-US" smtClean="0"/>
            </a:fld>
            <a:endParaRPr lang="en-US"/>
          </a:p>
        </p:txBody>
      </p:sp>
    </p:spTree>
  </p:cSld>
  <p:clrMapOvr>
    <a:masterClrMapping/>
  </p:clrMapOvr>
  <p:transition spd="slow" advTm="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1" y="365128"/>
            <a:ext cx="10515600" cy="1325563"/>
          </a:xfrm>
        </p:spPr>
        <p:txBody>
          <a:body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ltLang="zh-CN" smtClean="0"/>
              <a:t>Edit Master text styles</a:t>
            </a:r>
            <a:endParaRPr lang="en-US" altLang="zh-CN" smtClean="0"/>
          </a:p>
        </p:txBody>
      </p:sp>
      <p:sp>
        <p:nvSpPr>
          <p:cNvPr id="4" name="内容占位符 3"/>
          <p:cNvSpPr>
            <a:spLocks noGrp="1"/>
          </p:cNvSpPr>
          <p:nvPr>
            <p:ph sz="half" idx="2"/>
          </p:nvPr>
        </p:nvSpPr>
        <p:spPr>
          <a:xfrm>
            <a:off x="839789" y="2505076"/>
            <a:ext cx="5157787" cy="3684588"/>
          </a:xfrm>
        </p:spPr>
        <p:txBody>
          <a:body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5" name="文本占位符 4"/>
          <p:cNvSpPr>
            <a:spLocks noGrp="1"/>
          </p:cNvSpPr>
          <p:nvPr>
            <p:ph type="body" sz="quarter" idx="3"/>
          </p:nvPr>
        </p:nvSpPr>
        <p:spPr>
          <a:xfrm>
            <a:off x="6172203"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ltLang="zh-CN" smtClean="0"/>
              <a:t>Edit Master text styles</a:t>
            </a:r>
            <a:endParaRPr lang="en-US" altLang="zh-CN" smtClean="0"/>
          </a:p>
        </p:txBody>
      </p:sp>
      <p:sp>
        <p:nvSpPr>
          <p:cNvPr id="6" name="内容占位符 5"/>
          <p:cNvSpPr>
            <a:spLocks noGrp="1"/>
          </p:cNvSpPr>
          <p:nvPr>
            <p:ph sz="quarter" idx="4"/>
          </p:nvPr>
        </p:nvSpPr>
        <p:spPr>
          <a:xfrm>
            <a:off x="6172203" y="2505076"/>
            <a:ext cx="5183188" cy="3684588"/>
          </a:xfrm>
        </p:spPr>
        <p:txBody>
          <a:body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2"/>
            <a:ext cx="3932237" cy="1600200"/>
          </a:xfrm>
        </p:spPr>
        <p:txBody>
          <a:bodyPr anchor="b"/>
          <a:lstStyle>
            <a:lvl1pPr>
              <a:defRPr sz="3200"/>
            </a:lvl1pPr>
          </a:lstStyle>
          <a:p>
            <a:r>
              <a:rPr lang="en-US" altLang="zh-CN" smtClean="0"/>
              <a:t>Click to edit Master title style</a:t>
            </a:r>
            <a:endParaRPr lang="zh-CN" altLang="en-US"/>
          </a:p>
        </p:txBody>
      </p:sp>
      <p:sp>
        <p:nvSpPr>
          <p:cNvPr id="3" name="内容占位符 2"/>
          <p:cNvSpPr>
            <a:spLocks noGrp="1"/>
          </p:cNvSpPr>
          <p:nvPr>
            <p:ph idx="1"/>
          </p:nvPr>
        </p:nvSpPr>
        <p:spPr>
          <a:xfrm>
            <a:off x="5183189"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文本占位符 3"/>
          <p:cNvSpPr>
            <a:spLocks noGrp="1"/>
          </p:cNvSpPr>
          <p:nvPr>
            <p:ph type="body" sz="half" idx="2"/>
          </p:nvPr>
        </p:nvSpPr>
        <p:spPr>
          <a:xfrm>
            <a:off x="839790"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ltLang="zh-CN" smtClean="0"/>
              <a:t>Edit Master text styles</a:t>
            </a:r>
            <a:endParaRPr lang="en-US" altLang="zh-CN"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2"/>
            <a:ext cx="3932237" cy="1600200"/>
          </a:xfrm>
        </p:spPr>
        <p:txBody>
          <a:bodyPr anchor="b"/>
          <a:lstStyle>
            <a:lvl1pPr>
              <a:defRPr sz="3200"/>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183189"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en-US" altLang="zh-CN" smtClean="0"/>
              <a:t>Click icon to add picture</a:t>
            </a:r>
            <a:endParaRPr lang="zh-CN" altLang="en-US"/>
          </a:p>
        </p:txBody>
      </p:sp>
      <p:sp>
        <p:nvSpPr>
          <p:cNvPr id="4" name="文本占位符 3"/>
          <p:cNvSpPr>
            <a:spLocks noGrp="1"/>
          </p:cNvSpPr>
          <p:nvPr>
            <p:ph type="body" sz="half" idx="2"/>
          </p:nvPr>
        </p:nvSpPr>
        <p:spPr>
          <a:xfrm>
            <a:off x="839790"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ltLang="zh-CN" smtClean="0"/>
              <a:t>Edit Master text styles</a:t>
            </a:r>
            <a:endParaRPr lang="en-US" altLang="zh-CN"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en-US" altLang="zh-CN" smtClean="0"/>
              <a:t>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4"/>
            <a:ext cx="10363200" cy="1362075"/>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3087" y="2906716"/>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3" y="1600204"/>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1" y="1600204"/>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6"/>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09602"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74" y="1535116"/>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93374"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smtClean="0"/>
              <a:t>Click to edit Master title style</a:t>
            </a:r>
            <a:endParaRPr lang="zh-CN" altLang="en-US" dirty="0"/>
          </a:p>
        </p:txBody>
      </p:sp>
    </p:spTree>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286283" y="6"/>
            <a:ext cx="10905724" cy="6134471"/>
          </a:xfrm>
          <a:prstGeom prst="rect">
            <a:avLst/>
          </a:prstGeom>
        </p:spPr>
      </p:pic>
      <p:sp>
        <p:nvSpPr>
          <p:cNvPr id="4" name="Rounded Rectangle 3"/>
          <p:cNvSpPr/>
          <p:nvPr userDrawn="1"/>
        </p:nvSpPr>
        <p:spPr>
          <a:xfrm>
            <a:off x="10829925" y="4"/>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4"/>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endParaRPr sz="1350">
              <a:solidFill>
                <a:prstClr val="black"/>
              </a:solidFill>
            </a:endParaRPr>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286279" y="4"/>
            <a:ext cx="10905724" cy="6134471"/>
          </a:xfrm>
          <a:prstGeom prst="rect">
            <a:avLst/>
          </a:prstGeom>
        </p:spPr>
      </p:pic>
      <p:sp>
        <p:nvSpPr>
          <p:cNvPr id="4" name="Rounded Rectangle 3"/>
          <p:cNvSpPr/>
          <p:nvPr userDrawn="1"/>
        </p:nvSpPr>
        <p:spPr>
          <a:xfrm>
            <a:off x="10829925" y="3"/>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3"/>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endParaRPr sz="1350">
              <a:solidFill>
                <a:prstClr val="black"/>
              </a:solidFill>
            </a:endParaRPr>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149284-9E5A-4A41-B1D4-8F28292A4E66}"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763B72-29EB-4118-9178-BB5FFF84C389}"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060B65-DC19-4CF9-9EAA-C3D1C4531AF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B1D1F-A980-4CE3-A075-A1AD11306BD5}" type="slidenum">
              <a:rPr lang="en-US" smtClean="0"/>
            </a:fld>
            <a:endParaRPr lang="en-US"/>
          </a:p>
        </p:txBody>
      </p:sp>
    </p:spTree>
  </p:cSld>
  <p:clrMapOvr>
    <a:masterClrMapping/>
  </p:clrMapOvr>
  <p:transition spd="slow" advTm="0">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71D86-A1A9-4538-A4B1-74D3A63C50C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71F759-D5E3-4CB7-9800-C9EE53EBD731}"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CFDD4E-FD6C-42D1-8101-ED463183487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F3BFDC8-5446-4A2F-B982-C324CB6CC12A}"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5B9183-99DB-4820-B78A-898553F9EF12}"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4"/>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4384A7-9BDD-4F80-BCC1-2BDDDFADFF29}"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40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FADBD-D7DF-47E8-9144-2942F83B30E3}"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FEC1A-6C06-4947-9B53-F71FB1BD07B0}"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359EC5-8929-4EA7-9C54-427C29C6EE9A}"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4769D2-18B3-4892-85DF-93A5AA53A9CE}"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p:nvSpPr>
        <p:spPr>
          <a:xfrm>
            <a:off x="1139634" y="1031258"/>
            <a:ext cx="9912735"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圆角矩形 5"/>
          <p:cNvSpPr/>
          <p:nvPr/>
        </p:nvSpPr>
        <p:spPr>
          <a:xfrm>
            <a:off x="5900058"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9"/>
            <a:ext cx="2844800" cy="365125"/>
          </a:xfrm>
        </p:spPr>
        <p:txBody>
          <a:bodyPr/>
          <a:lstStyle>
            <a:lvl1pPr algn="ctr">
              <a:defRPr>
                <a:latin typeface="印品黑体" panose="00000500000000000000" pitchFamily="2" charset="-122"/>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spd="slow" advTm="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5" y="27305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3" y="1435107"/>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6" Type="http://schemas.openxmlformats.org/officeDocument/2006/relationships/theme" Target="../theme/theme10.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4" Type="http://schemas.openxmlformats.org/officeDocument/2006/relationships/theme" Target="../theme/theme11.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4" Type="http://schemas.openxmlformats.org/officeDocument/2006/relationships/theme" Target="../theme/theme12.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3" Type="http://schemas.openxmlformats.org/officeDocument/2006/relationships/theme" Target="../theme/theme13.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4"/>
            <a:ext cx="10972800" cy="4525963"/>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1" y="6356355"/>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ea typeface="印品黑体" panose="00000500000000000000" pitchFamily="2" charset="-122"/>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56355"/>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印品黑体"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36" tIns="45718" rIns="91436" bIns="45718" rtlCol="0" anchor="ctr"/>
          <a:lstStyle>
            <a:lvl1pPr algn="r">
              <a:defRPr sz="1600">
                <a:solidFill>
                  <a:schemeClr val="tx1">
                    <a:tint val="75000"/>
                  </a:schemeClr>
                </a:solidFill>
                <a:latin typeface="印品黑体" panose="00000500000000000000" pitchFamily="2" charset="-122"/>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Tm="0">
    <p:fade/>
  </p:transition>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印品黑体" panose="00000500000000000000" pitchFamily="2" charset="-122"/>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A1DB08C-64B3-4250-9FAB-7C19BAF3685E}" type="slidenum">
              <a:rPr lang="en-US">
                <a:solidFill>
                  <a:prstClr val="black">
                    <a:tint val="75000"/>
                  </a:prstClr>
                </a:solidFill>
                <a:latin typeface="Arial" panose="020B0604020202020204" pitchFamily="34" charset="0"/>
                <a:cs typeface="Arial" panose="020B0604020202020204" pitchFamily="34" charset="0"/>
              </a:rPr>
            </a:fld>
            <a:endParaRPr lang="en-US">
              <a:solidFill>
                <a:prstClr val="black">
                  <a:tint val="75000"/>
                </a:prst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8"/>
            <a:ext cx="10515600" cy="1325563"/>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3" y="1825625"/>
            <a:ext cx="10515600" cy="4351338"/>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3" y="6356353"/>
            <a:ext cx="2743200" cy="365125"/>
          </a:xfrm>
          <a:prstGeom prst="rect">
            <a:avLst/>
          </a:prstGeom>
        </p:spPr>
        <p:txBody>
          <a:bodyPr vert="horz" lIns="91436" tIns="45718" rIns="91436" bIns="45718"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601" y="6356353"/>
            <a:ext cx="4114800" cy="365125"/>
          </a:xfrm>
          <a:prstGeom prst="rect">
            <a:avLst/>
          </a:prstGeom>
        </p:spPr>
        <p:txBody>
          <a:bodyPr vert="horz" lIns="91436" tIns="45718" rIns="91436" bIns="45718"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8610601" y="6356353"/>
            <a:ext cx="2743200" cy="365125"/>
          </a:xfrm>
          <a:prstGeom prst="rect">
            <a:avLst/>
          </a:prstGeom>
        </p:spPr>
        <p:txBody>
          <a:bodyPr vert="horz" lIns="91436" tIns="45718" rIns="91436" bIns="45718"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3.png"/><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3.png"/><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19.pn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image" Target="../media/image21.jpe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76" y="-1"/>
            <a:ext cx="12249376" cy="2505151"/>
          </a:xfrm>
          <a:prstGeom prst="rect">
            <a:avLst/>
          </a:prstGeom>
          <a:solidFill>
            <a:srgbClr val="EF4753"/>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rot="21388221">
            <a:off x="1360834" y="426742"/>
            <a:ext cx="2784153" cy="1771735"/>
            <a:chOff x="1143000" y="742950"/>
            <a:chExt cx="3962400" cy="2521527"/>
          </a:xfrm>
          <a:solidFill>
            <a:srgbClr val="FFCCFF"/>
          </a:solidFill>
        </p:grpSpPr>
        <p:sp>
          <p:nvSpPr>
            <p:cNvPr id="5" name="Cloud 4"/>
            <p:cNvSpPr/>
            <p:nvPr/>
          </p:nvSpPr>
          <p:spPr>
            <a:xfrm>
              <a:off x="1143000" y="742950"/>
              <a:ext cx="3962400" cy="2521527"/>
            </a:xfrm>
            <a:prstGeom prst="cloud">
              <a:avLst/>
            </a:prstGeom>
            <a:grp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sp>
          <p:nvSpPr>
            <p:cNvPr id="6" name="Cloud 5"/>
            <p:cNvSpPr/>
            <p:nvPr/>
          </p:nvSpPr>
          <p:spPr>
            <a:xfrm>
              <a:off x="1280432" y="830406"/>
              <a:ext cx="3687536" cy="2346614"/>
            </a:xfrm>
            <a:prstGeom prst="cloud">
              <a:avLst/>
            </a:prstGeom>
            <a:grp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chemeClr val="tx1"/>
                </a:solidFill>
                <a:latin typeface="Arial" panose="020B0604020202020204" pitchFamily="34" charset="0"/>
                <a:cs typeface="Arial" panose="020B0604020202020204" pitchFamily="34" charset="0"/>
              </a:endParaRPr>
            </a:p>
          </p:txBody>
        </p:sp>
      </p:grpSp>
      <p:sp>
        <p:nvSpPr>
          <p:cNvPr id="7" name="Title 6"/>
          <p:cNvSpPr>
            <a:spLocks noGrp="1"/>
          </p:cNvSpPr>
          <p:nvPr>
            <p:ph type="title"/>
          </p:nvPr>
        </p:nvSpPr>
        <p:spPr>
          <a:xfrm rot="20944908">
            <a:off x="1751390" y="1242878"/>
            <a:ext cx="2301631" cy="681404"/>
          </a:xfrm>
        </p:spPr>
        <p:txBody>
          <a:bodyPr>
            <a:prstTxWarp prst="textArchUp">
              <a:avLst/>
            </a:prstTxWarp>
            <a:noAutofit/>
          </a:bodyPr>
          <a:lstStyle/>
          <a:p>
            <a:r>
              <a:rPr lang="en-US" sz="4265" b="1" dirty="0" err="1">
                <a:latin typeface="Arial-Rounded" panose="020B0500000000000000" pitchFamily="34" charset="0"/>
                <a:ea typeface="Arial-Rounded" panose="020B0500000000000000" pitchFamily="34" charset="0"/>
                <a:cs typeface="Arial-Rounded" panose="020B0500000000000000" pitchFamily="34" charset="0"/>
              </a:rPr>
              <a:t>Chủ</a:t>
            </a:r>
            <a:r>
              <a:rPr lang="en-US" sz="4265" b="1" dirty="0">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smtClean="0">
                <a:latin typeface="Arial-Rounded" panose="020B0500000000000000" pitchFamily="34" charset="0"/>
                <a:ea typeface="Arial-Rounded" panose="020B0500000000000000" pitchFamily="34" charset="0"/>
                <a:cs typeface="Arial-Rounded" panose="020B0500000000000000" pitchFamily="34" charset="0"/>
              </a:rPr>
              <a:t>đề</a:t>
            </a:r>
            <a:r>
              <a:rPr lang="en-US" sz="4265" b="1" dirty="0" smtClean="0">
                <a:latin typeface="Arial-Rounded" panose="020B0500000000000000" pitchFamily="34" charset="0"/>
                <a:ea typeface="Arial-Rounded" panose="020B0500000000000000" pitchFamily="34" charset="0"/>
                <a:cs typeface="Arial-Rounded" panose="020B0500000000000000" pitchFamily="34" charset="0"/>
              </a:rPr>
              <a:t> 1</a:t>
            </a:r>
            <a:endParaRPr lang="en-US" sz="426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196885" y="782879"/>
            <a:ext cx="7835801" cy="1077218"/>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LÀM QUEN VỚI YẾU TỐ THỐNG KÊ, SÁC XUẤT</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06400" y="2640394"/>
            <a:ext cx="11277600" cy="2163757"/>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TextBox 16"/>
          <p:cNvSpPr txBox="1"/>
          <p:nvPr/>
        </p:nvSpPr>
        <p:spPr>
          <a:xfrm>
            <a:off x="4675909" y="2679308"/>
            <a:ext cx="2863679" cy="666786"/>
          </a:xfrm>
          <a:prstGeom prst="rect">
            <a:avLst/>
          </a:prstGeom>
          <a:noFill/>
        </p:spPr>
        <p:txBody>
          <a:bodyPr wrap="square" rtlCol="0">
            <a:spAutoFit/>
          </a:bodyPr>
          <a:lstStyle/>
          <a:p>
            <a:pPr algn="ctr"/>
            <a:r>
              <a:rPr lang="en-US" sz="3735" b="1" err="1">
                <a:latin typeface="Times New Roman" panose="02020603050405020304" pitchFamily="18" charset="0"/>
                <a:cs typeface="Times New Roman" panose="02020603050405020304" pitchFamily="18" charset="0"/>
              </a:rPr>
              <a:t>Bài</a:t>
            </a:r>
            <a:r>
              <a:rPr lang="en-US" sz="3735" b="1">
                <a:latin typeface="Times New Roman" panose="02020603050405020304" pitchFamily="18" charset="0"/>
                <a:cs typeface="Times New Roman" panose="02020603050405020304" pitchFamily="18" charset="0"/>
              </a:rPr>
              <a:t> </a:t>
            </a:r>
            <a:r>
              <a:rPr lang="en-US" sz="3735" b="1" smtClean="0">
                <a:latin typeface="Times New Roman" panose="02020603050405020304" pitchFamily="18" charset="0"/>
                <a:cs typeface="Times New Roman" panose="02020603050405020304" pitchFamily="18" charset="0"/>
              </a:rPr>
              <a:t>75</a:t>
            </a:r>
            <a:endParaRPr lang="en-US" sz="3735"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31274" y="3418171"/>
            <a:ext cx="10695708" cy="954107"/>
          </a:xfrm>
          <a:prstGeom prst="rect">
            <a:avLst/>
          </a:prstGeom>
          <a:noFill/>
        </p:spPr>
        <p:txBody>
          <a:bodyPr wrap="square" rtlCol="0">
            <a:spAutoFit/>
          </a:bodyPr>
          <a:lstStyle/>
          <a:p>
            <a:pPr lvl="0" algn="ctr">
              <a:defRPr/>
            </a:pPr>
            <a:r>
              <a:rPr lang="nl-NL" sz="2800" b="1">
                <a:latin typeface="Times New Roman" panose="02020603050405020304" pitchFamily="18" charset="0"/>
                <a:cs typeface="Times New Roman" panose="02020603050405020304" pitchFamily="18" charset="0"/>
              </a:rPr>
              <a:t>THỰC HÀNH VÀ TRẢI NGHIỆM THU THẬP, PHÂN LOẠI GHI CHÉP SỐ LIỆU, ĐỌC BẢNG SỐ LIỆU (Tiết 1)</a:t>
            </a:r>
            <a:endParaRPr kumimoji="0" lang="en-US" sz="28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5904" y="4804149"/>
            <a:ext cx="5829355" cy="205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8333"/>
          <a:stretch>
            <a:fillRect/>
          </a:stretch>
        </p:blipFill>
        <p:spPr bwMode="auto">
          <a:xfrm>
            <a:off x="-4886" y="71637"/>
            <a:ext cx="1347871" cy="1247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68036" y="235529"/>
            <a:ext cx="789709" cy="81741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Times New Roman" panose="02020603050405020304" pitchFamily="18" charset="0"/>
                <a:cs typeface="Times New Roman" panose="02020603050405020304" pitchFamily="18" charset="0"/>
              </a:rPr>
              <a:t>3</a:t>
            </a:r>
            <a:endParaRPr lang="en-US" sz="3600" b="1">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7746" y="346366"/>
            <a:ext cx="10432473" cy="213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4291" y="2798618"/>
            <a:ext cx="10723419" cy="861774"/>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Các em thảo luận nhóm 4, hoàn thành phiếu bài tập sau</a:t>
            </a:r>
            <a:endParaRPr lang="en-US" sz="3200" b="1" i="1">
              <a:latin typeface="Times New Roman" panose="02020603050405020304" pitchFamily="18" charset="0"/>
              <a:cs typeface="Times New Roman" panose="02020603050405020304" pitchFamily="18" charset="0"/>
            </a:endParaRPr>
          </a:p>
          <a:p>
            <a:endParaRPr lang="en-US"/>
          </a:p>
        </p:txBody>
      </p:sp>
      <p:graphicFrame>
        <p:nvGraphicFramePr>
          <p:cNvPr id="5" name="Table 4"/>
          <p:cNvGraphicFramePr>
            <a:graphicFrameLocks noGrp="1"/>
          </p:cNvGraphicFramePr>
          <p:nvPr/>
        </p:nvGraphicFramePr>
        <p:xfrm>
          <a:off x="832485" y="3660140"/>
          <a:ext cx="10957560" cy="1775460"/>
        </p:xfrm>
        <a:graphic>
          <a:graphicData uri="http://schemas.openxmlformats.org/drawingml/2006/table">
            <a:tbl>
              <a:tblPr firstRow="1" bandRow="1">
                <a:tableStyleId>{5C22544A-7EE6-4342-B048-85BDC9FD1C3A}</a:tableStyleId>
              </a:tblPr>
              <a:tblGrid>
                <a:gridCol w="3652520"/>
                <a:gridCol w="3652520"/>
                <a:gridCol w="3652520"/>
              </a:tblGrid>
              <a:tr h="1141095">
                <a:tc>
                  <a:txBody>
                    <a:bodyPr/>
                    <a:lstStyle/>
                    <a:p>
                      <a:pPr algn="ctr"/>
                      <a:r>
                        <a:rPr lang="en-US" b="1" smtClean="0">
                          <a:solidFill>
                            <a:schemeClr val="tx1"/>
                          </a:solidFill>
                          <a:latin typeface="Times New Roman" panose="02020603050405020304" pitchFamily="18" charset="0"/>
                          <a:cs typeface="Times New Roman" panose="02020603050405020304" pitchFamily="18" charset="0"/>
                        </a:rPr>
                        <a:t>Thời</a:t>
                      </a:r>
                      <a:r>
                        <a:rPr lang="en-US" b="1" baseline="0" smtClean="0">
                          <a:solidFill>
                            <a:schemeClr val="tx1"/>
                          </a:solidFill>
                          <a:latin typeface="Times New Roman" panose="02020603050405020304" pitchFamily="18" charset="0"/>
                          <a:cs typeface="Times New Roman" panose="02020603050405020304" pitchFamily="18" charset="0"/>
                        </a:rPr>
                        <a:t> gian</a:t>
                      </a:r>
                      <a:endParaRPr lang="en-US" b="1" baseline="0" smtClean="0">
                        <a:solidFill>
                          <a:schemeClr val="tx1"/>
                        </a:solidFill>
                        <a:latin typeface="Times New Roman" panose="02020603050405020304" pitchFamily="18" charset="0"/>
                        <a:cs typeface="Times New Roman" panose="02020603050405020304" pitchFamily="18" charset="0"/>
                      </a:endParaRPr>
                    </a:p>
                    <a:p>
                      <a:pPr algn="ctr"/>
                      <a:r>
                        <a:rPr lang="en-US" b="1" baseline="0" smtClean="0">
                          <a:solidFill>
                            <a:schemeClr val="tx1"/>
                          </a:solidFill>
                          <a:latin typeface="Times New Roman" panose="02020603050405020304" pitchFamily="18" charset="0"/>
                          <a:cs typeface="Times New Roman" panose="02020603050405020304" pitchFamily="18" charset="0"/>
                        </a:rPr>
                        <a:t> ( Xuất phát – Kết thúc)</a:t>
                      </a:r>
                      <a:endParaRPr lang="en-US" b="1">
                        <a:solidFill>
                          <a:schemeClr val="tx1"/>
                        </a:solidFill>
                        <a:latin typeface="Times New Roman" panose="02020603050405020304" pitchFamily="18" charset="0"/>
                        <a:cs typeface="Times New Roman" panose="02020603050405020304" pitchFamily="18" charset="0"/>
                      </a:endParaRPr>
                    </a:p>
                  </a:txBody>
                  <a:tcPr anchor="ctr" anchorCtr="0"/>
                </a:tc>
                <a:tc>
                  <a:txBody>
                    <a:bodyPr/>
                    <a:lstStyle/>
                    <a:p>
                      <a:pPr algn="ctr"/>
                      <a:r>
                        <a:rPr lang="en-US" b="1" smtClean="0">
                          <a:solidFill>
                            <a:schemeClr val="tx1"/>
                          </a:solidFill>
                          <a:latin typeface="Times New Roman" panose="02020603050405020304" pitchFamily="18" charset="0"/>
                          <a:cs typeface="Times New Roman" panose="02020603050405020304" pitchFamily="18" charset="0"/>
                        </a:rPr>
                        <a:t> 7</a:t>
                      </a:r>
                      <a:r>
                        <a:rPr lang="en-US" b="1" baseline="0" smtClean="0">
                          <a:solidFill>
                            <a:schemeClr val="tx1"/>
                          </a:solidFill>
                          <a:latin typeface="Times New Roman" panose="02020603050405020304" pitchFamily="18" charset="0"/>
                          <a:cs typeface="Times New Roman" panose="02020603050405020304" pitchFamily="18" charset="0"/>
                        </a:rPr>
                        <a:t> giờ - 16 giờ</a:t>
                      </a:r>
                      <a:endParaRPr lang="en-US" b="1">
                        <a:solidFill>
                          <a:schemeClr val="tx1"/>
                        </a:solidFill>
                        <a:latin typeface="Times New Roman" panose="02020603050405020304" pitchFamily="18" charset="0"/>
                        <a:cs typeface="Times New Roman" panose="02020603050405020304" pitchFamily="18" charset="0"/>
                      </a:endParaRPr>
                    </a:p>
                  </a:txBody>
                  <a:tcPr anchor="ctr" anchorCtr="0"/>
                </a:tc>
                <a:tc>
                  <a:txBody>
                    <a:bodyPr/>
                    <a:lstStyle/>
                    <a:p>
                      <a:pPr algn="ctr"/>
                      <a:r>
                        <a:rPr lang="en-US" b="1" smtClean="0">
                          <a:solidFill>
                            <a:schemeClr val="tx1"/>
                          </a:solidFill>
                          <a:latin typeface="Times New Roman" panose="02020603050405020304" pitchFamily="18" charset="0"/>
                          <a:cs typeface="Times New Roman" panose="02020603050405020304" pitchFamily="18" charset="0"/>
                        </a:rPr>
                        <a:t>8 giờ</a:t>
                      </a:r>
                      <a:r>
                        <a:rPr lang="en-US" b="1" baseline="0" smtClean="0">
                          <a:solidFill>
                            <a:schemeClr val="tx1"/>
                          </a:solidFill>
                          <a:latin typeface="Times New Roman" panose="02020603050405020304" pitchFamily="18" charset="0"/>
                          <a:cs typeface="Times New Roman" panose="02020603050405020304" pitchFamily="18" charset="0"/>
                        </a:rPr>
                        <a:t> - 17 giờ</a:t>
                      </a:r>
                      <a:endParaRPr lang="en-US" b="1">
                        <a:solidFill>
                          <a:schemeClr val="tx1"/>
                        </a:solidFill>
                        <a:latin typeface="Times New Roman" panose="02020603050405020304" pitchFamily="18" charset="0"/>
                        <a:cs typeface="Times New Roman" panose="02020603050405020304" pitchFamily="18" charset="0"/>
                      </a:endParaRPr>
                    </a:p>
                  </a:txBody>
                  <a:tcPr anchor="ctr" anchorCtr="0"/>
                </a:tc>
              </a:tr>
              <a:tr h="634365">
                <a:tc>
                  <a:txBody>
                    <a:bodyPr/>
                    <a:lstStyle/>
                    <a:p>
                      <a:pPr algn="ctr"/>
                      <a:r>
                        <a:rPr lang="en-US" b="1" smtClean="0">
                          <a:latin typeface="Times New Roman" panose="02020603050405020304" pitchFamily="18" charset="0"/>
                          <a:cs typeface="Times New Roman" panose="02020603050405020304" pitchFamily="18" charset="0"/>
                        </a:rPr>
                        <a:t>Số</a:t>
                      </a:r>
                      <a:r>
                        <a:rPr lang="en-US" b="1" baseline="0" smtClean="0">
                          <a:latin typeface="Times New Roman" panose="02020603050405020304" pitchFamily="18" charset="0"/>
                          <a:cs typeface="Times New Roman" panose="02020603050405020304" pitchFamily="18" charset="0"/>
                        </a:rPr>
                        <a:t> bạn chọn ( người)</a:t>
                      </a:r>
                      <a:endParaRPr lang="en-US" b="1">
                        <a:latin typeface="Times New Roman" panose="02020603050405020304" pitchFamily="18" charset="0"/>
                        <a:cs typeface="Times New Roman" panose="02020603050405020304" pitchFamily="18" charset="0"/>
                      </a:endParaRPr>
                    </a:p>
                  </a:txBody>
                  <a:tcPr/>
                </a:tc>
                <a:tc>
                  <a:txBody>
                    <a:bodyPr/>
                    <a:lstStyle/>
                    <a:p>
                      <a:pPr algn="ctr"/>
                      <a:r>
                        <a:rPr lang="en-US" b="1" smtClean="0">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tc>
                <a:tc>
                  <a:txBody>
                    <a:bodyPr/>
                    <a:lstStyle/>
                    <a:p>
                      <a:pPr algn="ctr"/>
                      <a:r>
                        <a:rPr lang="en-US" b="1" smtClean="0">
                          <a:latin typeface="Times New Roman" panose="02020603050405020304" pitchFamily="18" charset="0"/>
                          <a:cs typeface="Times New Roman" panose="02020603050405020304" pitchFamily="18" charset="0"/>
                        </a:rPr>
                        <a:t>?</a:t>
                      </a:r>
                      <a:endParaRPr lang="en-US" b="1">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7976" y="2496281"/>
            <a:ext cx="99760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DIỆN NHÓM TRÌNH BÀY </a:t>
            </a:r>
            <a:endPar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QUẢ THẢO LUẬN</a:t>
            </a:r>
            <a:endPar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76" y="-1"/>
            <a:ext cx="12249376" cy="2505151"/>
          </a:xfrm>
          <a:prstGeom prst="rect">
            <a:avLst/>
          </a:prstGeom>
          <a:solidFill>
            <a:srgbClr val="EF4753"/>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8" name="Group 7"/>
          <p:cNvGrpSpPr/>
          <p:nvPr/>
        </p:nvGrpSpPr>
        <p:grpSpPr>
          <a:xfrm rot="21388221">
            <a:off x="1360834" y="426742"/>
            <a:ext cx="2784153" cy="1771735"/>
            <a:chOff x="1143000" y="742950"/>
            <a:chExt cx="3962400" cy="2521527"/>
          </a:xfrm>
          <a:solidFill>
            <a:srgbClr val="FFCCFF"/>
          </a:solidFill>
        </p:grpSpPr>
        <p:sp>
          <p:nvSpPr>
            <p:cNvPr id="5" name="Cloud 4"/>
            <p:cNvSpPr/>
            <p:nvPr/>
          </p:nvSpPr>
          <p:spPr>
            <a:xfrm>
              <a:off x="1143000" y="742950"/>
              <a:ext cx="3962400" cy="2521527"/>
            </a:xfrm>
            <a:prstGeom prst="cloud">
              <a:avLst/>
            </a:prstGeom>
            <a:grp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solidFill>
                  <a:srgbClr val="FFFFFF"/>
                </a:solidFill>
              </a:endParaRPr>
            </a:p>
          </p:txBody>
        </p:sp>
        <p:sp>
          <p:nvSpPr>
            <p:cNvPr id="6" name="Cloud 5"/>
            <p:cNvSpPr/>
            <p:nvPr/>
          </p:nvSpPr>
          <p:spPr>
            <a:xfrm>
              <a:off x="1280432" y="830406"/>
              <a:ext cx="3687536" cy="2346614"/>
            </a:xfrm>
            <a:prstGeom prst="cloud">
              <a:avLst/>
            </a:prstGeom>
            <a:grp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rgbClr val="000000"/>
                </a:solidFill>
                <a:latin typeface="Arial" panose="020B0604020202020204" pitchFamily="34" charset="0"/>
                <a:cs typeface="Arial" panose="020B0604020202020204" pitchFamily="34" charset="0"/>
              </a:endParaRPr>
            </a:p>
          </p:txBody>
        </p:sp>
      </p:grpSp>
      <p:sp>
        <p:nvSpPr>
          <p:cNvPr id="7" name="Title 6"/>
          <p:cNvSpPr>
            <a:spLocks noGrp="1"/>
          </p:cNvSpPr>
          <p:nvPr>
            <p:ph type="title"/>
          </p:nvPr>
        </p:nvSpPr>
        <p:spPr>
          <a:xfrm rot="20944908">
            <a:off x="1751390" y="1242878"/>
            <a:ext cx="2301631" cy="681404"/>
          </a:xfrm>
        </p:spPr>
        <p:txBody>
          <a:bodyPr>
            <a:prstTxWarp prst="textArchUp">
              <a:avLst/>
            </a:prstTxWarp>
            <a:noAutofit/>
          </a:bodyPr>
          <a:lstStyle/>
          <a:p>
            <a:r>
              <a:rPr lang="en-US" sz="4265" b="1" dirty="0" err="1">
                <a:latin typeface="Arial-Rounded" panose="020B0500000000000000" pitchFamily="34" charset="0"/>
                <a:ea typeface="Arial-Rounded" panose="020B0500000000000000" pitchFamily="34" charset="0"/>
                <a:cs typeface="Arial-Rounded" panose="020B0500000000000000" pitchFamily="34" charset="0"/>
              </a:rPr>
              <a:t>Chủ</a:t>
            </a:r>
            <a:r>
              <a:rPr lang="en-US" sz="4265" b="1" dirty="0">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smtClean="0">
                <a:latin typeface="Arial-Rounded" panose="020B0500000000000000" pitchFamily="34" charset="0"/>
                <a:ea typeface="Arial-Rounded" panose="020B0500000000000000" pitchFamily="34" charset="0"/>
                <a:cs typeface="Arial-Rounded" panose="020B0500000000000000" pitchFamily="34" charset="0"/>
              </a:rPr>
              <a:t>đề</a:t>
            </a:r>
            <a:r>
              <a:rPr lang="en-US" sz="4265" b="1" dirty="0" smtClean="0">
                <a:latin typeface="Arial-Rounded" panose="020B0500000000000000" pitchFamily="34" charset="0"/>
                <a:ea typeface="Arial-Rounded" panose="020B0500000000000000" pitchFamily="34" charset="0"/>
                <a:cs typeface="Arial-Rounded" panose="020B0500000000000000" pitchFamily="34" charset="0"/>
              </a:rPr>
              <a:t> 1</a:t>
            </a:r>
            <a:endParaRPr lang="en-US" sz="426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196885" y="782879"/>
            <a:ext cx="7835801" cy="1077218"/>
          </a:xfrm>
          <a:prstGeom prst="rect">
            <a:avLst/>
          </a:prstGeom>
          <a:noFill/>
        </p:spPr>
        <p:txBody>
          <a:bodyPr wrap="square" rtlCol="0">
            <a:spAutoFit/>
          </a:bodyPr>
          <a:lstStyle/>
          <a:p>
            <a:r>
              <a:rPr lang="nl-NL" sz="3200" b="1">
                <a:solidFill>
                  <a:srgbClr val="000000"/>
                </a:solidFill>
                <a:latin typeface="Times New Roman" panose="02020603050405020304" pitchFamily="18" charset="0"/>
                <a:cs typeface="Times New Roman" panose="02020603050405020304" pitchFamily="18" charset="0"/>
              </a:rPr>
              <a:t>LÀM QUEN VỚI YẾU TỐ THỐNG KÊ, SÁC XUẤT</a:t>
            </a:r>
            <a:endParaRPr lang="en-US" sz="3200" b="1" spc="50" dirty="0">
              <a:ln w="9525" cmpd="sng">
                <a:solidFill>
                  <a:srgbClr val="FFBF53"/>
                </a:solidFill>
                <a:prstDash val="solid"/>
              </a:ln>
              <a:solidFill>
                <a:srgbClr val="70AD47">
                  <a:tint val="1000"/>
                </a:srgbClr>
              </a:solidFill>
              <a:effectLst>
                <a:glow rad="38100">
                  <a:srgbClr val="FFBF53">
                    <a:alpha val="40000"/>
                  </a:srgbClr>
                </a:glow>
              </a:effectLst>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06400" y="2640394"/>
            <a:ext cx="11277600" cy="2163757"/>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7" name="TextBox 16"/>
          <p:cNvSpPr txBox="1"/>
          <p:nvPr/>
        </p:nvSpPr>
        <p:spPr>
          <a:xfrm>
            <a:off x="4675909" y="2679308"/>
            <a:ext cx="2863679" cy="666786"/>
          </a:xfrm>
          <a:prstGeom prst="rect">
            <a:avLst/>
          </a:prstGeom>
          <a:noFill/>
        </p:spPr>
        <p:txBody>
          <a:bodyPr wrap="square" rtlCol="0">
            <a:spAutoFit/>
          </a:bodyPr>
          <a:lstStyle/>
          <a:p>
            <a:pPr algn="ctr"/>
            <a:r>
              <a:rPr lang="en-US" sz="3735" b="1" err="1">
                <a:solidFill>
                  <a:srgbClr val="000000"/>
                </a:solidFill>
                <a:latin typeface="Times New Roman" panose="02020603050405020304" pitchFamily="18" charset="0"/>
                <a:cs typeface="Times New Roman" panose="02020603050405020304" pitchFamily="18" charset="0"/>
              </a:rPr>
              <a:t>Bài</a:t>
            </a:r>
            <a:r>
              <a:rPr lang="en-US" sz="3735" b="1">
                <a:solidFill>
                  <a:srgbClr val="000000"/>
                </a:solidFill>
                <a:latin typeface="Times New Roman" panose="02020603050405020304" pitchFamily="18" charset="0"/>
                <a:cs typeface="Times New Roman" panose="02020603050405020304" pitchFamily="18" charset="0"/>
              </a:rPr>
              <a:t> </a:t>
            </a:r>
            <a:r>
              <a:rPr lang="en-US" sz="3735" b="1" smtClean="0">
                <a:solidFill>
                  <a:srgbClr val="000000"/>
                </a:solidFill>
                <a:latin typeface="Times New Roman" panose="02020603050405020304" pitchFamily="18" charset="0"/>
                <a:cs typeface="Times New Roman" panose="02020603050405020304" pitchFamily="18" charset="0"/>
              </a:rPr>
              <a:t>75</a:t>
            </a:r>
            <a:endParaRPr lang="en-US" sz="3735" b="1" dirty="0">
              <a:solidFill>
                <a:srgbClr val="0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31274" y="3418171"/>
            <a:ext cx="10695708" cy="954107"/>
          </a:xfrm>
          <a:prstGeom prst="rect">
            <a:avLst/>
          </a:prstGeom>
          <a:noFill/>
        </p:spPr>
        <p:txBody>
          <a:bodyPr wrap="square" rtlCol="0">
            <a:spAutoFit/>
          </a:bodyPr>
          <a:lstStyle/>
          <a:p>
            <a:pPr algn="ctr">
              <a:defRPr/>
            </a:pPr>
            <a:r>
              <a:rPr lang="nl-NL" sz="2800" b="1">
                <a:solidFill>
                  <a:srgbClr val="000000"/>
                </a:solidFill>
                <a:latin typeface="Times New Roman" panose="02020603050405020304" pitchFamily="18" charset="0"/>
                <a:cs typeface="Times New Roman" panose="02020603050405020304" pitchFamily="18" charset="0"/>
              </a:rPr>
              <a:t>THỰC HÀNH VÀ TRẢI NGHIỆM THU THẬP, PHÂN LOẠI GHI CHÉP SỐ LIỆU, ĐỌC BẢNG SỐ LIỆU (</a:t>
            </a:r>
            <a:r>
              <a:rPr lang="nl-NL" sz="2800" b="1">
                <a:solidFill>
                  <a:srgbClr val="000000"/>
                </a:solidFill>
                <a:latin typeface="Times New Roman" panose="02020603050405020304" pitchFamily="18" charset="0"/>
                <a:cs typeface="Times New Roman" panose="02020603050405020304" pitchFamily="18" charset="0"/>
              </a:rPr>
              <a:t>Tiết </a:t>
            </a:r>
            <a:r>
              <a:rPr lang="nl-NL" sz="2800" b="1" smtClean="0">
                <a:solidFill>
                  <a:srgbClr val="000000"/>
                </a:solidFill>
                <a:latin typeface="Times New Roman" panose="02020603050405020304" pitchFamily="18" charset="0"/>
                <a:cs typeface="Times New Roman" panose="02020603050405020304" pitchFamily="18" charset="0"/>
              </a:rPr>
              <a:t>2)</a:t>
            </a:r>
            <a:endParaRPr lang="en-US" sz="2800" b="1" spc="100"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5904" y="4804149"/>
            <a:ext cx="5829355" cy="205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8333"/>
          <a:stretch>
            <a:fillRect/>
          </a:stretch>
        </p:blipFill>
        <p:spPr bwMode="auto">
          <a:xfrm>
            <a:off x="-4886" y="71637"/>
            <a:ext cx="1347871" cy="1247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1"/>
          <a:stretch>
            <a:fillRect/>
          </a:stretch>
        </p:blipFill>
        <p:spPr>
          <a:xfrm>
            <a:off x="749808" y="471495"/>
            <a:ext cx="10762488" cy="6023790"/>
          </a:xfrm>
          <a:prstGeom prst="rect">
            <a:avLst/>
          </a:prstGeom>
        </p:spPr>
      </p:pic>
      <p:sp>
        <p:nvSpPr>
          <p:cNvPr id="3" name="文本框 32"/>
          <p:cNvSpPr txBox="1"/>
          <p:nvPr/>
        </p:nvSpPr>
        <p:spPr>
          <a:xfrm>
            <a:off x="4035429" y="1444326"/>
            <a:ext cx="4693091" cy="13111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6600" b="1"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Tiết</a:t>
            </a:r>
            <a:r>
              <a:rPr lang="en-US" altLang="zh-CN" sz="6600" b="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 </a:t>
            </a:r>
            <a:r>
              <a:rPr lang="en-US" altLang="zh-CN" sz="66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2</a:t>
            </a:r>
            <a:endParaRPr lang="en-US" altLang="zh-CN" sz="6600"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pic>
        <p:nvPicPr>
          <p:cNvPr id="5" name="图片 3"/>
          <p:cNvPicPr>
            <a:picLocks noChangeAspect="1"/>
          </p:cNvPicPr>
          <p:nvPr/>
        </p:nvPicPr>
        <p:blipFill>
          <a:blip r:embed="rId2"/>
          <a:stretch>
            <a:fillRect/>
          </a:stretch>
        </p:blipFill>
        <p:spPr>
          <a:xfrm>
            <a:off x="1005472" y="770910"/>
            <a:ext cx="1636627" cy="1896686"/>
          </a:xfrm>
          <a:prstGeom prst="rect">
            <a:avLst/>
          </a:prstGeom>
        </p:spPr>
      </p:pic>
      <p:pic>
        <p:nvPicPr>
          <p:cNvPr id="6" name="图片 4"/>
          <p:cNvPicPr>
            <a:picLocks noChangeAspect="1"/>
          </p:cNvPicPr>
          <p:nvPr/>
        </p:nvPicPr>
        <p:blipFill>
          <a:blip r:embed="rId3"/>
          <a:stretch>
            <a:fillRect/>
          </a:stretch>
        </p:blipFill>
        <p:spPr>
          <a:xfrm>
            <a:off x="9946486" y="770910"/>
            <a:ext cx="1166463" cy="1546778"/>
          </a:xfrm>
          <a:prstGeom prst="rect">
            <a:avLst/>
          </a:prstGeom>
        </p:spPr>
      </p:pic>
      <p:pic>
        <p:nvPicPr>
          <p:cNvPr id="8" name="Picture 7"/>
          <p:cNvPicPr>
            <a:picLocks noChangeAspect="1"/>
          </p:cNvPicPr>
          <p:nvPr/>
        </p:nvPicPr>
        <p:blipFill>
          <a:blip r:embed="rId4" cstate="print"/>
          <a:stretch>
            <a:fillRect/>
          </a:stretch>
        </p:blipFill>
        <p:spPr>
          <a:xfrm>
            <a:off x="1588586" y="1834528"/>
            <a:ext cx="9084932" cy="426754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2000"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4910" y="415636"/>
            <a:ext cx="955964" cy="762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1440874" y="415636"/>
            <a:ext cx="9739745" cy="738664"/>
          </a:xfrm>
          <a:prstGeom prst="rect">
            <a:avLst/>
          </a:prstGeom>
          <a:noFill/>
        </p:spPr>
        <p:txBody>
          <a:bodyPr wrap="square" rtlCol="0">
            <a:spAutoFit/>
          </a:bodyPr>
          <a:lstStyle/>
          <a:p>
            <a:r>
              <a:rPr lang="nl-NL" sz="2400" smtClean="0">
                <a:latin typeface="Times New Roman" panose="02020603050405020304" pitchFamily="18" charset="0"/>
                <a:cs typeface="Times New Roman" panose="02020603050405020304" pitchFamily="18" charset="0"/>
              </a:rPr>
              <a:t>Bây giờ, cả lớp hãy cùng nhau lựa chọn </a:t>
            </a:r>
            <a:r>
              <a:rPr lang="nl-NL" sz="2400">
                <a:latin typeface="Times New Roman" panose="02020603050405020304" pitchFamily="18" charset="0"/>
                <a:cs typeface="Times New Roman" panose="02020603050405020304" pitchFamily="18" charset="0"/>
              </a:rPr>
              <a:t>đồ ăn mang theo chuyến đi.</a:t>
            </a:r>
            <a:endParaRPr lang="en-US" sz="2400">
              <a:latin typeface="Times New Roman" panose="02020603050405020304" pitchFamily="18" charset="0"/>
              <a:cs typeface="Times New Roman" panose="02020603050405020304" pitchFamily="18" charset="0"/>
            </a:endParaRPr>
          </a:p>
          <a:p>
            <a:endParaRPr lang="en-US"/>
          </a:p>
        </p:txBody>
      </p:sp>
      <p:sp>
        <p:nvSpPr>
          <p:cNvPr id="4" name="Right Arrow 3"/>
          <p:cNvSpPr/>
          <p:nvPr/>
        </p:nvSpPr>
        <p:spPr>
          <a:xfrm>
            <a:off x="484909" y="1454727"/>
            <a:ext cx="12053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39636" y="1454727"/>
            <a:ext cx="9753600" cy="800219"/>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Các em thảo luận </a:t>
            </a:r>
            <a:r>
              <a:rPr lang="en-US" sz="2800" b="1" i="1">
                <a:latin typeface="Times New Roman" panose="02020603050405020304" pitchFamily="18" charset="0"/>
                <a:cs typeface="Times New Roman" panose="02020603050405020304" pitchFamily="18" charset="0"/>
              </a:rPr>
              <a:t>nhóm </a:t>
            </a:r>
            <a:r>
              <a:rPr lang="en-US" sz="2800" b="1" i="1" smtClean="0">
                <a:latin typeface="Times New Roman" panose="02020603050405020304" pitchFamily="18" charset="0"/>
                <a:cs typeface="Times New Roman" panose="02020603050405020304" pitchFamily="18" charset="0"/>
              </a:rPr>
              <a:t>2, </a:t>
            </a:r>
            <a:r>
              <a:rPr lang="en-US" sz="2800" b="1" i="1">
                <a:latin typeface="Times New Roman" panose="02020603050405020304" pitchFamily="18" charset="0"/>
                <a:cs typeface="Times New Roman" panose="02020603050405020304" pitchFamily="18" charset="0"/>
              </a:rPr>
              <a:t>hoàn thành phiếu bài tập sau</a:t>
            </a:r>
            <a:endParaRPr lang="en-US" sz="2800" b="1" i="1">
              <a:latin typeface="Times New Roman" panose="02020603050405020304" pitchFamily="18" charset="0"/>
              <a:cs typeface="Times New Roman" panose="02020603050405020304" pitchFamily="18" charset="0"/>
            </a:endParaRPr>
          </a:p>
          <a:p>
            <a:endParaRPr lang="en-US"/>
          </a:p>
        </p:txBody>
      </p:sp>
      <p:graphicFrame>
        <p:nvGraphicFramePr>
          <p:cNvPr id="7" name="Table 6"/>
          <p:cNvGraphicFramePr>
            <a:graphicFrameLocks noGrp="1"/>
          </p:cNvGraphicFramePr>
          <p:nvPr/>
        </p:nvGraphicFramePr>
        <p:xfrm>
          <a:off x="651165" y="2254945"/>
          <a:ext cx="11291456" cy="3827200"/>
        </p:xfrm>
        <a:graphic>
          <a:graphicData uri="http://schemas.openxmlformats.org/drawingml/2006/table">
            <a:tbl>
              <a:tblPr firstRow="1" firstCol="1" bandRow="1"/>
              <a:tblGrid>
                <a:gridCol w="2028825"/>
                <a:gridCol w="1857375"/>
                <a:gridCol w="2282566"/>
                <a:gridCol w="1636415"/>
                <a:gridCol w="1907547"/>
                <a:gridCol w="1578728"/>
              </a:tblGrid>
              <a:tr h="1913600">
                <a:tc>
                  <a:txBody>
                    <a:bodyPr/>
                    <a:lstStyle/>
                    <a:p>
                      <a:pPr algn="just">
                        <a:lnSpc>
                          <a:spcPct val="120000"/>
                        </a:lnSpc>
                        <a:spcAft>
                          <a:spcPts val="0"/>
                        </a:spcAft>
                      </a:pPr>
                      <a:r>
                        <a:rPr lang="nl-NL" sz="3600" b="1">
                          <a:effectLst/>
                          <a:latin typeface="Times New Roman" panose="02020603050405020304"/>
                          <a:ea typeface="Times New Roman" panose="02020603050405020304"/>
                          <a:cs typeface="Times New Roman" panose="02020603050405020304"/>
                        </a:rPr>
                        <a:t>Món ăn</a:t>
                      </a:r>
                      <a:endParaRPr lang="nl-NL" sz="3600" b="1">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Xôi chả</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Cơm cuộn</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Sa lát</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Mì trộn</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Piz</a:t>
                      </a:r>
                      <a:r>
                        <a:rPr lang="vi-VN" altLang="nl-NL" sz="3600">
                          <a:effectLst/>
                          <a:latin typeface="Times New Roman" panose="02020603050405020304"/>
                          <a:ea typeface="Times New Roman" panose="02020603050405020304"/>
                          <a:cs typeface="Times New Roman" panose="02020603050405020304"/>
                        </a:rPr>
                        <a:t>z</a:t>
                      </a:r>
                      <a:r>
                        <a:rPr lang="nl-NL" sz="3600">
                          <a:effectLst/>
                          <a:latin typeface="Times New Roman" panose="02020603050405020304"/>
                          <a:ea typeface="Times New Roman" panose="02020603050405020304"/>
                          <a:cs typeface="Times New Roman" panose="02020603050405020304"/>
                        </a:rPr>
                        <a:t>a</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600">
                <a:tc>
                  <a:txBody>
                    <a:bodyPr/>
                    <a:lstStyle/>
                    <a:p>
                      <a:pPr algn="just">
                        <a:lnSpc>
                          <a:spcPct val="120000"/>
                        </a:lnSpc>
                        <a:spcAft>
                          <a:spcPts val="0"/>
                        </a:spcAft>
                      </a:pPr>
                      <a:r>
                        <a:rPr lang="nl-NL" sz="3600" b="1">
                          <a:effectLst/>
                          <a:latin typeface="Times New Roman" panose="02020603050405020304"/>
                          <a:ea typeface="Times New Roman" panose="02020603050405020304"/>
                          <a:cs typeface="Times New Roman" panose="02020603050405020304"/>
                        </a:rPr>
                        <a:t>S</a:t>
                      </a:r>
                      <a:r>
                        <a:rPr lang="vi-VN" altLang="nl-NL" sz="3600" b="1">
                          <a:effectLst/>
                          <a:latin typeface="Times New Roman" panose="02020603050405020304"/>
                          <a:ea typeface="Times New Roman" panose="02020603050405020304"/>
                          <a:cs typeface="Times New Roman" panose="02020603050405020304"/>
                        </a:rPr>
                        <a:t>ố l</a:t>
                      </a:r>
                      <a:r>
                        <a:rPr lang="nl-NL" sz="3600" b="1">
                          <a:effectLst/>
                          <a:latin typeface="Times New Roman" panose="02020603050405020304"/>
                          <a:ea typeface="Times New Roman" panose="02020603050405020304"/>
                          <a:cs typeface="Times New Roman" panose="02020603050405020304"/>
                        </a:rPr>
                        <a:t>ượng</a:t>
                      </a:r>
                      <a:endParaRPr lang="nl-NL" sz="3600" b="1">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nchorCtr="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7976" y="2496281"/>
            <a:ext cx="99760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DIỆN NHÓM TRÌNH BÀY </a:t>
            </a:r>
            <a:endPar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QUẢ THẢO LUẬN</a:t>
            </a:r>
            <a:endPar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1055" y="415636"/>
            <a:ext cx="831272" cy="69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2</a:t>
            </a:r>
            <a:endParaRPr lang="en-US" sz="3200" b="1">
              <a:latin typeface="Times New Roman" panose="02020603050405020304" pitchFamily="18" charset="0"/>
              <a:cs typeface="Times New Roman" panose="02020603050405020304" pitchFamily="18" charset="0"/>
            </a:endParaRPr>
          </a:p>
        </p:txBody>
      </p:sp>
      <p:sp>
        <p:nvSpPr>
          <p:cNvPr id="3" name="TextBox 2"/>
          <p:cNvSpPr txBox="1"/>
          <p:nvPr/>
        </p:nvSpPr>
        <p:spPr>
          <a:xfrm>
            <a:off x="886460" y="1635125"/>
            <a:ext cx="10326370" cy="3169285"/>
          </a:xfrm>
          <a:prstGeom prst="rect">
            <a:avLst/>
          </a:prstGeom>
          <a:noFill/>
        </p:spPr>
        <p:txBody>
          <a:bodyPr wrap="square" rtlCol="0">
            <a:spAutoFit/>
          </a:bodyPr>
          <a:lstStyle/>
          <a:p>
            <a:pPr algn="just"/>
            <a:r>
              <a:rPr lang="nl-NL" sz="4000" smtClean="0">
                <a:latin typeface="Times New Roman" panose="02020603050405020304" pitchFamily="18" charset="0"/>
                <a:cs typeface="Times New Roman" panose="02020603050405020304" pitchFamily="18" charset="0"/>
              </a:rPr>
              <a:t>Cuối cùng, chúng mình sẽ cùng nhau lựa chọn màu </a:t>
            </a:r>
            <a:r>
              <a:rPr lang="nl-NL" sz="4000">
                <a:latin typeface="Times New Roman" panose="02020603050405020304" pitchFamily="18" charset="0"/>
                <a:cs typeface="Times New Roman" panose="02020603050405020304" pitchFamily="18" charset="0"/>
              </a:rPr>
              <a:t>áo đồng </a:t>
            </a:r>
            <a:r>
              <a:rPr lang="nl-NL" sz="4000" smtClean="0">
                <a:latin typeface="Times New Roman" panose="02020603050405020304" pitchFamily="18" charset="0"/>
                <a:cs typeface="Times New Roman" panose="02020603050405020304" pitchFamily="18" charset="0"/>
              </a:rPr>
              <a:t>phục: </a:t>
            </a:r>
            <a:endParaRPr lang="nl-NL" sz="4000" smtClean="0">
              <a:latin typeface="Times New Roman" panose="02020603050405020304" pitchFamily="18" charset="0"/>
              <a:cs typeface="Times New Roman" panose="02020603050405020304" pitchFamily="18" charset="0"/>
            </a:endParaRPr>
          </a:p>
          <a:p>
            <a:pPr algn="just"/>
            <a:r>
              <a:rPr lang="vi-VN" altLang="nl-NL" sz="4000" smtClean="0">
                <a:latin typeface="Times New Roman" panose="02020603050405020304" pitchFamily="18" charset="0"/>
                <a:cs typeface="Times New Roman" panose="02020603050405020304" pitchFamily="18" charset="0"/>
              </a:rPr>
              <a:t>a)</a:t>
            </a:r>
            <a:r>
              <a:rPr lang="nl-NL" sz="4000" smtClean="0">
                <a:latin typeface="Times New Roman" panose="02020603050405020304" pitchFamily="18" charset="0"/>
                <a:cs typeface="Times New Roman" panose="02020603050405020304" pitchFamily="18" charset="0"/>
              </a:rPr>
              <a:t> Do </a:t>
            </a:r>
            <a:r>
              <a:rPr lang="nl-NL" sz="4000">
                <a:latin typeface="Times New Roman" panose="02020603050405020304" pitchFamily="18" charset="0"/>
                <a:cs typeface="Times New Roman" panose="02020603050405020304" pitchFamily="18" charset="0"/>
              </a:rPr>
              <a:t>cửa hàng chỉ có đủ số lượng áo với ba màu: đỏ, vàng, trắng nên cả lớp sẽ thảo luận và chỉ đưa ra lựa chọn với một trong ba màu áo đó</a:t>
            </a:r>
            <a:r>
              <a:rPr lang="nl-NL" sz="2400"/>
              <a:t>.</a:t>
            </a:r>
            <a:endParaRPr lang="nl-NL" sz="2400"/>
          </a:p>
        </p:txBody>
      </p:sp>
    </p:spTree>
  </p:cSld>
  <p:clrMapOvr>
    <a:masterClrMapping/>
  </p:clrMapOvr>
  <p:transition spd="slow"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4910" y="415636"/>
            <a:ext cx="955964" cy="762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FF"/>
                </a:solidFill>
                <a:latin typeface="Times New Roman" panose="02020603050405020304" pitchFamily="18" charset="0"/>
                <a:cs typeface="Times New Roman" panose="02020603050405020304" pitchFamily="18" charset="0"/>
              </a:rPr>
              <a:t>2</a:t>
            </a:r>
            <a:endParaRPr lang="en-US" sz="3200" b="1">
              <a:solidFill>
                <a:srgbClr val="FFFFFF"/>
              </a:solidFill>
              <a:latin typeface="Times New Roman" panose="02020603050405020304" pitchFamily="18" charset="0"/>
              <a:cs typeface="Times New Roman" panose="02020603050405020304" pitchFamily="18" charset="0"/>
            </a:endParaRPr>
          </a:p>
        </p:txBody>
      </p:sp>
      <p:sp>
        <p:nvSpPr>
          <p:cNvPr id="4" name="Right Arrow 3"/>
          <p:cNvSpPr/>
          <p:nvPr/>
        </p:nvSpPr>
        <p:spPr>
          <a:xfrm>
            <a:off x="484909" y="1454727"/>
            <a:ext cx="12053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939636" y="1454727"/>
            <a:ext cx="9753600" cy="800219"/>
          </a:xfrm>
          <a:prstGeom prst="rect">
            <a:avLst/>
          </a:prstGeom>
          <a:noFill/>
        </p:spPr>
        <p:txBody>
          <a:bodyPr wrap="square" rtlCol="0">
            <a:spAutoFit/>
          </a:bodyPr>
          <a:lstStyle/>
          <a:p>
            <a:r>
              <a:rPr lang="en-US" sz="2800" b="1" i="1">
                <a:solidFill>
                  <a:srgbClr val="000000"/>
                </a:solidFill>
                <a:latin typeface="Times New Roman" panose="02020603050405020304" pitchFamily="18" charset="0"/>
                <a:cs typeface="Times New Roman" panose="02020603050405020304" pitchFamily="18" charset="0"/>
              </a:rPr>
              <a:t>Các em thảo luận </a:t>
            </a:r>
            <a:r>
              <a:rPr lang="en-US" sz="2800" b="1" i="1">
                <a:solidFill>
                  <a:srgbClr val="000000"/>
                </a:solidFill>
                <a:latin typeface="Times New Roman" panose="02020603050405020304" pitchFamily="18" charset="0"/>
                <a:cs typeface="Times New Roman" panose="02020603050405020304" pitchFamily="18" charset="0"/>
              </a:rPr>
              <a:t>nhóm </a:t>
            </a:r>
            <a:r>
              <a:rPr lang="en-US" sz="2800" b="1" i="1" smtClean="0">
                <a:solidFill>
                  <a:srgbClr val="000000"/>
                </a:solidFill>
                <a:latin typeface="Times New Roman" panose="02020603050405020304" pitchFamily="18" charset="0"/>
                <a:cs typeface="Times New Roman" panose="02020603050405020304" pitchFamily="18" charset="0"/>
              </a:rPr>
              <a:t>4, </a:t>
            </a:r>
            <a:r>
              <a:rPr lang="en-US" sz="2800" b="1" i="1">
                <a:solidFill>
                  <a:srgbClr val="000000"/>
                </a:solidFill>
                <a:latin typeface="Times New Roman" panose="02020603050405020304" pitchFamily="18" charset="0"/>
                <a:cs typeface="Times New Roman" panose="02020603050405020304" pitchFamily="18" charset="0"/>
              </a:rPr>
              <a:t>hoàn thành phiếu bài tập sau</a:t>
            </a:r>
            <a:endParaRPr lang="en-US" sz="2800" b="1" i="1">
              <a:solidFill>
                <a:srgbClr val="000000"/>
              </a:solidFill>
              <a:latin typeface="Times New Roman" panose="02020603050405020304" pitchFamily="18" charset="0"/>
              <a:cs typeface="Times New Roman" panose="02020603050405020304" pitchFamily="18" charset="0"/>
            </a:endParaRPr>
          </a:p>
          <a:p>
            <a:endParaRPr lang="en-US">
              <a:solidFill>
                <a:srgbClr val="000000"/>
              </a:solidFill>
            </a:endParaRPr>
          </a:p>
        </p:txBody>
      </p:sp>
      <p:graphicFrame>
        <p:nvGraphicFramePr>
          <p:cNvPr id="5" name="Table 4"/>
          <p:cNvGraphicFramePr>
            <a:graphicFrameLocks noGrp="1"/>
          </p:cNvGraphicFramePr>
          <p:nvPr/>
        </p:nvGraphicFramePr>
        <p:xfrm>
          <a:off x="962893" y="2187000"/>
          <a:ext cx="10093036" cy="4428927"/>
        </p:xfrm>
        <a:graphic>
          <a:graphicData uri="http://schemas.openxmlformats.org/drawingml/2006/table">
            <a:tbl>
              <a:tblPr firstRow="1" firstCol="1" bandRow="1"/>
              <a:tblGrid>
                <a:gridCol w="5045657"/>
                <a:gridCol w="5047379"/>
              </a:tblGrid>
              <a:tr h="936018">
                <a:tc>
                  <a:txBody>
                    <a:bodyPr/>
                    <a:lstStyle/>
                    <a:p>
                      <a:pPr algn="ctr">
                        <a:lnSpc>
                          <a:spcPct val="120000"/>
                        </a:lnSpc>
                        <a:spcAft>
                          <a:spcPts val="0"/>
                        </a:spcAft>
                      </a:pPr>
                      <a:r>
                        <a:rPr lang="nl-NL" sz="4800" b="1">
                          <a:effectLst/>
                          <a:latin typeface="Times New Roman" panose="02020603050405020304"/>
                          <a:ea typeface="Times New Roman" panose="02020603050405020304"/>
                          <a:cs typeface="Times New Roman" panose="02020603050405020304"/>
                        </a:rPr>
                        <a:t>Màu áo</a:t>
                      </a:r>
                      <a:endParaRPr lang="nl-NL" sz="4800" b="1">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b="1">
                          <a:effectLst/>
                          <a:latin typeface="Times New Roman" panose="02020603050405020304"/>
                          <a:ea typeface="Times New Roman" panose="02020603050405020304"/>
                          <a:cs typeface="Times New Roman" panose="02020603050405020304"/>
                        </a:rPr>
                        <a:t>Số bạn chọn </a:t>
                      </a:r>
                      <a:endParaRPr lang="nl-NL" sz="4800" b="1" smtClean="0">
                        <a:effectLst/>
                        <a:latin typeface="Times New Roman" panose="02020603050405020304"/>
                        <a:ea typeface="Times New Roman" panose="02020603050405020304"/>
                        <a:cs typeface="Times New Roman" panose="02020603050405020304"/>
                      </a:endParaRPr>
                    </a:p>
                    <a:p>
                      <a:pPr algn="ctr">
                        <a:lnSpc>
                          <a:spcPct val="120000"/>
                        </a:lnSpc>
                        <a:spcAft>
                          <a:spcPts val="0"/>
                        </a:spcAft>
                      </a:pPr>
                      <a:r>
                        <a:rPr lang="nl-NL" sz="4800" b="1" smtClean="0">
                          <a:effectLst/>
                          <a:latin typeface="Times New Roman" panose="02020603050405020304"/>
                          <a:ea typeface="Times New Roman" panose="02020603050405020304"/>
                          <a:cs typeface="Times New Roman" panose="02020603050405020304"/>
                        </a:rPr>
                        <a:t>( </a:t>
                      </a:r>
                      <a:r>
                        <a:rPr lang="nl-NL" sz="4800" b="1">
                          <a:effectLst/>
                          <a:latin typeface="Times New Roman" panose="02020603050405020304"/>
                          <a:ea typeface="Times New Roman" panose="02020603050405020304"/>
                          <a:cs typeface="Times New Roman" panose="02020603050405020304"/>
                        </a:rPr>
                        <a:t>người)</a:t>
                      </a:r>
                      <a:endParaRPr lang="en-US" sz="4800" b="1">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018">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Trắng </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018">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Đỏ </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297">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Vàng</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7976" y="2496281"/>
            <a:ext cx="99760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DIỆN NHÓM TRÌNH BÀY </a:t>
            </a:r>
            <a:endPar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QUẢ THẢO LUẬN</a:t>
            </a:r>
            <a:endPar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3" y="1626292"/>
            <a:ext cx="11637819" cy="3784600"/>
          </a:xfrm>
          <a:prstGeom prst="rect">
            <a:avLst/>
          </a:prstGeom>
          <a:noFill/>
        </p:spPr>
        <p:txBody>
          <a:bodyPr wrap="square" rtlCol="0">
            <a:spAutoFit/>
          </a:bodyPr>
          <a:lstStyle/>
          <a:p>
            <a:pPr algn="just"/>
            <a:r>
              <a:rPr lang="vi-VN" altLang="en-US" sz="4000" smtClean="0">
                <a:latin typeface="Times New Roman" panose="02020603050405020304" pitchFamily="18" charset="0"/>
                <a:cs typeface="Times New Roman" panose="02020603050405020304" pitchFamily="18" charset="0"/>
              </a:rPr>
              <a:t>b)</a:t>
            </a:r>
            <a:r>
              <a:rPr lang="en-US" sz="4000" smtClean="0">
                <a:latin typeface="Times New Roman" panose="02020603050405020304" pitchFamily="18" charset="0"/>
                <a:cs typeface="Times New Roman" panose="02020603050405020304" pitchFamily="18" charset="0"/>
              </a:rPr>
              <a:t> </a:t>
            </a:r>
            <a:r>
              <a:rPr lang="nl-NL" sz="4000">
                <a:latin typeface="Times New Roman" panose="02020603050405020304" pitchFamily="18" charset="0"/>
                <a:cs typeface="Times New Roman" panose="02020603050405020304" pitchFamily="18" charset="0"/>
              </a:rPr>
              <a:t>Trên thực tế việc thu thập, phân loại và ghi chép kết quả bình chọn màu áo làm tốn khá nhiều thời gian, chưa kể những bạn không hẳn thích màu sắc áo được số đông chọn. Nên Rô </a:t>
            </a:r>
            <a:r>
              <a:rPr lang="nl-NL" sz="4000" smtClean="0">
                <a:latin typeface="Times New Roman" panose="02020603050405020304" pitchFamily="18" charset="0"/>
                <a:cs typeface="Times New Roman" panose="02020603050405020304" pitchFamily="18" charset="0"/>
              </a:rPr>
              <a:t>-bốt </a:t>
            </a:r>
            <a:r>
              <a:rPr lang="nl-NL" sz="4000">
                <a:latin typeface="Times New Roman" panose="02020603050405020304" pitchFamily="18" charset="0"/>
                <a:cs typeface="Times New Roman" panose="02020603050405020304" pitchFamily="18" charset="0"/>
              </a:rPr>
              <a:t>gợi ý một cách chọn màu áo tiết kiệm thời gian và công bằng hơn với mọi người đó là gieo xúc xắc</a:t>
            </a:r>
            <a:r>
              <a:rPr lang="nl-NL" sz="4000"/>
              <a:t>.</a:t>
            </a:r>
            <a:r>
              <a:rPr lang="en-US" sz="4000" smtClean="0"/>
              <a:t> </a:t>
            </a:r>
            <a:endParaRPr lang="en-US" sz="4000" smtClean="0"/>
          </a:p>
        </p:txBody>
      </p:sp>
    </p:spTree>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1"/>
          <a:stretch>
            <a:fillRect/>
          </a:stretch>
        </p:blipFill>
        <p:spPr>
          <a:xfrm>
            <a:off x="749808" y="471495"/>
            <a:ext cx="10762488" cy="6023790"/>
          </a:xfrm>
          <a:prstGeom prst="rect">
            <a:avLst/>
          </a:prstGeom>
        </p:spPr>
      </p:pic>
      <p:sp>
        <p:nvSpPr>
          <p:cNvPr id="3" name="文本框 32"/>
          <p:cNvSpPr txBox="1"/>
          <p:nvPr/>
        </p:nvSpPr>
        <p:spPr>
          <a:xfrm>
            <a:off x="4035429" y="1444326"/>
            <a:ext cx="4693091" cy="13111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6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6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600" b="1" i="0" u="none" strike="noStrike" kern="1200" cap="none" spc="0" normalizeH="0" baseline="0" noProof="0" dirty="0" smtClean="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rPr>
              <a:t>1</a:t>
            </a:r>
            <a:endParaRPr kumimoji="0" lang="en-US" altLang="zh-CN" sz="6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pic>
        <p:nvPicPr>
          <p:cNvPr id="5" name="图片 3"/>
          <p:cNvPicPr>
            <a:picLocks noChangeAspect="1"/>
          </p:cNvPicPr>
          <p:nvPr/>
        </p:nvPicPr>
        <p:blipFill>
          <a:blip r:embed="rId2"/>
          <a:stretch>
            <a:fillRect/>
          </a:stretch>
        </p:blipFill>
        <p:spPr>
          <a:xfrm>
            <a:off x="1005472" y="770910"/>
            <a:ext cx="1636627" cy="1896686"/>
          </a:xfrm>
          <a:prstGeom prst="rect">
            <a:avLst/>
          </a:prstGeom>
        </p:spPr>
      </p:pic>
      <p:pic>
        <p:nvPicPr>
          <p:cNvPr id="6" name="图片 4"/>
          <p:cNvPicPr>
            <a:picLocks noChangeAspect="1"/>
          </p:cNvPicPr>
          <p:nvPr/>
        </p:nvPicPr>
        <p:blipFill>
          <a:blip r:embed="rId3"/>
          <a:stretch>
            <a:fillRect/>
          </a:stretch>
        </p:blipFill>
        <p:spPr>
          <a:xfrm>
            <a:off x="9946486" y="770910"/>
            <a:ext cx="1166463" cy="1546778"/>
          </a:xfrm>
          <a:prstGeom prst="rect">
            <a:avLst/>
          </a:prstGeom>
        </p:spPr>
      </p:pic>
      <p:pic>
        <p:nvPicPr>
          <p:cNvPr id="8" name="Picture 7"/>
          <p:cNvPicPr>
            <a:picLocks noChangeAspect="1"/>
          </p:cNvPicPr>
          <p:nvPr/>
        </p:nvPicPr>
        <p:blipFill>
          <a:blip r:embed="rId4" cstate="print"/>
          <a:stretch>
            <a:fillRect/>
          </a:stretch>
        </p:blipFill>
        <p:spPr>
          <a:xfrm>
            <a:off x="1153731" y="1444325"/>
            <a:ext cx="9084932" cy="454247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2000"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8260" y="2496281"/>
            <a:ext cx="98155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THỰC HÀNH GIEO XÚC XẮC</a:t>
            </a:r>
            <a:endPar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white plate with a black background&#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757" y="1356362"/>
            <a:ext cx="9802593" cy="4368421"/>
          </a:xfrm>
          <a:prstGeom prst="rect">
            <a:avLst/>
          </a:prstGeom>
        </p:spPr>
      </p:pic>
      <p:sp>
        <p:nvSpPr>
          <p:cNvPr id="6" name="TextBox 5"/>
          <p:cNvSpPr txBox="1"/>
          <p:nvPr/>
        </p:nvSpPr>
        <p:spPr>
          <a:xfrm>
            <a:off x="2502352" y="3109390"/>
            <a:ext cx="702564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endParaRPr lang="en-US" sz="4050">
              <a:solidFill>
                <a:srgbClr val="FF00FF"/>
              </a:solidFill>
              <a:latin typeface="HP-087" panose="020B08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5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Google Shape;416;p36"/>
          <p:cNvSpPr/>
          <p:nvPr/>
        </p:nvSpPr>
        <p:spPr>
          <a:xfrm>
            <a:off x="7069035" y="2647189"/>
            <a:ext cx="3456119" cy="3278088"/>
          </a:xfrm>
          <a:prstGeom prst="ellipse">
            <a:avLst/>
          </a:prstGeom>
          <a:solidFill>
            <a:srgbClr val="92D05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8" name="Google Shape;418;p36"/>
          <p:cNvSpPr/>
          <p:nvPr/>
        </p:nvSpPr>
        <p:spPr>
          <a:xfrm>
            <a:off x="1295474" y="2647189"/>
            <a:ext cx="3456119" cy="3278088"/>
          </a:xfrm>
          <a:prstGeom prst="ellipse">
            <a:avLst/>
          </a:prstGeom>
          <a:solidFill>
            <a:srgbClr val="EC373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9" name="Google Shape;419;p36"/>
          <p:cNvSpPr/>
          <p:nvPr/>
        </p:nvSpPr>
        <p:spPr>
          <a:xfrm>
            <a:off x="4217938" y="1810477"/>
            <a:ext cx="3456119" cy="3278088"/>
          </a:xfrm>
          <a:prstGeom prst="ellipse">
            <a:avLst/>
          </a:prstGeom>
          <a:solidFill>
            <a:srgbClr val="FFFF0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10" name="Google Shape;426;p36"/>
          <p:cNvSpPr txBox="1"/>
          <p:nvPr/>
        </p:nvSpPr>
        <p:spPr>
          <a:xfrm>
            <a:off x="4292136" y="3019170"/>
            <a:ext cx="3234969" cy="788628"/>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002060"/>
                </a:solidFill>
              </a:rPr>
              <a:t>Hoàn</a:t>
            </a:r>
            <a:r>
              <a:rPr lang="en-US" sz="4000" dirty="0" smtClean="0">
                <a:solidFill>
                  <a:srgbClr val="002060"/>
                </a:solidFill>
              </a:rPr>
              <a:t> </a:t>
            </a:r>
            <a:r>
              <a:rPr lang="en-US" sz="4000" dirty="0" err="1" smtClean="0">
                <a:solidFill>
                  <a:srgbClr val="002060"/>
                </a:solidFill>
              </a:rPr>
              <a:t>thành</a:t>
            </a:r>
            <a:r>
              <a:rPr lang="en-US" sz="4000" dirty="0" smtClean="0">
                <a:solidFill>
                  <a:srgbClr val="002060"/>
                </a:solidFill>
              </a:rPr>
              <a:t> </a:t>
            </a:r>
            <a:r>
              <a:rPr lang="en-US" sz="4000" dirty="0" err="1" smtClean="0">
                <a:solidFill>
                  <a:srgbClr val="002060"/>
                </a:solidFill>
              </a:rPr>
              <a:t>bài</a:t>
            </a:r>
            <a:endParaRPr lang="en-US" sz="4000" dirty="0">
              <a:solidFill>
                <a:srgbClr val="002060"/>
              </a:solidFill>
            </a:endParaRPr>
          </a:p>
        </p:txBody>
      </p:sp>
      <p:sp>
        <p:nvSpPr>
          <p:cNvPr id="11" name="Google Shape;423;p36"/>
          <p:cNvSpPr txBox="1"/>
          <p:nvPr/>
        </p:nvSpPr>
        <p:spPr>
          <a:xfrm>
            <a:off x="1394540" y="3902419"/>
            <a:ext cx="3168109" cy="728055"/>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FFFFFF"/>
                </a:solidFill>
              </a:rPr>
              <a:t>Xem</a:t>
            </a:r>
            <a:r>
              <a:rPr lang="en-US" sz="4000" dirty="0" smtClean="0">
                <a:solidFill>
                  <a:srgbClr val="FFFFFF"/>
                </a:solidFill>
              </a:rPr>
              <a:t> </a:t>
            </a:r>
            <a:r>
              <a:rPr lang="en-US" sz="4000" dirty="0" err="1" smtClean="0">
                <a:solidFill>
                  <a:srgbClr val="FFFFFF"/>
                </a:solidFill>
              </a:rPr>
              <a:t>lại</a:t>
            </a:r>
            <a:r>
              <a:rPr lang="en-US" sz="4000" dirty="0" smtClean="0">
                <a:solidFill>
                  <a:srgbClr val="FFFFFF"/>
                </a:solidFill>
              </a:rPr>
              <a:t> </a:t>
            </a:r>
            <a:r>
              <a:rPr lang="en-US" sz="4000" dirty="0" err="1" smtClean="0">
                <a:solidFill>
                  <a:srgbClr val="FFFFFF"/>
                </a:solidFill>
              </a:rPr>
              <a:t>bài</a:t>
            </a:r>
            <a:r>
              <a:rPr lang="en-US" sz="4000" dirty="0" smtClean="0">
                <a:solidFill>
                  <a:srgbClr val="FFFFFF"/>
                </a:solidFill>
              </a:rPr>
              <a:t> </a:t>
            </a:r>
            <a:r>
              <a:rPr lang="en-US" sz="4000" dirty="0" err="1" smtClean="0">
                <a:solidFill>
                  <a:srgbClr val="FFFFFF"/>
                </a:solidFill>
              </a:rPr>
              <a:t>đã</a:t>
            </a:r>
            <a:r>
              <a:rPr lang="en-US" sz="4000" dirty="0" smtClean="0">
                <a:solidFill>
                  <a:srgbClr val="FFFFFF"/>
                </a:solidFill>
              </a:rPr>
              <a:t> </a:t>
            </a:r>
            <a:r>
              <a:rPr lang="en-US" sz="4000" dirty="0" err="1" smtClean="0">
                <a:solidFill>
                  <a:srgbClr val="FFFFFF"/>
                </a:solidFill>
              </a:rPr>
              <a:t>học</a:t>
            </a:r>
            <a:r>
              <a:rPr lang="en-US" sz="4000" dirty="0" smtClean="0">
                <a:solidFill>
                  <a:srgbClr val="FFFFFF"/>
                </a:solidFill>
              </a:rPr>
              <a:t> </a:t>
            </a:r>
            <a:endParaRPr lang="en-US" sz="4000" dirty="0">
              <a:solidFill>
                <a:srgbClr val="FFFFFF"/>
              </a:solidFill>
            </a:endParaRPr>
          </a:p>
        </p:txBody>
      </p:sp>
      <p:sp>
        <p:nvSpPr>
          <p:cNvPr id="12" name="Google Shape;417;p36"/>
          <p:cNvSpPr txBox="1"/>
          <p:nvPr/>
        </p:nvSpPr>
        <p:spPr>
          <a:xfrm>
            <a:off x="7344328" y="3896949"/>
            <a:ext cx="2905525" cy="790253"/>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smtClean="0">
                <a:solidFill>
                  <a:srgbClr val="FFFFFF"/>
                </a:solidFill>
              </a:rPr>
              <a:t>Chuẩn bị bài mới</a:t>
            </a:r>
            <a:endParaRPr lang="vi-VN" sz="36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pic>
        <p:nvPicPr>
          <p:cNvPr id="17410" name="Picture 5" descr="Hoa sen 1234"/>
          <p:cNvPicPr>
            <a:picLocks noChangeAspect="1" noChangeArrowheads="1"/>
          </p:cNvPicPr>
          <p:nvPr/>
        </p:nvPicPr>
        <p:blipFill>
          <a:blip r:embed="rId2">
            <a:lum bright="18000" contrast="6000"/>
            <a:extLst>
              <a:ext uri="{28A0092B-C50C-407E-A947-70E740481C1C}">
                <a14:useLocalDpi xmlns:a14="http://schemas.microsoft.com/office/drawing/2010/main" val="0"/>
              </a:ext>
            </a:extLst>
          </a:blip>
          <a:srcRect/>
          <a:stretch>
            <a:fillRect/>
          </a:stretch>
        </p:blipFill>
        <p:spPr bwMode="auto">
          <a:xfrm>
            <a:off x="0" y="65"/>
            <a:ext cx="12192000" cy="668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0"/>
          <p:cNvSpPr>
            <a:spLocks noChangeArrowheads="1" noChangeShapeType="1" noTextEdit="1"/>
          </p:cNvSpPr>
          <p:nvPr/>
        </p:nvSpPr>
        <p:spPr bwMode="auto">
          <a:xfrm>
            <a:off x="912403" y="1484379"/>
            <a:ext cx="10350500" cy="1571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Kính chúc các thầy cô mạnh khoẻ</a:t>
            </a:r>
            <a:endParaRPr lang="vi-VN"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a:p>
            <a:pPr algn="ctr" fontAlgn="base">
              <a:spcBef>
                <a:spcPct val="0"/>
              </a:spcBef>
              <a:spcAft>
                <a:spcPct val="0"/>
              </a:spcAft>
            </a:pPr>
            <a:r>
              <a:rPr lang="vi-VN"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Chúc các em học sinh chăm ngoan, học giỏi!</a:t>
            </a:r>
            <a:endParaRPr lang="en-US"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a:blip r:embed="rId1"/>
          <a:stretch>
            <a:fillRect/>
          </a:stretch>
        </p:blipFill>
        <p:spPr>
          <a:xfrm>
            <a:off x="749808" y="471495"/>
            <a:ext cx="10762488" cy="6023790"/>
          </a:xfrm>
          <a:prstGeom prst="rect">
            <a:avLst/>
          </a:prstGeom>
        </p:spPr>
      </p:pic>
      <p:sp>
        <p:nvSpPr>
          <p:cNvPr id="3" name="文本框 32"/>
          <p:cNvSpPr txBox="1"/>
          <p:nvPr/>
        </p:nvSpPr>
        <p:spPr>
          <a:xfrm>
            <a:off x="983673" y="1914277"/>
            <a:ext cx="10328563" cy="230832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b="1" smtClean="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Vào cuối tuần sau, lớp chúng mình sẽ cùng đi cắm trại. Và bây giờ chính là lúc chúng mình lên kế hoạch chuẩn bị cho chuyến đi chơi đó</a:t>
            </a:r>
            <a:endParaRPr lang="en-US" altLang="zh-CN" b="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pic>
        <p:nvPicPr>
          <p:cNvPr id="5" name="图片 3"/>
          <p:cNvPicPr>
            <a:picLocks noChangeAspect="1"/>
          </p:cNvPicPr>
          <p:nvPr/>
        </p:nvPicPr>
        <p:blipFill>
          <a:blip r:embed="rId2"/>
          <a:stretch>
            <a:fillRect/>
          </a:stretch>
        </p:blipFill>
        <p:spPr>
          <a:xfrm>
            <a:off x="395871" y="-352387"/>
            <a:ext cx="1636627" cy="1896686"/>
          </a:xfrm>
          <a:prstGeom prst="rect">
            <a:avLst/>
          </a:prstGeom>
        </p:spPr>
      </p:pic>
      <p:pic>
        <p:nvPicPr>
          <p:cNvPr id="6" name="图片 4"/>
          <p:cNvPicPr>
            <a:picLocks noChangeAspect="1"/>
          </p:cNvPicPr>
          <p:nvPr/>
        </p:nvPicPr>
        <p:blipFill>
          <a:blip r:embed="rId3"/>
          <a:stretch>
            <a:fillRect/>
          </a:stretch>
        </p:blipFill>
        <p:spPr>
          <a:xfrm>
            <a:off x="10345834" y="0"/>
            <a:ext cx="1166463" cy="154677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2000"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234" y="298960"/>
            <a:ext cx="10310836" cy="584775"/>
          </a:xfrm>
          <a:prstGeom prst="rect">
            <a:avLst/>
          </a:prstGeom>
          <a:noFill/>
        </p:spPr>
        <p:txBody>
          <a:bodyPr wrap="none" rtlCol="0">
            <a:spAutoFit/>
          </a:bodyPr>
          <a:lstStyle/>
          <a:p>
            <a:r>
              <a:rPr lang="en-US" sz="3200" smtClean="0">
                <a:latin typeface="Times New Roman" panose="02020603050405020304" pitchFamily="18" charset="0"/>
                <a:cs typeface="Times New Roman" panose="02020603050405020304" pitchFamily="18" charset="0"/>
              </a:rPr>
              <a:t>Hãy nêu một vài việc cần làm để chuẩn bị cho chuyến đi chơi</a:t>
            </a:r>
            <a:endParaRPr lang="en-US" sz="3200" dirty="0">
              <a:latin typeface="Times New Roman" panose="02020603050405020304" pitchFamily="18" charset="0"/>
              <a:cs typeface="Times New Roman" panose="02020603050405020304" pitchFamily="18" charset="0"/>
            </a:endParaRPr>
          </a:p>
        </p:txBody>
      </p:sp>
      <p:pic>
        <p:nvPicPr>
          <p:cNvPr id="511" name="Picture 510"/>
          <p:cNvPicPr>
            <a:picLocks noChangeAspect="1"/>
          </p:cNvPicPr>
          <p:nvPr/>
        </p:nvPicPr>
        <p:blipFill>
          <a:blip r:embed="rId1"/>
          <a:stretch>
            <a:fillRect/>
          </a:stretch>
        </p:blipFill>
        <p:spPr>
          <a:xfrm>
            <a:off x="270345" y="2"/>
            <a:ext cx="894889" cy="1182693"/>
          </a:xfrm>
          <a:prstGeom prst="rect">
            <a:avLst/>
          </a:prstGeom>
        </p:spPr>
      </p:pic>
      <p:sp>
        <p:nvSpPr>
          <p:cNvPr id="5" name="TextBox 4"/>
          <p:cNvSpPr txBox="1"/>
          <p:nvPr/>
        </p:nvSpPr>
        <p:spPr>
          <a:xfrm>
            <a:off x="900545" y="1316184"/>
            <a:ext cx="10141528" cy="3477875"/>
          </a:xfrm>
          <a:prstGeom prst="rect">
            <a:avLst/>
          </a:prstGeom>
          <a:noFill/>
        </p:spPr>
        <p:txBody>
          <a:bodyPr wrap="square" rtlCol="0">
            <a:spAutoFit/>
          </a:bodyPr>
          <a:lstStyle/>
          <a:p>
            <a:r>
              <a:rPr lang="en-US" sz="4400" b="1" smtClean="0">
                <a:latin typeface="Times New Roman" panose="02020603050405020304" pitchFamily="18" charset="0"/>
                <a:cs typeface="Times New Roman" panose="02020603050405020304" pitchFamily="18" charset="0"/>
              </a:rPr>
              <a:t>Gợi ý: </a:t>
            </a:r>
            <a:endParaRPr lang="en-US" sz="4400" b="1" smtClean="0">
              <a:latin typeface="Times New Roman" panose="02020603050405020304" pitchFamily="18" charset="0"/>
              <a:cs typeface="Times New Roman" panose="02020603050405020304" pitchFamily="18" charset="0"/>
            </a:endParaRPr>
          </a:p>
          <a:p>
            <a:r>
              <a:rPr lang="en-US" sz="4400" i="1" smtClean="0">
                <a:latin typeface="Times New Roman" panose="02020603050405020304" pitchFamily="18" charset="0"/>
                <a:cs typeface="Times New Roman" panose="02020603050405020304" pitchFamily="18" charset="0"/>
              </a:rPr>
              <a:t>- Chúng mình muốn đi đâu?</a:t>
            </a:r>
            <a:endParaRPr lang="en-US" sz="4400" i="1" smtClean="0">
              <a:latin typeface="Times New Roman" panose="02020603050405020304" pitchFamily="18" charset="0"/>
              <a:cs typeface="Times New Roman" panose="02020603050405020304" pitchFamily="18" charset="0"/>
            </a:endParaRPr>
          </a:p>
          <a:p>
            <a:r>
              <a:rPr lang="en-US" sz="4400" i="1" smtClean="0">
                <a:latin typeface="Times New Roman" panose="02020603050405020304" pitchFamily="18" charset="0"/>
                <a:cs typeface="Times New Roman" panose="02020603050405020304" pitchFamily="18" charset="0"/>
              </a:rPr>
              <a:t>- Sẽ làm gì ở đó? </a:t>
            </a:r>
            <a:endParaRPr lang="en-US" sz="4400" i="1" smtClean="0">
              <a:latin typeface="Times New Roman" panose="02020603050405020304" pitchFamily="18" charset="0"/>
              <a:cs typeface="Times New Roman" panose="02020603050405020304" pitchFamily="18" charset="0"/>
            </a:endParaRPr>
          </a:p>
          <a:p>
            <a:r>
              <a:rPr lang="en-US" sz="4400" i="1" smtClean="0">
                <a:latin typeface="Times New Roman" panose="02020603050405020304" pitchFamily="18" charset="0"/>
                <a:cs typeface="Times New Roman" panose="02020603050405020304" pitchFamily="18" charset="0"/>
              </a:rPr>
              <a:t>- Sẽ ăn gì? </a:t>
            </a:r>
            <a:endParaRPr lang="en-US" sz="4400" i="1" smtClean="0">
              <a:latin typeface="Times New Roman" panose="02020603050405020304" pitchFamily="18" charset="0"/>
              <a:cs typeface="Times New Roman" panose="02020603050405020304" pitchFamily="18" charset="0"/>
            </a:endParaRPr>
          </a:p>
          <a:p>
            <a:r>
              <a:rPr lang="en-US" sz="4400" i="1" smtClean="0">
                <a:latin typeface="Times New Roman" panose="02020603050405020304" pitchFamily="18" charset="0"/>
                <a:cs typeface="Times New Roman" panose="02020603050405020304" pitchFamily="18" charset="0"/>
              </a:rPr>
              <a:t>-Uống gì?</a:t>
            </a:r>
            <a:endParaRPr lang="en-US" sz="4400"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582" y="327040"/>
            <a:ext cx="10699087"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Hãy </a:t>
            </a:r>
            <a:r>
              <a:rPr lang="en-US" sz="3200">
                <a:latin typeface="Times New Roman" panose="02020603050405020304" pitchFamily="18" charset="0"/>
                <a:cs typeface="Times New Roman" panose="02020603050405020304" pitchFamily="18" charset="0"/>
              </a:rPr>
              <a:t>nêu một vài việc cần làm để </a:t>
            </a:r>
            <a:r>
              <a:rPr lang="en-US" sz="3200">
                <a:latin typeface="Times New Roman" panose="02020603050405020304" pitchFamily="18" charset="0"/>
                <a:cs typeface="Times New Roman" panose="02020603050405020304" pitchFamily="18" charset="0"/>
              </a:rPr>
              <a:t>chuẩn </a:t>
            </a:r>
            <a:r>
              <a:rPr lang="en-US" sz="3200" smtClean="0">
                <a:latin typeface="Times New Roman" panose="02020603050405020304" pitchFamily="18" charset="0"/>
                <a:cs typeface="Times New Roman" panose="02020603050405020304" pitchFamily="18" charset="0"/>
              </a:rPr>
              <a:t>bị cho </a:t>
            </a:r>
            <a:r>
              <a:rPr lang="en-US" sz="3200">
                <a:latin typeface="Times New Roman" panose="02020603050405020304" pitchFamily="18" charset="0"/>
                <a:cs typeface="Times New Roman" panose="02020603050405020304" pitchFamily="18" charset="0"/>
              </a:rPr>
              <a:t>chuyến </a:t>
            </a:r>
            <a:r>
              <a:rPr lang="en-US" sz="3200">
                <a:latin typeface="Times New Roman" panose="02020603050405020304" pitchFamily="18" charset="0"/>
                <a:cs typeface="Times New Roman" panose="02020603050405020304" pitchFamily="18" charset="0"/>
              </a:rPr>
              <a:t>đi </a:t>
            </a:r>
            <a:r>
              <a:rPr lang="en-US" sz="3200" smtClean="0">
                <a:latin typeface="Times New Roman" panose="02020603050405020304" pitchFamily="18" charset="0"/>
                <a:cs typeface="Times New Roman" panose="02020603050405020304" pitchFamily="18" charset="0"/>
              </a:rPr>
              <a:t>chơi</a:t>
            </a:r>
            <a:endParaRPr lang="en-US" sz="3200" dirty="0">
              <a:solidFill>
                <a:srgbClr val="000000"/>
              </a:solidFill>
              <a:latin typeface="Times New Roman" panose="02020603050405020304" pitchFamily="18" charset="0"/>
              <a:cs typeface="Times New Roman" panose="02020603050405020304" pitchFamily="18" charset="0"/>
            </a:endParaRPr>
          </a:p>
        </p:txBody>
      </p:sp>
      <p:pic>
        <p:nvPicPr>
          <p:cNvPr id="511" name="Picture 510"/>
          <p:cNvPicPr>
            <a:picLocks noChangeAspect="1"/>
          </p:cNvPicPr>
          <p:nvPr/>
        </p:nvPicPr>
        <p:blipFill>
          <a:blip r:embed="rId1"/>
          <a:stretch>
            <a:fillRect/>
          </a:stretch>
        </p:blipFill>
        <p:spPr>
          <a:xfrm>
            <a:off x="400693" y="-2697"/>
            <a:ext cx="894889" cy="1182693"/>
          </a:xfrm>
          <a:prstGeom prst="rect">
            <a:avLst/>
          </a:prstGeom>
        </p:spPr>
      </p:pic>
      <p:sp>
        <p:nvSpPr>
          <p:cNvPr id="2" name="Rectangle 1"/>
          <p:cNvSpPr/>
          <p:nvPr/>
        </p:nvSpPr>
        <p:spPr>
          <a:xfrm>
            <a:off x="1749141" y="2967335"/>
            <a:ext cx="86937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TRÒ CHƠI TRUYỀN ĐIỆN</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3347" y="315957"/>
            <a:ext cx="10310836" cy="584775"/>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Hãy nêu một vài việc cần làm để chuẩn bị cho chuyến đi chơi</a:t>
            </a:r>
            <a:endParaRPr lang="en-US" sz="3200" dirty="0">
              <a:latin typeface="Times New Roman" panose="02020603050405020304" pitchFamily="18" charset="0"/>
              <a:cs typeface="Times New Roman" panose="02020603050405020304" pitchFamily="18" charset="0"/>
            </a:endParaRPr>
          </a:p>
        </p:txBody>
      </p:sp>
      <p:pic>
        <p:nvPicPr>
          <p:cNvPr id="511" name="Picture 510"/>
          <p:cNvPicPr>
            <a:picLocks noChangeAspect="1"/>
          </p:cNvPicPr>
          <p:nvPr/>
        </p:nvPicPr>
        <p:blipFill>
          <a:blip r:embed="rId1"/>
          <a:stretch>
            <a:fillRect/>
          </a:stretch>
        </p:blipFill>
        <p:spPr>
          <a:xfrm>
            <a:off x="848137" y="-44261"/>
            <a:ext cx="894889" cy="1182693"/>
          </a:xfrm>
          <a:prstGeom prst="rect">
            <a:avLst/>
          </a:prstGeom>
        </p:spPr>
      </p:pic>
      <p:sp>
        <p:nvSpPr>
          <p:cNvPr id="2" name="TextBox 1"/>
          <p:cNvSpPr txBox="1"/>
          <p:nvPr/>
        </p:nvSpPr>
        <p:spPr>
          <a:xfrm>
            <a:off x="484910" y="1138432"/>
            <a:ext cx="11499273" cy="5355312"/>
          </a:xfrm>
          <a:prstGeom prst="rect">
            <a:avLst/>
          </a:prstGeom>
          <a:noFill/>
        </p:spPr>
        <p:txBody>
          <a:bodyPr wrap="square" rtlCol="0">
            <a:spAutoFit/>
          </a:bodyPr>
          <a:lstStyle/>
          <a:p>
            <a:r>
              <a:rPr lang="nl-NL" sz="3600" b="1" i="1" smtClean="0">
                <a:latin typeface="Times New Roman" panose="02020603050405020304" pitchFamily="18" charset="0"/>
                <a:cs typeface="Times New Roman" panose="02020603050405020304" pitchFamily="18" charset="0"/>
              </a:rPr>
              <a:t>Trả lời</a:t>
            </a:r>
            <a:r>
              <a:rPr lang="nl-NL" sz="3600" b="1" i="1">
                <a:latin typeface="Times New Roman" panose="02020603050405020304" pitchFamily="18" charset="0"/>
                <a:cs typeface="Times New Roman" panose="02020603050405020304" pitchFamily="18" charset="0"/>
              </a:rPr>
              <a:t>:</a:t>
            </a:r>
            <a:endParaRPr lang="en-US" sz="3600" b="1" i="1">
              <a:latin typeface="Times New Roman" panose="02020603050405020304" pitchFamily="18" charset="0"/>
              <a:cs typeface="Times New Roman" panose="02020603050405020304" pitchFamily="18" charset="0"/>
            </a:endParaRPr>
          </a:p>
          <a:p>
            <a:r>
              <a:rPr lang="nl-NL" sz="3600" i="1">
                <a:latin typeface="Times New Roman" panose="02020603050405020304" pitchFamily="18" charset="0"/>
                <a:cs typeface="Times New Roman" panose="02020603050405020304" pitchFamily="18" charset="0"/>
              </a:rPr>
              <a:t>+ Chúng mình sẽ đi cắm trại ở: vườn quốc gia, trang trại, công viên, ...</a:t>
            </a:r>
            <a:endParaRPr lang="en-US" sz="3600" i="1">
              <a:latin typeface="Times New Roman" panose="02020603050405020304" pitchFamily="18" charset="0"/>
              <a:cs typeface="Times New Roman" panose="02020603050405020304" pitchFamily="18" charset="0"/>
            </a:endParaRPr>
          </a:p>
          <a:p>
            <a:r>
              <a:rPr lang="nl-NL" sz="3600" i="1">
                <a:latin typeface="Times New Roman" panose="02020603050405020304" pitchFamily="18" charset="0"/>
                <a:cs typeface="Times New Roman" panose="02020603050405020304" pitchFamily="18" charset="0"/>
              </a:rPr>
              <a:t>+ Chúng mình sẽ chơi các trò chơi: kéo co, cướp cờ, giải ô chữ, ....</a:t>
            </a:r>
            <a:endParaRPr lang="en-US" sz="3600" i="1">
              <a:latin typeface="Times New Roman" panose="02020603050405020304" pitchFamily="18" charset="0"/>
              <a:cs typeface="Times New Roman" panose="02020603050405020304" pitchFamily="18" charset="0"/>
            </a:endParaRPr>
          </a:p>
          <a:p>
            <a:r>
              <a:rPr lang="nl-NL" sz="3600" i="1">
                <a:latin typeface="Times New Roman" panose="02020603050405020304" pitchFamily="18" charset="0"/>
                <a:cs typeface="Times New Roman" panose="02020603050405020304" pitchFamily="18" charset="0"/>
              </a:rPr>
              <a:t>+ Chúng mình sẽ ăn: bánh mì, bánh ngọt, cơm cuộn, xôi chả, xúc xích,...</a:t>
            </a:r>
            <a:endParaRPr lang="en-US" sz="3600" i="1">
              <a:latin typeface="Times New Roman" panose="02020603050405020304" pitchFamily="18" charset="0"/>
              <a:cs typeface="Times New Roman" panose="02020603050405020304" pitchFamily="18" charset="0"/>
            </a:endParaRPr>
          </a:p>
          <a:p>
            <a:r>
              <a:rPr lang="nl-NL" sz="3600" i="1">
                <a:latin typeface="Times New Roman" panose="02020603050405020304" pitchFamily="18" charset="0"/>
                <a:cs typeface="Times New Roman" panose="02020603050405020304" pitchFamily="18" charset="0"/>
              </a:rPr>
              <a:t>+ Chúng mình sẽ uống: nước lọc, coca, pepsi, nước hoa quả,...</a:t>
            </a:r>
            <a:endParaRPr lang="en-US" sz="3600" i="1">
              <a:latin typeface="Times New Roman" panose="02020603050405020304" pitchFamily="18" charset="0"/>
              <a:cs typeface="Times New Roman" panose="02020603050405020304" pitchFamily="18" charset="0"/>
            </a:endParaRPr>
          </a:p>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474" y="346366"/>
            <a:ext cx="692727" cy="7342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2</a:t>
            </a:r>
            <a:endParaRPr lang="en-US" sz="3200" b="1">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0" y="443348"/>
            <a:ext cx="10307781" cy="549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93271" y="453025"/>
            <a:ext cx="10183092" cy="584775"/>
          </a:xfrm>
          <a:prstGeom prst="rect">
            <a:avLst/>
          </a:prstGeom>
          <a:noFill/>
        </p:spPr>
        <p:txBody>
          <a:bodyPr wrap="square" rtlCol="0">
            <a:spAutoFit/>
          </a:bodyPr>
          <a:lstStyle/>
          <a:p>
            <a:r>
              <a:rPr lang="en-US" sz="3200" b="1" i="1" smtClean="0">
                <a:latin typeface="Times New Roman" panose="02020603050405020304" pitchFamily="18" charset="0"/>
                <a:cs typeface="Times New Roman" panose="02020603050405020304" pitchFamily="18" charset="0"/>
              </a:rPr>
              <a:t>Các em thảo luận nhóm 4, hoàn thành phiếu bài tập sau</a:t>
            </a:r>
            <a:endParaRPr lang="en-US" sz="3200" b="1" i="1">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526474" y="1704111"/>
          <a:ext cx="11180618" cy="3934691"/>
        </p:xfrm>
        <a:graphic>
          <a:graphicData uri="http://schemas.openxmlformats.org/drawingml/2006/table">
            <a:tbl>
              <a:tblPr firstRow="1" firstCol="1" bandRow="1"/>
              <a:tblGrid>
                <a:gridCol w="3808295"/>
                <a:gridCol w="2454235"/>
                <a:gridCol w="2725432"/>
                <a:gridCol w="2192656"/>
              </a:tblGrid>
              <a:tr h="1916804">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Địa điểm cắm trại</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Vườn QG</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Trang trại</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Công viên</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7887">
                <a:tc>
                  <a:txBody>
                    <a:bodyPr/>
                    <a:lstStyle/>
                    <a:p>
                      <a:pPr algn="ctr">
                        <a:lnSpc>
                          <a:spcPct val="120000"/>
                        </a:lnSpc>
                        <a:spcAft>
                          <a:spcPts val="0"/>
                        </a:spcAft>
                      </a:pPr>
                      <a:r>
                        <a:rPr lang="nl-NL" sz="3600">
                          <a:effectLst/>
                          <a:latin typeface="Times New Roman" panose="02020603050405020304"/>
                          <a:ea typeface="Times New Roman" panose="02020603050405020304"/>
                          <a:cs typeface="Times New Roman" panose="02020603050405020304"/>
                        </a:rPr>
                        <a:t>Số bạn chọn (người)</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3600">
                          <a:effectLst/>
                          <a:latin typeface="Times New Roman" panose="02020603050405020304"/>
                          <a:ea typeface="Times New Roman" panose="02020603050405020304"/>
                          <a:cs typeface="Times New Roman" panose="02020603050405020304"/>
                        </a:rPr>
                        <a:t>?</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3600">
                          <a:effectLst/>
                          <a:latin typeface="Times New Roman" panose="02020603050405020304"/>
                          <a:ea typeface="Times New Roman" panose="02020603050405020304"/>
                          <a:cs typeface="Times New Roman" panose="02020603050405020304"/>
                        </a:rPr>
                        <a:t>?</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3600">
                          <a:effectLst/>
                          <a:latin typeface="Times New Roman" panose="02020603050405020304"/>
                          <a:ea typeface="Times New Roman" panose="02020603050405020304"/>
                          <a:cs typeface="Times New Roman" panose="02020603050405020304"/>
                        </a:rPr>
                        <a:t>?</a:t>
                      </a:r>
                      <a:endParaRPr lang="en-US" sz="36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7976" y="2496281"/>
            <a:ext cx="99760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DIỆN NHÓM TRÌNH BÀY </a:t>
            </a:r>
            <a:endPar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QUẢ THẢO LUẬN</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020">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020</Template>
  <TotalTime>0</TotalTime>
  <Words>2304</Words>
  <Application>WPS Presentation</Application>
  <PresentationFormat>Custom</PresentationFormat>
  <Paragraphs>167</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13</vt:i4>
      </vt:variant>
      <vt:variant>
        <vt:lpstr>幻灯片标题</vt:lpstr>
      </vt:variant>
      <vt:variant>
        <vt:i4>23</vt:i4>
      </vt:variant>
    </vt:vector>
  </HeadingPairs>
  <TitlesOfParts>
    <vt:vector size="52" baseType="lpstr">
      <vt:lpstr>Arial</vt:lpstr>
      <vt:lpstr>SimSun</vt:lpstr>
      <vt:lpstr>Wingdings</vt:lpstr>
      <vt:lpstr>印品黑体</vt:lpstr>
      <vt:lpstr>Open Sans Extrabold</vt:lpstr>
      <vt:lpstr>Calibri</vt:lpstr>
      <vt:lpstr>Arial-Rounded</vt:lpstr>
      <vt:lpstr>Ubuntu</vt:lpstr>
      <vt:lpstr>Times New Roman</vt:lpstr>
      <vt:lpstr>汉仪小麦体简</vt:lpstr>
      <vt:lpstr>Microsoft YaHei</vt:lpstr>
      <vt:lpstr>Times New Roman</vt:lpstr>
      <vt:lpstr>Arial Unicode MS</vt:lpstr>
      <vt:lpstr>HP-087</vt:lpstr>
      <vt:lpstr>Yu Gothic UI Semibold</vt:lpstr>
      <vt:lpstr>Calibri Light</vt:lpstr>
      <vt:lpstr>020</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9_Office Theme</vt:lpstr>
      <vt:lpstr>10_Office Theme</vt:lpstr>
      <vt:lpstr>Chủ đề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Chủ đề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o00o</dc:creator>
  <cp:lastModifiedBy>NHUNG</cp:lastModifiedBy>
  <cp:revision>66</cp:revision>
  <dcterms:created xsi:type="dcterms:W3CDTF">2021-07-11T03:43:00Z</dcterms:created>
  <dcterms:modified xsi:type="dcterms:W3CDTF">2022-08-14T05:16:23Z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D5BD6069F1574665901D23486EE31A61</vt:lpwstr>
  </property>
  <property fmtid="{D5CDD505-2E9C-101B-9397-08002B2CF9AE}" pid="3" name="KSOProductBuildVer">
    <vt:lpwstr>1033-11.2.0.11254</vt:lpwstr>
  </property>
</Properties>
</file>