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7609" r:id="rId2"/>
    <p:sldId id="7614" r:id="rId3"/>
    <p:sldId id="7615" r:id="rId4"/>
    <p:sldId id="7616" r:id="rId5"/>
    <p:sldId id="7634" r:id="rId6"/>
    <p:sldId id="7617" r:id="rId7"/>
    <p:sldId id="7563" r:id="rId8"/>
    <p:sldId id="7594" r:id="rId9"/>
    <p:sldId id="7595" r:id="rId10"/>
    <p:sldId id="7584" r:id="rId11"/>
    <p:sldId id="7583" r:id="rId12"/>
    <p:sldId id="7631" r:id="rId13"/>
    <p:sldId id="7568" r:id="rId14"/>
    <p:sldId id="7618" r:id="rId15"/>
    <p:sldId id="7619" r:id="rId16"/>
    <p:sldId id="7632" r:id="rId17"/>
    <p:sldId id="7590" r:id="rId18"/>
    <p:sldId id="7620" r:id="rId19"/>
    <p:sldId id="7635" r:id="rId20"/>
    <p:sldId id="7633" r:id="rId21"/>
    <p:sldId id="7624" r:id="rId22"/>
    <p:sldId id="7621" r:id="rId23"/>
    <p:sldId id="7573" r:id="rId24"/>
    <p:sldId id="7606" r:id="rId25"/>
    <p:sldId id="76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215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114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575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97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671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Hoàn</a:t>
            </a:r>
            <a:r>
              <a:rPr lang="vi-VN" baseline="0" dirty="0"/>
              <a:t> thành thử thách 1, bác bọ ngựa sẽ giúp Bọ Rùa về nhà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753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3419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ra</a:t>
            </a:r>
            <a:r>
              <a:rPr lang="vi-VN" baseline="0" dirty="0"/>
              <a:t> được khu rừng, bác Rùa sẽ giúp Bọ Rùa qua sông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2144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91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ra</a:t>
            </a:r>
            <a:r>
              <a:rPr lang="vi-VN" baseline="0" dirty="0"/>
              <a:t> được </a:t>
            </a:r>
            <a:r>
              <a:rPr lang="en-US" baseline="0" dirty="0" err="1"/>
              <a:t>bụi</a:t>
            </a:r>
            <a:r>
              <a:rPr lang="en-US" baseline="0" dirty="0"/>
              <a:t> </a:t>
            </a:r>
            <a:r>
              <a:rPr lang="en-US" baseline="0" dirty="0" err="1"/>
              <a:t>cỏ</a:t>
            </a:r>
            <a:r>
              <a:rPr lang="vi-VN" baseline="0" dirty="0"/>
              <a:t>, </a:t>
            </a:r>
            <a:r>
              <a:rPr lang="en-US" baseline="0" dirty="0" err="1"/>
              <a:t>chị</a:t>
            </a:r>
            <a:r>
              <a:rPr lang="en-US" baseline="0" dirty="0"/>
              <a:t> Ong</a:t>
            </a:r>
            <a:r>
              <a:rPr lang="vi-VN" baseline="0" dirty="0"/>
              <a:t> sẽ </a:t>
            </a:r>
            <a:r>
              <a:rPr lang="en-US" baseline="0" dirty="0" err="1"/>
              <a:t>chỉ</a:t>
            </a:r>
            <a:r>
              <a:rPr lang="en-US" baseline="0" dirty="0"/>
              <a:t> </a:t>
            </a:r>
            <a:r>
              <a:rPr lang="en-US" baseline="0" dirty="0" err="1"/>
              <a:t>đường</a:t>
            </a:r>
            <a:r>
              <a:rPr lang="en-US" baseline="0" dirty="0"/>
              <a:t> </a:t>
            </a:r>
            <a:r>
              <a:rPr lang="en-US" baseline="0" dirty="0" err="1"/>
              <a:t>cho</a:t>
            </a:r>
            <a:r>
              <a:rPr lang="en-US" baseline="0" dirty="0"/>
              <a:t> </a:t>
            </a:r>
            <a:r>
              <a:rPr lang="en-US" baseline="0" dirty="0" err="1"/>
              <a:t>bọ</a:t>
            </a:r>
            <a:r>
              <a:rPr lang="en-US" baseline="0" dirty="0"/>
              <a:t> </a:t>
            </a:r>
            <a:r>
              <a:rPr lang="en-US" baseline="0" dirty="0" err="1"/>
              <a:t>rùa</a:t>
            </a:r>
            <a:r>
              <a:rPr lang="en-US" baseline="0" dirty="0"/>
              <a:t> </a:t>
            </a:r>
            <a:r>
              <a:rPr lang="en-US" baseline="0" dirty="0" err="1"/>
              <a:t>đi</a:t>
            </a:r>
            <a:r>
              <a:rPr lang="en-US" baseline="0" dirty="0"/>
              <a:t> </a:t>
            </a:r>
            <a:r>
              <a:rPr lang="en-US" baseline="0" dirty="0" err="1"/>
              <a:t>tìm</a:t>
            </a:r>
            <a:r>
              <a:rPr lang="en-US" baseline="0" dirty="0"/>
              <a:t> </a:t>
            </a:r>
            <a:r>
              <a:rPr lang="en-US" baseline="0" dirty="0" err="1"/>
              <a:t>mẹ</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7899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89679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26304"/>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50110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11/27/2022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6556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11/27/2022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9779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11/27/2022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98912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11/27/2022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11/27/2022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4032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11/27/2022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9892"/>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11/27/2022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id="{27F0D32C-2D45-43D2-8C1F-3829FC7C61D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57326" y="295274"/>
            <a:ext cx="1133475" cy="1133475"/>
          </a:xfrm>
          <a:prstGeom prst="rect">
            <a:avLst/>
          </a:prstGeom>
        </p:spPr>
      </p:pic>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microsoft.com/office/2007/relationships/hdphoto" Target="../media/hdphoto12.wdp"/><Relationship Id="rId10"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2.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6.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jp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5.wdp"/><Relationship Id="rId10" Type="http://schemas.openxmlformats.org/officeDocument/2006/relationships/image" Target="../media/image42.png"/><Relationship Id="rId4" Type="http://schemas.openxmlformats.org/officeDocument/2006/relationships/image" Target="../media/image17.png"/><Relationship Id="rId9"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5.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6.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18.wdp"/><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7.wdp"/><Relationship Id="rId11" Type="http://schemas.openxmlformats.org/officeDocument/2006/relationships/image" Target="../media/image15.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51.png"/><Relationship Id="rId5" Type="http://schemas.openxmlformats.org/officeDocument/2006/relationships/image" Target="../media/image19.png"/><Relationship Id="rId10"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emf"/><Relationship Id="rId7" Type="http://schemas.microsoft.com/office/2007/relationships/hdphoto" Target="../media/hdphoto8.wdp"/><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image" Target="../media/image21.png"/><Relationship Id="rId5" Type="http://schemas.microsoft.com/office/2007/relationships/hdphoto" Target="../media/hdphoto7.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4.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png"/><Relationship Id="rId7" Type="http://schemas.openxmlformats.org/officeDocument/2006/relationships/image" Target="../media/image20.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11.wdp"/><Relationship Id="rId11" Type="http://schemas.openxmlformats.org/officeDocument/2006/relationships/image" Target="../media/image23.png"/><Relationship Id="rId5" Type="http://schemas.openxmlformats.org/officeDocument/2006/relationships/image" Target="../media/image30.png"/><Relationship Id="rId10" Type="http://schemas.microsoft.com/office/2007/relationships/hdphoto" Target="../media/hdphoto8.wdp"/><Relationship Id="rId4" Type="http://schemas.microsoft.com/office/2007/relationships/hdphoto" Target="../media/hdphoto10.wdp"/><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98"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338609" y="2519870"/>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4540618" y="3691058"/>
            <a:ext cx="3225064" cy="1609483"/>
          </a:xfrm>
          <a:prstGeom prst="rect">
            <a:avLst/>
          </a:prstGeom>
        </p:spPr>
      </p:pic>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Baloo 2" pitchFamily="2" charset="0"/>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0" y="4276084"/>
            <a:ext cx="3229854" cy="289137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94626" y="4816136"/>
            <a:ext cx="1022363" cy="1582671"/>
          </a:xfrm>
          <a:prstGeom prst="rect">
            <a:avLst/>
          </a:prstGeom>
        </p:spPr>
      </p:pic>
      <p:pic>
        <p:nvPicPr>
          <p:cNvPr id="4" name="Picture 3">
            <a:extLst>
              <a:ext uri="{FF2B5EF4-FFF2-40B4-BE49-F238E27FC236}">
                <a16:creationId xmlns:a16="http://schemas.microsoft.com/office/drawing/2014/main" id="{94D98996-F96A-4115-A04D-7E30A2C32446}"/>
              </a:ext>
            </a:extLst>
          </p:cNvPr>
          <p:cNvPicPr>
            <a:picLocks noChangeAspect="1"/>
          </p:cNvPicPr>
          <p:nvPr/>
        </p:nvPicPr>
        <p:blipFill>
          <a:blip r:embed="rId12"/>
          <a:stretch>
            <a:fillRect/>
          </a:stretch>
        </p:blipFill>
        <p:spPr>
          <a:xfrm>
            <a:off x="2189605" y="1092113"/>
            <a:ext cx="7315834" cy="3023878"/>
          </a:xfrm>
          <a:prstGeom prst="rect">
            <a:avLst/>
          </a:prstGeom>
        </p:spPr>
      </p:pic>
    </p:spTree>
    <p:extLst>
      <p:ext uri="{BB962C8B-B14F-4D97-AF65-F5344CB8AC3E}">
        <p14:creationId xmlns:p14="http://schemas.microsoft.com/office/powerpoint/2010/main" val="3765185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42" presetClass="path" presetSubtype="0" accel="50000" decel="50000" fill="hold" nodeType="withEffect">
                                  <p:stCondLst>
                                    <p:cond delay="100"/>
                                  </p:stCondLst>
                                  <p:childTnLst>
                                    <p:animMotion origin="layout" path="M 4.79167E-6 -2.59259E-6 L 0.32591 -2.59259E-6 " pathEditMode="relative" rAng="0" ptsTypes="AA">
                                      <p:cBhvr>
                                        <p:cTn id="15" dur="4600" fill="hold"/>
                                        <p:tgtEl>
                                          <p:spTgt spid="26"/>
                                        </p:tgtEl>
                                        <p:attrNameLst>
                                          <p:attrName>ppt_x</p:attrName>
                                          <p:attrName>ppt_y</p:attrName>
                                        </p:attrNameLst>
                                      </p:cBhvr>
                                      <p:rCtr x="16289" y="0"/>
                                    </p:animMotion>
                                  </p:childTnLst>
                                </p:cTn>
                              </p:par>
                              <p:par>
                                <p:cTn id="16" presetID="32" presetClass="emph" presetSubtype="0" repeatCount="5300" fill="hold" nodeType="withEffect">
                                  <p:stCondLst>
                                    <p:cond delay="0"/>
                                  </p:stCondLst>
                                  <p:childTnLst>
                                    <p:animRot by="120000">
                                      <p:cBhvr>
                                        <p:cTn id="17" dur="91" fill="hold">
                                          <p:stCondLst>
                                            <p:cond delay="0"/>
                                          </p:stCondLst>
                                        </p:cTn>
                                        <p:tgtEl>
                                          <p:spTgt spid="26"/>
                                        </p:tgtEl>
                                        <p:attrNameLst>
                                          <p:attrName>r</p:attrName>
                                        </p:attrNameLst>
                                      </p:cBhvr>
                                    </p:animRot>
                                    <p:animRot by="-240000">
                                      <p:cBhvr>
                                        <p:cTn id="18" dur="181" fill="hold">
                                          <p:stCondLst>
                                            <p:cond delay="181"/>
                                          </p:stCondLst>
                                        </p:cTn>
                                        <p:tgtEl>
                                          <p:spTgt spid="26"/>
                                        </p:tgtEl>
                                        <p:attrNameLst>
                                          <p:attrName>r</p:attrName>
                                        </p:attrNameLst>
                                      </p:cBhvr>
                                    </p:animRot>
                                    <p:animRot by="240000">
                                      <p:cBhvr>
                                        <p:cTn id="19" dur="181" fill="hold">
                                          <p:stCondLst>
                                            <p:cond delay="362"/>
                                          </p:stCondLst>
                                        </p:cTn>
                                        <p:tgtEl>
                                          <p:spTgt spid="26"/>
                                        </p:tgtEl>
                                        <p:attrNameLst>
                                          <p:attrName>r</p:attrName>
                                        </p:attrNameLst>
                                      </p:cBhvr>
                                    </p:animRot>
                                    <p:animRot by="-240000">
                                      <p:cBhvr>
                                        <p:cTn id="20" dur="181" fill="hold">
                                          <p:stCondLst>
                                            <p:cond delay="543"/>
                                          </p:stCondLst>
                                        </p:cTn>
                                        <p:tgtEl>
                                          <p:spTgt spid="26"/>
                                        </p:tgtEl>
                                        <p:attrNameLst>
                                          <p:attrName>r</p:attrName>
                                        </p:attrNameLst>
                                      </p:cBhvr>
                                    </p:animRot>
                                    <p:animRot by="120000">
                                      <p:cBhvr>
                                        <p:cTn id="21" dur="181" fill="hold">
                                          <p:stCondLst>
                                            <p:cond delay="725"/>
                                          </p:stCondLst>
                                        </p:cTn>
                                        <p:tgtEl>
                                          <p:spTgt spid="26"/>
                                        </p:tgtEl>
                                        <p:attrNameLst>
                                          <p:attrName>r</p:attrName>
                                        </p:attrNameLst>
                                      </p:cBhvr>
                                    </p:animRot>
                                  </p:childTnLst>
                                </p:cTn>
                              </p:par>
                              <p:par>
                                <p:cTn id="22" presetID="35" presetClass="path" presetSubtype="0" accel="50000" decel="50000" fill="hold" nodeType="withEffect">
                                  <p:stCondLst>
                                    <p:cond delay="0"/>
                                  </p:stCondLst>
                                  <p:childTnLst>
                                    <p:animMotion origin="layout" path="M 0.17292 -0.01088 L -0.47513 -0.01667 " pathEditMode="relative" rAng="0" ptsTypes="AA">
                                      <p:cBhvr>
                                        <p:cTn id="23" dur="3750" fill="hold"/>
                                        <p:tgtEl>
                                          <p:spTgt spid="25"/>
                                        </p:tgtEl>
                                        <p:attrNameLst>
                                          <p:attrName>ppt_x</p:attrName>
                                          <p:attrName>ppt_y</p:attrName>
                                        </p:attrNameLst>
                                      </p:cBhvr>
                                      <p:rCtr x="-3240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275467" y="1857617"/>
            <a:ext cx="10880922" cy="428898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47484" y="145924"/>
            <a:ext cx="11492066" cy="1435226"/>
            <a:chOff x="147484" y="145924"/>
            <a:chExt cx="11492066" cy="1435226"/>
          </a:xfrm>
        </p:grpSpPr>
        <p:sp>
          <p:nvSpPr>
            <p:cNvPr id="4" name="Rounded Rectangle 3"/>
            <p:cNvSpPr/>
            <p:nvPr/>
          </p:nvSpPr>
          <p:spPr>
            <a:xfrm>
              <a:off x="147484" y="145924"/>
              <a:ext cx="11492066" cy="1435226"/>
            </a:xfrm>
            <a:prstGeom prst="roundRect">
              <a:avLst>
                <a:gd name="adj" fmla="val 50000"/>
              </a:avLst>
            </a:prstGeom>
            <a:solidFill>
              <a:srgbClr val="66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1985" y="219999"/>
              <a:ext cx="543619" cy="614402"/>
              <a:chOff x="0" y="-20416"/>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204470" y="214160"/>
              <a:ext cx="10054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sz="2400" b="1" i="0" dirty="0" err="1">
                  <a:solidFill>
                    <a:srgbClr val="000000"/>
                  </a:solidFill>
                  <a:effectLst/>
                  <a:latin typeface="+mn-lt"/>
                </a:rPr>
                <a:t>Để</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một</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dùng</a:t>
              </a:r>
              <a:r>
                <a:rPr lang="en-US" sz="2400" b="1" i="0" dirty="0">
                  <a:solidFill>
                    <a:srgbClr val="000000"/>
                  </a:solidFill>
                  <a:effectLst/>
                  <a:latin typeface="+mn-lt"/>
                </a:rPr>
                <a:t> 9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gỗ</a:t>
              </a:r>
              <a:r>
                <a:rPr lang="en-US" sz="2400" b="1" i="0" dirty="0">
                  <a:solidFill>
                    <a:srgbClr val="000000"/>
                  </a:solidFill>
                  <a:effectLst/>
                  <a:latin typeface="+mn-lt"/>
                </a:rPr>
                <a:t> </a:t>
              </a:r>
              <a:r>
                <a:rPr lang="en-US" sz="2400" b="1" i="0" dirty="0" err="1">
                  <a:solidFill>
                    <a:srgbClr val="000000"/>
                  </a:solidFill>
                  <a:effectLst/>
                  <a:latin typeface="+mn-lt"/>
                </a:rPr>
                <a:t>lát</a:t>
              </a:r>
              <a:r>
                <a:rPr lang="en-US" sz="2400" b="1" i="0" dirty="0">
                  <a:solidFill>
                    <a:srgbClr val="000000"/>
                  </a:solidFill>
                  <a:effectLst/>
                  <a:latin typeface="+mn-lt"/>
                </a:rPr>
                <a:t> </a:t>
              </a:r>
              <a:r>
                <a:rPr lang="en-US" sz="2400" b="1" i="0" dirty="0" err="1">
                  <a:solidFill>
                    <a:srgbClr val="000000"/>
                  </a:solidFill>
                  <a:effectLst/>
                  <a:latin typeface="+mn-lt"/>
                </a:rPr>
                <a:t>sàn</a:t>
              </a:r>
              <a:r>
                <a:rPr lang="en-US" sz="2400" b="1" i="0" dirty="0">
                  <a:solidFill>
                    <a:srgbClr val="000000"/>
                  </a:solidFill>
                  <a:effectLst/>
                  <a:latin typeface="+mn-lt"/>
                </a:rPr>
                <a:t>, </a:t>
              </a:r>
              <a:r>
                <a:rPr lang="en-US" sz="2400" b="1" i="0" dirty="0" err="1">
                  <a:solidFill>
                    <a:srgbClr val="000000"/>
                  </a:solidFill>
                  <a:effectLst/>
                  <a:latin typeface="+mn-lt"/>
                </a:rPr>
                <a:t>mỗi</a:t>
              </a:r>
              <a:r>
                <a:rPr lang="en-US" sz="2400" b="1" i="0" dirty="0">
                  <a:solidFill>
                    <a:srgbClr val="000000"/>
                  </a:solidFill>
                  <a:effectLst/>
                  <a:latin typeface="+mn-lt"/>
                </a:rPr>
                <a:t>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có</a:t>
              </a:r>
              <a:r>
                <a:rPr lang="en-US" sz="2400" b="1" i="0" dirty="0">
                  <a:solidFill>
                    <a:srgbClr val="000000"/>
                  </a:solidFill>
                  <a:effectLst/>
                  <a:latin typeface="+mn-lt"/>
                </a:rPr>
                <a:t> </a:t>
              </a:r>
              <a:r>
                <a:rPr lang="en-US" sz="2400" b="1" i="0" dirty="0" err="1">
                  <a:solidFill>
                    <a:srgbClr val="000000"/>
                  </a:solidFill>
                  <a:effectLst/>
                  <a:latin typeface="+mn-lt"/>
                </a:rPr>
                <a:t>dạng</a:t>
              </a:r>
              <a:r>
                <a:rPr lang="en-US" sz="2400" b="1" i="0" dirty="0">
                  <a:solidFill>
                    <a:srgbClr val="000000"/>
                  </a:solidFill>
                  <a:effectLst/>
                  <a:latin typeface="+mn-lt"/>
                </a:rPr>
                <a:t> </a:t>
              </a:r>
              <a:r>
                <a:rPr lang="en-US" sz="2400" b="1" i="0" dirty="0" err="1">
                  <a:solidFill>
                    <a:srgbClr val="000000"/>
                  </a:solidFill>
                  <a:effectLst/>
                  <a:latin typeface="+mn-lt"/>
                </a:rPr>
                <a:t>hình</a:t>
              </a:r>
              <a:r>
                <a:rPr lang="en-US" sz="2400" b="1" i="0" dirty="0">
                  <a:solidFill>
                    <a:srgbClr val="000000"/>
                  </a:solidFill>
                  <a:effectLst/>
                  <a:latin typeface="+mn-lt"/>
                </a:rPr>
                <a:t> </a:t>
              </a:r>
              <a:r>
                <a:rPr lang="en-US" sz="2400" b="1" i="0" dirty="0" err="1">
                  <a:solidFill>
                    <a:srgbClr val="000000"/>
                  </a:solidFill>
                  <a:effectLst/>
                  <a:latin typeface="+mn-lt"/>
                </a:rPr>
                <a:t>chữ</a:t>
              </a:r>
              <a:r>
                <a:rPr lang="en-US" sz="2400" b="1" i="0" dirty="0">
                  <a:solidFill>
                    <a:srgbClr val="000000"/>
                  </a:solidFill>
                  <a:effectLst/>
                  <a:latin typeface="+mn-lt"/>
                </a:rPr>
                <a:t> </a:t>
              </a:r>
              <a:r>
                <a:rPr lang="en-US" sz="2400" b="1" i="0" dirty="0" err="1">
                  <a:solidFill>
                    <a:srgbClr val="000000"/>
                  </a:solidFill>
                  <a:effectLst/>
                  <a:latin typeface="+mn-lt"/>
                </a:rPr>
                <a:t>nhật</a:t>
              </a:r>
              <a:r>
                <a:rPr lang="en-US" sz="2400" b="1" i="0" dirty="0">
                  <a:solidFill>
                    <a:srgbClr val="000000"/>
                  </a:solidFill>
                  <a:effectLst/>
                  <a:latin typeface="+mn-lt"/>
                </a:rPr>
                <a:t> </a:t>
              </a:r>
              <a:r>
                <a:rPr lang="en-US" sz="2400" b="1" i="0" dirty="0" err="1">
                  <a:solidFill>
                    <a:srgbClr val="000000"/>
                  </a:solidFill>
                  <a:effectLst/>
                  <a:latin typeface="+mn-lt"/>
                </a:rPr>
                <a:t>với</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dài</a:t>
              </a:r>
              <a:r>
                <a:rPr lang="en-US" sz="2400" b="1" i="0" dirty="0">
                  <a:solidFill>
                    <a:srgbClr val="000000"/>
                  </a:solidFill>
                  <a:effectLst/>
                  <a:latin typeface="+mn-lt"/>
                </a:rPr>
                <a:t> 45 cm </a:t>
              </a:r>
              <a:r>
                <a:rPr lang="en-US" sz="2400" b="1" i="0" dirty="0" err="1">
                  <a:solidFill>
                    <a:srgbClr val="000000"/>
                  </a:solidFill>
                  <a:effectLst/>
                  <a:latin typeface="+mn-lt"/>
                </a:rPr>
                <a:t>và</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rộng</a:t>
              </a:r>
              <a:r>
                <a:rPr lang="en-US" sz="2400" b="1" i="0" dirty="0">
                  <a:solidFill>
                    <a:srgbClr val="000000"/>
                  </a:solidFill>
                  <a:effectLst/>
                  <a:latin typeface="+mn-lt"/>
                </a:rPr>
                <a:t> 9 cm. </a:t>
              </a:r>
              <a:r>
                <a:rPr lang="en-US" sz="2400" b="1" i="0" dirty="0" err="1">
                  <a:solidFill>
                    <a:srgbClr val="000000"/>
                  </a:solidFill>
                  <a:effectLst/>
                  <a:latin typeface="+mn-lt"/>
                </a:rPr>
                <a:t>Hỏi</a:t>
              </a:r>
              <a:r>
                <a:rPr lang="en-US" sz="2400" b="1" i="0" dirty="0">
                  <a:solidFill>
                    <a:srgbClr val="000000"/>
                  </a:solidFill>
                  <a:effectLst/>
                  <a:latin typeface="+mn-lt"/>
                </a:rPr>
                <a:t> </a:t>
              </a:r>
              <a:r>
                <a:rPr lang="en-US" sz="2400" b="1" i="0" dirty="0" err="1">
                  <a:solidFill>
                    <a:srgbClr val="000000"/>
                  </a:solidFill>
                  <a:effectLst/>
                  <a:latin typeface="+mn-lt"/>
                </a:rPr>
                <a:t>diện</a:t>
              </a:r>
              <a:r>
                <a:rPr lang="en-US" sz="2400" b="1" i="0" dirty="0">
                  <a:solidFill>
                    <a:srgbClr val="000000"/>
                  </a:solidFill>
                  <a:effectLst/>
                  <a:latin typeface="+mn-lt"/>
                </a:rPr>
                <a:t> </a:t>
              </a:r>
              <a:r>
                <a:rPr lang="en-US" sz="2400" b="1" i="0" dirty="0" err="1">
                  <a:solidFill>
                    <a:srgbClr val="000000"/>
                  </a:solidFill>
                  <a:effectLst/>
                  <a:latin typeface="+mn-lt"/>
                </a:rPr>
                <a:t>tích</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chữa</a:t>
              </a:r>
              <a:r>
                <a:rPr lang="en-US" sz="2400" b="1" i="0" dirty="0">
                  <a:solidFill>
                    <a:srgbClr val="000000"/>
                  </a:solidFill>
                  <a:effectLst/>
                  <a:latin typeface="+mn-lt"/>
                </a:rPr>
                <a:t> </a:t>
              </a:r>
              <a:r>
                <a:rPr lang="en-US" sz="2400" b="1" i="0" dirty="0" err="1">
                  <a:solidFill>
                    <a:srgbClr val="000000"/>
                  </a:solidFill>
                  <a:effectLst/>
                  <a:latin typeface="+mn-lt"/>
                </a:rPr>
                <a:t>là</a:t>
              </a:r>
              <a:r>
                <a:rPr lang="en-US" sz="2400" b="1" i="0" dirty="0">
                  <a:solidFill>
                    <a:srgbClr val="000000"/>
                  </a:solidFill>
                  <a:effectLst/>
                  <a:latin typeface="+mn-lt"/>
                </a:rPr>
                <a:t> bao </a:t>
              </a:r>
              <a:r>
                <a:rPr lang="en-US" sz="2400" b="1" i="0" dirty="0" err="1">
                  <a:solidFill>
                    <a:srgbClr val="000000"/>
                  </a:solidFill>
                  <a:effectLst/>
                  <a:latin typeface="+mn-lt"/>
                </a:rPr>
                <a:t>nhiêu</a:t>
              </a:r>
              <a:r>
                <a:rPr lang="en-US" sz="2400" b="1" i="0" dirty="0">
                  <a:solidFill>
                    <a:srgbClr val="000000"/>
                  </a:solidFill>
                  <a:effectLst/>
                  <a:latin typeface="+mn-lt"/>
                </a:rPr>
                <a:t> </a:t>
              </a:r>
              <a:r>
                <a:rPr lang="en-US" sz="2400" b="1" i="0" dirty="0" err="1">
                  <a:solidFill>
                    <a:srgbClr val="000000"/>
                  </a:solidFill>
                  <a:effectLst/>
                  <a:latin typeface="+mn-lt"/>
                </a:rPr>
                <a:t>xăng</a:t>
              </a:r>
              <a:r>
                <a:rPr lang="en-US" sz="2400" b="1" i="0" dirty="0">
                  <a:solidFill>
                    <a:srgbClr val="000000"/>
                  </a:solidFill>
                  <a:effectLst/>
                  <a:latin typeface="+mn-lt"/>
                </a:rPr>
                <a:t> – </a:t>
              </a:r>
              <a:r>
                <a:rPr lang="en-US" sz="2400" b="1" i="0" dirty="0" err="1">
                  <a:solidFill>
                    <a:srgbClr val="000000"/>
                  </a:solidFill>
                  <a:effectLst/>
                  <a:latin typeface="+mn-lt"/>
                </a:rPr>
                <a:t>ti</a:t>
              </a:r>
              <a:r>
                <a:rPr lang="en-US" sz="2400" b="1" i="0" dirty="0">
                  <a:solidFill>
                    <a:srgbClr val="000000"/>
                  </a:solidFill>
                  <a:effectLst/>
                  <a:latin typeface="+mn-lt"/>
                </a:rPr>
                <a:t> – </a:t>
              </a:r>
              <a:r>
                <a:rPr lang="en-US" sz="2400" b="1" i="0" dirty="0" err="1">
                  <a:solidFill>
                    <a:srgbClr val="000000"/>
                  </a:solidFill>
                  <a:effectLst/>
                  <a:latin typeface="+mn-lt"/>
                </a:rPr>
                <a:t>mét</a:t>
              </a:r>
              <a:r>
                <a:rPr lang="en-US" sz="2400" b="1" i="0" dirty="0">
                  <a:solidFill>
                    <a:srgbClr val="000000"/>
                  </a:solidFill>
                  <a:effectLst/>
                  <a:latin typeface="+mn-lt"/>
                </a:rPr>
                <a:t> </a:t>
              </a:r>
              <a:r>
                <a:rPr lang="en-US" sz="2400" b="1" i="0" dirty="0" err="1">
                  <a:solidFill>
                    <a:srgbClr val="000000"/>
                  </a:solidFill>
                  <a:effectLst/>
                  <a:latin typeface="+mn-lt"/>
                </a:rPr>
                <a:t>vuông</a:t>
              </a:r>
              <a:r>
                <a:rPr lang="en-US" sz="2400" b="1" i="0" dirty="0">
                  <a:solidFill>
                    <a:srgbClr val="000000"/>
                  </a:solidFill>
                  <a:effectLst/>
                  <a:latin typeface="+mn-lt"/>
                </a:rPr>
                <a:t>?</a:t>
              </a:r>
              <a:endParaRPr kumimoji="0" lang="vi-VN" altLang="en-US" sz="2400" b="1" i="0" u="none" strike="noStrike" kern="1200" cap="none" spc="0" normalizeH="0" baseline="0" noProof="0" dirty="0">
                <a:ln>
                  <a:noFill/>
                </a:ln>
                <a:solidFill>
                  <a:srgbClr val="FF0000"/>
                </a:solidFill>
                <a:effectLst/>
                <a:uLnTx/>
                <a:uFillTx/>
                <a:latin typeface="+mn-lt"/>
                <a:ea typeface="+mn-ea"/>
                <a:cs typeface="Baloo 2" pitchFamily="2" charset="0"/>
              </a:endParaRPr>
            </a:p>
          </p:txBody>
        </p:sp>
      </p:grpSp>
      <p:pic>
        <p:nvPicPr>
          <p:cNvPr id="32" name="Picture 31">
            <a:extLst>
              <a:ext uri="{FF2B5EF4-FFF2-40B4-BE49-F238E27FC236}">
                <a16:creationId xmlns:a16="http://schemas.microsoft.com/office/drawing/2014/main" id="{B027C552-D093-422A-B803-F33EF5367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3430" y="5132489"/>
            <a:ext cx="1695843" cy="1646827"/>
          </a:xfrm>
          <a:prstGeom prst="rect">
            <a:avLst/>
          </a:prstGeom>
        </p:spPr>
      </p:pic>
      <p:grpSp>
        <p:nvGrpSpPr>
          <p:cNvPr id="37" name="Group 36">
            <a:extLst>
              <a:ext uri="{FF2B5EF4-FFF2-40B4-BE49-F238E27FC236}">
                <a16:creationId xmlns:a16="http://schemas.microsoft.com/office/drawing/2014/main" id="{873A3C25-4AA7-4945-AB8C-0B4B9E0D5D7A}"/>
              </a:ext>
            </a:extLst>
          </p:cNvPr>
          <p:cNvGrpSpPr/>
          <p:nvPr/>
        </p:nvGrpSpPr>
        <p:grpSpPr>
          <a:xfrm>
            <a:off x="8115300" y="2438400"/>
            <a:ext cx="2705100" cy="1247775"/>
            <a:chOff x="8115300" y="2438400"/>
            <a:chExt cx="2705100" cy="1247775"/>
          </a:xfrm>
        </p:grpSpPr>
        <p:cxnSp>
          <p:nvCxnSpPr>
            <p:cNvPr id="15" name="Straight Connector 14">
              <a:extLst>
                <a:ext uri="{FF2B5EF4-FFF2-40B4-BE49-F238E27FC236}">
                  <a16:creationId xmlns:a16="http://schemas.microsoft.com/office/drawing/2014/main" id="{041FC979-B114-40FB-874A-0F77D8C54DCD}"/>
                </a:ext>
              </a:extLst>
            </p:cNvPr>
            <p:cNvCxnSpPr/>
            <p:nvPr/>
          </p:nvCxnSpPr>
          <p:spPr>
            <a:xfrm>
              <a:off x="8115300" y="2466975"/>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F90CADB-1627-40BD-A957-21430C73F9F0}"/>
                </a:ext>
              </a:extLst>
            </p:cNvPr>
            <p:cNvCxnSpPr/>
            <p:nvPr/>
          </p:nvCxnSpPr>
          <p:spPr>
            <a:xfrm>
              <a:off x="8124825" y="3657600"/>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95346C9-D43C-429B-9F2F-CA355A5E7069}"/>
                </a:ext>
              </a:extLst>
            </p:cNvPr>
            <p:cNvCxnSpPr>
              <a:cxnSpLocks/>
            </p:cNvCxnSpPr>
            <p:nvPr/>
          </p:nvCxnSpPr>
          <p:spPr>
            <a:xfrm flipV="1">
              <a:off x="8115300" y="2438400"/>
              <a:ext cx="0" cy="1247775"/>
            </a:xfrm>
            <a:prstGeom prst="line">
              <a:avLst/>
            </a:prstGeom>
            <a:ln w="571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532A83CB-A4BE-4C81-8200-324621375C7E}"/>
                </a:ext>
              </a:extLst>
            </p:cNvPr>
            <p:cNvCxnSpPr>
              <a:cxnSpLocks/>
            </p:cNvCxnSpPr>
            <p:nvPr/>
          </p:nvCxnSpPr>
          <p:spPr>
            <a:xfrm flipV="1">
              <a:off x="10791825" y="2438400"/>
              <a:ext cx="0" cy="1247775"/>
            </a:xfrm>
            <a:prstGeom prst="line">
              <a:avLst/>
            </a:prstGeom>
            <a:ln w="57150"/>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E6C68F42-0DF0-40B4-97E8-48EA32B937CC}"/>
              </a:ext>
            </a:extLst>
          </p:cNvPr>
          <p:cNvSpPr txBox="1"/>
          <p:nvPr/>
        </p:nvSpPr>
        <p:spPr>
          <a:xfrm>
            <a:off x="8858250" y="1866900"/>
            <a:ext cx="1628775" cy="584775"/>
          </a:xfrm>
          <a:prstGeom prst="rect">
            <a:avLst/>
          </a:prstGeom>
          <a:noFill/>
        </p:spPr>
        <p:txBody>
          <a:bodyPr wrap="square" rtlCol="0">
            <a:spAutoFit/>
          </a:bodyPr>
          <a:lstStyle/>
          <a:p>
            <a:r>
              <a:rPr lang="en-US" sz="3200" b="1" dirty="0"/>
              <a:t>45 cm</a:t>
            </a:r>
          </a:p>
        </p:txBody>
      </p:sp>
      <p:sp>
        <p:nvSpPr>
          <p:cNvPr id="39" name="TextBox 38">
            <a:extLst>
              <a:ext uri="{FF2B5EF4-FFF2-40B4-BE49-F238E27FC236}">
                <a16:creationId xmlns:a16="http://schemas.microsoft.com/office/drawing/2014/main" id="{D5EE7E36-8EB8-4DF4-BC10-58DB512E03BE}"/>
              </a:ext>
            </a:extLst>
          </p:cNvPr>
          <p:cNvSpPr txBox="1"/>
          <p:nvPr/>
        </p:nvSpPr>
        <p:spPr>
          <a:xfrm>
            <a:off x="7134225" y="2781300"/>
            <a:ext cx="1276350" cy="584775"/>
          </a:xfrm>
          <a:prstGeom prst="rect">
            <a:avLst/>
          </a:prstGeom>
          <a:noFill/>
        </p:spPr>
        <p:txBody>
          <a:bodyPr wrap="square" rtlCol="0">
            <a:spAutoFit/>
          </a:bodyPr>
          <a:lstStyle/>
          <a:p>
            <a:r>
              <a:rPr lang="en-US" sz="3200" b="1" dirty="0"/>
              <a:t>9 cm</a:t>
            </a:r>
          </a:p>
        </p:txBody>
      </p:sp>
      <p:sp>
        <p:nvSpPr>
          <p:cNvPr id="40" name="TextBox 39">
            <a:extLst>
              <a:ext uri="{FF2B5EF4-FFF2-40B4-BE49-F238E27FC236}">
                <a16:creationId xmlns:a16="http://schemas.microsoft.com/office/drawing/2014/main" id="{5C6D74F5-24EC-4C0D-BE25-2F7FC482D4E9}"/>
              </a:ext>
            </a:extLst>
          </p:cNvPr>
          <p:cNvSpPr txBox="1"/>
          <p:nvPr/>
        </p:nvSpPr>
        <p:spPr>
          <a:xfrm>
            <a:off x="600075" y="2343150"/>
            <a:ext cx="6267450" cy="3046988"/>
          </a:xfrm>
          <a:prstGeom prst="rect">
            <a:avLst/>
          </a:prstGeom>
          <a:noFill/>
        </p:spPr>
        <p:txBody>
          <a:bodyPr wrap="square" rtlCol="0">
            <a:spAutoFit/>
          </a:bodyPr>
          <a:lstStyle/>
          <a:p>
            <a:pPr algn="ctr"/>
            <a:r>
              <a:rPr lang="en-US" sz="3200" b="1" i="0" u="sng" dirty="0" err="1">
                <a:solidFill>
                  <a:srgbClr val="008000"/>
                </a:solidFill>
                <a:effectLst/>
                <a:latin typeface="+mj-lt"/>
              </a:rPr>
              <a:t>Bài</a:t>
            </a:r>
            <a:r>
              <a:rPr lang="en-US" sz="3200" b="1" i="0" u="sng" dirty="0">
                <a:solidFill>
                  <a:srgbClr val="008000"/>
                </a:solidFill>
                <a:effectLst/>
                <a:latin typeface="+mj-lt"/>
              </a:rPr>
              <a:t> </a:t>
            </a:r>
            <a:r>
              <a:rPr lang="en-US" sz="3200" b="1" i="0" u="sng" dirty="0" err="1">
                <a:solidFill>
                  <a:srgbClr val="008000"/>
                </a:solidFill>
                <a:effectLst/>
                <a:latin typeface="+mj-lt"/>
              </a:rPr>
              <a:t>giải</a:t>
            </a:r>
            <a:r>
              <a:rPr lang="en-US" sz="3200" b="1" i="0" u="sng" dirty="0">
                <a:solidFill>
                  <a:srgbClr val="008000"/>
                </a:solidFill>
                <a:effectLst/>
                <a:latin typeface="+mj-lt"/>
              </a:rPr>
              <a:t>:</a:t>
            </a:r>
            <a:endParaRPr lang="en-US" sz="3200" b="0" i="0" u="sng" dirty="0">
              <a:solidFill>
                <a:srgbClr val="000000"/>
              </a:solidFill>
              <a:effectLst/>
              <a:latin typeface="+mj-lt"/>
            </a:endParaRP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một</a:t>
            </a:r>
            <a:r>
              <a:rPr lang="en-US" sz="3200" b="1" i="0" dirty="0">
                <a:solidFill>
                  <a:srgbClr val="FF0000"/>
                </a:solidFill>
                <a:effectLst/>
                <a:latin typeface="+mj-lt"/>
              </a:rPr>
              <a:t> </a:t>
            </a:r>
            <a:r>
              <a:rPr lang="en-US" sz="3200" b="1" i="0" dirty="0" err="1">
                <a:solidFill>
                  <a:srgbClr val="FF0000"/>
                </a:solidFill>
                <a:effectLst/>
                <a:latin typeface="+mj-lt"/>
              </a:rPr>
              <a:t>tấm</a:t>
            </a:r>
            <a:r>
              <a:rPr lang="en-US" sz="3200" b="1" i="0" dirty="0">
                <a:solidFill>
                  <a:srgbClr val="FF0000"/>
                </a:solidFill>
                <a:effectLst/>
                <a:latin typeface="+mj-lt"/>
              </a:rPr>
              <a:t> </a:t>
            </a:r>
            <a:r>
              <a:rPr lang="en-US" sz="3200" b="1" i="0" dirty="0" err="1">
                <a:solidFill>
                  <a:srgbClr val="FF0000"/>
                </a:solidFill>
                <a:effectLst/>
                <a:latin typeface="+mj-lt"/>
              </a:rPr>
              <a:t>gỗ</a:t>
            </a:r>
            <a:r>
              <a:rPr lang="en-US" sz="3200" b="1" i="0" dirty="0">
                <a:solidFill>
                  <a:srgbClr val="FF0000"/>
                </a:solidFill>
                <a:effectLst/>
                <a:latin typeface="+mj-lt"/>
              </a:rPr>
              <a:t> </a:t>
            </a:r>
            <a:r>
              <a:rPr lang="en-US" sz="3200" b="1" i="0" dirty="0" err="1">
                <a:solidFill>
                  <a:srgbClr val="FF0000"/>
                </a:solidFill>
                <a:effectLst/>
                <a:latin typeface="+mj-lt"/>
              </a:rPr>
              <a:t>lát</a:t>
            </a:r>
            <a:r>
              <a:rPr lang="en-US" sz="3200" b="1" i="0" dirty="0">
                <a:solidFill>
                  <a:srgbClr val="FF0000"/>
                </a:solidFill>
                <a:effectLst/>
                <a:latin typeface="+mj-lt"/>
              </a:rPr>
              <a:t> </a:t>
            </a:r>
            <a:r>
              <a:rPr lang="en-US" sz="3200" b="1" i="0" dirty="0" err="1">
                <a:solidFill>
                  <a:srgbClr val="FF0000"/>
                </a:solidFill>
                <a:effectLst/>
                <a:latin typeface="+mj-lt"/>
              </a:rPr>
              <a:t>sàn</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45 x 9 = 405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mảng</a:t>
            </a:r>
            <a:r>
              <a:rPr lang="en-US" sz="3200" b="1" i="0" dirty="0">
                <a:solidFill>
                  <a:srgbClr val="FF0000"/>
                </a:solidFill>
                <a:effectLst/>
                <a:latin typeface="+mj-lt"/>
              </a:rPr>
              <a:t> </a:t>
            </a:r>
            <a:r>
              <a:rPr lang="en-US" sz="3200" b="1" i="0" dirty="0" err="1">
                <a:solidFill>
                  <a:srgbClr val="FF0000"/>
                </a:solidFill>
                <a:effectLst/>
                <a:latin typeface="+mj-lt"/>
              </a:rPr>
              <a:t>nền</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cần</a:t>
            </a:r>
            <a:r>
              <a:rPr lang="en-US" sz="3200" b="1" i="0" dirty="0">
                <a:solidFill>
                  <a:srgbClr val="FF0000"/>
                </a:solidFill>
                <a:effectLst/>
                <a:latin typeface="+mj-lt"/>
              </a:rPr>
              <a:t> </a:t>
            </a:r>
            <a:r>
              <a:rPr lang="en-US" sz="3200" b="1" i="0" dirty="0" err="1">
                <a:solidFill>
                  <a:srgbClr val="FF0000"/>
                </a:solidFill>
                <a:effectLst/>
                <a:latin typeface="+mj-lt"/>
              </a:rPr>
              <a:t>sửa</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405 x 9 = 3645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3645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12051057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2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wipe(down)">
                                      <p:cBhvr>
                                        <p:cTn id="32" dur="500"/>
                                        <p:tgtEl>
                                          <p:spTgt spid="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animEffect transition="in" filter="wipe(down)">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Effect transition="in" filter="wipe(down)">
                                      <p:cBhvr>
                                        <p:cTn id="42" dur="500"/>
                                        <p:tgtEl>
                                          <p:spTgt spid="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0">
                                            <p:txEl>
                                              <p:pRg st="3" end="3"/>
                                            </p:txEl>
                                          </p:spTgt>
                                        </p:tgtEl>
                                        <p:attrNameLst>
                                          <p:attrName>style.visibility</p:attrName>
                                        </p:attrNameLst>
                                      </p:cBhvr>
                                      <p:to>
                                        <p:strVal val="visible"/>
                                      </p:to>
                                    </p:set>
                                    <p:animEffect transition="in" filter="wipe(down)">
                                      <p:cBhvr>
                                        <p:cTn id="47" dur="500"/>
                                        <p:tgtEl>
                                          <p:spTgt spid="4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txEl>
                                              <p:pRg st="4" end="4"/>
                                            </p:txEl>
                                          </p:spTgt>
                                        </p:tgtEl>
                                        <p:attrNameLst>
                                          <p:attrName>style.visibility</p:attrName>
                                        </p:attrNameLst>
                                      </p:cBhvr>
                                      <p:to>
                                        <p:strVal val="visible"/>
                                      </p:to>
                                    </p:set>
                                    <p:animEffect transition="in" filter="wipe(down)">
                                      <p:cBhvr>
                                        <p:cTn id="52" dur="500"/>
                                        <p:tgtEl>
                                          <p:spTgt spid="4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0">
                                            <p:txEl>
                                              <p:pRg st="5" end="5"/>
                                            </p:txEl>
                                          </p:spTgt>
                                        </p:tgtEl>
                                        <p:attrNameLst>
                                          <p:attrName>style.visibility</p:attrName>
                                        </p:attrNameLst>
                                      </p:cBhvr>
                                      <p:to>
                                        <p:strVal val="visible"/>
                                      </p:to>
                                    </p:set>
                                    <p:animEffect transition="in" filter="wipe(down)">
                                      <p:cBhvr>
                                        <p:cTn id="57" dur="500"/>
                                        <p:tgtEl>
                                          <p:spTgt spid="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917956" y="2715244"/>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7.08333E-6 -6.2963E-6 L 0.06225 -0.09005 L 0.12384 -0.01968 L 0.1323 -0.25765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651204" y="3778998"/>
            <a:ext cx="1246987" cy="193040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2623799" y="3146568"/>
            <a:ext cx="2480225" cy="2002836"/>
          </a:xfrm>
          <a:prstGeom prst="rect">
            <a:avLst/>
          </a:prstGeom>
        </p:spPr>
      </p:pic>
      <p:pic>
        <p:nvPicPr>
          <p:cNvPr id="3" name="Picture 2">
            <a:extLst>
              <a:ext uri="{FF2B5EF4-FFF2-40B4-BE49-F238E27FC236}">
                <a16:creationId xmlns:a16="http://schemas.microsoft.com/office/drawing/2014/main" id="{1D04ADBA-C7EA-45BE-81D8-DDBCF460A022}"/>
              </a:ext>
            </a:extLst>
          </p:cNvPr>
          <p:cNvPicPr>
            <a:picLocks noChangeAspect="1"/>
          </p:cNvPicPr>
          <p:nvPr/>
        </p:nvPicPr>
        <p:blipFill>
          <a:blip r:embed="rId7"/>
          <a:stretch>
            <a:fillRect/>
          </a:stretch>
        </p:blipFill>
        <p:spPr>
          <a:xfrm>
            <a:off x="2378449" y="634913"/>
            <a:ext cx="7315834" cy="3023878"/>
          </a:xfrm>
          <a:prstGeom prst="rect">
            <a:avLst/>
          </a:prstGeom>
        </p:spPr>
      </p:pic>
    </p:spTree>
    <p:extLst>
      <p:ext uri="{BB962C8B-B14F-4D97-AF65-F5344CB8AC3E}">
        <p14:creationId xmlns:p14="http://schemas.microsoft.com/office/powerpoint/2010/main" val="102587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33333E-6 L 0.47513 0.0199 " pathEditMode="relative" rAng="0" ptsTypes="AA">
                                      <p:cBhvr>
                                        <p:cTn id="6" dur="4000" fill="hold"/>
                                        <p:tgtEl>
                                          <p:spTgt spid="6"/>
                                        </p:tgtEl>
                                        <p:attrNameLst>
                                          <p:attrName>ppt_x</p:attrName>
                                          <p:attrName>ppt_y</p:attrName>
                                        </p:attrNameLst>
                                      </p:cBhvr>
                                      <p:rCtr x="23750" y="995"/>
                                    </p:animMotion>
                                  </p:childTnLst>
                                </p:cTn>
                              </p:par>
                              <p:par>
                                <p:cTn id="7" presetID="32" presetClass="emph" presetSubtype="0" repeatCount="400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400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1.11111E-6 L -0.52943 -0.02407 " pathEditMode="relative" rAng="0" ptsTypes="AA">
                                      <p:cBhvr>
                                        <p:cTn id="20" dur="4100" fill="hold"/>
                                        <p:tgtEl>
                                          <p:spTgt spid="4"/>
                                        </p:tgtEl>
                                        <p:attrNameLst>
                                          <p:attrName>ppt_x</p:attrName>
                                          <p:attrName>ppt_y</p:attrName>
                                        </p:attrNameLst>
                                      </p:cBhvr>
                                      <p:rCtr x="-26471"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0" y="-30750"/>
            <a:ext cx="12192000" cy="6888750"/>
          </a:xfrm>
          <a:prstGeom prst="rect">
            <a:avLst/>
          </a:prstGeom>
        </p:spPr>
      </p:pic>
      <p:grpSp>
        <p:nvGrpSpPr>
          <p:cNvPr id="3" name="Group 2"/>
          <p:cNvGrpSpPr/>
          <p:nvPr/>
        </p:nvGrpSpPr>
        <p:grpSpPr>
          <a:xfrm>
            <a:off x="237366" y="1447800"/>
            <a:ext cx="11354559" cy="5276849"/>
            <a:chOff x="237366" y="1219696"/>
            <a:chExt cx="2867341" cy="4670741"/>
          </a:xfrm>
        </p:grpSpPr>
        <p:pic>
          <p:nvPicPr>
            <p:cNvPr id="50" name="Picture 49"/>
            <p:cNvPicPr>
              <a:picLocks noChangeAspect="1"/>
            </p:cNvPicPr>
            <p:nvPr/>
          </p:nvPicPr>
          <p:blipFill>
            <a:blip r:embed="rId4"/>
            <a:stretch>
              <a:fillRect/>
            </a:stretch>
          </p:blipFill>
          <p:spPr>
            <a:xfrm>
              <a:off x="237366" y="1219696"/>
              <a:ext cx="2867341" cy="4670741"/>
            </a:xfrm>
            <a:prstGeom prst="rect">
              <a:avLst/>
            </a:prstGeom>
          </p:spPr>
        </p:pic>
        <p:cxnSp>
          <p:nvCxnSpPr>
            <p:cNvPr id="51" name="Straight Connector 50"/>
            <p:cNvCxnSpPr/>
            <p:nvPr/>
          </p:nvCxnSpPr>
          <p:spPr>
            <a:xfrm>
              <a:off x="527698" y="3005280"/>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2790" y="40327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7883" y="50602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B3027E1-D1ED-4B31-A648-65285D7EC963}"/>
              </a:ext>
            </a:extLst>
          </p:cNvPr>
          <p:cNvGrpSpPr/>
          <p:nvPr/>
        </p:nvGrpSpPr>
        <p:grpSpPr>
          <a:xfrm>
            <a:off x="237365" y="145924"/>
            <a:ext cx="11878435" cy="1145454"/>
            <a:chOff x="237365" y="145924"/>
            <a:chExt cx="11878435" cy="1145454"/>
          </a:xfrm>
        </p:grpSpPr>
        <p:sp>
          <p:nvSpPr>
            <p:cNvPr id="42" name="Rounded Rectangle 3">
              <a:extLst>
                <a:ext uri="{FF2B5EF4-FFF2-40B4-BE49-F238E27FC236}">
                  <a16:creationId xmlns:a16="http://schemas.microsoft.com/office/drawing/2014/main" id="{A14244B3-4D66-4EB7-B314-955C51042FB5}"/>
                </a:ext>
              </a:extLst>
            </p:cNvPr>
            <p:cNvSpPr/>
            <p:nvPr/>
          </p:nvSpPr>
          <p:spPr>
            <a:xfrm>
              <a:off x="237365" y="145924"/>
              <a:ext cx="11878435" cy="1130426"/>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20F52E1-E6CB-4863-BD90-056184E3C25B}"/>
                </a:ext>
              </a:extLst>
            </p:cNvPr>
            <p:cNvGrpSpPr/>
            <p:nvPr/>
          </p:nvGrpSpPr>
          <p:grpSpPr>
            <a:xfrm>
              <a:off x="521985" y="229832"/>
              <a:ext cx="543619" cy="614402"/>
              <a:chOff x="0" y="-15601"/>
              <a:chExt cx="252000" cy="300873"/>
            </a:xfrm>
          </p:grpSpPr>
          <p:sp>
            <p:nvSpPr>
              <p:cNvPr id="45" name="Oval 44">
                <a:extLst>
                  <a:ext uri="{FF2B5EF4-FFF2-40B4-BE49-F238E27FC236}">
                    <a16:creationId xmlns:a16="http://schemas.microsoft.com/office/drawing/2014/main" id="{F433D023-436E-4360-B024-7B713AFAC032}"/>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 Box 2">
                <a:extLst>
                  <a:ext uri="{FF2B5EF4-FFF2-40B4-BE49-F238E27FC236}">
                    <a16:creationId xmlns:a16="http://schemas.microsoft.com/office/drawing/2014/main" id="{3073914E-B147-4EBA-8ED6-6570644BAB1F}"/>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Text Box 10">
              <a:extLst>
                <a:ext uri="{FF2B5EF4-FFF2-40B4-BE49-F238E27FC236}">
                  <a16:creationId xmlns:a16="http://schemas.microsoft.com/office/drawing/2014/main" id="{8F139226-DAAE-4116-956F-7CB97C92873D}"/>
                </a:ext>
              </a:extLst>
            </p:cNvPr>
            <p:cNvSpPr txBox="1">
              <a:spLocks noChangeArrowheads="1"/>
            </p:cNvSpPr>
            <p:nvPr/>
          </p:nvSpPr>
          <p:spPr bwMode="auto">
            <a:xfrm>
              <a:off x="1080646" y="214160"/>
              <a:ext cx="108732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3200" b="1" i="0" dirty="0">
                  <a:solidFill>
                    <a:srgbClr val="000000"/>
                  </a:solidFill>
                  <a:effectLst/>
                  <a:latin typeface="Calibri" panose="020F0502020204030204" pitchFamily="34" charset="0"/>
                  <a:cs typeface="Calibri" panose="020F0502020204030204" pitchFamily="34" charset="0"/>
                </a:rPr>
                <a:t>Hình </a:t>
              </a:r>
              <a:r>
                <a:rPr lang="vi-VN" sz="3200" b="1" i="0" dirty="0">
                  <a:solidFill>
                    <a:srgbClr val="000000"/>
                  </a:solidFill>
                  <a:effectLst/>
                  <a:latin typeface="HP001 4 hàng" panose="020B0603050302020204" pitchFamily="34" charset="0"/>
                  <a:cs typeface="Calibri" panose="020F0502020204030204" pitchFamily="34" charset="0"/>
                </a:rPr>
                <a:t>H</a:t>
              </a:r>
              <a:r>
                <a:rPr lang="vi-VN" sz="3200" b="1" i="0" dirty="0">
                  <a:solidFill>
                    <a:srgbClr val="000000"/>
                  </a:solidFill>
                  <a:effectLst/>
                  <a:latin typeface="Calibri" panose="020F0502020204030204" pitchFamily="34" charset="0"/>
                  <a:cs typeface="Calibri" panose="020F0502020204030204" pitchFamily="34" charset="0"/>
                </a:rPr>
                <a:t> gồm hình chữ nhật ABCD và hình chữ nhật DMNP như hình bên.</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7C1E2CE6-C163-4E48-B44A-D5F1809F2C68}"/>
              </a:ext>
            </a:extLst>
          </p:cNvPr>
          <p:cNvPicPr>
            <a:picLocks noChangeAspect="1"/>
          </p:cNvPicPr>
          <p:nvPr/>
        </p:nvPicPr>
        <p:blipFill>
          <a:blip r:embed="rId5"/>
          <a:stretch>
            <a:fillRect/>
          </a:stretch>
        </p:blipFill>
        <p:spPr>
          <a:xfrm>
            <a:off x="8528285" y="2733675"/>
            <a:ext cx="2658828" cy="3524250"/>
          </a:xfrm>
          <a:prstGeom prst="rect">
            <a:avLst/>
          </a:prstGeom>
        </p:spPr>
      </p:pic>
      <p:sp>
        <p:nvSpPr>
          <p:cNvPr id="10" name="TextBox 9">
            <a:extLst>
              <a:ext uri="{FF2B5EF4-FFF2-40B4-BE49-F238E27FC236}">
                <a16:creationId xmlns:a16="http://schemas.microsoft.com/office/drawing/2014/main" id="{63B19FCF-13E0-4710-9731-50E1EEEF12EC}"/>
              </a:ext>
            </a:extLst>
          </p:cNvPr>
          <p:cNvSpPr txBox="1"/>
          <p:nvPr/>
        </p:nvSpPr>
        <p:spPr>
          <a:xfrm>
            <a:off x="800100" y="2847975"/>
            <a:ext cx="7648575" cy="2246769"/>
          </a:xfrm>
          <a:prstGeom prst="rect">
            <a:avLst/>
          </a:prstGeom>
          <a:noFill/>
        </p:spPr>
        <p:txBody>
          <a:bodyPr wrap="square" rtlCol="0">
            <a:spAutoFit/>
          </a:bodyPr>
          <a:lstStyle/>
          <a:p>
            <a:pPr algn="just">
              <a:lnSpc>
                <a:spcPct val="150000"/>
              </a:lnSpc>
            </a:pPr>
            <a:r>
              <a:rPr lang="en-US" sz="3200" dirty="0"/>
              <a:t>a)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mỗi</a:t>
            </a:r>
            <a:r>
              <a:rPr lang="en-US" sz="3200" dirty="0"/>
              <a:t> </a:t>
            </a:r>
            <a:r>
              <a:rPr lang="en-US" sz="3200" dirty="0" err="1"/>
              <a:t>hình</a:t>
            </a:r>
            <a:r>
              <a:rPr lang="en-US" sz="3200" dirty="0"/>
              <a:t> </a:t>
            </a:r>
            <a:r>
              <a:rPr lang="en-US" sz="3200" dirty="0" err="1"/>
              <a:t>chữ</a:t>
            </a:r>
            <a:r>
              <a:rPr lang="en-US" sz="3200" dirty="0"/>
              <a:t> </a:t>
            </a:r>
            <a:r>
              <a:rPr lang="en-US" sz="3200" dirty="0" err="1"/>
              <a:t>nhật</a:t>
            </a:r>
            <a:r>
              <a:rPr lang="en-US" sz="3200" dirty="0"/>
              <a:t> </a:t>
            </a:r>
            <a:r>
              <a:rPr lang="en-US" sz="3200" dirty="0" err="1"/>
              <a:t>có</a:t>
            </a:r>
            <a:r>
              <a:rPr lang="en-US" sz="3200" dirty="0"/>
              <a:t> </a:t>
            </a:r>
            <a:r>
              <a:rPr lang="en-US" sz="3200" dirty="0" err="1"/>
              <a:t>trong</a:t>
            </a:r>
            <a:r>
              <a:rPr lang="en-US" sz="3200" dirty="0"/>
              <a:t> </a:t>
            </a:r>
            <a:r>
              <a:rPr lang="en-US" sz="3200" dirty="0" err="1"/>
              <a:t>hình</a:t>
            </a:r>
            <a:r>
              <a:rPr lang="en-US" sz="3200" dirty="0"/>
              <a:t> </a:t>
            </a:r>
            <a:r>
              <a:rPr lang="en-US" sz="3200" dirty="0" err="1"/>
              <a:t>vẽ</a:t>
            </a:r>
            <a:r>
              <a:rPr lang="en-US" sz="3200" dirty="0"/>
              <a:t>.</a:t>
            </a:r>
          </a:p>
          <a:p>
            <a:pPr algn="just">
              <a:lnSpc>
                <a:spcPct val="150000"/>
              </a:lnSpc>
            </a:pPr>
            <a:r>
              <a:rPr lang="en-US" sz="3200" dirty="0"/>
              <a:t>b)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hình</a:t>
            </a:r>
            <a:r>
              <a:rPr lang="en-US" sz="3200" dirty="0"/>
              <a:t> </a:t>
            </a:r>
            <a:r>
              <a:rPr lang="en-US" sz="3200" b="1" dirty="0">
                <a:latin typeface="HP001 4 hàng" panose="020B0603050302020204" pitchFamily="34" charset="0"/>
              </a:rPr>
              <a:t>H</a:t>
            </a:r>
            <a:r>
              <a:rPr lang="en-US" sz="3200" dirty="0"/>
              <a:t>.</a:t>
            </a: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0" y="-30750"/>
            <a:ext cx="12192000" cy="6888750"/>
          </a:xfrm>
          <a:prstGeom prst="rect">
            <a:avLst/>
          </a:prstGeom>
        </p:spPr>
      </p:pic>
      <p:pic>
        <p:nvPicPr>
          <p:cNvPr id="50" name="Picture 49"/>
          <p:cNvPicPr>
            <a:picLocks noChangeAspect="1"/>
          </p:cNvPicPr>
          <p:nvPr/>
        </p:nvPicPr>
        <p:blipFill>
          <a:blip r:embed="rId4"/>
          <a:stretch>
            <a:fillRect/>
          </a:stretch>
        </p:blipFill>
        <p:spPr>
          <a:xfrm>
            <a:off x="485016" y="257175"/>
            <a:ext cx="11097384" cy="6267449"/>
          </a:xfrm>
          <a:prstGeom prst="rect">
            <a:avLst/>
          </a:prstGeom>
        </p:spPr>
      </p:pic>
      <p:pic>
        <p:nvPicPr>
          <p:cNvPr id="43" name="Picture 42">
            <a:extLst>
              <a:ext uri="{FF2B5EF4-FFF2-40B4-BE49-F238E27FC236}">
                <a16:creationId xmlns:a16="http://schemas.microsoft.com/office/drawing/2014/main" id="{61D3C5A3-00BB-4A5F-85AA-F6D03D6B7021}"/>
              </a:ext>
            </a:extLst>
          </p:cNvPr>
          <p:cNvPicPr>
            <a:picLocks noChangeAspect="1"/>
          </p:cNvPicPr>
          <p:nvPr/>
        </p:nvPicPr>
        <p:blipFill>
          <a:blip r:embed="rId5"/>
          <a:stretch>
            <a:fillRect/>
          </a:stretch>
        </p:blipFill>
        <p:spPr>
          <a:xfrm>
            <a:off x="8537810" y="2314575"/>
            <a:ext cx="2658828" cy="3524250"/>
          </a:xfrm>
          <a:prstGeom prst="rect">
            <a:avLst/>
          </a:prstGeom>
        </p:spPr>
      </p:pic>
      <p:sp>
        <p:nvSpPr>
          <p:cNvPr id="2" name="TextBox 1">
            <a:extLst>
              <a:ext uri="{FF2B5EF4-FFF2-40B4-BE49-F238E27FC236}">
                <a16:creationId xmlns:a16="http://schemas.microsoft.com/office/drawing/2014/main" id="{902463E6-7644-4513-A699-E252A81D6F48}"/>
              </a:ext>
            </a:extLst>
          </p:cNvPr>
          <p:cNvSpPr txBox="1"/>
          <p:nvPr/>
        </p:nvSpPr>
        <p:spPr>
          <a:xfrm>
            <a:off x="742950" y="1343025"/>
            <a:ext cx="7724775" cy="4524315"/>
          </a:xfrm>
          <a:prstGeom prst="rect">
            <a:avLst/>
          </a:prstGeom>
          <a:noFill/>
        </p:spPr>
        <p:txBody>
          <a:bodyPr wrap="square" rtlCol="0">
            <a:spAutoFit/>
          </a:bodyPr>
          <a:lstStyle/>
          <a:p>
            <a:pPr algn="ctr"/>
            <a:r>
              <a:rPr lang="en-US" sz="3200" b="1" i="0" dirty="0" err="1">
                <a:solidFill>
                  <a:srgbClr val="FF0000"/>
                </a:solidFill>
                <a:effectLst/>
                <a:latin typeface="+mj-lt"/>
              </a:rPr>
              <a:t>Bài</a:t>
            </a:r>
            <a:r>
              <a:rPr lang="en-US" sz="3200" b="1" i="0" dirty="0">
                <a:solidFill>
                  <a:srgbClr val="FF0000"/>
                </a:solidFill>
                <a:effectLst/>
                <a:latin typeface="+mj-lt"/>
              </a:rPr>
              <a:t> </a:t>
            </a:r>
            <a:r>
              <a:rPr lang="en-US" sz="3200" b="1" i="0" dirty="0" err="1">
                <a:solidFill>
                  <a:srgbClr val="FF0000"/>
                </a:solidFill>
                <a:effectLst/>
                <a:latin typeface="+mj-lt"/>
              </a:rPr>
              <a:t>giải</a:t>
            </a:r>
            <a:r>
              <a:rPr lang="en-US" sz="3200" b="1" i="0" dirty="0">
                <a:solidFill>
                  <a:srgbClr val="FF0000"/>
                </a:solidFill>
                <a:effectLst/>
                <a:latin typeface="+mj-lt"/>
              </a:rPr>
              <a:t>:</a:t>
            </a:r>
          </a:p>
          <a:p>
            <a:pPr algn="ctr"/>
            <a:r>
              <a:rPr lang="en-US" sz="3200" b="1" i="0" dirty="0">
                <a:solidFill>
                  <a:srgbClr val="FF0000"/>
                </a:solidFill>
                <a:effectLst/>
                <a:latin typeface="+mj-lt"/>
              </a:rPr>
              <a:t>a)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ABCD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8 x 6 = 48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DMNP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7 x 10 = 70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a:solidFill>
                  <a:srgbClr val="FF0000"/>
                </a:solidFill>
                <a:effectLst/>
                <a:latin typeface="+mj-lt"/>
              </a:rPr>
              <a:t>b)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a:solidFill>
                  <a:srgbClr val="FF0000"/>
                </a:solidFill>
                <a:effectLst/>
                <a:latin typeface="HP001 4 hàng" panose="020B0603050302020204" pitchFamily="34" charset="0"/>
              </a:rPr>
              <a:t>H</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48 + 70 = 118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a) 48 cm</a:t>
            </a:r>
            <a:r>
              <a:rPr lang="en-US" sz="3200" b="1" i="0" baseline="30000" dirty="0">
                <a:solidFill>
                  <a:srgbClr val="FF0000"/>
                </a:solidFill>
                <a:effectLst/>
                <a:latin typeface="+mj-lt"/>
              </a:rPr>
              <a:t>2</a:t>
            </a:r>
            <a:r>
              <a:rPr lang="en-US" sz="3200" b="1" i="0" dirty="0">
                <a:solidFill>
                  <a:srgbClr val="FF0000"/>
                </a:solidFill>
                <a:effectLst/>
                <a:latin typeface="+mj-lt"/>
              </a:rPr>
              <a:t>; 70 cm</a:t>
            </a:r>
            <a:r>
              <a:rPr lang="en-US" sz="3200" b="1" i="0" baseline="30000" dirty="0">
                <a:solidFill>
                  <a:srgbClr val="FF0000"/>
                </a:solidFill>
                <a:effectLst/>
                <a:latin typeface="+mj-lt"/>
              </a:rPr>
              <a:t>2</a:t>
            </a:r>
            <a:br>
              <a:rPr lang="en-US" sz="3200" b="1" i="0" baseline="30000" dirty="0">
                <a:solidFill>
                  <a:srgbClr val="FF0000"/>
                </a:solidFill>
                <a:effectLst/>
                <a:latin typeface="+mj-lt"/>
              </a:rPr>
            </a:br>
            <a:r>
              <a:rPr lang="en-US" sz="3200" b="1" i="0" baseline="30000" dirty="0">
                <a:solidFill>
                  <a:srgbClr val="FF0000"/>
                </a:solidFill>
                <a:effectLst/>
                <a:latin typeface="+mj-lt"/>
              </a:rPr>
              <a:t> </a:t>
            </a:r>
            <a:r>
              <a:rPr lang="en-US" sz="3200" b="1" i="0" dirty="0">
                <a:solidFill>
                  <a:srgbClr val="FF0000"/>
                </a:solidFill>
                <a:effectLst/>
                <a:latin typeface="+mj-lt"/>
              </a:rPr>
              <a:t>b) 118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24591374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481159" y="74676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28614" y="0"/>
            <a:ext cx="12512843" cy="6858001"/>
            <a:chOff x="-128614" y="0"/>
            <a:chExt cx="12512843" cy="6858001"/>
          </a:xfrm>
        </p:grpSpPr>
        <p:pic>
          <p:nvPicPr>
            <p:cNvPr id="9" name="Picture 8">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10" name="Picture 9">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215284" y="4683127"/>
            <a:ext cx="1022363" cy="1582671"/>
          </a:xfrm>
          <a:prstGeom prst="rect">
            <a:avLst/>
          </a:prstGeom>
        </p:spPr>
      </p:pic>
      <p:pic>
        <p:nvPicPr>
          <p:cNvPr id="11" name="Picture 2" descr="Mật Ong Clip nghệ thuật - con ong png tải về - Miễn phí trong suốt Cười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719" b="98125" l="3111" r="97111">
                        <a14:foregroundMark x1="33889" y1="27187" x2="33889" y2="27187"/>
                        <a14:foregroundMark x1="51556" y1="21563" x2="51556" y2="21563"/>
                        <a14:foregroundMark x1="10333" y1="11563" x2="49444" y2="53125"/>
                        <a14:foregroundMark x1="55778" y1="11094" x2="51556" y2="49844"/>
                        <a14:foregroundMark x1="78889" y1="34531" x2="84889" y2="54219"/>
                        <a14:foregroundMark x1="92667" y1="40156" x2="94000" y2="59844"/>
                        <a14:foregroundMark x1="73000" y1="15313" x2="84667" y2="30781"/>
                        <a14:foregroundMark x1="85444" y1="16719" x2="89778" y2="36406"/>
                        <a14:backgroundMark x1="80111" y1="24531" x2="80000" y2="29063"/>
                        <a14:backgroundMark x1="80000" y1="23281" x2="81111" y2="25156"/>
                        <a14:backgroundMark x1="75778" y1="18906" x2="81000" y2="24688"/>
                        <a14:backgroundMark x1="83222" y1="29844" x2="81333" y2="24688"/>
                        <a14:backgroundMark x1="82889" y1="20938" x2="87222" y2="30781"/>
                        <a14:backgroundMark x1="86889" y1="30312" x2="88111" y2="33438"/>
                        <a14:backgroundMark x1="86778" y1="20781" x2="88667" y2="28281"/>
                        <a14:backgroundMark x1="88889" y1="28438" x2="88667" y2="3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212068" y="4200527"/>
            <a:ext cx="2190754" cy="1557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563E34-692B-43F5-960D-9C5798E03A11}"/>
              </a:ext>
            </a:extLst>
          </p:cNvPr>
          <p:cNvPicPr>
            <a:picLocks noChangeAspect="1"/>
          </p:cNvPicPr>
          <p:nvPr/>
        </p:nvPicPr>
        <p:blipFill>
          <a:blip r:embed="rId10"/>
          <a:stretch>
            <a:fillRect/>
          </a:stretch>
        </p:blipFill>
        <p:spPr>
          <a:xfrm>
            <a:off x="2318813" y="1002661"/>
            <a:ext cx="7315834" cy="3023878"/>
          </a:xfrm>
          <a:prstGeom prst="rect">
            <a:avLst/>
          </a:prstGeom>
        </p:spPr>
      </p:pic>
    </p:spTree>
    <p:extLst>
      <p:ext uri="{BB962C8B-B14F-4D97-AF65-F5344CB8AC3E}">
        <p14:creationId xmlns:p14="http://schemas.microsoft.com/office/powerpoint/2010/main" val="3010153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5E-6 1.85185E-6 L 0.48385 0.04143 " pathEditMode="relative" rAng="0" ptsTypes="AA">
                                      <p:cBhvr>
                                        <p:cTn id="6" dur="4600" fill="hold"/>
                                        <p:tgtEl>
                                          <p:spTgt spid="7"/>
                                        </p:tgtEl>
                                        <p:attrNameLst>
                                          <p:attrName>ppt_x</p:attrName>
                                          <p:attrName>ppt_y</p:attrName>
                                        </p:attrNameLst>
                                      </p:cBhvr>
                                      <p:rCtr x="24193" y="206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60" presetClass="path" presetSubtype="0" accel="50000" decel="50000" fill="hold" nodeType="withEffect">
                                  <p:stCondLst>
                                    <p:cond delay="0"/>
                                  </p:stCondLst>
                                  <p:childTnLst>
                                    <p:animMotion origin="layout" path="M 3.54167E-6 4.07407E-6 C -0.00391 0.05301 -0.01394 0.12708 -0.04922 0.12592 C -0.10026 0.12592 -0.10417 -0.12199 -0.16498 -0.12292 C -0.21993 -0.12292 -0.19063 0.09398 -0.24349 0.09305 C -0.29844 0.09305 -0.26914 -0.06389 -0.32813 -0.06389 C -0.38112 -0.06389 -0.3517 0.04189 -0.3987 0.04189 C -0.44401 0.04189 -0.42045 -0.03889 -0.46159 -0.03889 C -0.48516 -0.03889 -0.48724 -0.0169 -0.48894 4.07407E-6 " pathEditMode="relative" rAng="0" ptsTypes="AAAAAAAA">
                                      <p:cBhvr>
                                        <p:cTn id="14" dur="4250" fill="hold"/>
                                        <p:tgtEl>
                                          <p:spTgt spid="11"/>
                                        </p:tgtEl>
                                        <p:attrNameLst>
                                          <p:attrName>ppt_x</p:attrName>
                                          <p:attrName>ppt_y</p:attrName>
                                        </p:attrNameLst>
                                      </p:cBhvr>
                                      <p:rCtr x="-24453"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sp>
        <p:nvSpPr>
          <p:cNvPr id="4" name="Rounded Rectangle 3"/>
          <p:cNvSpPr/>
          <p:nvPr/>
        </p:nvSpPr>
        <p:spPr>
          <a:xfrm>
            <a:off x="237364" y="145925"/>
            <a:ext cx="11554585" cy="1416176"/>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061596" y="309410"/>
            <a:ext cx="10435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spcBef>
                <a:spcPct val="50000"/>
              </a:spcBef>
              <a:defRPr/>
            </a:pPr>
            <a:r>
              <a:rPr lang="vi-VN" sz="2400" b="1" dirty="0">
                <a:latin typeface="Calibri" panose="020F0502020204030204" pitchFamily="34" charset="0"/>
                <a:cs typeface="Calibri" panose="020F050202020403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kumimoji="0" lang="vi-VN" altLang="en-US" sz="2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619124" y="1676400"/>
            <a:ext cx="6315075" cy="4893647"/>
          </a:xfrm>
          <a:prstGeom prst="rect">
            <a:avLst/>
          </a:prstGeom>
          <a:noFill/>
        </p:spPr>
        <p:txBody>
          <a:bodyPr wrap="square" rtlCol="0">
            <a:spAutoFit/>
          </a:bodyPr>
          <a:lstStyle/>
          <a:p>
            <a:pPr algn="ctr"/>
            <a:r>
              <a:rPr lang="en-US" sz="2400" b="1" i="0" u="sng" dirty="0" err="1">
                <a:solidFill>
                  <a:srgbClr val="FF0000"/>
                </a:solidFill>
                <a:effectLst/>
                <a:latin typeface="+mj-lt"/>
              </a:rPr>
              <a:t>Bài</a:t>
            </a:r>
            <a:r>
              <a:rPr lang="en-US" sz="2400" b="1" i="0" u="sng" dirty="0">
                <a:solidFill>
                  <a:srgbClr val="FF0000"/>
                </a:solidFill>
                <a:effectLst/>
                <a:latin typeface="+mj-lt"/>
              </a:rPr>
              <a:t> </a:t>
            </a:r>
            <a:r>
              <a:rPr lang="en-US" sz="2400" b="1" i="0" u="sng" dirty="0" err="1">
                <a:solidFill>
                  <a:srgbClr val="FF0000"/>
                </a:solidFill>
                <a:effectLst/>
                <a:latin typeface="+mj-lt"/>
              </a:rPr>
              <a:t>giải</a:t>
            </a:r>
            <a:r>
              <a:rPr lang="en-US" sz="2400" b="1" i="0" u="sng"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+ 6)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x 6 = 24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+ 7) x 2 = 22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 </a:t>
            </a:r>
          </a:p>
          <a:p>
            <a:pPr algn="ctr"/>
            <a:r>
              <a:rPr lang="en-US" sz="2400" b="1" i="0" dirty="0">
                <a:solidFill>
                  <a:srgbClr val="FF0000"/>
                </a:solidFill>
                <a:effectLst/>
                <a:latin typeface="+mj-lt"/>
              </a:rPr>
              <a:t>4 x 7 = 28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 (5 + 5)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5 x 5 = 25 (cm</a:t>
            </a:r>
            <a:r>
              <a:rPr lang="en-US" sz="2400" b="1" i="0" baseline="30000" dirty="0">
                <a:solidFill>
                  <a:srgbClr val="FF0000"/>
                </a:solidFill>
                <a:effectLst/>
                <a:latin typeface="+mj-lt"/>
              </a:rPr>
              <a:t>2</a:t>
            </a:r>
            <a:r>
              <a:rPr lang="en-US" sz="2400" b="1" i="0" dirty="0">
                <a:solidFill>
                  <a:srgbClr val="FF0000"/>
                </a:solidFill>
                <a:effectLst/>
                <a:latin typeface="+mj-lt"/>
              </a:rPr>
              <a:t>)</a:t>
            </a:r>
          </a:p>
        </p:txBody>
      </p:sp>
    </p:spTree>
    <p:extLst>
      <p:ext uri="{BB962C8B-B14F-4D97-AF65-F5344CB8AC3E}">
        <p14:creationId xmlns:p14="http://schemas.microsoft.com/office/powerpoint/2010/main" val="13235742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down)">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down)">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down)">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down)">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Effect transition="in" filter="wipe(down)">
                                      <p:cBhvr>
                                        <p:cTn id="37" dur="500"/>
                                        <p:tgtEl>
                                          <p:spTgt spid="1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6" end="6"/>
                                            </p:txEl>
                                          </p:spTgt>
                                        </p:tgtEl>
                                        <p:attrNameLst>
                                          <p:attrName>style.visibility</p:attrName>
                                        </p:attrNameLst>
                                      </p:cBhvr>
                                      <p:to>
                                        <p:strVal val="visible"/>
                                      </p:to>
                                    </p:set>
                                    <p:animEffect transition="in" filter="wipe(down)">
                                      <p:cBhvr>
                                        <p:cTn id="42" dur="500"/>
                                        <p:tgtEl>
                                          <p:spTgt spid="1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7" end="7"/>
                                            </p:txEl>
                                          </p:spTgt>
                                        </p:tgtEl>
                                        <p:attrNameLst>
                                          <p:attrName>style.visibility</p:attrName>
                                        </p:attrNameLst>
                                      </p:cBhvr>
                                      <p:to>
                                        <p:strVal val="visible"/>
                                      </p:to>
                                    </p:set>
                                    <p:animEffect transition="in" filter="wipe(down)">
                                      <p:cBhvr>
                                        <p:cTn id="47" dur="500"/>
                                        <p:tgtEl>
                                          <p:spTgt spid="1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xEl>
                                              <p:pRg st="8" end="8"/>
                                            </p:txEl>
                                          </p:spTgt>
                                        </p:tgtEl>
                                        <p:attrNameLst>
                                          <p:attrName>style.visibility</p:attrName>
                                        </p:attrNameLst>
                                      </p:cBhvr>
                                      <p:to>
                                        <p:strVal val="visible"/>
                                      </p:to>
                                    </p:set>
                                    <p:animEffect transition="in" filter="wipe(down)">
                                      <p:cBhvr>
                                        <p:cTn id="52" dur="500"/>
                                        <p:tgtEl>
                                          <p:spTgt spid="1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xEl>
                                              <p:pRg st="9" end="9"/>
                                            </p:txEl>
                                          </p:spTgt>
                                        </p:tgtEl>
                                        <p:attrNameLst>
                                          <p:attrName>style.visibility</p:attrName>
                                        </p:attrNameLst>
                                      </p:cBhvr>
                                      <p:to>
                                        <p:strVal val="visible"/>
                                      </p:to>
                                    </p:set>
                                    <p:animEffect transition="in" filter="wipe(down)">
                                      <p:cBhvr>
                                        <p:cTn id="57" dur="500"/>
                                        <p:tgtEl>
                                          <p:spTgt spid="1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xEl>
                                              <p:pRg st="10" end="10"/>
                                            </p:txEl>
                                          </p:spTgt>
                                        </p:tgtEl>
                                        <p:attrNameLst>
                                          <p:attrName>style.visibility</p:attrName>
                                        </p:attrNameLst>
                                      </p:cBhvr>
                                      <p:to>
                                        <p:strVal val="visible"/>
                                      </p:to>
                                    </p:set>
                                    <p:animEffect transition="in" filter="wipe(down)">
                                      <p:cBhvr>
                                        <p:cTn id="62" dur="500"/>
                                        <p:tgtEl>
                                          <p:spTgt spid="1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5">
                                            <p:txEl>
                                              <p:pRg st="11" end="11"/>
                                            </p:txEl>
                                          </p:spTgt>
                                        </p:tgtEl>
                                        <p:attrNameLst>
                                          <p:attrName>style.visibility</p:attrName>
                                        </p:attrNameLst>
                                      </p:cBhvr>
                                      <p:to>
                                        <p:strVal val="visible"/>
                                      </p:to>
                                    </p:set>
                                    <p:animEffect transition="in" filter="wipe(down)">
                                      <p:cBhvr>
                                        <p:cTn id="67" dur="500"/>
                                        <p:tgtEl>
                                          <p:spTgt spid="1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5">
                                            <p:txEl>
                                              <p:pRg st="12" end="12"/>
                                            </p:txEl>
                                          </p:spTgt>
                                        </p:tgtEl>
                                        <p:attrNameLst>
                                          <p:attrName>style.visibility</p:attrName>
                                        </p:attrNameLst>
                                      </p:cBhvr>
                                      <p:to>
                                        <p:strVal val="visible"/>
                                      </p:to>
                                    </p:set>
                                    <p:animEffect transition="in" filter="wipe(down)">
                                      <p:cBhvr>
                                        <p:cTn id="72" dur="5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761999" y="2905125"/>
            <a:ext cx="6315075" cy="2308324"/>
          </a:xfrm>
          <a:prstGeom prst="rect">
            <a:avLst/>
          </a:prstGeom>
          <a:noFill/>
        </p:spPr>
        <p:txBody>
          <a:bodyPr wrap="square" rtlCol="0">
            <a:spAutoFit/>
          </a:bodyPr>
          <a:lstStyle/>
          <a:p>
            <a:pPr lvl="0" algn="just"/>
            <a:r>
              <a:rPr lang="vi-VN" sz="2400" b="1" dirty="0">
                <a:solidFill>
                  <a:srgbClr val="002060"/>
                </a:solidFill>
                <a:latin typeface="Calibri"/>
              </a:rPr>
              <a:t>Theo đề bài ta có:</a:t>
            </a:r>
          </a:p>
          <a:p>
            <a:pPr lvl="0" algn="just"/>
            <a:r>
              <a:rPr lang="vi-VN" sz="2400" b="1" dirty="0">
                <a:solidFill>
                  <a:srgbClr val="FF0000"/>
                </a:solidFill>
                <a:latin typeface="Calibri"/>
              </a:rPr>
              <a:t>- Tờ giấy màu của Nam có chu vi bằng tờ giấy màu của Việt nhưng có diện tích bé hơn nên tờ giấy màu xanh dương là của Nam.</a:t>
            </a:r>
          </a:p>
          <a:p>
            <a:pPr lvl="0" algn="just"/>
            <a:r>
              <a:rPr lang="vi-VN" sz="2400" b="1" dirty="0">
                <a:solidFill>
                  <a:srgbClr val="FF0000"/>
                </a:solidFill>
                <a:latin typeface="Calibri"/>
              </a:rPr>
              <a:t>- Tờ giấy màu vàng là của Việt.</a:t>
            </a:r>
          </a:p>
          <a:p>
            <a:pPr lvl="0" algn="just"/>
            <a:r>
              <a:rPr lang="vi-VN" sz="2400" b="1" dirty="0">
                <a:solidFill>
                  <a:srgbClr val="FF0000"/>
                </a:solidFill>
                <a:latin typeface="Calibri"/>
              </a:rPr>
              <a:t>- Tờ giấy màu xanh lá là của Mai.</a:t>
            </a:r>
          </a:p>
        </p:txBody>
      </p:sp>
    </p:spTree>
    <p:extLst>
      <p:ext uri="{BB962C8B-B14F-4D97-AF65-F5344CB8AC3E}">
        <p14:creationId xmlns:p14="http://schemas.microsoft.com/office/powerpoint/2010/main" val="2840967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sp>
        <p:nvSpPr>
          <p:cNvPr id="61" name="Rectangle: Rounded Corners 47">
            <a:extLst>
              <a:ext uri="{FF2B5EF4-FFF2-40B4-BE49-F238E27FC236}">
                <a16:creationId xmlns:a16="http://schemas.microsoft.com/office/drawing/2014/main" id="{EA8D203C-308F-B679-4232-F464E19769DE}"/>
              </a:ext>
            </a:extLst>
          </p:cNvPr>
          <p:cNvSpPr/>
          <p:nvPr/>
        </p:nvSpPr>
        <p:spPr>
          <a:xfrm>
            <a:off x="231578" y="956930"/>
            <a:ext cx="11734079" cy="5644999"/>
          </a:xfrm>
          <a:custGeom>
            <a:avLst/>
            <a:gdLst>
              <a:gd name="connsiteX0" fmla="*/ 0 w 11734079"/>
              <a:gd name="connsiteY0" fmla="*/ 940852 h 5644999"/>
              <a:gd name="connsiteX1" fmla="*/ 940852 w 11734079"/>
              <a:gd name="connsiteY1" fmla="*/ 0 h 5644999"/>
              <a:gd name="connsiteX2" fmla="*/ 1597677 w 11734079"/>
              <a:gd name="connsiteY2" fmla="*/ 0 h 5644999"/>
              <a:gd name="connsiteX3" fmla="*/ 2451550 w 11734079"/>
              <a:gd name="connsiteY3" fmla="*/ 0 h 5644999"/>
              <a:gd name="connsiteX4" fmla="*/ 3009851 w 11734079"/>
              <a:gd name="connsiteY4" fmla="*/ 0 h 5644999"/>
              <a:gd name="connsiteX5" fmla="*/ 3568152 w 11734079"/>
              <a:gd name="connsiteY5" fmla="*/ 0 h 5644999"/>
              <a:gd name="connsiteX6" fmla="*/ 4224977 w 11734079"/>
              <a:gd name="connsiteY6" fmla="*/ 0 h 5644999"/>
              <a:gd name="connsiteX7" fmla="*/ 5078850 w 11734079"/>
              <a:gd name="connsiteY7" fmla="*/ 0 h 5644999"/>
              <a:gd name="connsiteX8" fmla="*/ 5735675 w 11734079"/>
              <a:gd name="connsiteY8" fmla="*/ 0 h 5644999"/>
              <a:gd name="connsiteX9" fmla="*/ 6293976 w 11734079"/>
              <a:gd name="connsiteY9" fmla="*/ 0 h 5644999"/>
              <a:gd name="connsiteX10" fmla="*/ 7147848 w 11734079"/>
              <a:gd name="connsiteY10" fmla="*/ 0 h 5644999"/>
              <a:gd name="connsiteX11" fmla="*/ 7804673 w 11734079"/>
              <a:gd name="connsiteY11" fmla="*/ 0 h 5644999"/>
              <a:gd name="connsiteX12" fmla="*/ 8658546 w 11734079"/>
              <a:gd name="connsiteY12" fmla="*/ 0 h 5644999"/>
              <a:gd name="connsiteX13" fmla="*/ 9315371 w 11734079"/>
              <a:gd name="connsiteY13" fmla="*/ 0 h 5644999"/>
              <a:gd name="connsiteX14" fmla="*/ 10070719 w 11734079"/>
              <a:gd name="connsiteY14" fmla="*/ 0 h 5644999"/>
              <a:gd name="connsiteX15" fmla="*/ 10793227 w 11734079"/>
              <a:gd name="connsiteY15" fmla="*/ 0 h 5644999"/>
              <a:gd name="connsiteX16" fmla="*/ 11734079 w 11734079"/>
              <a:gd name="connsiteY16" fmla="*/ 940852 h 5644999"/>
              <a:gd name="connsiteX17" fmla="*/ 11734079 w 11734079"/>
              <a:gd name="connsiteY17" fmla="*/ 1568068 h 5644999"/>
              <a:gd name="connsiteX18" fmla="*/ 11734079 w 11734079"/>
              <a:gd name="connsiteY18" fmla="*/ 2082385 h 5644999"/>
              <a:gd name="connsiteX19" fmla="*/ 11734079 w 11734079"/>
              <a:gd name="connsiteY19" fmla="*/ 2747234 h 5644999"/>
              <a:gd name="connsiteX20" fmla="*/ 11734079 w 11734079"/>
              <a:gd name="connsiteY20" fmla="*/ 3336816 h 5644999"/>
              <a:gd name="connsiteX21" fmla="*/ 11734079 w 11734079"/>
              <a:gd name="connsiteY21" fmla="*/ 3888766 h 5644999"/>
              <a:gd name="connsiteX22" fmla="*/ 11734079 w 11734079"/>
              <a:gd name="connsiteY22" fmla="*/ 4704147 h 5644999"/>
              <a:gd name="connsiteX23" fmla="*/ 10793227 w 11734079"/>
              <a:gd name="connsiteY23" fmla="*/ 5644999 h 5644999"/>
              <a:gd name="connsiteX24" fmla="*/ 10234926 w 11734079"/>
              <a:gd name="connsiteY24" fmla="*/ 5644999 h 5644999"/>
              <a:gd name="connsiteX25" fmla="*/ 9578101 w 11734079"/>
              <a:gd name="connsiteY25" fmla="*/ 5644999 h 5644999"/>
              <a:gd name="connsiteX26" fmla="*/ 8724228 w 11734079"/>
              <a:gd name="connsiteY26" fmla="*/ 5644999 h 5644999"/>
              <a:gd name="connsiteX27" fmla="*/ 8264451 w 11734079"/>
              <a:gd name="connsiteY27" fmla="*/ 5644999 h 5644999"/>
              <a:gd name="connsiteX28" fmla="*/ 7804673 w 11734079"/>
              <a:gd name="connsiteY28" fmla="*/ 5644999 h 5644999"/>
              <a:gd name="connsiteX29" fmla="*/ 7049325 w 11734079"/>
              <a:gd name="connsiteY29" fmla="*/ 5644999 h 5644999"/>
              <a:gd name="connsiteX30" fmla="*/ 6195452 w 11734079"/>
              <a:gd name="connsiteY30" fmla="*/ 5644999 h 5644999"/>
              <a:gd name="connsiteX31" fmla="*/ 5735675 w 11734079"/>
              <a:gd name="connsiteY31" fmla="*/ 5644999 h 5644999"/>
              <a:gd name="connsiteX32" fmla="*/ 5177373 w 11734079"/>
              <a:gd name="connsiteY32" fmla="*/ 5644999 h 5644999"/>
              <a:gd name="connsiteX33" fmla="*/ 4717596 w 11734079"/>
              <a:gd name="connsiteY33" fmla="*/ 5644999 h 5644999"/>
              <a:gd name="connsiteX34" fmla="*/ 3863723 w 11734079"/>
              <a:gd name="connsiteY34" fmla="*/ 5644999 h 5644999"/>
              <a:gd name="connsiteX35" fmla="*/ 3305422 w 11734079"/>
              <a:gd name="connsiteY35" fmla="*/ 5644999 h 5644999"/>
              <a:gd name="connsiteX36" fmla="*/ 2747121 w 11734079"/>
              <a:gd name="connsiteY36" fmla="*/ 5644999 h 5644999"/>
              <a:gd name="connsiteX37" fmla="*/ 2287343 w 11734079"/>
              <a:gd name="connsiteY37" fmla="*/ 5644999 h 5644999"/>
              <a:gd name="connsiteX38" fmla="*/ 1926090 w 11734079"/>
              <a:gd name="connsiteY38" fmla="*/ 5644999 h 5644999"/>
              <a:gd name="connsiteX39" fmla="*/ 940852 w 11734079"/>
              <a:gd name="connsiteY39" fmla="*/ 5644999 h 5644999"/>
              <a:gd name="connsiteX40" fmla="*/ 0 w 11734079"/>
              <a:gd name="connsiteY40" fmla="*/ 4704147 h 5644999"/>
              <a:gd name="connsiteX41" fmla="*/ 0 w 11734079"/>
              <a:gd name="connsiteY41" fmla="*/ 4039298 h 5644999"/>
              <a:gd name="connsiteX42" fmla="*/ 0 w 11734079"/>
              <a:gd name="connsiteY42" fmla="*/ 3487348 h 5644999"/>
              <a:gd name="connsiteX43" fmla="*/ 0 w 11734079"/>
              <a:gd name="connsiteY43" fmla="*/ 2784867 h 5644999"/>
              <a:gd name="connsiteX44" fmla="*/ 0 w 11734079"/>
              <a:gd name="connsiteY44" fmla="*/ 2120018 h 5644999"/>
              <a:gd name="connsiteX45" fmla="*/ 0 w 11734079"/>
              <a:gd name="connsiteY45" fmla="*/ 1605701 h 5644999"/>
              <a:gd name="connsiteX46" fmla="*/ 0 w 11734079"/>
              <a:gd name="connsiteY46" fmla="*/ 940852 h 56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34079" h="5644999" fill="none" extrusionOk="0">
                <a:moveTo>
                  <a:pt x="0" y="940852"/>
                </a:moveTo>
                <a:cubicBezTo>
                  <a:pt x="16585" y="430722"/>
                  <a:pt x="370240" y="24311"/>
                  <a:pt x="940852" y="0"/>
                </a:cubicBezTo>
                <a:cubicBezTo>
                  <a:pt x="1128927" y="-31329"/>
                  <a:pt x="1372168" y="1973"/>
                  <a:pt x="1597677" y="0"/>
                </a:cubicBezTo>
                <a:cubicBezTo>
                  <a:pt x="1823186" y="-1973"/>
                  <a:pt x="2131371" y="13732"/>
                  <a:pt x="2451550" y="0"/>
                </a:cubicBezTo>
                <a:cubicBezTo>
                  <a:pt x="2771729" y="-13732"/>
                  <a:pt x="2832158" y="-11629"/>
                  <a:pt x="3009851" y="0"/>
                </a:cubicBezTo>
                <a:cubicBezTo>
                  <a:pt x="3187544" y="11629"/>
                  <a:pt x="3361331" y="9341"/>
                  <a:pt x="3568152" y="0"/>
                </a:cubicBezTo>
                <a:cubicBezTo>
                  <a:pt x="3774973" y="-9341"/>
                  <a:pt x="4056467" y="11787"/>
                  <a:pt x="4224977" y="0"/>
                </a:cubicBezTo>
                <a:cubicBezTo>
                  <a:pt x="4393488" y="-11787"/>
                  <a:pt x="4856845" y="35661"/>
                  <a:pt x="5078850" y="0"/>
                </a:cubicBezTo>
                <a:cubicBezTo>
                  <a:pt x="5300855" y="-35661"/>
                  <a:pt x="5431885" y="22300"/>
                  <a:pt x="5735675" y="0"/>
                </a:cubicBezTo>
                <a:cubicBezTo>
                  <a:pt x="6039465" y="-22300"/>
                  <a:pt x="6181450" y="13251"/>
                  <a:pt x="6293976" y="0"/>
                </a:cubicBezTo>
                <a:cubicBezTo>
                  <a:pt x="6406502" y="-13251"/>
                  <a:pt x="6810477" y="31749"/>
                  <a:pt x="7147848" y="0"/>
                </a:cubicBezTo>
                <a:cubicBezTo>
                  <a:pt x="7485219" y="-31749"/>
                  <a:pt x="7551018" y="-2214"/>
                  <a:pt x="7804673" y="0"/>
                </a:cubicBezTo>
                <a:cubicBezTo>
                  <a:pt x="8058329" y="2214"/>
                  <a:pt x="8255594" y="-9125"/>
                  <a:pt x="8658546" y="0"/>
                </a:cubicBezTo>
                <a:cubicBezTo>
                  <a:pt x="9061498" y="9125"/>
                  <a:pt x="9046474" y="24669"/>
                  <a:pt x="9315371" y="0"/>
                </a:cubicBezTo>
                <a:cubicBezTo>
                  <a:pt x="9584268" y="-24669"/>
                  <a:pt x="9903421" y="20462"/>
                  <a:pt x="10070719" y="0"/>
                </a:cubicBezTo>
                <a:cubicBezTo>
                  <a:pt x="10238017" y="-20462"/>
                  <a:pt x="10584681" y="-15157"/>
                  <a:pt x="10793227" y="0"/>
                </a:cubicBezTo>
                <a:cubicBezTo>
                  <a:pt x="11308984" y="73608"/>
                  <a:pt x="11720661" y="520225"/>
                  <a:pt x="11734079" y="940852"/>
                </a:cubicBezTo>
                <a:cubicBezTo>
                  <a:pt x="11738922" y="1241124"/>
                  <a:pt x="11746899" y="1354271"/>
                  <a:pt x="11734079" y="1568068"/>
                </a:cubicBezTo>
                <a:cubicBezTo>
                  <a:pt x="11721259" y="1781865"/>
                  <a:pt x="11751221" y="1906303"/>
                  <a:pt x="11734079" y="2082385"/>
                </a:cubicBezTo>
                <a:cubicBezTo>
                  <a:pt x="11716937" y="2258467"/>
                  <a:pt x="11765848" y="2577499"/>
                  <a:pt x="11734079" y="2747234"/>
                </a:cubicBezTo>
                <a:cubicBezTo>
                  <a:pt x="11702310" y="2916969"/>
                  <a:pt x="11728472" y="3119631"/>
                  <a:pt x="11734079" y="3336816"/>
                </a:cubicBezTo>
                <a:cubicBezTo>
                  <a:pt x="11739686" y="3554001"/>
                  <a:pt x="11710868" y="3723328"/>
                  <a:pt x="11734079" y="3888766"/>
                </a:cubicBezTo>
                <a:cubicBezTo>
                  <a:pt x="11757291" y="4054204"/>
                  <a:pt x="11738106" y="4460372"/>
                  <a:pt x="11734079" y="4704147"/>
                </a:cubicBezTo>
                <a:cubicBezTo>
                  <a:pt x="11755671" y="5144871"/>
                  <a:pt x="11277298" y="5681974"/>
                  <a:pt x="10793227" y="5644999"/>
                </a:cubicBezTo>
                <a:cubicBezTo>
                  <a:pt x="10626107" y="5642917"/>
                  <a:pt x="10376701" y="5624993"/>
                  <a:pt x="10234926" y="5644999"/>
                </a:cubicBezTo>
                <a:cubicBezTo>
                  <a:pt x="10093151" y="5665005"/>
                  <a:pt x="9859116" y="5633579"/>
                  <a:pt x="9578101" y="5644999"/>
                </a:cubicBezTo>
                <a:cubicBezTo>
                  <a:pt x="9297087" y="5656419"/>
                  <a:pt x="9016841" y="5684562"/>
                  <a:pt x="8724228" y="5644999"/>
                </a:cubicBezTo>
                <a:cubicBezTo>
                  <a:pt x="8431615" y="5605436"/>
                  <a:pt x="8477977" y="5626709"/>
                  <a:pt x="8264451" y="5644999"/>
                </a:cubicBezTo>
                <a:cubicBezTo>
                  <a:pt x="8050925" y="5663289"/>
                  <a:pt x="7917022" y="5664518"/>
                  <a:pt x="7804673" y="5644999"/>
                </a:cubicBezTo>
                <a:cubicBezTo>
                  <a:pt x="7692324" y="5625480"/>
                  <a:pt x="7259896" y="5621982"/>
                  <a:pt x="7049325" y="5644999"/>
                </a:cubicBezTo>
                <a:cubicBezTo>
                  <a:pt x="6838754" y="5668016"/>
                  <a:pt x="6586766" y="5682499"/>
                  <a:pt x="6195452" y="5644999"/>
                </a:cubicBezTo>
                <a:cubicBezTo>
                  <a:pt x="5804138" y="5607499"/>
                  <a:pt x="5904307" y="5659769"/>
                  <a:pt x="5735675" y="5644999"/>
                </a:cubicBezTo>
                <a:cubicBezTo>
                  <a:pt x="5567043" y="5630229"/>
                  <a:pt x="5411144" y="5663432"/>
                  <a:pt x="5177373" y="5644999"/>
                </a:cubicBezTo>
                <a:cubicBezTo>
                  <a:pt x="4943602" y="5626566"/>
                  <a:pt x="4885265" y="5642039"/>
                  <a:pt x="4717596" y="5644999"/>
                </a:cubicBezTo>
                <a:cubicBezTo>
                  <a:pt x="4549927" y="5647959"/>
                  <a:pt x="4281766" y="5661038"/>
                  <a:pt x="3863723" y="5644999"/>
                </a:cubicBezTo>
                <a:cubicBezTo>
                  <a:pt x="3445680" y="5628960"/>
                  <a:pt x="3559953" y="5649313"/>
                  <a:pt x="3305422" y="5644999"/>
                </a:cubicBezTo>
                <a:cubicBezTo>
                  <a:pt x="3050891" y="5640685"/>
                  <a:pt x="2925418" y="5647449"/>
                  <a:pt x="2747121" y="5644999"/>
                </a:cubicBezTo>
                <a:cubicBezTo>
                  <a:pt x="2568824" y="5642549"/>
                  <a:pt x="2399744" y="5624091"/>
                  <a:pt x="2287343" y="5644999"/>
                </a:cubicBezTo>
                <a:cubicBezTo>
                  <a:pt x="2174942" y="5665907"/>
                  <a:pt x="2028143" y="5648274"/>
                  <a:pt x="1926090" y="5644999"/>
                </a:cubicBezTo>
                <a:cubicBezTo>
                  <a:pt x="1824037" y="5641724"/>
                  <a:pt x="1335847" y="5690275"/>
                  <a:pt x="940852" y="5644999"/>
                </a:cubicBezTo>
                <a:cubicBezTo>
                  <a:pt x="438455" y="5739295"/>
                  <a:pt x="15155" y="5249109"/>
                  <a:pt x="0" y="4704147"/>
                </a:cubicBezTo>
                <a:cubicBezTo>
                  <a:pt x="-29248" y="4459684"/>
                  <a:pt x="-31519" y="4318061"/>
                  <a:pt x="0" y="4039298"/>
                </a:cubicBezTo>
                <a:cubicBezTo>
                  <a:pt x="31519" y="3760535"/>
                  <a:pt x="18311" y="3644543"/>
                  <a:pt x="0" y="3487348"/>
                </a:cubicBezTo>
                <a:cubicBezTo>
                  <a:pt x="-18311" y="3330153"/>
                  <a:pt x="-890" y="3018212"/>
                  <a:pt x="0" y="2784867"/>
                </a:cubicBezTo>
                <a:cubicBezTo>
                  <a:pt x="890" y="2551522"/>
                  <a:pt x="2376" y="2446127"/>
                  <a:pt x="0" y="2120018"/>
                </a:cubicBezTo>
                <a:cubicBezTo>
                  <a:pt x="-2376" y="1793909"/>
                  <a:pt x="14325" y="1741082"/>
                  <a:pt x="0" y="1605701"/>
                </a:cubicBezTo>
                <a:cubicBezTo>
                  <a:pt x="-14325" y="1470320"/>
                  <a:pt x="-12943" y="1101148"/>
                  <a:pt x="0" y="940852"/>
                </a:cubicBezTo>
                <a:close/>
              </a:path>
              <a:path w="11734079" h="5644999" stroke="0" extrusionOk="0">
                <a:moveTo>
                  <a:pt x="0" y="940852"/>
                </a:moveTo>
                <a:cubicBezTo>
                  <a:pt x="-44681" y="477716"/>
                  <a:pt x="384287" y="963"/>
                  <a:pt x="940852" y="0"/>
                </a:cubicBezTo>
                <a:cubicBezTo>
                  <a:pt x="1033281" y="9878"/>
                  <a:pt x="1276587" y="-20206"/>
                  <a:pt x="1400630" y="0"/>
                </a:cubicBezTo>
                <a:cubicBezTo>
                  <a:pt x="1524673" y="20206"/>
                  <a:pt x="1635534" y="2931"/>
                  <a:pt x="1860407" y="0"/>
                </a:cubicBezTo>
                <a:cubicBezTo>
                  <a:pt x="2085280" y="-2931"/>
                  <a:pt x="2501952" y="16441"/>
                  <a:pt x="2714280" y="0"/>
                </a:cubicBezTo>
                <a:cubicBezTo>
                  <a:pt x="2926608" y="-16441"/>
                  <a:pt x="3005847" y="22634"/>
                  <a:pt x="3272581" y="0"/>
                </a:cubicBezTo>
                <a:cubicBezTo>
                  <a:pt x="3539315" y="-22634"/>
                  <a:pt x="3866139" y="-19324"/>
                  <a:pt x="4027930" y="0"/>
                </a:cubicBezTo>
                <a:cubicBezTo>
                  <a:pt x="4189721" y="19324"/>
                  <a:pt x="4282839" y="2668"/>
                  <a:pt x="4487707" y="0"/>
                </a:cubicBezTo>
                <a:cubicBezTo>
                  <a:pt x="4692575" y="-2668"/>
                  <a:pt x="4999353" y="-36181"/>
                  <a:pt x="5341580" y="0"/>
                </a:cubicBezTo>
                <a:cubicBezTo>
                  <a:pt x="5683807" y="36181"/>
                  <a:pt x="5936502" y="-24594"/>
                  <a:pt x="6096928" y="0"/>
                </a:cubicBezTo>
                <a:cubicBezTo>
                  <a:pt x="6257354" y="24594"/>
                  <a:pt x="6373540" y="14261"/>
                  <a:pt x="6458182" y="0"/>
                </a:cubicBezTo>
                <a:cubicBezTo>
                  <a:pt x="6542824" y="-14261"/>
                  <a:pt x="6888037" y="-17906"/>
                  <a:pt x="7312054" y="0"/>
                </a:cubicBezTo>
                <a:cubicBezTo>
                  <a:pt x="7736071" y="17906"/>
                  <a:pt x="7571562" y="-5438"/>
                  <a:pt x="7771832" y="0"/>
                </a:cubicBezTo>
                <a:cubicBezTo>
                  <a:pt x="7972102" y="5438"/>
                  <a:pt x="8197673" y="35978"/>
                  <a:pt x="8527181" y="0"/>
                </a:cubicBezTo>
                <a:cubicBezTo>
                  <a:pt x="8856689" y="-35978"/>
                  <a:pt x="8838043" y="-5815"/>
                  <a:pt x="8986958" y="0"/>
                </a:cubicBezTo>
                <a:cubicBezTo>
                  <a:pt x="9135873" y="5815"/>
                  <a:pt x="9291362" y="-16547"/>
                  <a:pt x="9545259" y="0"/>
                </a:cubicBezTo>
                <a:cubicBezTo>
                  <a:pt x="9799156" y="16547"/>
                  <a:pt x="9849947" y="26361"/>
                  <a:pt x="10103561" y="0"/>
                </a:cubicBezTo>
                <a:cubicBezTo>
                  <a:pt x="10357175" y="-26361"/>
                  <a:pt x="10498120" y="-27655"/>
                  <a:pt x="10793227" y="0"/>
                </a:cubicBezTo>
                <a:cubicBezTo>
                  <a:pt x="11336851" y="55280"/>
                  <a:pt x="11642637" y="469276"/>
                  <a:pt x="11734079" y="940852"/>
                </a:cubicBezTo>
                <a:cubicBezTo>
                  <a:pt x="11712358" y="1188900"/>
                  <a:pt x="11729083" y="1333075"/>
                  <a:pt x="11734079" y="1455169"/>
                </a:cubicBezTo>
                <a:cubicBezTo>
                  <a:pt x="11739075" y="1577263"/>
                  <a:pt x="11751777" y="1807825"/>
                  <a:pt x="11734079" y="2007119"/>
                </a:cubicBezTo>
                <a:cubicBezTo>
                  <a:pt x="11716382" y="2206413"/>
                  <a:pt x="11758927" y="2457300"/>
                  <a:pt x="11734079" y="2634335"/>
                </a:cubicBezTo>
                <a:cubicBezTo>
                  <a:pt x="11709231" y="2811370"/>
                  <a:pt x="11744637" y="3082092"/>
                  <a:pt x="11734079" y="3336816"/>
                </a:cubicBezTo>
                <a:cubicBezTo>
                  <a:pt x="11723521" y="3591540"/>
                  <a:pt x="11762563" y="3826344"/>
                  <a:pt x="11734079" y="4039298"/>
                </a:cubicBezTo>
                <a:cubicBezTo>
                  <a:pt x="11705595" y="4252252"/>
                  <a:pt x="11723191" y="4514151"/>
                  <a:pt x="11734079" y="4704147"/>
                </a:cubicBezTo>
                <a:cubicBezTo>
                  <a:pt x="11732661" y="5104416"/>
                  <a:pt x="11389671" y="5611977"/>
                  <a:pt x="10793227" y="5644999"/>
                </a:cubicBezTo>
                <a:cubicBezTo>
                  <a:pt x="10634243" y="5630606"/>
                  <a:pt x="10342095" y="5631802"/>
                  <a:pt x="10037878" y="5644999"/>
                </a:cubicBezTo>
                <a:cubicBezTo>
                  <a:pt x="9733661" y="5658196"/>
                  <a:pt x="9657304" y="5630221"/>
                  <a:pt x="9381053" y="5644999"/>
                </a:cubicBezTo>
                <a:cubicBezTo>
                  <a:pt x="9104803" y="5659777"/>
                  <a:pt x="8880217" y="5618393"/>
                  <a:pt x="8625705" y="5644999"/>
                </a:cubicBezTo>
                <a:cubicBezTo>
                  <a:pt x="8371193" y="5671605"/>
                  <a:pt x="8385667" y="5654617"/>
                  <a:pt x="8264451" y="5644999"/>
                </a:cubicBezTo>
                <a:cubicBezTo>
                  <a:pt x="8143235" y="5635381"/>
                  <a:pt x="7726532" y="5612254"/>
                  <a:pt x="7410578" y="5644999"/>
                </a:cubicBezTo>
                <a:cubicBezTo>
                  <a:pt x="7094624" y="5677744"/>
                  <a:pt x="6894232" y="5655710"/>
                  <a:pt x="6655230" y="5644999"/>
                </a:cubicBezTo>
                <a:cubicBezTo>
                  <a:pt x="6416228" y="5634288"/>
                  <a:pt x="6311172" y="5666041"/>
                  <a:pt x="6096928" y="5644999"/>
                </a:cubicBezTo>
                <a:cubicBezTo>
                  <a:pt x="5882684" y="5623957"/>
                  <a:pt x="5703633" y="5646101"/>
                  <a:pt x="5341580" y="5644999"/>
                </a:cubicBezTo>
                <a:cubicBezTo>
                  <a:pt x="4979527" y="5643897"/>
                  <a:pt x="4924598" y="5674517"/>
                  <a:pt x="4586231" y="5644999"/>
                </a:cubicBezTo>
                <a:cubicBezTo>
                  <a:pt x="4247864" y="5615481"/>
                  <a:pt x="4233565" y="5620437"/>
                  <a:pt x="3929406" y="5644999"/>
                </a:cubicBezTo>
                <a:cubicBezTo>
                  <a:pt x="3625248" y="5669561"/>
                  <a:pt x="3268553" y="5610681"/>
                  <a:pt x="3075533" y="5644999"/>
                </a:cubicBezTo>
                <a:cubicBezTo>
                  <a:pt x="2882513" y="5679317"/>
                  <a:pt x="2671695" y="5626691"/>
                  <a:pt x="2320185" y="5644999"/>
                </a:cubicBezTo>
                <a:cubicBezTo>
                  <a:pt x="1968675" y="5663307"/>
                  <a:pt x="1899086" y="5664373"/>
                  <a:pt x="1564836" y="5644999"/>
                </a:cubicBezTo>
                <a:cubicBezTo>
                  <a:pt x="1230586" y="5625625"/>
                  <a:pt x="1249472" y="5658338"/>
                  <a:pt x="940852" y="5644999"/>
                </a:cubicBezTo>
                <a:cubicBezTo>
                  <a:pt x="532002" y="5627313"/>
                  <a:pt x="-98857" y="5260370"/>
                  <a:pt x="0" y="4704147"/>
                </a:cubicBezTo>
                <a:cubicBezTo>
                  <a:pt x="-27925" y="4486409"/>
                  <a:pt x="-8759" y="4345048"/>
                  <a:pt x="0" y="4076931"/>
                </a:cubicBezTo>
                <a:cubicBezTo>
                  <a:pt x="8759" y="3808814"/>
                  <a:pt x="-8401" y="3670668"/>
                  <a:pt x="0" y="3449715"/>
                </a:cubicBezTo>
                <a:cubicBezTo>
                  <a:pt x="8401" y="3228762"/>
                  <a:pt x="-11764" y="3059229"/>
                  <a:pt x="0" y="2935398"/>
                </a:cubicBezTo>
                <a:cubicBezTo>
                  <a:pt x="11764" y="2811567"/>
                  <a:pt x="-3213" y="2488892"/>
                  <a:pt x="0" y="2270550"/>
                </a:cubicBezTo>
                <a:cubicBezTo>
                  <a:pt x="3213" y="2052208"/>
                  <a:pt x="21438" y="1799176"/>
                  <a:pt x="0" y="1605701"/>
                </a:cubicBezTo>
                <a:cubicBezTo>
                  <a:pt x="-21438" y="1412226"/>
                  <a:pt x="13869" y="1114951"/>
                  <a:pt x="0" y="940852"/>
                </a:cubicBezTo>
                <a:close/>
              </a:path>
            </a:pathLst>
          </a:custGeom>
          <a:solidFill>
            <a:srgbClr val="F6FEE2">
              <a:alpha val="85098"/>
            </a:srgbClr>
          </a:solid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6" name="Group 5"/>
          <p:cNvGrpSpPr/>
          <p:nvPr/>
        </p:nvGrpSpPr>
        <p:grpSpPr>
          <a:xfrm>
            <a:off x="2352675" y="-76405"/>
            <a:ext cx="7591425" cy="1988825"/>
            <a:chOff x="3995634" y="-110923"/>
            <a:chExt cx="4223261" cy="1988825"/>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3995634" y="-110923"/>
              <a:ext cx="4223261" cy="1988825"/>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654764" y="421824"/>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Yêu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cần</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đạt</a:t>
              </a:r>
              <a:endParaRPr kumimoji="0" lang="zh-CN" altLang="en-US"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endParaRPr>
            </a:p>
          </p:txBody>
        </p:sp>
      </p:grpSp>
      <p:sp>
        <p:nvSpPr>
          <p:cNvPr id="14" name="Text Placeholder 7">
            <a:extLst>
              <a:ext uri="{FF2B5EF4-FFF2-40B4-BE49-F238E27FC236}">
                <a16:creationId xmlns:a16="http://schemas.microsoft.com/office/drawing/2014/main" id="{E1D58918-D817-9015-8DA2-F9F64741409B}"/>
              </a:ext>
            </a:extLst>
          </p:cNvPr>
          <p:cNvSpPr txBox="1">
            <a:spLocks/>
          </p:cNvSpPr>
          <p:nvPr/>
        </p:nvSpPr>
        <p:spPr>
          <a:xfrm>
            <a:off x="1104900" y="1819231"/>
            <a:ext cx="10712302" cy="3856549"/>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Tiếp tục củng cố kiến thức tính diện tích hình chữ nhật, hình vuông. </a:t>
            </a:r>
          </a:p>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Giải quyết được một số tình huống thực tế liên quan đến chu vi, diện tích các hình đã học.</a:t>
            </a:r>
          </a:p>
        </p:txBody>
      </p:sp>
      <p:grpSp>
        <p:nvGrpSpPr>
          <p:cNvPr id="42" name="组合 12">
            <a:extLst>
              <a:ext uri="{FF2B5EF4-FFF2-40B4-BE49-F238E27FC236}">
                <a16:creationId xmlns:a16="http://schemas.microsoft.com/office/drawing/2014/main" id="{7752E726-CF76-057B-F88C-D67A641CA347}"/>
              </a:ext>
            </a:extLst>
          </p:cNvPr>
          <p:cNvGrpSpPr/>
          <p:nvPr/>
        </p:nvGrpSpPr>
        <p:grpSpPr>
          <a:xfrm rot="20461740">
            <a:off x="714134" y="1958758"/>
            <a:ext cx="394185" cy="523220"/>
            <a:chOff x="1267237" y="4063723"/>
            <a:chExt cx="1172592" cy="1633785"/>
          </a:xfrm>
        </p:grpSpPr>
        <p:sp>
          <p:nvSpPr>
            <p:cNvPr id="43" name="五角星 2">
              <a:extLst>
                <a:ext uri="{FF2B5EF4-FFF2-40B4-BE49-F238E27FC236}">
                  <a16:creationId xmlns:a16="http://schemas.microsoft.com/office/drawing/2014/main" id="{DF3B2043-4A97-C59D-9674-9233C06D023D}"/>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44" name="文本框 14">
              <a:extLst>
                <a:ext uri="{FF2B5EF4-FFF2-40B4-BE49-F238E27FC236}">
                  <a16:creationId xmlns:a16="http://schemas.microsoft.com/office/drawing/2014/main" id="{79933412-E084-DB6A-F11B-B78BAF802820}"/>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grpSp>
        <p:nvGrpSpPr>
          <p:cNvPr id="25" name="组合 12">
            <a:extLst>
              <a:ext uri="{FF2B5EF4-FFF2-40B4-BE49-F238E27FC236}">
                <a16:creationId xmlns:a16="http://schemas.microsoft.com/office/drawing/2014/main" id="{CC16D5BA-EA87-482E-834A-E7E5D9F051BA}"/>
              </a:ext>
            </a:extLst>
          </p:cNvPr>
          <p:cNvGrpSpPr/>
          <p:nvPr/>
        </p:nvGrpSpPr>
        <p:grpSpPr>
          <a:xfrm rot="20461740">
            <a:off x="685560" y="2958883"/>
            <a:ext cx="394185" cy="523220"/>
            <a:chOff x="1267237" y="4063723"/>
            <a:chExt cx="1172592" cy="1633785"/>
          </a:xfrm>
        </p:grpSpPr>
        <p:sp>
          <p:nvSpPr>
            <p:cNvPr id="26" name="五角星 2">
              <a:extLst>
                <a:ext uri="{FF2B5EF4-FFF2-40B4-BE49-F238E27FC236}">
                  <a16:creationId xmlns:a16="http://schemas.microsoft.com/office/drawing/2014/main" id="{391789A2-E0A4-48FA-A527-F110FE25E8C3}"/>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27" name="文本框 14">
              <a:extLst>
                <a:ext uri="{FF2B5EF4-FFF2-40B4-BE49-F238E27FC236}">
                  <a16:creationId xmlns:a16="http://schemas.microsoft.com/office/drawing/2014/main" id="{986187CD-42A1-4C22-91FB-69968373D899}"/>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spTree>
    <p:extLst>
      <p:ext uri="{BB962C8B-B14F-4D97-AF65-F5344CB8AC3E}">
        <p14:creationId xmlns:p14="http://schemas.microsoft.com/office/powerpoint/2010/main" val="1916598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77617" y="1271612"/>
            <a:ext cx="916636"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03479" y="4200527"/>
            <a:ext cx="1022363" cy="1582671"/>
          </a:xfrm>
          <a:prstGeom prst="rect">
            <a:avLst/>
          </a:prstGeom>
        </p:spPr>
      </p:pic>
      <p:pic>
        <p:nvPicPr>
          <p:cNvPr id="9" name="Picture 8"/>
          <p:cNvPicPr>
            <a:picLocks noChangeAspect="1"/>
          </p:cNvPicPr>
          <p:nvPr/>
        </p:nvPicPr>
        <p:blipFill rotWithShape="1">
          <a:blip r:embed="rId5" cstate="print">
            <a:clrChange>
              <a:clrFrom>
                <a:srgbClr val="EEE951"/>
              </a:clrFrom>
              <a:clrTo>
                <a:srgbClr val="EEE951">
                  <a:alpha val="0"/>
                </a:srgbClr>
              </a:clrTo>
            </a:clrChange>
            <a:extLst>
              <a:ext uri="{BEBA8EAE-BF5A-486C-A8C5-ECC9F3942E4B}">
                <a14:imgProps xmlns:a14="http://schemas.microsoft.com/office/drawing/2010/main">
                  <a14:imgLayer r:embed="rId6">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12376596" y="3515864"/>
            <a:ext cx="4927975" cy="2871136"/>
          </a:xfrm>
          <a:prstGeom prst="rect">
            <a:avLst/>
          </a:prstGeom>
        </p:spPr>
      </p:pic>
      <p:pic>
        <p:nvPicPr>
          <p:cNvPr id="3" name="Picture 2">
            <a:extLst>
              <a:ext uri="{FF2B5EF4-FFF2-40B4-BE49-F238E27FC236}">
                <a16:creationId xmlns:a16="http://schemas.microsoft.com/office/drawing/2014/main" id="{0A83F703-C9EB-4FC9-AA84-33BD10DA5BC3}"/>
              </a:ext>
            </a:extLst>
          </p:cNvPr>
          <p:cNvPicPr>
            <a:picLocks noChangeAspect="1"/>
          </p:cNvPicPr>
          <p:nvPr/>
        </p:nvPicPr>
        <p:blipFill>
          <a:blip r:embed="rId7"/>
          <a:stretch>
            <a:fillRect/>
          </a:stretch>
        </p:blipFill>
        <p:spPr>
          <a:xfrm>
            <a:off x="2428144" y="992722"/>
            <a:ext cx="7315834" cy="3023878"/>
          </a:xfrm>
          <a:prstGeom prst="rect">
            <a:avLst/>
          </a:prstGeom>
        </p:spPr>
      </p:pic>
    </p:spTree>
    <p:extLst>
      <p:ext uri="{BB962C8B-B14F-4D97-AF65-F5344CB8AC3E}">
        <p14:creationId xmlns:p14="http://schemas.microsoft.com/office/powerpoint/2010/main" val="25771685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08333E-6 2.22222E-6 L 0.43047 2.22222E-6 " pathEditMode="relative" rAng="0" ptsTypes="AA">
                                      <p:cBhvr>
                                        <p:cTn id="6" dur="4600" fill="hold"/>
                                        <p:tgtEl>
                                          <p:spTgt spid="7"/>
                                        </p:tgtEl>
                                        <p:attrNameLst>
                                          <p:attrName>ppt_x</p:attrName>
                                          <p:attrName>ppt_y</p:attrName>
                                        </p:attrNameLst>
                                      </p:cBhvr>
                                      <p:rCtr x="21523" y="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42" presetClass="path" presetSubtype="0" accel="50000" decel="50000" fill="hold" nodeType="withEffect">
                                  <p:stCondLst>
                                    <p:cond delay="0"/>
                                  </p:stCondLst>
                                  <p:childTnLst>
                                    <p:animMotion origin="layout" path="M 2.5E-6 -7.40741E-7 L -0.45235 0.00857 " pathEditMode="relative" rAng="0" ptsTypes="AA">
                                      <p:cBhvr>
                                        <p:cTn id="14" dur="4800" fill="hold"/>
                                        <p:tgtEl>
                                          <p:spTgt spid="9"/>
                                        </p:tgtEl>
                                        <p:attrNameLst>
                                          <p:attrName>ppt_x</p:attrName>
                                          <p:attrName>ppt_y</p:attrName>
                                        </p:attrNameLst>
                                      </p:cBhvr>
                                      <p:rCtr x="-22617" y="417"/>
                                    </p:animMotion>
                                  </p:childTnLst>
                                </p:cTn>
                              </p:par>
                              <p:par>
                                <p:cTn id="15" presetID="32" presetClass="emph" presetSubtype="0" fill="hold" nodeType="withEffect">
                                  <p:stCondLst>
                                    <p:cond delay="0"/>
                                  </p:stCondLst>
                                  <p:childTnLst>
                                    <p:animRot by="120000">
                                      <p:cBhvr>
                                        <p:cTn id="16" dur="480" fill="hold">
                                          <p:stCondLst>
                                            <p:cond delay="0"/>
                                          </p:stCondLst>
                                        </p:cTn>
                                        <p:tgtEl>
                                          <p:spTgt spid="9"/>
                                        </p:tgtEl>
                                        <p:attrNameLst>
                                          <p:attrName>r</p:attrName>
                                        </p:attrNameLst>
                                      </p:cBhvr>
                                    </p:animRot>
                                    <p:animRot by="-240000">
                                      <p:cBhvr>
                                        <p:cTn id="17" dur="960" fill="hold">
                                          <p:stCondLst>
                                            <p:cond delay="960"/>
                                          </p:stCondLst>
                                        </p:cTn>
                                        <p:tgtEl>
                                          <p:spTgt spid="9"/>
                                        </p:tgtEl>
                                        <p:attrNameLst>
                                          <p:attrName>r</p:attrName>
                                        </p:attrNameLst>
                                      </p:cBhvr>
                                    </p:animRot>
                                    <p:animRot by="240000">
                                      <p:cBhvr>
                                        <p:cTn id="18" dur="960" fill="hold">
                                          <p:stCondLst>
                                            <p:cond delay="1920"/>
                                          </p:stCondLst>
                                        </p:cTn>
                                        <p:tgtEl>
                                          <p:spTgt spid="9"/>
                                        </p:tgtEl>
                                        <p:attrNameLst>
                                          <p:attrName>r</p:attrName>
                                        </p:attrNameLst>
                                      </p:cBhvr>
                                    </p:animRot>
                                    <p:animRot by="-240000">
                                      <p:cBhvr>
                                        <p:cTn id="19" dur="960" fill="hold">
                                          <p:stCondLst>
                                            <p:cond delay="2880"/>
                                          </p:stCondLst>
                                        </p:cTn>
                                        <p:tgtEl>
                                          <p:spTgt spid="9"/>
                                        </p:tgtEl>
                                        <p:attrNameLst>
                                          <p:attrName>r</p:attrName>
                                        </p:attrNameLst>
                                      </p:cBhvr>
                                    </p:animRot>
                                    <p:animRot by="120000">
                                      <p:cBhvr>
                                        <p:cTn id="20" dur="960" fill="hold">
                                          <p:stCondLst>
                                            <p:cond delay="384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49175" y="4087799"/>
              <a:ext cx="3611547" cy="103505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Vật liệu: bảng đen, bàn giáo viên, bàn học sinh</a:t>
              </a:r>
              <a:endParaRPr lang="en-US" sz="3200" b="1" dirty="0">
                <a:effectLst/>
                <a:latin typeface="+mj-lt"/>
                <a:ea typeface="Times New Roman" panose="02020603050405020304" pitchFamily="18" charset="0"/>
              </a:endParaRPr>
            </a:p>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1 số thước kẻ có vạch cm</a:t>
              </a:r>
              <a:endParaRPr lang="en-US" sz="3200" b="1" dirty="0">
                <a:effectLst/>
                <a:latin typeface="+mj-lt"/>
                <a:ea typeface="Times New Roman" panose="02020603050405020304" pitchFamily="18"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mj-lt"/>
                  <a:ea typeface="Times New Roman" panose="02020603050405020304" pitchFamily="18" charset="0"/>
                </a:rPr>
                <a:t>C</a:t>
              </a:r>
              <a:r>
                <a:rPr lang="nl-NL" sz="2800" b="1" dirty="0">
                  <a:effectLst/>
                  <a:latin typeface="+mj-lt"/>
                  <a:ea typeface="Times New Roman" panose="02020603050405020304" pitchFamily="18" charset="0"/>
                </a:rPr>
                <a:t>ác tổ để thực hành đo, tính diện tích của bảng đen, bàn giáo viên và bàn học sinh.</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clrChange>
              <a:clrFrom>
                <a:srgbClr val="7F8526"/>
              </a:clrFrom>
              <a:clrTo>
                <a:srgbClr val="7F8526">
                  <a:alpha val="0"/>
                </a:srgbClr>
              </a:clrTo>
            </a:clrChange>
            <a:extLst>
              <a:ext uri="{BEBA8EAE-BF5A-486C-A8C5-ECC9F3942E4B}">
                <a14:imgProps xmlns:a14="http://schemas.microsoft.com/office/drawing/2010/main">
                  <a14:imgLayer r:embed="rId6">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48578" y="1139157"/>
            <a:ext cx="487363" cy="487363"/>
          </a:xfrm>
          <a:prstGeom prst="rect">
            <a:avLst/>
          </a:prstGeom>
        </p:spPr>
      </p:pic>
      <p:grpSp>
        <p:nvGrpSpPr>
          <p:cNvPr id="8" name="Group 7">
            <a:extLst>
              <a:ext uri="{FF2B5EF4-FFF2-40B4-BE49-F238E27FC236}">
                <a16:creationId xmlns:a16="http://schemas.microsoft.com/office/drawing/2014/main" id="{95A6443C-F5CB-42D3-BD79-16BA421FD553}"/>
              </a:ext>
            </a:extLst>
          </p:cNvPr>
          <p:cNvGrpSpPr/>
          <p:nvPr/>
        </p:nvGrpSpPr>
        <p:grpSpPr>
          <a:xfrm>
            <a:off x="1861241" y="-361531"/>
            <a:ext cx="7926148" cy="4393976"/>
            <a:chOff x="1861241" y="-361531"/>
            <a:chExt cx="7926148" cy="4393976"/>
          </a:xfrm>
        </p:grpSpPr>
        <p:pic>
          <p:nvPicPr>
            <p:cNvPr id="9" name="Picture 2" descr="Hộp Thoại Hình ảnh | Định dạng hình ảnh PNG 400225035| vn.lovepik.com">
              <a:extLst>
                <a:ext uri="{FF2B5EF4-FFF2-40B4-BE49-F238E27FC236}">
                  <a16:creationId xmlns:a16="http://schemas.microsoft.com/office/drawing/2014/main" id="{550A9E7D-ACF2-4F4E-A0A2-D474075388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38" b="89888" l="6163" r="97326"/>
                      </a14:imgEffect>
                    </a14:imgLayer>
                  </a14:imgProps>
                </a:ext>
                <a:ext uri="{28A0092B-C50C-407E-A947-70E740481C1C}">
                  <a14:useLocalDpi xmlns:a14="http://schemas.microsoft.com/office/drawing/2010/main" val="0"/>
                </a:ext>
              </a:extLst>
            </a:blip>
            <a:srcRect/>
            <a:stretch>
              <a:fillRect/>
            </a:stretch>
          </p:blipFill>
          <p:spPr bwMode="auto">
            <a:xfrm rot="21434921">
              <a:off x="1861241" y="-361531"/>
              <a:ext cx="7926148" cy="4393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id="{63D8A89E-FA9B-42FA-9B95-73F54208A80D}"/>
                </a:ext>
              </a:extLst>
            </p:cNvPr>
            <p:cNvSpPr txBox="1">
              <a:spLocks noChangeArrowheads="1"/>
            </p:cNvSpPr>
            <p:nvPr/>
          </p:nvSpPr>
          <p:spPr bwMode="auto">
            <a:xfrm>
              <a:off x="3096555" y="1184292"/>
              <a:ext cx="6083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Cảm</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các</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bạn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đã</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giúp</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mẹ</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con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mình</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đoàn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tụ</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nhé</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a:t>
              </a:r>
            </a:p>
          </p:txBody>
        </p:sp>
      </p:grpSp>
    </p:spTree>
    <p:extLst>
      <p:ext uri="{BB962C8B-B14F-4D97-AF65-F5344CB8AC3E}">
        <p14:creationId xmlns:p14="http://schemas.microsoft.com/office/powerpoint/2010/main" val="17824690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335706"/>
            <a:ext cx="10537198" cy="5382806"/>
            <a:chOff x="1034431" y="684437"/>
            <a:chExt cx="10536445" cy="5620679"/>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078971" y="684437"/>
              <a:ext cx="4637445" cy="125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rPr>
                <a:t>Dặn dò</a:t>
              </a:r>
              <a:endParaRPr kumimoji="0" lang="zh-CN" altLang="en-US"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id="{17BC3E23-B34D-E1EA-58C5-BD1E6D0795FF}"/>
              </a:ext>
            </a:extLst>
          </p:cNvPr>
          <p:cNvSpPr txBox="1"/>
          <p:nvPr/>
        </p:nvSpPr>
        <p:spPr>
          <a:xfrm>
            <a:off x="2741700" y="329533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
        <p:nvSpPr>
          <p:cNvPr id="20" name="TextBox 19">
            <a:extLst>
              <a:ext uri="{FF2B5EF4-FFF2-40B4-BE49-F238E27FC236}">
                <a16:creationId xmlns:a16="http://schemas.microsoft.com/office/drawing/2014/main" id="{438654D5-7940-623C-B5ED-5319C973BD57}"/>
              </a:ext>
            </a:extLst>
          </p:cNvPr>
          <p:cNvSpPr txBox="1"/>
          <p:nvPr/>
        </p:nvSpPr>
        <p:spPr>
          <a:xfrm>
            <a:off x="2741700" y="427635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21" name="Picture 20">
            <a:extLst>
              <a:ext uri="{FF2B5EF4-FFF2-40B4-BE49-F238E27FC236}">
                <a16:creationId xmlns:a16="http://schemas.microsoft.com/office/drawing/2014/main" id="{98BAE8B5-FD7C-7D75-C12A-A472FBDBBB58}"/>
              </a:ext>
            </a:extLst>
          </p:cNvPr>
          <p:cNvPicPr>
            <a:picLocks noChangeAspect="1"/>
          </p:cNvPicPr>
          <p:nvPr/>
        </p:nvPicPr>
        <p:blipFill>
          <a:blip r:embed="rId11"/>
          <a:stretch>
            <a:fillRect/>
          </a:stretch>
        </p:blipFill>
        <p:spPr>
          <a:xfrm rot="737208" flipH="1">
            <a:off x="1549586" y="4193700"/>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P spid="20"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5"/>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id="{BC85CA39-A908-4B5D-98B0-93DD5CEF05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id="{D6594883-8141-43F4-A456-A3505747E739}"/>
                </a:ext>
              </a:extLst>
            </p:cNvPr>
            <p:cNvSpPr txBox="1"/>
            <p:nvPr/>
          </p:nvSpPr>
          <p:spPr>
            <a:xfrm>
              <a:off x="3656000" y="1461304"/>
              <a:ext cx="5871065" cy="2724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Mình bị lạc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giờ không biết đường về nhà T.T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482E531C-2548-4F46-91EE-6335D1E2D3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id="{6C5BB2EE-8E45-424B-B468-6CF5F24FC0B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id="{BC85CA39-A908-4B5D-98B0-93DD5CEF055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id="{D6594883-8141-43F4-A456-A3505747E739}"/>
                </a:ext>
              </a:extLst>
            </p:cNvPr>
            <p:cNvSpPr txBox="1"/>
            <p:nvPr/>
          </p:nvSpPr>
          <p:spPr>
            <a:xfrm>
              <a:off x="4162171" y="1281386"/>
              <a:ext cx="6903604" cy="2377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bị sao vậy, Bọ Rùa?</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846845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1000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1000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1000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A3CE5B-DF59-40F6-8448-DEA70693B9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id="{BF124B11-5B78-49E1-83A5-811046D2A5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309582" y="3180237"/>
            <a:ext cx="2186336" cy="2920842"/>
          </a:xfrm>
          <a:prstGeom prst="rect">
            <a:avLst/>
          </a:prstGeom>
        </p:spPr>
      </p:pic>
      <p:grpSp>
        <p:nvGrpSpPr>
          <p:cNvPr id="2" name="Group 1">
            <a:extLst>
              <a:ext uri="{FF2B5EF4-FFF2-40B4-BE49-F238E27FC236}">
                <a16:creationId xmlns:a16="http://schemas.microsoft.com/office/drawing/2014/main" id="{1376A909-E8B2-4D51-991B-96BE64624D95}"/>
              </a:ext>
            </a:extLst>
          </p:cNvPr>
          <p:cNvGrpSpPr/>
          <p:nvPr/>
        </p:nvGrpSpPr>
        <p:grpSpPr>
          <a:xfrm>
            <a:off x="2564206" y="11296"/>
            <a:ext cx="7063588" cy="4828725"/>
            <a:chOff x="3541215" y="312506"/>
            <a:chExt cx="7493156" cy="5350476"/>
          </a:xfrm>
        </p:grpSpPr>
        <p:pic>
          <p:nvPicPr>
            <p:cNvPr id="6" name="Picture 19">
              <a:extLst>
                <a:ext uri="{FF2B5EF4-FFF2-40B4-BE49-F238E27FC236}">
                  <a16:creationId xmlns:a16="http://schemas.microsoft.com/office/drawing/2014/main"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493156" cy="5350476"/>
            </a:xfrm>
            <a:prstGeom prst="rect">
              <a:avLst/>
            </a:prstGeom>
          </p:spPr>
        </p:pic>
        <p:sp>
          <p:nvSpPr>
            <p:cNvPr id="7" name="TextBox 6">
              <a:extLst>
                <a:ext uri="{FF2B5EF4-FFF2-40B4-BE49-F238E27FC236}">
                  <a16:creationId xmlns:a16="http://schemas.microsoft.com/office/drawing/2014/main" id="{D6594883-8141-43F4-A456-A3505747E739}"/>
                </a:ext>
              </a:extLst>
            </p:cNvPr>
            <p:cNvSpPr txBox="1"/>
            <p:nvPr/>
          </p:nvSpPr>
          <p:spPr>
            <a:xfrm>
              <a:off x="3922744" y="1990287"/>
              <a:ext cx="6235925" cy="1943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Chúng ta hãy giúp bạn Bọ Rùa tìm đường về nhà bằng cách vượt qua các thử thách nhé!</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254960" y="4425174"/>
            <a:ext cx="1046122" cy="1619451"/>
          </a:xfrm>
          <a:prstGeom prst="rect">
            <a:avLst/>
          </a:prstGeom>
        </p:spPr>
      </p:pic>
    </p:spTree>
    <p:extLst>
      <p:ext uri="{BB962C8B-B14F-4D97-AF65-F5344CB8AC3E}">
        <p14:creationId xmlns:p14="http://schemas.microsoft.com/office/powerpoint/2010/main" val="13746162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116235" y="63078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9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125E-6 -2.22222E-6 L -0.03502 0.08773 L -0.0539 0.12778 L -0.05091 0.17801 L -0.06198 0.23935 L -0.07382 0.31829 L -0.08971 0.3838 L -0.08893 0.43056 L -0.08685 0.44329 L -0.06198 0.39861 L -0.03398 0.40509 L -0.00898 0.40949 L 0.0069 0.3838 L 0.01302 0.3206 L 0.02097 0.2831 L 0.02891 0.2706 L 0.05287 0.27709 L 0.08295 0.2831 " pathEditMode="relative" rAng="0" ptsTypes="AAAAAAAAAAAAAAAAAA">
                                      <p:cBhvr>
                                        <p:cTn id="14" dur="2000" fill="hold"/>
                                        <p:tgtEl>
                                          <p:spTgt spid="12"/>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054"/>
                                        </p:tgtEl>
                                      </p:cBhvr>
                                    </p:animEffect>
                                    <p:animScale>
                                      <p:cBhvr>
                                        <p:cTn id="18"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713</Words>
  <Application>Microsoft Office PowerPoint</Application>
  <PresentationFormat>Widescreen</PresentationFormat>
  <Paragraphs>79</Paragraphs>
  <Slides>25</Slides>
  <Notes>13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微软雅黑</vt:lpstr>
      <vt:lpstr>Arial</vt:lpstr>
      <vt:lpstr>Baloo 2</vt:lpstr>
      <vt:lpstr>Calibri</vt:lpstr>
      <vt:lpstr>HP001 4 hàng</vt:lpstr>
      <vt:lpstr>Times New Roman</vt:lpstr>
      <vt:lpstr>UVN Banh Mi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35</cp:revision>
  <dcterms:created xsi:type="dcterms:W3CDTF">2022-11-07T11:41:10Z</dcterms:created>
  <dcterms:modified xsi:type="dcterms:W3CDTF">2022-11-27T08:36:54Z</dcterms:modified>
</cp:coreProperties>
</file>